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78718-6FEF-47ED-BA16-61E1EBB2A4A3}" type="datetimeFigureOut">
              <a:rPr lang="en-IN" smtClean="0"/>
              <a:t>25-03-2022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A25C3-9512-47C2-9177-9F711D1B5CDA}" type="slidenum">
              <a:rPr lang="en-IN" smtClean="0"/>
              <a:t>‹#›</a:t>
            </a:fld>
            <a:endParaRPr lang="en-IN"/>
          </a:p>
        </p:txBody>
      </p:sp>
    </p:spTree>
    <p:extLst>
      <p:ext uri="{BB962C8B-B14F-4D97-AF65-F5344CB8AC3E}">
        <p14:creationId xmlns:p14="http://schemas.microsoft.com/office/powerpoint/2010/main" val="104383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E0A50F-B286-4B2F-91AC-05846BCE8852}"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333596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0A50F-B286-4B2F-91AC-05846BCE8852}"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345722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0A50F-B286-4B2F-91AC-05846BCE8852}"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187806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0A50F-B286-4B2F-91AC-05846BCE8852}"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E5C2-677A-40F5-AE06-F1E2CBD04C1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1542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0A50F-B286-4B2F-91AC-05846BCE8852}"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207911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E0A50F-B286-4B2F-91AC-05846BCE8852}" type="datetimeFigureOut">
              <a:rPr lang="en-IN" smtClean="0"/>
              <a:t>25-03-2022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258594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E0A50F-B286-4B2F-91AC-05846BCE8852}" type="datetimeFigureOut">
              <a:rPr lang="en-IN" smtClean="0"/>
              <a:t>25-03-2022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3094127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0A50F-B286-4B2F-91AC-05846BCE8852}"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1688452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0A50F-B286-4B2F-91AC-05846BCE8852}"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121498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0A50F-B286-4B2F-91AC-05846BCE8852}"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12488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0A50F-B286-4B2F-91AC-05846BCE8852}"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129104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E0A50F-B286-4B2F-91AC-05846BCE8852}"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328888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0A50F-B286-4B2F-91AC-05846BCE8852}" type="datetimeFigureOut">
              <a:rPr lang="en-IN" smtClean="0"/>
              <a:t>25-03-2022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171099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E0A50F-B286-4B2F-91AC-05846BCE8852}" type="datetimeFigureOut">
              <a:rPr lang="en-IN" smtClean="0"/>
              <a:t>25-03-2022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125422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9E0A50F-B286-4B2F-91AC-05846BCE8852}" type="datetimeFigureOut">
              <a:rPr lang="en-IN" smtClean="0"/>
              <a:t>25-03-2022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315190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0A50F-B286-4B2F-91AC-05846BCE8852}"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36849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0A50F-B286-4B2F-91AC-05846BCE8852}"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E5C2-677A-40F5-AE06-F1E2CBD04C1F}" type="slidenum">
              <a:rPr lang="en-IN" smtClean="0"/>
              <a:t>‹#›</a:t>
            </a:fld>
            <a:endParaRPr lang="en-IN"/>
          </a:p>
        </p:txBody>
      </p:sp>
    </p:spTree>
    <p:extLst>
      <p:ext uri="{BB962C8B-B14F-4D97-AF65-F5344CB8AC3E}">
        <p14:creationId xmlns:p14="http://schemas.microsoft.com/office/powerpoint/2010/main" val="19365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9E0A50F-B286-4B2F-91AC-05846BCE8852}" type="datetimeFigureOut">
              <a:rPr lang="en-IN" smtClean="0"/>
              <a:t>25-03-2022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70BE5C2-677A-40F5-AE06-F1E2CBD04C1F}" type="slidenum">
              <a:rPr lang="en-IN" smtClean="0"/>
              <a:t>‹#›</a:t>
            </a:fld>
            <a:endParaRPr lang="en-IN"/>
          </a:p>
        </p:txBody>
      </p:sp>
    </p:spTree>
    <p:extLst>
      <p:ext uri="{BB962C8B-B14F-4D97-AF65-F5344CB8AC3E}">
        <p14:creationId xmlns:p14="http://schemas.microsoft.com/office/powerpoint/2010/main" val="3594907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DC8F-6DD2-4D27-9CA6-5ED014F70760}"/>
              </a:ext>
            </a:extLst>
          </p:cNvPr>
          <p:cNvSpPr>
            <a:spLocks noGrp="1"/>
          </p:cNvSpPr>
          <p:nvPr>
            <p:ph type="ctrTitle"/>
          </p:nvPr>
        </p:nvSpPr>
        <p:spPr>
          <a:xfrm>
            <a:off x="2466628" y="937595"/>
            <a:ext cx="7856815" cy="1010475"/>
          </a:xfrm>
        </p:spPr>
        <p:txBody>
          <a:bodyPr>
            <a:normAutofit/>
          </a:bodyPr>
          <a:lstStyle/>
          <a:p>
            <a:r>
              <a:rPr lang="en-IN" dirty="0"/>
              <a:t>STROKE PREDICTION</a:t>
            </a:r>
          </a:p>
        </p:txBody>
      </p:sp>
      <p:pic>
        <p:nvPicPr>
          <p:cNvPr id="5" name="Picture 4">
            <a:extLst>
              <a:ext uri="{FF2B5EF4-FFF2-40B4-BE49-F238E27FC236}">
                <a16:creationId xmlns:a16="http://schemas.microsoft.com/office/drawing/2014/main" id="{D8662530-2EBB-45E4-9895-771CAD1AF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4" y="1891748"/>
            <a:ext cx="3843131" cy="2160104"/>
          </a:xfrm>
          <a:prstGeom prst="rect">
            <a:avLst/>
          </a:prstGeom>
        </p:spPr>
      </p:pic>
      <p:sp>
        <p:nvSpPr>
          <p:cNvPr id="7" name="TextBox 6">
            <a:extLst>
              <a:ext uri="{FF2B5EF4-FFF2-40B4-BE49-F238E27FC236}">
                <a16:creationId xmlns:a16="http://schemas.microsoft.com/office/drawing/2014/main" id="{7EE4DE24-9D6A-412B-B305-6F438BCE1E3C}"/>
              </a:ext>
            </a:extLst>
          </p:cNvPr>
          <p:cNvSpPr txBox="1"/>
          <p:nvPr/>
        </p:nvSpPr>
        <p:spPr>
          <a:xfrm>
            <a:off x="1205948" y="4271524"/>
            <a:ext cx="10575235" cy="1323439"/>
          </a:xfrm>
          <a:prstGeom prst="rect">
            <a:avLst/>
          </a:prstGeom>
          <a:noFill/>
        </p:spPr>
        <p:txBody>
          <a:bodyPr wrap="square" rtlCol="0">
            <a:spAutoFit/>
          </a:bodyPr>
          <a:lstStyle/>
          <a:p>
            <a:r>
              <a:rPr lang="en-IN" sz="2000" b="1" i="1" dirty="0"/>
              <a:t>                                    CSC 580 ADVANCED PYTHON PROGRAMMING </a:t>
            </a:r>
          </a:p>
          <a:p>
            <a:r>
              <a:rPr lang="en-IN" sz="2000" b="1" i="1" dirty="0"/>
              <a:t>                                                        CA2-PROJECT</a:t>
            </a:r>
          </a:p>
          <a:p>
            <a:r>
              <a:rPr lang="en-IN" sz="2000" b="1" i="1" dirty="0"/>
              <a:t>                                                            DONE BY</a:t>
            </a:r>
          </a:p>
          <a:p>
            <a:r>
              <a:rPr lang="en-IN" sz="2000" b="1" i="1" dirty="0"/>
              <a:t>                                                   BRINDA G (E7321004)</a:t>
            </a:r>
          </a:p>
        </p:txBody>
      </p:sp>
    </p:spTree>
    <p:extLst>
      <p:ext uri="{BB962C8B-B14F-4D97-AF65-F5344CB8AC3E}">
        <p14:creationId xmlns:p14="http://schemas.microsoft.com/office/powerpoint/2010/main" val="152440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9A37E-E22E-43D5-B6FB-1DEEC5C93363}"/>
              </a:ext>
            </a:extLst>
          </p:cNvPr>
          <p:cNvSpPr txBox="1"/>
          <p:nvPr/>
        </p:nvSpPr>
        <p:spPr>
          <a:xfrm>
            <a:off x="1166191" y="390939"/>
            <a:ext cx="9859618" cy="7109639"/>
          </a:xfrm>
          <a:prstGeom prst="rect">
            <a:avLst/>
          </a:prstGeom>
          <a:noFill/>
        </p:spPr>
        <p:txBody>
          <a:bodyPr wrap="square" rtlCol="0">
            <a:spAutoFit/>
          </a:bodyPr>
          <a:lstStyle/>
          <a:p>
            <a:r>
              <a:rPr lang="en-IN" sz="2400" b="1" dirty="0"/>
              <a:t>                                             BOX PLOT</a:t>
            </a:r>
          </a:p>
          <a:p>
            <a:endParaRPr lang="en-IN" sz="2400" b="1" dirty="0"/>
          </a:p>
          <a:p>
            <a:endParaRPr lang="en-IN" sz="2400" b="1" dirty="0"/>
          </a:p>
          <a:p>
            <a:r>
              <a:rPr lang="en-IN" sz="2400" b="1" dirty="0"/>
              <a:t>                                                           </a:t>
            </a:r>
            <a:r>
              <a:rPr lang="en-IN" sz="2000" dirty="0"/>
              <a:t>The Box plot for Residency Type and                     </a:t>
            </a:r>
          </a:p>
          <a:p>
            <a:r>
              <a:rPr lang="en-IN" sz="2000" dirty="0"/>
              <a:t>                                                                    Age determines That Both Urban and</a:t>
            </a:r>
          </a:p>
          <a:p>
            <a:r>
              <a:rPr lang="en-IN" sz="2000" dirty="0"/>
              <a:t>                                                                    Rural Area having median of people   </a:t>
            </a:r>
          </a:p>
          <a:p>
            <a:r>
              <a:rPr lang="en-IN" sz="2000" dirty="0"/>
              <a:t>                                                                     above 40.</a:t>
            </a:r>
          </a:p>
          <a:p>
            <a:endParaRPr lang="en-IN" sz="2400" b="1" dirty="0"/>
          </a:p>
          <a:p>
            <a:endParaRPr lang="en-IN" sz="2400" b="1" dirty="0"/>
          </a:p>
          <a:p>
            <a:r>
              <a:rPr lang="en-IN" sz="2400" b="1" dirty="0"/>
              <a:t>                                           VIOLIN PLOT</a:t>
            </a:r>
          </a:p>
          <a:p>
            <a:endParaRPr lang="en-IN" sz="2400" b="1" dirty="0"/>
          </a:p>
          <a:p>
            <a:endParaRPr lang="en-IN" sz="2400" b="1" dirty="0"/>
          </a:p>
          <a:p>
            <a:r>
              <a:rPr lang="en-IN" sz="2400" b="1" dirty="0"/>
              <a:t>                                                            </a:t>
            </a:r>
            <a:r>
              <a:rPr lang="en-IN" sz="2000" dirty="0"/>
              <a:t>The Violin plot For Average glucose level    </a:t>
            </a:r>
          </a:p>
          <a:p>
            <a:r>
              <a:rPr lang="en-IN" sz="2000" dirty="0"/>
              <a:t>                                                                       and Work type Determines that the level of </a:t>
            </a:r>
          </a:p>
          <a:p>
            <a:r>
              <a:rPr lang="en-IN" sz="2000" dirty="0"/>
              <a:t>                                                                       glucose lies more in 50 to 100 for most of         </a:t>
            </a:r>
          </a:p>
          <a:p>
            <a:r>
              <a:rPr lang="en-IN" sz="2000" dirty="0"/>
              <a:t>                                                                       the people in every job type</a:t>
            </a:r>
          </a:p>
          <a:p>
            <a:endParaRPr lang="en-IN" sz="2400" dirty="0"/>
          </a:p>
          <a:p>
            <a:endParaRPr lang="en-IN" sz="2400" b="1" dirty="0"/>
          </a:p>
          <a:p>
            <a:r>
              <a:rPr lang="en-IN" sz="2400" b="1" dirty="0"/>
              <a:t>                                                              </a:t>
            </a:r>
          </a:p>
          <a:p>
            <a:endParaRPr lang="en-IN" sz="2400" b="1" dirty="0"/>
          </a:p>
        </p:txBody>
      </p:sp>
      <p:pic>
        <p:nvPicPr>
          <p:cNvPr id="4" name="Picture 3">
            <a:extLst>
              <a:ext uri="{FF2B5EF4-FFF2-40B4-BE49-F238E27FC236}">
                <a16:creationId xmlns:a16="http://schemas.microsoft.com/office/drawing/2014/main" id="{0789A729-AE0D-4141-A850-68729B1B0CFA}"/>
              </a:ext>
            </a:extLst>
          </p:cNvPr>
          <p:cNvPicPr>
            <a:picLocks noChangeAspect="1"/>
          </p:cNvPicPr>
          <p:nvPr/>
        </p:nvPicPr>
        <p:blipFill>
          <a:blip r:embed="rId2"/>
          <a:stretch>
            <a:fillRect/>
          </a:stretch>
        </p:blipFill>
        <p:spPr>
          <a:xfrm>
            <a:off x="1507226" y="4118114"/>
            <a:ext cx="3876675" cy="2238375"/>
          </a:xfrm>
          <a:prstGeom prst="rect">
            <a:avLst/>
          </a:prstGeom>
        </p:spPr>
      </p:pic>
      <p:pic>
        <p:nvPicPr>
          <p:cNvPr id="6" name="Picture 5">
            <a:extLst>
              <a:ext uri="{FF2B5EF4-FFF2-40B4-BE49-F238E27FC236}">
                <a16:creationId xmlns:a16="http://schemas.microsoft.com/office/drawing/2014/main" id="{457BE990-3D0C-4BC3-AE88-4118D1CD14E4}"/>
              </a:ext>
            </a:extLst>
          </p:cNvPr>
          <p:cNvPicPr>
            <a:picLocks noChangeAspect="1"/>
          </p:cNvPicPr>
          <p:nvPr/>
        </p:nvPicPr>
        <p:blipFill>
          <a:blip r:embed="rId3"/>
          <a:stretch>
            <a:fillRect/>
          </a:stretch>
        </p:blipFill>
        <p:spPr>
          <a:xfrm>
            <a:off x="1507227" y="1190625"/>
            <a:ext cx="3876675" cy="2238375"/>
          </a:xfrm>
          <a:prstGeom prst="rect">
            <a:avLst/>
          </a:prstGeom>
        </p:spPr>
      </p:pic>
    </p:spTree>
    <p:extLst>
      <p:ext uri="{BB962C8B-B14F-4D97-AF65-F5344CB8AC3E}">
        <p14:creationId xmlns:p14="http://schemas.microsoft.com/office/powerpoint/2010/main" val="181885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44FEC-14FD-4A38-A351-F76DFE9E1C9A}"/>
              </a:ext>
            </a:extLst>
          </p:cNvPr>
          <p:cNvSpPr txBox="1"/>
          <p:nvPr/>
        </p:nvSpPr>
        <p:spPr>
          <a:xfrm>
            <a:off x="1205948" y="859065"/>
            <a:ext cx="9780104" cy="5139869"/>
          </a:xfrm>
          <a:prstGeom prst="rect">
            <a:avLst/>
          </a:prstGeom>
          <a:noFill/>
        </p:spPr>
        <p:txBody>
          <a:bodyPr wrap="square" rtlCol="0">
            <a:spAutoFit/>
          </a:bodyPr>
          <a:lstStyle/>
          <a:p>
            <a:r>
              <a:rPr lang="en-IN" sz="2400" b="1" dirty="0"/>
              <a:t>FINAL MODEL</a:t>
            </a:r>
          </a:p>
          <a:p>
            <a:endParaRPr lang="en-IN" sz="2400" b="1" dirty="0"/>
          </a:p>
          <a:p>
            <a:r>
              <a:rPr lang="en-US" sz="2000" b="1" dirty="0"/>
              <a:t>Logistic Regression- </a:t>
            </a:r>
            <a:r>
              <a:rPr lang="en-US" sz="2000" dirty="0"/>
              <a:t>It is a method to predict a dependent variable given a set of independent variables such that dependent variable is categorical. The dependent vs independent variable is mapped to a sigmoid function. So, value of dependent variable is found either 0 or 1 for any value of independent variable. It gives the probability of occurrence of an event and several results like accuracy, ROC curve, F1 score, precision, recall, confusion matrix  can be obtained from logistic regression</a:t>
            </a:r>
            <a:r>
              <a:rPr lang="en-US" sz="2400" dirty="0"/>
              <a:t>.</a:t>
            </a:r>
          </a:p>
          <a:p>
            <a:endParaRPr lang="en-US" sz="2400" b="1" dirty="0"/>
          </a:p>
          <a:p>
            <a:r>
              <a:rPr lang="en-US" sz="2400" b="1" dirty="0"/>
              <a:t>DATA SPLITTING</a:t>
            </a:r>
          </a:p>
          <a:p>
            <a:endParaRPr lang="en-US" sz="2400" b="1" dirty="0"/>
          </a:p>
          <a:p>
            <a:r>
              <a:rPr lang="en-US" sz="2000" dirty="0"/>
              <a:t>The dataset is split into dependent and independent attributes using the train test split method of </a:t>
            </a:r>
            <a:r>
              <a:rPr lang="en-US" sz="2000" dirty="0" err="1"/>
              <a:t>sklearn</a:t>
            </a:r>
            <a:r>
              <a:rPr lang="en-US" sz="2000" dirty="0"/>
              <a:t> package in python. The dataset is split into 80% for training and 20% for testing. The independent features include all the input parameters like age, gender, </a:t>
            </a:r>
            <a:r>
              <a:rPr lang="en-US" sz="2000" dirty="0" err="1"/>
              <a:t>bmi</a:t>
            </a:r>
            <a:r>
              <a:rPr lang="en-US" sz="2000" dirty="0"/>
              <a:t>, smoking status, while the dependent feature is stroke</a:t>
            </a:r>
            <a:r>
              <a:rPr lang="en-US" sz="2400" dirty="0"/>
              <a:t>.</a:t>
            </a:r>
            <a:endParaRPr lang="en-IN" sz="2400" b="1" dirty="0"/>
          </a:p>
        </p:txBody>
      </p:sp>
    </p:spTree>
    <p:extLst>
      <p:ext uri="{BB962C8B-B14F-4D97-AF65-F5344CB8AC3E}">
        <p14:creationId xmlns:p14="http://schemas.microsoft.com/office/powerpoint/2010/main" val="330032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BC774-31F0-4F47-84EA-464776F5044B}"/>
              </a:ext>
            </a:extLst>
          </p:cNvPr>
          <p:cNvPicPr>
            <a:picLocks noChangeAspect="1"/>
          </p:cNvPicPr>
          <p:nvPr/>
        </p:nvPicPr>
        <p:blipFill>
          <a:blip r:embed="rId2"/>
          <a:stretch>
            <a:fillRect/>
          </a:stretch>
        </p:blipFill>
        <p:spPr>
          <a:xfrm>
            <a:off x="1300161" y="968443"/>
            <a:ext cx="9314829" cy="4705350"/>
          </a:xfrm>
          <a:prstGeom prst="rect">
            <a:avLst/>
          </a:prstGeom>
        </p:spPr>
      </p:pic>
      <p:pic>
        <p:nvPicPr>
          <p:cNvPr id="7" name="Picture 6">
            <a:extLst>
              <a:ext uri="{FF2B5EF4-FFF2-40B4-BE49-F238E27FC236}">
                <a16:creationId xmlns:a16="http://schemas.microsoft.com/office/drawing/2014/main" id="{A645C17D-7698-4590-87AE-26FF01BAC939}"/>
              </a:ext>
            </a:extLst>
          </p:cNvPr>
          <p:cNvPicPr>
            <a:picLocks noChangeAspect="1"/>
          </p:cNvPicPr>
          <p:nvPr/>
        </p:nvPicPr>
        <p:blipFill>
          <a:blip r:embed="rId3"/>
          <a:stretch>
            <a:fillRect/>
          </a:stretch>
        </p:blipFill>
        <p:spPr>
          <a:xfrm>
            <a:off x="1300161" y="5673793"/>
            <a:ext cx="9314828" cy="923925"/>
          </a:xfrm>
          <a:prstGeom prst="rect">
            <a:avLst/>
          </a:prstGeom>
        </p:spPr>
      </p:pic>
      <p:sp>
        <p:nvSpPr>
          <p:cNvPr id="8" name="TextBox 7">
            <a:extLst>
              <a:ext uri="{FF2B5EF4-FFF2-40B4-BE49-F238E27FC236}">
                <a16:creationId xmlns:a16="http://schemas.microsoft.com/office/drawing/2014/main" id="{268DD857-DBD3-4F65-8900-8AFA2177F239}"/>
              </a:ext>
            </a:extLst>
          </p:cNvPr>
          <p:cNvSpPr txBox="1"/>
          <p:nvPr/>
        </p:nvSpPr>
        <p:spPr>
          <a:xfrm>
            <a:off x="4240696" y="331304"/>
            <a:ext cx="2451652" cy="461665"/>
          </a:xfrm>
          <a:prstGeom prst="rect">
            <a:avLst/>
          </a:prstGeom>
          <a:noFill/>
        </p:spPr>
        <p:txBody>
          <a:bodyPr wrap="square" rtlCol="0">
            <a:spAutoFit/>
          </a:bodyPr>
          <a:lstStyle/>
          <a:p>
            <a:r>
              <a:rPr lang="en-IN" sz="2400" b="1" dirty="0"/>
              <a:t>MODEL</a:t>
            </a:r>
          </a:p>
        </p:txBody>
      </p:sp>
    </p:spTree>
    <p:extLst>
      <p:ext uri="{BB962C8B-B14F-4D97-AF65-F5344CB8AC3E}">
        <p14:creationId xmlns:p14="http://schemas.microsoft.com/office/powerpoint/2010/main" val="95935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CF1FCC-C746-4804-8E29-CB8F9FB8F581}"/>
              </a:ext>
            </a:extLst>
          </p:cNvPr>
          <p:cNvSpPr txBox="1"/>
          <p:nvPr/>
        </p:nvSpPr>
        <p:spPr>
          <a:xfrm>
            <a:off x="1364974" y="808383"/>
            <a:ext cx="9462052" cy="5816977"/>
          </a:xfrm>
          <a:prstGeom prst="rect">
            <a:avLst/>
          </a:prstGeom>
          <a:noFill/>
        </p:spPr>
        <p:txBody>
          <a:bodyPr wrap="square" rtlCol="0">
            <a:spAutoFit/>
          </a:bodyPr>
          <a:lstStyle/>
          <a:p>
            <a:r>
              <a:rPr lang="en-IN" sz="2400" b="1" dirty="0"/>
              <a:t>INTERSTING FINDING FROM THE MODEL</a:t>
            </a:r>
          </a:p>
          <a:p>
            <a:endParaRPr lang="en-IN" sz="2400" b="1" dirty="0"/>
          </a:p>
          <a:p>
            <a:r>
              <a:rPr lang="en-US" sz="2000" dirty="0"/>
              <a:t>The results obtained after applying Logistic Regression .The metrics used to carry out performance analysis of the algorithm are Accuracy score, Precision (P), Recall (R) and F-measure. Precision metric provides the measure of positive analysis that is correct. Recall defines the measure of actual positives that are correct. F-measure tests accuracy</a:t>
            </a:r>
            <a:r>
              <a:rPr lang="en-US" sz="2400" dirty="0"/>
              <a:t>.</a:t>
            </a:r>
          </a:p>
          <a:p>
            <a:endParaRPr lang="en-IN" sz="2400" b="1" dirty="0"/>
          </a:p>
          <a:p>
            <a:r>
              <a:rPr lang="en-IN" sz="2400" b="1" dirty="0"/>
              <a:t>Precision = (TP)/(TP+FP)</a:t>
            </a:r>
          </a:p>
          <a:p>
            <a:r>
              <a:rPr lang="en-IN" sz="2400" b="1" dirty="0"/>
              <a:t>Recall = (TP)/(TP+FN)</a:t>
            </a:r>
          </a:p>
          <a:p>
            <a:r>
              <a:rPr lang="en-IN" sz="2400" b="1" dirty="0"/>
              <a:t>F1-Measure = ( 2 * Precision * Recall )</a:t>
            </a:r>
          </a:p>
          <a:p>
            <a:endParaRPr lang="en-IN" sz="2400" b="1" dirty="0"/>
          </a:p>
          <a:p>
            <a:r>
              <a:rPr lang="en-IN" sz="2400" b="1" dirty="0"/>
              <a:t>                                                                                The Model Accuracy                               </a:t>
            </a:r>
          </a:p>
          <a:p>
            <a:r>
              <a:rPr lang="en-IN" sz="2400" b="1" dirty="0"/>
              <a:t>                                                                                       is 95 %                                                                 </a:t>
            </a:r>
          </a:p>
          <a:p>
            <a:endParaRPr lang="en-IN" sz="2400" b="1" dirty="0"/>
          </a:p>
          <a:p>
            <a:r>
              <a:rPr lang="en-IN" sz="2400" b="1" dirty="0"/>
              <a:t>                                                                             </a:t>
            </a:r>
          </a:p>
          <a:p>
            <a:endParaRPr lang="en-IN" sz="2400" b="1" dirty="0"/>
          </a:p>
        </p:txBody>
      </p:sp>
      <p:pic>
        <p:nvPicPr>
          <p:cNvPr id="4" name="Picture 3">
            <a:extLst>
              <a:ext uri="{FF2B5EF4-FFF2-40B4-BE49-F238E27FC236}">
                <a16:creationId xmlns:a16="http://schemas.microsoft.com/office/drawing/2014/main" id="{4407AF31-596E-48C8-B5D7-2B746E72DC26}"/>
              </a:ext>
            </a:extLst>
          </p:cNvPr>
          <p:cNvPicPr>
            <a:picLocks noChangeAspect="1"/>
          </p:cNvPicPr>
          <p:nvPr/>
        </p:nvPicPr>
        <p:blipFill>
          <a:blip r:embed="rId2"/>
          <a:stretch>
            <a:fillRect/>
          </a:stretch>
        </p:blipFill>
        <p:spPr>
          <a:xfrm>
            <a:off x="1230379" y="4409369"/>
            <a:ext cx="6058315" cy="1882505"/>
          </a:xfrm>
          <a:prstGeom prst="rect">
            <a:avLst/>
          </a:prstGeom>
        </p:spPr>
      </p:pic>
    </p:spTree>
    <p:extLst>
      <p:ext uri="{BB962C8B-B14F-4D97-AF65-F5344CB8AC3E}">
        <p14:creationId xmlns:p14="http://schemas.microsoft.com/office/powerpoint/2010/main" val="72486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4DED1-DBCF-4B14-A00F-7D76352341E0}"/>
              </a:ext>
            </a:extLst>
          </p:cNvPr>
          <p:cNvSpPr txBox="1"/>
          <p:nvPr/>
        </p:nvSpPr>
        <p:spPr>
          <a:xfrm>
            <a:off x="1378226" y="821635"/>
            <a:ext cx="9634331" cy="5016758"/>
          </a:xfrm>
          <a:prstGeom prst="rect">
            <a:avLst/>
          </a:prstGeom>
          <a:noFill/>
        </p:spPr>
        <p:txBody>
          <a:bodyPr wrap="square" rtlCol="0">
            <a:spAutoFit/>
          </a:bodyPr>
          <a:lstStyle/>
          <a:p>
            <a:r>
              <a:rPr lang="en-IN" sz="2400" b="1" dirty="0"/>
              <a:t>CONCLUSION</a:t>
            </a:r>
          </a:p>
          <a:p>
            <a:endParaRPr lang="en-US" sz="2000" dirty="0"/>
          </a:p>
          <a:p>
            <a:r>
              <a:rPr lang="en-US" sz="2000" dirty="0"/>
              <a:t>As heart diseases and strokes are increasing rapidly across the world and causing deaths, it becomes necessary to develop an efficient system that would predict the heart stroke effectively before hand so that immediate medical attention can be given. In the proposed system, the most effective algorithm for stroke prediction was obtained Using Logistic Regression with accuracy score of 95%. </a:t>
            </a:r>
            <a:endParaRPr lang="en-IN" sz="2400" b="1" dirty="0"/>
          </a:p>
          <a:p>
            <a:endParaRPr lang="en-IN" sz="2400" b="1" dirty="0"/>
          </a:p>
          <a:p>
            <a:r>
              <a:rPr lang="en-IN" sz="2400" b="1" dirty="0"/>
              <a:t>FUTURE WORK</a:t>
            </a:r>
          </a:p>
          <a:p>
            <a:endParaRPr lang="en-IN" sz="2400" b="1" dirty="0"/>
          </a:p>
          <a:p>
            <a:r>
              <a:rPr lang="en-US" sz="2000" dirty="0"/>
              <a:t>The project can be further enhanced by deploying the machine learning model obtained using a web application and a larger dataset could be used for prediction to give higher accuracy and produce better results.</a:t>
            </a:r>
            <a:endParaRPr lang="en-IN" sz="2000" b="1" dirty="0"/>
          </a:p>
          <a:p>
            <a:endParaRPr lang="en-IN" sz="2000" b="1" dirty="0"/>
          </a:p>
          <a:p>
            <a:endParaRPr lang="en-IN" sz="2400" b="1" dirty="0"/>
          </a:p>
        </p:txBody>
      </p:sp>
    </p:spTree>
    <p:extLst>
      <p:ext uri="{BB962C8B-B14F-4D97-AF65-F5344CB8AC3E}">
        <p14:creationId xmlns:p14="http://schemas.microsoft.com/office/powerpoint/2010/main" val="416153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068E8-2775-4F18-A0B0-3EF624BD2BB2}"/>
              </a:ext>
            </a:extLst>
          </p:cNvPr>
          <p:cNvSpPr txBox="1"/>
          <p:nvPr/>
        </p:nvSpPr>
        <p:spPr>
          <a:xfrm>
            <a:off x="2729948" y="2107096"/>
            <a:ext cx="5764695" cy="1323439"/>
          </a:xfrm>
          <a:prstGeom prst="rect">
            <a:avLst/>
          </a:prstGeom>
          <a:noFill/>
        </p:spPr>
        <p:txBody>
          <a:bodyPr wrap="square" rtlCol="0">
            <a:spAutoFit/>
          </a:bodyPr>
          <a:lstStyle/>
          <a:p>
            <a:r>
              <a:rPr lang="en-IN" sz="4000" dirty="0"/>
              <a:t>                                          </a:t>
            </a:r>
          </a:p>
          <a:p>
            <a:r>
              <a:rPr lang="en-IN" sz="4000" b="1" dirty="0"/>
              <a:t>             THANK YOU</a:t>
            </a:r>
          </a:p>
        </p:txBody>
      </p:sp>
    </p:spTree>
    <p:extLst>
      <p:ext uri="{BB962C8B-B14F-4D97-AF65-F5344CB8AC3E}">
        <p14:creationId xmlns:p14="http://schemas.microsoft.com/office/powerpoint/2010/main" val="274483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0B735B-E57D-4F1A-97C7-46C613A974FA}"/>
              </a:ext>
            </a:extLst>
          </p:cNvPr>
          <p:cNvSpPr txBox="1"/>
          <p:nvPr/>
        </p:nvSpPr>
        <p:spPr>
          <a:xfrm>
            <a:off x="5638800" y="2975113"/>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EA82957A-E449-42A9-AE37-C743C342D1AF}"/>
              </a:ext>
            </a:extLst>
          </p:cNvPr>
          <p:cNvSpPr txBox="1"/>
          <p:nvPr/>
        </p:nvSpPr>
        <p:spPr>
          <a:xfrm>
            <a:off x="1775791" y="636104"/>
            <a:ext cx="8733183" cy="5570756"/>
          </a:xfrm>
          <a:prstGeom prst="rect">
            <a:avLst/>
          </a:prstGeom>
          <a:noFill/>
        </p:spPr>
        <p:txBody>
          <a:bodyPr wrap="square" rtlCol="0">
            <a:spAutoFit/>
          </a:bodyPr>
          <a:lstStyle/>
          <a:p>
            <a:r>
              <a:rPr lang="en-IN" sz="2000" b="1" dirty="0"/>
              <a:t>INTRODUCTION</a:t>
            </a:r>
            <a:r>
              <a:rPr lang="en-IN" dirty="0"/>
              <a:t>:</a:t>
            </a:r>
          </a:p>
          <a:p>
            <a:endParaRPr lang="en-IN" dirty="0"/>
          </a:p>
          <a:p>
            <a:r>
              <a:rPr lang="en-US" sz="2000" dirty="0"/>
              <a:t>Cardiovascular Diseases (CVDs) are the most common cause of death globally representing 32% of all global deaths with about 17.9 million people being affected by it. Out of these, two most common CVDs are in the form of heart attack and heart stroke accounting 85% of the total people. Heart attack is caused due to blockage of oxygen or blood supply to the heart muscle while heart stroke is caused when there is blockage of the vessel feeding the brain.. Machine learning has become one of the most demanding field in modern technology. It is a form of artificial intelligence where the model can analyze the data, identify patterns and predict the outcome with minimal human intervention. Heart stroke prediction in adults can be done by using various machine learning </a:t>
            </a:r>
            <a:r>
              <a:rPr lang="en-US" sz="2000" dirty="0" err="1"/>
              <a:t>algorithms.The</a:t>
            </a:r>
            <a:r>
              <a:rPr lang="en-US" sz="2000" dirty="0"/>
              <a:t> factors include work type, gender, residence type, age, average glucose level, body mass index, smoking status of the individual and any previous heart disease. The proposed model predicts heart stroke prediction of several individuals using various machine learning algorithm based on these input factors which has been taken from the dataset on which the model has been trained.</a:t>
            </a:r>
            <a:endParaRPr lang="en-IN" sz="2000" dirty="0"/>
          </a:p>
          <a:p>
            <a:endParaRPr lang="en-IN" dirty="0"/>
          </a:p>
        </p:txBody>
      </p:sp>
    </p:spTree>
    <p:extLst>
      <p:ext uri="{BB962C8B-B14F-4D97-AF65-F5344CB8AC3E}">
        <p14:creationId xmlns:p14="http://schemas.microsoft.com/office/powerpoint/2010/main" val="108095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66559C-B366-4DDE-A5CE-70EE0CF29C71}"/>
              </a:ext>
            </a:extLst>
          </p:cNvPr>
          <p:cNvSpPr txBox="1"/>
          <p:nvPr/>
        </p:nvSpPr>
        <p:spPr>
          <a:xfrm>
            <a:off x="1338470" y="543339"/>
            <a:ext cx="9952382" cy="2585323"/>
          </a:xfrm>
          <a:prstGeom prst="rect">
            <a:avLst/>
          </a:prstGeom>
          <a:noFill/>
        </p:spPr>
        <p:txBody>
          <a:bodyPr wrap="square" rtlCol="0">
            <a:spAutoFit/>
          </a:bodyPr>
          <a:lstStyle/>
          <a:p>
            <a:endParaRPr lang="en-IN" sz="2000" b="1" dirty="0"/>
          </a:p>
          <a:p>
            <a:r>
              <a:rPr lang="en-IN" sz="2400" b="1" dirty="0"/>
              <a:t>OBJECTIVE</a:t>
            </a:r>
            <a:r>
              <a:rPr lang="en-IN" dirty="0"/>
              <a:t>:</a:t>
            </a:r>
          </a:p>
          <a:p>
            <a:endParaRPr lang="en-IN" dirty="0"/>
          </a:p>
          <a:p>
            <a:r>
              <a:rPr lang="en-IN" sz="2000" dirty="0"/>
              <a:t>The main objective of the project is to find stroke by using machine learning techniques and various algorithms . Here we analysing the accuracy level of the Model and Evaluate the model Performance to choose the best one of the several algorithms . By using this method we can predict the stroke of the patient by observing their symptoms like age , gender , blood pressure , sugar level , body mas index, etc.</a:t>
            </a:r>
          </a:p>
        </p:txBody>
      </p:sp>
    </p:spTree>
    <p:extLst>
      <p:ext uri="{BB962C8B-B14F-4D97-AF65-F5344CB8AC3E}">
        <p14:creationId xmlns:p14="http://schemas.microsoft.com/office/powerpoint/2010/main" val="115112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965720-4A2D-469E-9DDC-5814B4C204F2}"/>
              </a:ext>
            </a:extLst>
          </p:cNvPr>
          <p:cNvSpPr txBox="1"/>
          <p:nvPr/>
        </p:nvSpPr>
        <p:spPr>
          <a:xfrm>
            <a:off x="1709530" y="808383"/>
            <a:ext cx="9117496" cy="2123658"/>
          </a:xfrm>
          <a:prstGeom prst="rect">
            <a:avLst/>
          </a:prstGeom>
          <a:noFill/>
        </p:spPr>
        <p:txBody>
          <a:bodyPr wrap="square" rtlCol="0">
            <a:spAutoFit/>
          </a:bodyPr>
          <a:lstStyle/>
          <a:p>
            <a:r>
              <a:rPr lang="en-US" sz="2400" b="1" dirty="0"/>
              <a:t>DATASET DESCRIPTION</a:t>
            </a:r>
          </a:p>
          <a:p>
            <a:endParaRPr lang="en-US" dirty="0"/>
          </a:p>
          <a:p>
            <a:r>
              <a:rPr lang="en-US" dirty="0"/>
              <a:t>The dataset has been taken from the Kaggle website. It has 5110 rows and 12 columns. The features or attributes include id, gender, age, hypertension, heart disease, ever married, work type, residence type, average glucose level, body mass index (BMI), smoking status. The label or the outcome is stroke . The independent attributes are stored in the X variable while the dependent attribute which is the stroke attribute is stored in the y variable . </a:t>
            </a:r>
            <a:endParaRPr lang="en-IN" dirty="0"/>
          </a:p>
        </p:txBody>
      </p:sp>
      <p:pic>
        <p:nvPicPr>
          <p:cNvPr id="4" name="Picture 3">
            <a:extLst>
              <a:ext uri="{FF2B5EF4-FFF2-40B4-BE49-F238E27FC236}">
                <a16:creationId xmlns:a16="http://schemas.microsoft.com/office/drawing/2014/main" id="{8AED4F65-DAE7-443B-AF03-A00D0F04DEDB}"/>
              </a:ext>
            </a:extLst>
          </p:cNvPr>
          <p:cNvPicPr>
            <a:picLocks noChangeAspect="1"/>
          </p:cNvPicPr>
          <p:nvPr/>
        </p:nvPicPr>
        <p:blipFill>
          <a:blip r:embed="rId2"/>
          <a:stretch>
            <a:fillRect/>
          </a:stretch>
        </p:blipFill>
        <p:spPr>
          <a:xfrm>
            <a:off x="1709530" y="3209040"/>
            <a:ext cx="9395792" cy="3125085"/>
          </a:xfrm>
          <a:prstGeom prst="rect">
            <a:avLst/>
          </a:prstGeom>
        </p:spPr>
      </p:pic>
    </p:spTree>
    <p:extLst>
      <p:ext uri="{BB962C8B-B14F-4D97-AF65-F5344CB8AC3E}">
        <p14:creationId xmlns:p14="http://schemas.microsoft.com/office/powerpoint/2010/main" val="295141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B3BAB-83C1-41E2-BB83-D0707F85B3DC}"/>
              </a:ext>
            </a:extLst>
          </p:cNvPr>
          <p:cNvSpPr txBox="1"/>
          <p:nvPr/>
        </p:nvSpPr>
        <p:spPr>
          <a:xfrm>
            <a:off x="1179443" y="1020417"/>
            <a:ext cx="9554818" cy="2062103"/>
          </a:xfrm>
          <a:prstGeom prst="rect">
            <a:avLst/>
          </a:prstGeom>
          <a:noFill/>
        </p:spPr>
        <p:txBody>
          <a:bodyPr wrap="square" rtlCol="0">
            <a:spAutoFit/>
          </a:bodyPr>
          <a:lstStyle/>
          <a:p>
            <a:r>
              <a:rPr lang="en-IN" sz="2400" b="1" dirty="0"/>
              <a:t>DATA PREPROCESSING</a:t>
            </a:r>
          </a:p>
          <a:p>
            <a:endParaRPr lang="en-IN" sz="2400" b="1" dirty="0"/>
          </a:p>
          <a:p>
            <a:r>
              <a:rPr lang="en-US" sz="2000" dirty="0"/>
              <a:t>The dataset obtained contains 201 null values in the BMI attribute which needs to be removed. Presence of these values can degrade the accuracy of the model. The numerical values are involved in  standardization of the attributes. The cleaned pre-processed data is shown below.</a:t>
            </a:r>
            <a:endParaRPr lang="en-IN" sz="2000" b="1" dirty="0"/>
          </a:p>
        </p:txBody>
      </p:sp>
      <p:pic>
        <p:nvPicPr>
          <p:cNvPr id="4" name="Picture 3">
            <a:extLst>
              <a:ext uri="{FF2B5EF4-FFF2-40B4-BE49-F238E27FC236}">
                <a16:creationId xmlns:a16="http://schemas.microsoft.com/office/drawing/2014/main" id="{83EFB2C6-7BED-46FA-9624-D934E994BA6B}"/>
              </a:ext>
            </a:extLst>
          </p:cNvPr>
          <p:cNvPicPr>
            <a:picLocks noChangeAspect="1"/>
          </p:cNvPicPr>
          <p:nvPr/>
        </p:nvPicPr>
        <p:blipFill>
          <a:blip r:embed="rId2"/>
          <a:stretch>
            <a:fillRect/>
          </a:stretch>
        </p:blipFill>
        <p:spPr>
          <a:xfrm>
            <a:off x="927652" y="3390298"/>
            <a:ext cx="10482469" cy="3262294"/>
          </a:xfrm>
          <a:prstGeom prst="rect">
            <a:avLst/>
          </a:prstGeom>
        </p:spPr>
      </p:pic>
    </p:spTree>
    <p:extLst>
      <p:ext uri="{BB962C8B-B14F-4D97-AF65-F5344CB8AC3E}">
        <p14:creationId xmlns:p14="http://schemas.microsoft.com/office/powerpoint/2010/main" val="282671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494BC-6E2D-4871-B0E5-31CA7478A178}"/>
              </a:ext>
            </a:extLst>
          </p:cNvPr>
          <p:cNvSpPr txBox="1"/>
          <p:nvPr/>
        </p:nvSpPr>
        <p:spPr>
          <a:xfrm>
            <a:off x="1417983" y="490330"/>
            <a:ext cx="9727095" cy="5632311"/>
          </a:xfrm>
          <a:prstGeom prst="rect">
            <a:avLst/>
          </a:prstGeom>
          <a:noFill/>
        </p:spPr>
        <p:txBody>
          <a:bodyPr wrap="square" rtlCol="0">
            <a:spAutoFit/>
          </a:bodyPr>
          <a:lstStyle/>
          <a:p>
            <a:endParaRPr lang="en-IN" sz="2400" b="1" dirty="0"/>
          </a:p>
          <a:p>
            <a:r>
              <a:rPr lang="en-IN" sz="2400" b="1" dirty="0"/>
              <a:t>EXPLORATORY DATA ANALYSIS</a:t>
            </a:r>
          </a:p>
          <a:p>
            <a:endParaRPr lang="en-IN" sz="2400" b="1" dirty="0"/>
          </a:p>
          <a:p>
            <a:r>
              <a:rPr lang="en-US" sz="2400" dirty="0"/>
              <a:t> Stroke prediction is analyzed using various machine learning algorithms . The analysis of the features has been done by using univariate and multivariate plots to obtain the correlation between the several features. </a:t>
            </a:r>
            <a:endParaRPr lang="en-IN" sz="2400" b="1" dirty="0"/>
          </a:p>
          <a:p>
            <a:endParaRPr lang="en-IN" sz="2400" b="1" dirty="0"/>
          </a:p>
          <a:p>
            <a:r>
              <a:rPr lang="en-US" sz="2400" b="1" dirty="0"/>
              <a:t>Data visualization </a:t>
            </a:r>
            <a:r>
              <a:rPr lang="en-US" sz="2400" dirty="0"/>
              <a:t>helps to interpret the data easily through visual graphs or maps. Heatmaps are used to obtain the correlation between the attributes. Histogram plots are used to count the frequencies of smokers and non-smokers, number of females or males, the different work types of the people .Box plots have been used to indicate the relationship between two attributes and find out the outliers. All these plots give important insights about the data which can later be used for the modelling. It also shows which features are more important in making the most accurate prediction. </a:t>
            </a:r>
            <a:endParaRPr lang="en-IN" sz="2400" b="1" dirty="0"/>
          </a:p>
        </p:txBody>
      </p:sp>
    </p:spTree>
    <p:extLst>
      <p:ext uri="{BB962C8B-B14F-4D97-AF65-F5344CB8AC3E}">
        <p14:creationId xmlns:p14="http://schemas.microsoft.com/office/powerpoint/2010/main" val="134486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3FA1E-BF6A-487D-AC06-877AFB3C080C}"/>
              </a:ext>
            </a:extLst>
          </p:cNvPr>
          <p:cNvSpPr txBox="1"/>
          <p:nvPr/>
        </p:nvSpPr>
        <p:spPr>
          <a:xfrm>
            <a:off x="1510748" y="742122"/>
            <a:ext cx="9660835" cy="1446550"/>
          </a:xfrm>
          <a:prstGeom prst="rect">
            <a:avLst/>
          </a:prstGeom>
          <a:noFill/>
        </p:spPr>
        <p:txBody>
          <a:bodyPr wrap="square" rtlCol="0">
            <a:spAutoFit/>
          </a:bodyPr>
          <a:lstStyle/>
          <a:p>
            <a:r>
              <a:rPr lang="en-IN" sz="2400" b="1" dirty="0"/>
              <a:t>HEAT MAP</a:t>
            </a:r>
          </a:p>
          <a:p>
            <a:endParaRPr lang="en-IN" sz="2400" b="1" dirty="0"/>
          </a:p>
          <a:p>
            <a:r>
              <a:rPr lang="en-IN" sz="2000" dirty="0"/>
              <a:t>Heat amp is used to show the corelation between the variables.</a:t>
            </a:r>
          </a:p>
          <a:p>
            <a:r>
              <a:rPr lang="en-IN" sz="2000" dirty="0"/>
              <a:t>Dark colour implements no correlation.</a:t>
            </a:r>
          </a:p>
        </p:txBody>
      </p:sp>
      <p:pic>
        <p:nvPicPr>
          <p:cNvPr id="5" name="Picture 4">
            <a:extLst>
              <a:ext uri="{FF2B5EF4-FFF2-40B4-BE49-F238E27FC236}">
                <a16:creationId xmlns:a16="http://schemas.microsoft.com/office/drawing/2014/main" id="{634DF6B3-FB09-45D6-8846-B30F2B7981C3}"/>
              </a:ext>
            </a:extLst>
          </p:cNvPr>
          <p:cNvPicPr>
            <a:picLocks noChangeAspect="1"/>
          </p:cNvPicPr>
          <p:nvPr/>
        </p:nvPicPr>
        <p:blipFill>
          <a:blip r:embed="rId2"/>
          <a:stretch>
            <a:fillRect/>
          </a:stretch>
        </p:blipFill>
        <p:spPr>
          <a:xfrm>
            <a:off x="2875723" y="2188672"/>
            <a:ext cx="5247860" cy="3664226"/>
          </a:xfrm>
          <a:prstGeom prst="rect">
            <a:avLst/>
          </a:prstGeom>
        </p:spPr>
      </p:pic>
    </p:spTree>
    <p:extLst>
      <p:ext uri="{BB962C8B-B14F-4D97-AF65-F5344CB8AC3E}">
        <p14:creationId xmlns:p14="http://schemas.microsoft.com/office/powerpoint/2010/main" val="31096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C1302-3506-4F7C-9926-A4510F1AEDA2}"/>
              </a:ext>
            </a:extLst>
          </p:cNvPr>
          <p:cNvSpPr txBox="1"/>
          <p:nvPr/>
        </p:nvSpPr>
        <p:spPr>
          <a:xfrm>
            <a:off x="1696278" y="808383"/>
            <a:ext cx="8547652" cy="461665"/>
          </a:xfrm>
          <a:prstGeom prst="rect">
            <a:avLst/>
          </a:prstGeom>
          <a:noFill/>
        </p:spPr>
        <p:txBody>
          <a:bodyPr wrap="square" rtlCol="0">
            <a:spAutoFit/>
          </a:bodyPr>
          <a:lstStyle/>
          <a:p>
            <a:r>
              <a:rPr lang="en-IN" sz="2400" b="1" dirty="0"/>
              <a:t>HISTOGRAM</a:t>
            </a:r>
          </a:p>
        </p:txBody>
      </p:sp>
      <p:pic>
        <p:nvPicPr>
          <p:cNvPr id="4" name="Picture 3">
            <a:extLst>
              <a:ext uri="{FF2B5EF4-FFF2-40B4-BE49-F238E27FC236}">
                <a16:creationId xmlns:a16="http://schemas.microsoft.com/office/drawing/2014/main" id="{C0564EEB-EBC9-4EC5-B2B4-4FDCEE614596}"/>
              </a:ext>
            </a:extLst>
          </p:cNvPr>
          <p:cNvPicPr>
            <a:picLocks noChangeAspect="1"/>
          </p:cNvPicPr>
          <p:nvPr/>
        </p:nvPicPr>
        <p:blipFill>
          <a:blip r:embed="rId2"/>
          <a:stretch>
            <a:fillRect/>
          </a:stretch>
        </p:blipFill>
        <p:spPr>
          <a:xfrm>
            <a:off x="1108628" y="1491905"/>
            <a:ext cx="3295650" cy="2257425"/>
          </a:xfrm>
          <a:prstGeom prst="rect">
            <a:avLst/>
          </a:prstGeom>
        </p:spPr>
      </p:pic>
      <p:pic>
        <p:nvPicPr>
          <p:cNvPr id="6" name="Picture 5">
            <a:extLst>
              <a:ext uri="{FF2B5EF4-FFF2-40B4-BE49-F238E27FC236}">
                <a16:creationId xmlns:a16="http://schemas.microsoft.com/office/drawing/2014/main" id="{95928B59-B473-4450-B28A-604BCFF5131D}"/>
              </a:ext>
            </a:extLst>
          </p:cNvPr>
          <p:cNvPicPr>
            <a:picLocks noChangeAspect="1"/>
          </p:cNvPicPr>
          <p:nvPr/>
        </p:nvPicPr>
        <p:blipFill>
          <a:blip r:embed="rId3"/>
          <a:stretch>
            <a:fillRect/>
          </a:stretch>
        </p:blipFill>
        <p:spPr>
          <a:xfrm>
            <a:off x="1108628" y="4223095"/>
            <a:ext cx="3295650" cy="2286000"/>
          </a:xfrm>
          <a:prstGeom prst="rect">
            <a:avLst/>
          </a:prstGeom>
        </p:spPr>
      </p:pic>
      <p:sp>
        <p:nvSpPr>
          <p:cNvPr id="9" name="TextBox 8">
            <a:extLst>
              <a:ext uri="{FF2B5EF4-FFF2-40B4-BE49-F238E27FC236}">
                <a16:creationId xmlns:a16="http://schemas.microsoft.com/office/drawing/2014/main" id="{5195C612-EF6E-4602-93A6-A01FFD6F89F1}"/>
              </a:ext>
            </a:extLst>
          </p:cNvPr>
          <p:cNvSpPr txBox="1"/>
          <p:nvPr/>
        </p:nvSpPr>
        <p:spPr>
          <a:xfrm>
            <a:off x="4572000" y="1270048"/>
            <a:ext cx="6188765" cy="5201424"/>
          </a:xfrm>
          <a:prstGeom prst="rect">
            <a:avLst/>
          </a:prstGeom>
          <a:noFill/>
        </p:spPr>
        <p:txBody>
          <a:bodyPr wrap="square" rtlCol="0">
            <a:spAutoFit/>
          </a:bodyPr>
          <a:lstStyle/>
          <a:p>
            <a:endParaRPr lang="en-IN" dirty="0"/>
          </a:p>
          <a:p>
            <a:endParaRPr lang="en-IN" dirty="0"/>
          </a:p>
          <a:p>
            <a:endParaRPr lang="en-IN" dirty="0"/>
          </a:p>
          <a:p>
            <a:r>
              <a:rPr lang="en-IN" sz="2000" dirty="0"/>
              <a:t>The Histogram Using Gender Represents that the Female Count is More than the Male Count.</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The Histogram Using Smoking status Represents that Count is More in Never Smoked person than the Count of the Smokers.</a:t>
            </a:r>
          </a:p>
          <a:p>
            <a:endParaRPr lang="en-IN" sz="2000" dirty="0"/>
          </a:p>
          <a:p>
            <a:r>
              <a:rPr lang="en-IN" dirty="0"/>
              <a:t> </a:t>
            </a:r>
          </a:p>
        </p:txBody>
      </p:sp>
    </p:spTree>
    <p:extLst>
      <p:ext uri="{BB962C8B-B14F-4D97-AF65-F5344CB8AC3E}">
        <p14:creationId xmlns:p14="http://schemas.microsoft.com/office/powerpoint/2010/main" val="235715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7D12C1-B3AF-4484-8A8C-6BCB06702F9A}"/>
              </a:ext>
            </a:extLst>
          </p:cNvPr>
          <p:cNvPicPr>
            <a:picLocks noChangeAspect="1"/>
          </p:cNvPicPr>
          <p:nvPr/>
        </p:nvPicPr>
        <p:blipFill>
          <a:blip r:embed="rId2"/>
          <a:stretch>
            <a:fillRect/>
          </a:stretch>
        </p:blipFill>
        <p:spPr>
          <a:xfrm>
            <a:off x="1018346" y="894504"/>
            <a:ext cx="3513897" cy="2305050"/>
          </a:xfrm>
          <a:prstGeom prst="rect">
            <a:avLst/>
          </a:prstGeom>
        </p:spPr>
      </p:pic>
      <p:sp>
        <p:nvSpPr>
          <p:cNvPr id="4" name="TextBox 3">
            <a:extLst>
              <a:ext uri="{FF2B5EF4-FFF2-40B4-BE49-F238E27FC236}">
                <a16:creationId xmlns:a16="http://schemas.microsoft.com/office/drawing/2014/main" id="{69E07858-83A0-4E14-B65B-E9FA7C170AF5}"/>
              </a:ext>
            </a:extLst>
          </p:cNvPr>
          <p:cNvSpPr txBox="1"/>
          <p:nvPr/>
        </p:nvSpPr>
        <p:spPr>
          <a:xfrm>
            <a:off x="5088834" y="919991"/>
            <a:ext cx="6917635" cy="1846659"/>
          </a:xfrm>
          <a:prstGeom prst="rect">
            <a:avLst/>
          </a:prstGeom>
          <a:noFill/>
        </p:spPr>
        <p:txBody>
          <a:bodyPr wrap="square" rtlCol="0">
            <a:spAutoFit/>
          </a:bodyPr>
          <a:lstStyle/>
          <a:p>
            <a:endParaRPr lang="en-IN" sz="1800" dirty="0"/>
          </a:p>
          <a:p>
            <a:endParaRPr lang="en-IN" dirty="0"/>
          </a:p>
          <a:p>
            <a:r>
              <a:rPr lang="en-IN" sz="2000" dirty="0"/>
              <a:t>The Histogram Using Work type Represents that Count is More in Private jobs than the Count of the Government job and Self Employed.</a:t>
            </a:r>
          </a:p>
          <a:p>
            <a:endParaRPr lang="en-IN" sz="1800" dirty="0"/>
          </a:p>
        </p:txBody>
      </p:sp>
      <p:pic>
        <p:nvPicPr>
          <p:cNvPr id="6" name="Picture 5">
            <a:extLst>
              <a:ext uri="{FF2B5EF4-FFF2-40B4-BE49-F238E27FC236}">
                <a16:creationId xmlns:a16="http://schemas.microsoft.com/office/drawing/2014/main" id="{CBAB0D15-BFFD-4B84-BA8C-7078D45FBD3E}"/>
              </a:ext>
            </a:extLst>
          </p:cNvPr>
          <p:cNvPicPr>
            <a:picLocks noChangeAspect="1"/>
          </p:cNvPicPr>
          <p:nvPr/>
        </p:nvPicPr>
        <p:blipFill>
          <a:blip r:embed="rId3"/>
          <a:stretch>
            <a:fillRect/>
          </a:stretch>
        </p:blipFill>
        <p:spPr>
          <a:xfrm>
            <a:off x="1018346" y="4182331"/>
            <a:ext cx="3633167" cy="2515797"/>
          </a:xfrm>
          <a:prstGeom prst="rect">
            <a:avLst/>
          </a:prstGeom>
        </p:spPr>
      </p:pic>
      <p:sp>
        <p:nvSpPr>
          <p:cNvPr id="7" name="TextBox 6">
            <a:extLst>
              <a:ext uri="{FF2B5EF4-FFF2-40B4-BE49-F238E27FC236}">
                <a16:creationId xmlns:a16="http://schemas.microsoft.com/office/drawing/2014/main" id="{DBC2E158-77B9-4B91-8BC9-161DBE62BF0F}"/>
              </a:ext>
            </a:extLst>
          </p:cNvPr>
          <p:cNvSpPr txBox="1"/>
          <p:nvPr/>
        </p:nvSpPr>
        <p:spPr>
          <a:xfrm>
            <a:off x="1211537" y="3501283"/>
            <a:ext cx="10192993" cy="2462213"/>
          </a:xfrm>
          <a:prstGeom prst="rect">
            <a:avLst/>
          </a:prstGeom>
          <a:noFill/>
        </p:spPr>
        <p:txBody>
          <a:bodyPr wrap="square" rtlCol="0">
            <a:spAutoFit/>
          </a:bodyPr>
          <a:lstStyle/>
          <a:p>
            <a:r>
              <a:rPr lang="en-IN" sz="2400" b="1" dirty="0"/>
              <a:t>SCATTER PLOT</a:t>
            </a:r>
          </a:p>
          <a:p>
            <a:endParaRPr lang="en-IN" dirty="0"/>
          </a:p>
          <a:p>
            <a:endParaRPr lang="en-IN" dirty="0"/>
          </a:p>
          <a:p>
            <a:endParaRPr lang="en-IN" dirty="0"/>
          </a:p>
          <a:p>
            <a:endParaRPr lang="en-IN" dirty="0"/>
          </a:p>
          <a:p>
            <a:endParaRPr lang="en-IN" dirty="0"/>
          </a:p>
          <a:p>
            <a:r>
              <a:rPr lang="en-IN" dirty="0"/>
              <a:t>                                                            </a:t>
            </a:r>
            <a:r>
              <a:rPr lang="en-IN" sz="2000" dirty="0"/>
              <a:t>The Scatter plot is Between the Age and BMI which  shows                       </a:t>
            </a:r>
          </a:p>
          <a:p>
            <a:r>
              <a:rPr lang="en-IN" sz="2000" dirty="0"/>
              <a:t>                                                       that the BMI is more in the age of below 50.</a:t>
            </a:r>
          </a:p>
        </p:txBody>
      </p:sp>
    </p:spTree>
    <p:extLst>
      <p:ext uri="{BB962C8B-B14F-4D97-AF65-F5344CB8AC3E}">
        <p14:creationId xmlns:p14="http://schemas.microsoft.com/office/powerpoint/2010/main" val="331032359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235</TotalTime>
  <Words>1131</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Droplet</vt:lpstr>
      <vt:lpstr>STROKE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dc:creator>Brinda</dc:creator>
  <cp:lastModifiedBy>Brinda</cp:lastModifiedBy>
  <cp:revision>3</cp:revision>
  <dcterms:created xsi:type="dcterms:W3CDTF">2022-03-24T18:08:19Z</dcterms:created>
  <dcterms:modified xsi:type="dcterms:W3CDTF">2022-03-25T09:49:44Z</dcterms:modified>
</cp:coreProperties>
</file>