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notesSlides/notesSlide1.xml" ContentType="application/vnd.openxmlformats-officedocument.presentationml.notesSlide+xml"/>
  <Override PartName="/ppt/theme/themeOverride13.xml" ContentType="application/vnd.openxmlformats-officedocument.themeOverride+xml"/>
  <Override PartName="/ppt/theme/themeOverride14.xml" ContentType="application/vnd.openxmlformats-officedocument.themeOverride+xml"/>
  <Override PartName="/ppt/notesSlides/notesSlide2.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11" r:id="rId2"/>
  </p:sldMasterIdLst>
  <p:notesMasterIdLst>
    <p:notesMasterId r:id="rId63"/>
  </p:notesMasterIdLst>
  <p:handoutMasterIdLst>
    <p:handoutMasterId r:id="rId64"/>
  </p:handoutMasterIdLst>
  <p:sldIdLst>
    <p:sldId id="443" r:id="rId3"/>
    <p:sldId id="423" r:id="rId4"/>
    <p:sldId id="425" r:id="rId5"/>
    <p:sldId id="426" r:id="rId6"/>
    <p:sldId id="427" r:id="rId7"/>
    <p:sldId id="428" r:id="rId8"/>
    <p:sldId id="429" r:id="rId9"/>
    <p:sldId id="430" r:id="rId10"/>
    <p:sldId id="431" r:id="rId11"/>
    <p:sldId id="432" r:id="rId12"/>
    <p:sldId id="433" r:id="rId13"/>
    <p:sldId id="321" r:id="rId14"/>
    <p:sldId id="384" r:id="rId15"/>
    <p:sldId id="386" r:id="rId16"/>
    <p:sldId id="336" r:id="rId17"/>
    <p:sldId id="371" r:id="rId18"/>
    <p:sldId id="387" r:id="rId19"/>
    <p:sldId id="388" r:id="rId20"/>
    <p:sldId id="391" r:id="rId21"/>
    <p:sldId id="389" r:id="rId22"/>
    <p:sldId id="392" r:id="rId23"/>
    <p:sldId id="393" r:id="rId24"/>
    <p:sldId id="395" r:id="rId25"/>
    <p:sldId id="396" r:id="rId26"/>
    <p:sldId id="397" r:id="rId27"/>
    <p:sldId id="398" r:id="rId28"/>
    <p:sldId id="399" r:id="rId29"/>
    <p:sldId id="409" r:id="rId30"/>
    <p:sldId id="400" r:id="rId31"/>
    <p:sldId id="401" r:id="rId32"/>
    <p:sldId id="407" r:id="rId33"/>
    <p:sldId id="408" r:id="rId34"/>
    <p:sldId id="382" r:id="rId35"/>
    <p:sldId id="403" r:id="rId36"/>
    <p:sldId id="404" r:id="rId37"/>
    <p:sldId id="405" r:id="rId38"/>
    <p:sldId id="415" r:id="rId39"/>
    <p:sldId id="413" r:id="rId40"/>
    <p:sldId id="416" r:id="rId41"/>
    <p:sldId id="417" r:id="rId42"/>
    <p:sldId id="418" r:id="rId43"/>
    <p:sldId id="411" r:id="rId44"/>
    <p:sldId id="419" r:id="rId45"/>
    <p:sldId id="420" r:id="rId46"/>
    <p:sldId id="412" r:id="rId47"/>
    <p:sldId id="414" r:id="rId48"/>
    <p:sldId id="421" r:id="rId49"/>
    <p:sldId id="422" r:id="rId50"/>
    <p:sldId id="410" r:id="rId51"/>
    <p:sldId id="434" r:id="rId52"/>
    <p:sldId id="441" r:id="rId53"/>
    <p:sldId id="442" r:id="rId54"/>
    <p:sldId id="435" r:id="rId55"/>
    <p:sldId id="436" r:id="rId56"/>
    <p:sldId id="437" r:id="rId57"/>
    <p:sldId id="438" r:id="rId58"/>
    <p:sldId id="439" r:id="rId59"/>
    <p:sldId id="440" r:id="rId60"/>
    <p:sldId id="368" r:id="rId61"/>
    <p:sldId id="383" r:id="rId6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F4F2"/>
    <a:srgbClr val="FFFFFF"/>
    <a:srgbClr val="EBFFD2"/>
    <a:srgbClr val="F5FFC2"/>
    <a:srgbClr val="F7FFE7"/>
    <a:srgbClr val="F5FFE0"/>
    <a:srgbClr val="9F8471"/>
    <a:srgbClr val="B5DBE5"/>
    <a:srgbClr val="E8FFC8"/>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40" autoAdjust="0"/>
    <p:restoredTop sz="94388" autoAdjust="0"/>
  </p:normalViewPr>
  <p:slideViewPr>
    <p:cSldViewPr>
      <p:cViewPr>
        <p:scale>
          <a:sx n="75" d="100"/>
          <a:sy n="75" d="100"/>
        </p:scale>
        <p:origin x="-1704"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5/15/2015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97211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5/15/2015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632994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8A6C2AFE-0841-404F-824C-130C3B6D5D4E}" type="slidenum">
              <a:rPr lang="en-US"/>
              <a:pPr/>
              <a:t>12</a:t>
            </a:fld>
            <a:r>
              <a:rPr lang="en-US" dirty="0"/>
              <a:t>##</a:t>
            </a:r>
          </a:p>
        </p:txBody>
      </p:sp>
      <p:sp>
        <p:nvSpPr>
          <p:cNvPr id="47106" name="Rectangle 2"/>
          <p:cNvSpPr>
            <a:spLocks noGrp="1" noChangeArrowheads="1"/>
          </p:cNvSpPr>
          <p:nvPr>
            <p:ph type="hdr" sz="quarter"/>
          </p:nvPr>
        </p:nvSpPr>
        <p:spPr>
          <a:noFill/>
        </p:spPr>
        <p:txBody>
          <a:bodyPr/>
          <a:lstStyle/>
          <a:p>
            <a:r>
              <a:rPr lang="en-US" dirty="0"/>
              <a:t>*</a:t>
            </a:r>
          </a:p>
        </p:txBody>
      </p:sp>
      <p:sp>
        <p:nvSpPr>
          <p:cNvPr id="47107" name="Rectangle 3"/>
          <p:cNvSpPr>
            <a:spLocks noGrp="1" noChangeArrowheads="1"/>
          </p:cNvSpPr>
          <p:nvPr>
            <p:ph type="dt" sz="quarter" idx="1"/>
          </p:nvPr>
        </p:nvSpPr>
        <p:spPr>
          <a:noFill/>
        </p:spPr>
        <p:txBody>
          <a:bodyPr/>
          <a:lstStyle/>
          <a:p>
            <a:r>
              <a:rPr lang="en-US" dirty="0"/>
              <a:t>07/16/96</a:t>
            </a:r>
          </a:p>
        </p:txBody>
      </p:sp>
      <p:sp>
        <p:nvSpPr>
          <p:cNvPr id="47108"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47109"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3D4EE1A4-2248-46C6-964A-BCDDB65D3B30}" type="slidenum">
              <a:rPr lang="en-US" sz="1000" i="1">
                <a:solidFill>
                  <a:schemeClr val="tx1"/>
                </a:solidFill>
              </a:rPr>
              <a:pPr algn="r" defTabSz="924527"/>
              <a:t>12</a:t>
            </a:fld>
            <a:r>
              <a:rPr lang="en-US" sz="1000" i="1" dirty="0">
                <a:solidFill>
                  <a:schemeClr val="tx1"/>
                </a:solidFill>
              </a:rPr>
              <a:t>##</a:t>
            </a:r>
            <a:endParaRPr lang="en-US" sz="1200" dirty="0">
              <a:solidFill>
                <a:schemeClr val="tx1"/>
              </a:solidFill>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p:txBody>
          <a:bodyPr/>
          <a:lstStyle/>
          <a:p>
            <a:endParaRPr lang="bg-BG"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15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15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386361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400880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FD8C-ABC8-4E3E-8529-2255716D8C5D}"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3279361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FD8C-ABC8-4E3E-8529-2255716D8C5D}"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616004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FD8C-ABC8-4E3E-8529-2255716D8C5D}" type="datetimeFigureOut">
              <a:rPr lang="en-US" smtClean="0"/>
              <a:t>5/15/2015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964695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FD8C-ABC8-4E3E-8529-2255716D8C5D}" type="datetimeFigureOut">
              <a:rPr lang="en-US" smtClean="0"/>
              <a:t>5/15/2015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260094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FD8C-ABC8-4E3E-8529-2255716D8C5D}" type="datetimeFigureOut">
              <a:rPr lang="en-US" smtClean="0"/>
              <a:t>5/15/2015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248552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FD8C-ABC8-4E3E-8529-2255716D8C5D}"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4054336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FD8C-ABC8-4E3E-8529-2255716D8C5D}" type="datetimeFigureOut">
              <a:rPr lang="en-US" smtClean="0"/>
              <a:t>5/15/2015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871261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30227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5/15/2015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96673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2700" y="76200"/>
            <a:ext cx="1511300" cy="755650"/>
          </a:xfrm>
          <a:prstGeom prst="rect">
            <a:avLst/>
          </a:prstGeom>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FD8C-ABC8-4E3E-8529-2255716D8C5D}" type="datetimeFigureOut">
              <a:rPr lang="en-US" smtClean="0"/>
              <a:t>5/15/2015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66F7-F51C-45A3-BCAA-B03801A49A5D}" type="slidenum">
              <a:rPr lang="en-US" smtClean="0"/>
              <a:t>‹#›</a:t>
            </a:fld>
            <a:endParaRPr lang="en-US"/>
          </a:p>
        </p:txBody>
      </p:sp>
    </p:spTree>
    <p:extLst>
      <p:ext uri="{BB962C8B-B14F-4D97-AF65-F5344CB8AC3E}">
        <p14:creationId xmlns:p14="http://schemas.microsoft.com/office/powerpoint/2010/main" val="21790736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2051680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pPr marL="36576" indent="0">
              <a:buNone/>
            </a:pPr>
            <a:endParaRPr lang="en-US" dirty="0"/>
          </a:p>
        </p:txBody>
      </p:sp>
    </p:spTree>
    <p:extLst>
      <p:ext uri="{BB962C8B-B14F-4D97-AF65-F5344CB8AC3E}">
        <p14:creationId xmlns:p14="http://schemas.microsoft.com/office/powerpoint/2010/main" val="30632313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889656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457200" y="2987730"/>
            <a:ext cx="8153400" cy="701731"/>
          </a:xfrm>
          <a:prstGeom prst="rect">
            <a:avLst/>
          </a:prstGeom>
          <a:effectLst/>
        </p:spPr>
        <p:txBody>
          <a:bodyPr wrap="square" lIns="0" tIns="0" rIns="0" bIns="0" anchor="b">
            <a:spAutoFit/>
          </a:bodyPr>
          <a:lstStyle/>
          <a:p>
            <a:pPr>
              <a:lnSpc>
                <a:spcPct val="95000"/>
              </a:lnSpc>
            </a:pPr>
            <a:r>
              <a:rPr lang="en-US" sz="4000" dirty="0">
                <a:solidFill>
                  <a:schemeClr val="tx2"/>
                </a:solidFill>
                <a:effectLst>
                  <a:outerShdw blurRad="38100" dist="38100" dir="2700000" algn="tl">
                    <a:srgbClr val="000000">
                      <a:alpha val="43137"/>
                    </a:srgbClr>
                  </a:outerShdw>
                  <a:reflection blurRad="12700" stA="20000" endPos="50000" dist="12700" dir="5400000" sy="-100000" algn="bl" rotWithShape="0"/>
                </a:effectLst>
              </a:rPr>
              <a:t>Object-Oriented</a:t>
            </a:r>
            <a:r>
              <a:rPr lang="en-US" sz="4800" dirty="0"/>
              <a:t> </a:t>
            </a:r>
            <a:r>
              <a:rPr lang="en-US" sz="4000" dirty="0" smtClean="0">
                <a:solidFill>
                  <a:schemeClr val="tx2"/>
                </a:solidFill>
                <a:effectLst>
                  <a:outerShdw blurRad="38100" dist="38100" dir="2700000" algn="tl">
                    <a:srgbClr val="000000">
                      <a:alpha val="43137"/>
                    </a:srgbClr>
                  </a:outerShdw>
                  <a:reflection blurRad="12700" stA="20000" endPos="50000" dist="12700" dir="5400000" sy="-100000" algn="bl" rotWithShape="0"/>
                </a:effectLst>
              </a:rPr>
              <a:t>Programming</a:t>
            </a:r>
            <a:endParaRPr lang="en-US" sz="4000" dirty="0">
              <a:solidFill>
                <a:schemeClr val="tx2"/>
              </a:solidFill>
              <a:effectLst>
                <a:outerShdw blurRad="38100" dist="38100" dir="2700000" algn="tl">
                  <a:srgbClr val="000000">
                    <a:alpha val="43137"/>
                  </a:srgbClr>
                </a:outerShdw>
                <a:reflection blurRad="12700" stA="20000" endPos="50000" dist="12700" dir="5400000" sy="-100000" algn="bl" rotWithShape="0"/>
              </a:effectLst>
            </a:endParaRPr>
          </a:p>
        </p:txBody>
      </p:sp>
      <p:sp>
        <p:nvSpPr>
          <p:cNvPr id="3" name="Text Placeholder 2"/>
          <p:cNvSpPr>
            <a:spLocks noGrp="1"/>
          </p:cNvSpPr>
          <p:nvPr>
            <p:ph type="body" sz="quarter" idx="10"/>
          </p:nvPr>
        </p:nvSpPr>
        <p:spPr/>
        <p:txBody>
          <a:bodyPr/>
          <a:lstStyle/>
          <a:p>
            <a:r>
              <a:rPr lang="en-US" dirty="0" err="1" smtClean="0"/>
              <a:t>Suyati</a:t>
            </a:r>
            <a:r>
              <a:rPr lang="en-US" dirty="0" smtClean="0"/>
              <a:t> Technology</a:t>
            </a:r>
            <a:endParaRPr lang="en-US" dirty="0"/>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 Vs Procedural Programming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1025" name="Picture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68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2456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OOPS</a:t>
            </a:r>
            <a:endParaRPr lang="en-US" dirty="0"/>
          </a:p>
        </p:txBody>
      </p:sp>
      <p:sp>
        <p:nvSpPr>
          <p:cNvPr id="3" name="Content Placeholder 2"/>
          <p:cNvSpPr>
            <a:spLocks noGrp="1"/>
          </p:cNvSpPr>
          <p:nvPr>
            <p:ph idx="1"/>
          </p:nvPr>
        </p:nvSpPr>
        <p:spPr/>
        <p:txBody>
          <a:bodyPr/>
          <a:lstStyle/>
          <a:p>
            <a:endParaRPr lang="en-US" dirty="0" smtClean="0"/>
          </a:p>
          <a:p>
            <a:r>
              <a:rPr lang="en-US" dirty="0" smtClean="0"/>
              <a:t>Modularity</a:t>
            </a:r>
          </a:p>
          <a:p>
            <a:r>
              <a:rPr lang="en-US" dirty="0" smtClean="0"/>
              <a:t>Code Re-usability</a:t>
            </a:r>
          </a:p>
          <a:p>
            <a:r>
              <a:rPr lang="en-US" dirty="0" smtClean="0"/>
              <a:t>Information hiding</a:t>
            </a:r>
          </a:p>
          <a:p>
            <a:r>
              <a:rPr lang="en-US" dirty="0" smtClean="0"/>
              <a:t>Easy Debugging</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22669815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4437211"/>
            <a:ext cx="6121400" cy="1461939"/>
          </a:xfrm>
          <a:prstGeom prst="rect">
            <a:avLst/>
          </a:prstGeom>
          <a:effectLst/>
        </p:spPr>
        <p:txBody>
          <a:bodyPr wrap="square" lIns="0" tIns="0" rIns="0" bIns="0" anchor="b">
            <a:spAutoFit/>
          </a:bodyPr>
          <a:lstStyle/>
          <a:p>
            <a:pPr algn="ctr">
              <a:lnSpc>
                <a:spcPct val="95000"/>
              </a:lnSpc>
            </a:pPr>
            <a:r>
              <a:rPr lang="en-US" sz="5000" dirty="0" smtClean="0"/>
              <a:t>Introduction to Class and Object</a:t>
            </a:r>
            <a:endParaRPr lang="en-US" sz="5000" dirty="0"/>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val="0"/>
              </a:ext>
            </a:extLst>
          </a:blip>
          <a:srcRect/>
          <a:stretch>
            <a:fillRect/>
          </a:stretch>
        </p:blipFill>
        <p:spPr bwMode="auto">
          <a:xfrm>
            <a:off x="685800" y="2109366"/>
            <a:ext cx="3904619" cy="2005434"/>
          </a:xfrm>
          <a:prstGeom prst="roundRect">
            <a:avLst>
              <a:gd name="adj" fmla="val 4594"/>
            </a:avLst>
          </a:prstGeom>
          <a:solidFill>
            <a:srgbClr val="FFFFFF">
              <a:shade val="85000"/>
            </a:srgbClr>
          </a:solidFill>
          <a:ln>
            <a:noFill/>
          </a:ln>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343400" y="697785"/>
            <a:ext cx="4038600" cy="2738622"/>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Classes define attributes and behavior</a:t>
            </a:r>
          </a:p>
          <a:p>
            <a:pPr lvl="1"/>
            <a:r>
              <a:rPr lang="en-US" dirty="0" smtClean="0"/>
              <a:t>Fields, properties, methods, etc.</a:t>
            </a:r>
          </a:p>
          <a:p>
            <a:pPr lvl="1"/>
            <a:r>
              <a:rPr lang="en-US" dirty="0" smtClean="0"/>
              <a:t>Methods contain code for execution</a:t>
            </a:r>
          </a:p>
          <a:p>
            <a:endParaRPr lang="en-US" dirty="0" smtClean="0"/>
          </a:p>
          <a:p>
            <a:r>
              <a:rPr lang="en-US" dirty="0" smtClean="0"/>
              <a:t>Object is an instance of a class</a:t>
            </a:r>
          </a:p>
          <a:p>
            <a:pPr lvl="1"/>
            <a:r>
              <a:rPr lang="en-US" dirty="0"/>
              <a:t>  </a:t>
            </a:r>
            <a:r>
              <a:rPr lang="en-US" dirty="0" smtClean="0"/>
              <a:t>Objects </a:t>
            </a:r>
            <a:r>
              <a:rPr lang="en-US" dirty="0"/>
              <a:t>has </a:t>
            </a:r>
            <a:r>
              <a:rPr lang="en-US" dirty="0" smtClean="0"/>
              <a:t>state(data</a:t>
            </a:r>
            <a:r>
              <a:rPr lang="en-US" dirty="0"/>
              <a:t>) and behavior(function)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6" name="Rectangle 4"/>
          <p:cNvSpPr>
            <a:spLocks noChangeArrowheads="1"/>
          </p:cNvSpPr>
          <p:nvPr/>
        </p:nvSpPr>
        <p:spPr bwMode="auto">
          <a:xfrm>
            <a:off x="990601" y="3059668"/>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Student { … }</a:t>
            </a:r>
          </a:p>
        </p:txBody>
      </p:sp>
      <p:sp>
        <p:nvSpPr>
          <p:cNvPr id="7" name="Rectangle 4"/>
          <p:cNvSpPr>
            <a:spLocks noChangeArrowheads="1"/>
          </p:cNvSpPr>
          <p:nvPr/>
        </p:nvSpPr>
        <p:spPr bwMode="auto">
          <a:xfrm>
            <a:off x="995363" y="5204936"/>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 std = new Student();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An </a:t>
            </a:r>
            <a:r>
              <a:rPr lang="en-US" dirty="0">
                <a:solidFill>
                  <a:schemeClr val="accent5">
                    <a:lumMod val="20000"/>
                    <a:lumOff val="80000"/>
                  </a:schemeClr>
                </a:solidFill>
              </a:rPr>
              <a:t>object</a:t>
            </a:r>
            <a:r>
              <a:rPr lang="en-US" dirty="0"/>
              <a:t> is a concrete </a:t>
            </a:r>
            <a:r>
              <a:rPr lang="en-US" dirty="0">
                <a:solidFill>
                  <a:schemeClr val="accent5">
                    <a:lumMod val="20000"/>
                    <a:lumOff val="80000"/>
                  </a:schemeClr>
                </a:solidFill>
              </a:rPr>
              <a:t>instance</a:t>
            </a:r>
            <a:r>
              <a:rPr lang="en-US" dirty="0"/>
              <a:t> of a particular </a:t>
            </a:r>
            <a:r>
              <a:rPr lang="en-US" dirty="0" smtClean="0"/>
              <a:t>class</a:t>
            </a:r>
          </a:p>
          <a:p>
            <a:r>
              <a:rPr lang="en-US" dirty="0"/>
              <a:t>Creating an object from a class is called </a:t>
            </a:r>
            <a:r>
              <a:rPr lang="en-US" dirty="0">
                <a:solidFill>
                  <a:schemeClr val="accent5">
                    <a:lumMod val="20000"/>
                    <a:lumOff val="80000"/>
                  </a:schemeClr>
                </a:solidFill>
              </a:rPr>
              <a:t>instantiation</a:t>
            </a:r>
          </a:p>
          <a:p>
            <a:pPr>
              <a:lnSpc>
                <a:spcPct val="100000"/>
              </a:lnSpc>
              <a:defRPr/>
            </a:pPr>
            <a:r>
              <a:rPr lang="en-US" dirty="0"/>
              <a:t>Objects have state</a:t>
            </a:r>
          </a:p>
          <a:p>
            <a:pPr lvl="1">
              <a:lnSpc>
                <a:spcPct val="100000"/>
              </a:lnSpc>
              <a:defRPr/>
            </a:pPr>
            <a:r>
              <a:rPr lang="en-US" dirty="0"/>
              <a:t>Set of values associated to their attributes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7302463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a:t>Basic units that compose programs</a:t>
            </a:r>
          </a:p>
          <a:p>
            <a:r>
              <a:rPr lang="en-US" dirty="0"/>
              <a:t>Implementation is </a:t>
            </a:r>
            <a:r>
              <a:rPr lang="en-US" dirty="0">
                <a:solidFill>
                  <a:schemeClr val="accent5">
                    <a:lumMod val="20000"/>
                    <a:lumOff val="80000"/>
                  </a:schemeClr>
                </a:solidFill>
              </a:rPr>
              <a:t>encapsulated</a:t>
            </a:r>
            <a:r>
              <a:rPr lang="en-US" dirty="0"/>
              <a:t> (hidden) </a:t>
            </a:r>
          </a:p>
          <a:p>
            <a:pPr>
              <a:lnSpc>
                <a:spcPct val="100000"/>
              </a:lnSpc>
              <a:defRPr/>
            </a:pPr>
            <a:r>
              <a:rPr lang="en-US" dirty="0"/>
              <a:t>Classes in C# can contain:</a:t>
            </a:r>
          </a:p>
          <a:p>
            <a:pPr lvl="1">
              <a:lnSpc>
                <a:spcPct val="100000"/>
              </a:lnSpc>
              <a:defRPr/>
            </a:pPr>
            <a:r>
              <a:rPr lang="en-US" dirty="0"/>
              <a:t>Fields (member variables)</a:t>
            </a:r>
          </a:p>
          <a:p>
            <a:pPr lvl="1">
              <a:lnSpc>
                <a:spcPct val="100000"/>
              </a:lnSpc>
              <a:defRPr/>
            </a:pPr>
            <a:r>
              <a:rPr lang="en-US" dirty="0"/>
              <a:t>Properties</a:t>
            </a:r>
          </a:p>
          <a:p>
            <a:pPr lvl="1">
              <a:lnSpc>
                <a:spcPct val="100000"/>
              </a:lnSpc>
              <a:defRPr/>
            </a:pPr>
            <a:r>
              <a:rPr lang="en-US" dirty="0"/>
              <a:t>Methods</a:t>
            </a:r>
          </a:p>
          <a:p>
            <a:pPr lvl="1">
              <a:lnSpc>
                <a:spcPct val="100000"/>
              </a:lnSpc>
              <a:defRPr/>
            </a:pPr>
            <a:r>
              <a:rPr lang="en-US" dirty="0"/>
              <a:t>Constructors</a:t>
            </a:r>
          </a:p>
          <a:p>
            <a:pPr lvl="1">
              <a:lnSpc>
                <a:spcPct val="100000"/>
              </a:lnSpc>
              <a:defRPr/>
            </a:pPr>
            <a:r>
              <a:rPr lang="en-US" dirty="0"/>
              <a:t>Inner types</a:t>
            </a:r>
          </a:p>
          <a:p>
            <a:pPr lvl="1">
              <a:lnSpc>
                <a:spcPct val="100000"/>
              </a:lnSpc>
              <a:buSzPct val="70000"/>
              <a:tabLst>
                <a:tab pos="282575" algn="l"/>
              </a:tabLst>
              <a:defRPr/>
            </a:pPr>
            <a:r>
              <a:rPr lang="en-US" dirty="0"/>
              <a:t>Etc. (events, indexers, operators,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3623040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2"/>
          <p:cNvSpPr>
            <a:spLocks noGrp="1"/>
          </p:cNvSpPr>
          <p:nvPr>
            <p:ph idx="1"/>
          </p:nvPr>
        </p:nvSpPr>
        <p:spPr>
          <a:xfrm>
            <a:off x="228600" y="2286000"/>
            <a:ext cx="8686800" cy="2209800"/>
          </a:xfrm>
        </p:spPr>
        <p:txBody>
          <a:bodyPr wrap="none" lIns="0" tIns="0" rIns="0" bIns="0" anchor="ctr" anchorCtr="0">
            <a:noAutofit/>
          </a:bodyPr>
          <a:lstStyle/>
          <a:p>
            <a:pPr marL="0" indent="0" algn="ctr">
              <a:lnSpc>
                <a:spcPct val="100000"/>
              </a:lnSpc>
              <a:spcBef>
                <a:spcPts val="0"/>
              </a:spcBef>
              <a:spcAft>
                <a:spcPts val="0"/>
              </a:spcAft>
              <a:buNone/>
            </a:pPr>
            <a:r>
              <a:rPr lang="en-US" sz="7200" dirty="0"/>
              <a:t>Fields and Properties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6867523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8610600" cy="1793167"/>
          </a:xfrm>
        </p:spPr>
        <p:txBody>
          <a:bodyPr/>
          <a:lstStyle/>
          <a:p>
            <a:pPr algn="l"/>
            <a:r>
              <a:rPr lang="en-US" dirty="0" smtClean="0"/>
              <a:t>Introduction to Programming</a:t>
            </a:r>
            <a:endParaRPr lang="en-US" dirty="0"/>
          </a:p>
        </p:txBody>
      </p:sp>
      <p:sp>
        <p:nvSpPr>
          <p:cNvPr id="4" name="Text Placeholder 2"/>
          <p:cNvSpPr txBox="1">
            <a:spLocks/>
          </p:cNvSpPr>
          <p:nvPr/>
        </p:nvSpPr>
        <p:spPr>
          <a:xfrm>
            <a:off x="457200" y="5224046"/>
            <a:ext cx="3352800" cy="533400"/>
          </a:xfrm>
          <a:prstGeom prst="rect">
            <a:avLst/>
          </a:prstGeom>
        </p:spPr>
        <p:txBody>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buNone/>
            </a:pPr>
            <a:endParaRPr lang="en-US" sz="2000" dirty="0"/>
          </a:p>
        </p:txBody>
      </p:sp>
    </p:spTree>
    <p:extLst>
      <p:ext uri="{BB962C8B-B14F-4D97-AF65-F5344CB8AC3E}">
        <p14:creationId xmlns:p14="http://schemas.microsoft.com/office/powerpoint/2010/main" val="27052012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lnSpc>
                <a:spcPct val="110000"/>
              </a:lnSpc>
              <a:defRPr/>
            </a:pPr>
            <a:r>
              <a:rPr lang="en-US" dirty="0" smtClean="0"/>
              <a:t>Fields </a:t>
            </a:r>
            <a:endParaRPr lang="bg-BG" dirty="0"/>
          </a:p>
        </p:txBody>
      </p:sp>
      <p:sp>
        <p:nvSpPr>
          <p:cNvPr id="3" name="Content Placeholder 2"/>
          <p:cNvSpPr>
            <a:spLocks noGrp="1"/>
          </p:cNvSpPr>
          <p:nvPr>
            <p:ph idx="1"/>
          </p:nvPr>
        </p:nvSpPr>
        <p:spPr/>
        <p:txBody>
          <a:bodyPr/>
          <a:lstStyle/>
          <a:p>
            <a:pPr>
              <a:lnSpc>
                <a:spcPct val="100000"/>
              </a:lnSpc>
              <a:defRPr/>
            </a:pPr>
            <a:r>
              <a:rPr lang="en-US" dirty="0"/>
              <a:t>Fields are data members of a class</a:t>
            </a:r>
          </a:p>
          <a:p>
            <a:pPr>
              <a:lnSpc>
                <a:spcPct val="100000"/>
              </a:lnSpc>
              <a:defRPr/>
            </a:pPr>
            <a:r>
              <a:rPr lang="en-US" dirty="0"/>
              <a:t>Can be variables and constants</a:t>
            </a:r>
          </a:p>
          <a:p>
            <a:pPr>
              <a:lnSpc>
                <a:spcPct val="100000"/>
              </a:lnSpc>
              <a:defRPr/>
            </a:pPr>
            <a:r>
              <a:rPr lang="en-US" dirty="0"/>
              <a:t>Accessing a field doesn’t invoke any actions of the object</a:t>
            </a:r>
          </a:p>
          <a:p>
            <a:pPr>
              <a:lnSpc>
                <a:spcPct val="100000"/>
              </a:lnSpc>
              <a:defRPr/>
            </a:pPr>
            <a:r>
              <a:rPr lang="en-US" dirty="0"/>
              <a:t>Constant fields can be only read</a:t>
            </a:r>
          </a:p>
          <a:p>
            <a:pPr>
              <a:lnSpc>
                <a:spcPct val="100000"/>
              </a:lnSpc>
              <a:defRPr/>
            </a:pPr>
            <a:r>
              <a:rPr lang="en-US" dirty="0"/>
              <a:t>Variable fields can be read and modified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949106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smtClean="0"/>
              <a:t>Properties </a:t>
            </a:r>
            <a:r>
              <a:rPr lang="en-US" dirty="0"/>
              <a:t>look like fields (have name and type), but they can contain code, executed when they are accessed </a:t>
            </a:r>
          </a:p>
          <a:p>
            <a:pPr>
              <a:lnSpc>
                <a:spcPct val="100000"/>
              </a:lnSpc>
              <a:defRPr/>
            </a:pPr>
            <a:r>
              <a:rPr lang="en-US" dirty="0"/>
              <a:t>Usually used to control access to data </a:t>
            </a:r>
            <a:br>
              <a:rPr lang="en-US" dirty="0"/>
            </a:br>
            <a:r>
              <a:rPr lang="en-US" dirty="0"/>
              <a:t>fields (wrappers), but can contain more complex logic </a:t>
            </a:r>
          </a:p>
          <a:p>
            <a:pPr>
              <a:lnSpc>
                <a:spcPct val="100000"/>
              </a:lnSpc>
              <a:defRPr/>
            </a:pPr>
            <a:r>
              <a:rPr lang="en-US" dirty="0"/>
              <a:t>Can have two components (and at least one of them) called </a:t>
            </a:r>
            <a:r>
              <a:rPr lang="en-US" dirty="0" err="1">
                <a:solidFill>
                  <a:schemeClr val="accent5">
                    <a:lumMod val="20000"/>
                    <a:lumOff val="80000"/>
                  </a:schemeClr>
                </a:solidFill>
              </a:rPr>
              <a:t>accessors</a:t>
            </a:r>
            <a:endParaRPr lang="en-US" sz="3000" dirty="0">
              <a:solidFill>
                <a:schemeClr val="accent5">
                  <a:lumMod val="20000"/>
                  <a:lumOff val="80000"/>
                </a:schemeClr>
              </a:solidFill>
            </a:endParaRPr>
          </a:p>
          <a:p>
            <a:pPr lvl="1">
              <a:lnSpc>
                <a:spcPct val="100000"/>
              </a:lnSpc>
              <a:defRPr/>
            </a:pPr>
            <a:r>
              <a:rPr lang="en-US" sz="2800" dirty="0">
                <a:solidFill>
                  <a:schemeClr val="accent5">
                    <a:lumMod val="20000"/>
                    <a:lumOff val="80000"/>
                  </a:schemeClr>
                </a:solidFill>
              </a:rPr>
              <a:t>get</a:t>
            </a:r>
            <a:r>
              <a:rPr lang="en-US" sz="2800" dirty="0"/>
              <a:t> for reading their value</a:t>
            </a:r>
          </a:p>
          <a:p>
            <a:pPr lvl="1">
              <a:lnSpc>
                <a:spcPct val="100000"/>
              </a:lnSpc>
              <a:defRPr/>
            </a:pPr>
            <a:r>
              <a:rPr lang="en-US" sz="2800" dirty="0">
                <a:solidFill>
                  <a:schemeClr val="accent5">
                    <a:lumMod val="20000"/>
                    <a:lumOff val="80000"/>
                  </a:schemeClr>
                </a:solidFill>
              </a:rPr>
              <a:t>set</a:t>
            </a:r>
            <a:r>
              <a:rPr lang="en-US" sz="2800" dirty="0"/>
              <a:t> for changing their value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1228861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t>
            </a:r>
            <a:r>
              <a:rPr lang="en-US" sz="2800" dirty="0" smtClean="0"/>
              <a:t>(2)</a:t>
            </a:r>
            <a:endParaRPr lang="en-US" sz="2800" dirty="0"/>
          </a:p>
        </p:txBody>
      </p:sp>
      <p:sp>
        <p:nvSpPr>
          <p:cNvPr id="3" name="Content Placeholder 2"/>
          <p:cNvSpPr>
            <a:spLocks noGrp="1"/>
          </p:cNvSpPr>
          <p:nvPr>
            <p:ph idx="1"/>
          </p:nvPr>
        </p:nvSpPr>
        <p:spPr/>
        <p:txBody>
          <a:bodyPr/>
          <a:lstStyle/>
          <a:p>
            <a:pPr>
              <a:lnSpc>
                <a:spcPct val="100000"/>
              </a:lnSpc>
              <a:defRPr/>
            </a:pPr>
            <a:r>
              <a:rPr lang="en-US" dirty="0"/>
              <a:t>According to the implemented </a:t>
            </a:r>
            <a:r>
              <a:rPr lang="en-US" dirty="0" err="1"/>
              <a:t>accessors</a:t>
            </a:r>
            <a:r>
              <a:rPr lang="en-US" dirty="0"/>
              <a:t> properties can be:</a:t>
            </a:r>
          </a:p>
          <a:p>
            <a:pPr lvl="1">
              <a:lnSpc>
                <a:spcPct val="100000"/>
              </a:lnSpc>
              <a:defRPr/>
            </a:pPr>
            <a:r>
              <a:rPr lang="en-US" dirty="0"/>
              <a:t>Read-only (</a:t>
            </a:r>
            <a:r>
              <a:rPr lang="en-US" dirty="0">
                <a:solidFill>
                  <a:schemeClr val="accent5">
                    <a:lumMod val="20000"/>
                    <a:lumOff val="80000"/>
                  </a:schemeClr>
                </a:solidFill>
              </a:rPr>
              <a:t>get</a:t>
            </a:r>
            <a:r>
              <a:rPr lang="en-US" dirty="0"/>
              <a:t> </a:t>
            </a:r>
            <a:r>
              <a:rPr lang="en-US" dirty="0" err="1"/>
              <a:t>accessor</a:t>
            </a:r>
            <a:r>
              <a:rPr lang="en-US" dirty="0"/>
              <a:t> only)</a:t>
            </a:r>
          </a:p>
          <a:p>
            <a:pPr lvl="1">
              <a:lnSpc>
                <a:spcPct val="100000"/>
              </a:lnSpc>
              <a:defRPr/>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err="1"/>
              <a:t>accessors</a:t>
            </a:r>
            <a:r>
              <a:rPr lang="en-US" dirty="0"/>
              <a:t>)</a:t>
            </a:r>
          </a:p>
          <a:p>
            <a:pPr lvl="1">
              <a:lnSpc>
                <a:spcPct val="100000"/>
              </a:lnSpc>
              <a:defRPr/>
            </a:pPr>
            <a:r>
              <a:rPr lang="en-US" dirty="0"/>
              <a:t>Write-only (</a:t>
            </a:r>
            <a:r>
              <a:rPr lang="en-US" dirty="0">
                <a:solidFill>
                  <a:schemeClr val="accent5">
                    <a:lumMod val="20000"/>
                    <a:lumOff val="80000"/>
                  </a:schemeClr>
                </a:solidFill>
              </a:rPr>
              <a:t>set</a:t>
            </a:r>
            <a:r>
              <a:rPr lang="en-US" dirty="0"/>
              <a:t> </a:t>
            </a:r>
            <a:r>
              <a:rPr lang="en-US" dirty="0" err="1"/>
              <a:t>accessor</a:t>
            </a:r>
            <a:r>
              <a:rPr lang="en-US" dirty="0"/>
              <a:t> only)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7687253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and Static Members</a:t>
            </a:r>
          </a:p>
        </p:txBody>
      </p:sp>
      <p:sp>
        <p:nvSpPr>
          <p:cNvPr id="3" name="Content Placeholder 2"/>
          <p:cNvSpPr>
            <a:spLocks noGrp="1"/>
          </p:cNvSpPr>
          <p:nvPr>
            <p:ph idx="1"/>
          </p:nvPr>
        </p:nvSpPr>
        <p:spPr/>
        <p:txBody>
          <a:bodyPr/>
          <a:lstStyle/>
          <a:p>
            <a:pPr>
              <a:lnSpc>
                <a:spcPct val="100000"/>
              </a:lnSpc>
              <a:defRPr/>
            </a:pPr>
            <a:r>
              <a:rPr lang="en-US" dirty="0"/>
              <a:t>Fields, properties and methods can be:</a:t>
            </a:r>
          </a:p>
          <a:p>
            <a:pPr lvl="1">
              <a:lnSpc>
                <a:spcPct val="100000"/>
              </a:lnSpc>
              <a:defRPr/>
            </a:pPr>
            <a:r>
              <a:rPr lang="en-US" dirty="0"/>
              <a:t>Instance (or object members)</a:t>
            </a:r>
          </a:p>
          <a:p>
            <a:pPr lvl="1">
              <a:lnSpc>
                <a:spcPct val="100000"/>
              </a:lnSpc>
              <a:defRPr/>
            </a:pPr>
            <a:r>
              <a:rPr lang="en-US" dirty="0"/>
              <a:t>Static (or class members)</a:t>
            </a:r>
          </a:p>
          <a:p>
            <a:pPr>
              <a:lnSpc>
                <a:spcPct val="100000"/>
              </a:lnSpc>
              <a:defRPr/>
            </a:pPr>
            <a:r>
              <a:rPr lang="en-US" dirty="0"/>
              <a:t>Instance members are specific for each object</a:t>
            </a:r>
          </a:p>
          <a:p>
            <a:pPr lvl="1">
              <a:lnSpc>
                <a:spcPct val="100000"/>
              </a:lnSpc>
              <a:defRPr/>
            </a:pPr>
            <a:r>
              <a:rPr lang="en-US" dirty="0"/>
              <a:t>Example: different </a:t>
            </a:r>
            <a:r>
              <a:rPr lang="en-US" dirty="0" smtClean="0"/>
              <a:t>persons </a:t>
            </a:r>
            <a:r>
              <a:rPr lang="en-US" dirty="0"/>
              <a:t>have different name</a:t>
            </a:r>
          </a:p>
          <a:p>
            <a:pPr>
              <a:lnSpc>
                <a:spcPct val="100000"/>
              </a:lnSpc>
              <a:defRPr/>
            </a:pPr>
            <a:r>
              <a:rPr lang="en-US" dirty="0"/>
              <a:t>Static members are common for all instances of a </a:t>
            </a:r>
            <a:r>
              <a:rPr lang="en-US" dirty="0" smtClean="0"/>
              <a:t>class</a:t>
            </a:r>
          </a:p>
          <a:p>
            <a:pPr lvl="1">
              <a:lnSpc>
                <a:spcPct val="100000"/>
              </a:lnSpc>
              <a:buSzPct val="70000"/>
              <a:tabLst>
                <a:tab pos="282575" algn="l"/>
              </a:tabLst>
              <a:defRPr/>
            </a:pPr>
            <a:r>
              <a:rPr lang="en-US" altLang="en-US" noProof="1" smtClean="0"/>
              <a:t>Example: </a:t>
            </a:r>
            <a:r>
              <a:rPr lang="en-US" noProof="1">
                <a:solidFill>
                  <a:schemeClr val="accent5">
                    <a:lumMod val="20000"/>
                    <a:lumOff val="80000"/>
                  </a:schemeClr>
                </a:solidFill>
                <a:latin typeface="Consolas" pitchFamily="49" charset="0"/>
                <a:cs typeface="Consolas" pitchFamily="49" charset="0"/>
              </a:rPr>
              <a:t>DateTime.MinValue</a:t>
            </a:r>
            <a:r>
              <a:rPr lang="en-US" dirty="0"/>
              <a:t> is shared between all instances of </a:t>
            </a:r>
            <a:r>
              <a:rPr lang="en-US" noProof="1">
                <a:solidFill>
                  <a:schemeClr val="accent5">
                    <a:lumMod val="20000"/>
                    <a:lumOff val="80000"/>
                  </a:schemeClr>
                </a:solidFill>
                <a:latin typeface="Consolas" pitchFamily="49" charset="0"/>
                <a:cs typeface="Consolas" pitchFamily="49" charset="0"/>
              </a:rPr>
              <a:t>DateTime</a:t>
            </a:r>
            <a:endParaRPr lang="en-US" altLang="en-US" noProof="1"/>
          </a:p>
          <a:p>
            <a:pPr>
              <a:lnSpc>
                <a:spcPct val="100000"/>
              </a:lnSpc>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606837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Members – Syntax</a:t>
            </a:r>
          </a:p>
        </p:txBody>
      </p:sp>
      <p:sp>
        <p:nvSpPr>
          <p:cNvPr id="3" name="Content Placeholder 2"/>
          <p:cNvSpPr>
            <a:spLocks noGrp="1"/>
          </p:cNvSpPr>
          <p:nvPr>
            <p:ph idx="1"/>
          </p:nvPr>
        </p:nvSpPr>
        <p:spPr/>
        <p:txBody>
          <a:bodyPr/>
          <a:lstStyle/>
          <a:p>
            <a:pPr>
              <a:lnSpc>
                <a:spcPct val="100000"/>
              </a:lnSpc>
              <a:defRPr/>
            </a:pPr>
            <a:r>
              <a:rPr lang="en-US" dirty="0"/>
              <a:t>Accessing instance members</a:t>
            </a:r>
          </a:p>
          <a:p>
            <a:pPr lvl="1">
              <a:lnSpc>
                <a:spcPct val="100000"/>
              </a:lnSpc>
              <a:defRPr/>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defRPr/>
            </a:pPr>
            <a:endParaRPr lang="en-US" dirty="0"/>
          </a:p>
          <a:p>
            <a:pPr>
              <a:lnSpc>
                <a:spcPct val="100000"/>
              </a:lnSpc>
              <a:defRPr/>
            </a:pPr>
            <a:r>
              <a:rPr lang="en-US" dirty="0"/>
              <a:t>Accessing static members</a:t>
            </a:r>
          </a:p>
          <a:p>
            <a:pPr lvl="1">
              <a:lnSpc>
                <a:spcPct val="100000"/>
              </a:lnSpc>
              <a:defRPr/>
            </a:pPr>
            <a:r>
              <a:rPr lang="en-US" dirty="0"/>
              <a:t>The name of the </a:t>
            </a:r>
            <a:r>
              <a:rPr lang="en-US" dirty="0">
                <a:solidFill>
                  <a:schemeClr val="accent5">
                    <a:lumMod val="20000"/>
                    <a:lumOff val="80000"/>
                  </a:schemeClr>
                </a:solidFill>
              </a:rPr>
              <a:t>class</a:t>
            </a:r>
            <a:r>
              <a:rPr lang="en-US" dirty="0"/>
              <a:t>, followed by the name of the member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5" name="Rectangle 4"/>
          <p:cNvSpPr>
            <a:spLocks noChangeArrowheads="1"/>
          </p:cNvSpPr>
          <p:nvPr/>
        </p:nvSpPr>
        <p:spPr bwMode="auto">
          <a:xfrm>
            <a:off x="755650" y="3276600"/>
            <a:ext cx="7561263" cy="430213"/>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 name="Rectangle 5"/>
          <p:cNvSpPr>
            <a:spLocks noChangeArrowheads="1"/>
          </p:cNvSpPr>
          <p:nvPr/>
        </p:nvSpPr>
        <p:spPr bwMode="auto">
          <a:xfrm>
            <a:off x="755650" y="5757863"/>
            <a:ext cx="7561263" cy="43021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4055463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a:lnSpc>
                <a:spcPct val="100000"/>
              </a:lnSpc>
              <a:defRPr/>
            </a:pPr>
            <a:r>
              <a:rPr lang="en-US" dirty="0"/>
              <a:t>Methods manipulate the data of the object to which they belong or perform other tasks</a:t>
            </a:r>
          </a:p>
          <a:p>
            <a:pPr>
              <a:lnSpc>
                <a:spcPct val="100000"/>
              </a:lnSpc>
              <a:defRPr/>
            </a:pPr>
            <a:r>
              <a:rPr lang="en-US" dirty="0"/>
              <a:t>Examples:</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String.Substring(index, length)</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Array.GetLength(index)</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12318104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Methods</a:t>
            </a:r>
            <a:endParaRPr lang="en-US" dirty="0"/>
          </a:p>
        </p:txBody>
      </p:sp>
      <p:sp>
        <p:nvSpPr>
          <p:cNvPr id="3" name="Content Placeholder 2"/>
          <p:cNvSpPr>
            <a:spLocks noGrp="1"/>
          </p:cNvSpPr>
          <p:nvPr>
            <p:ph idx="1"/>
          </p:nvPr>
        </p:nvSpPr>
        <p:spPr/>
        <p:txBody>
          <a:bodyPr/>
          <a:lstStyle/>
          <a:p>
            <a:pPr>
              <a:lnSpc>
                <a:spcPct val="100000"/>
              </a:lnSpc>
              <a:defRPr/>
            </a:pPr>
            <a:r>
              <a:rPr lang="en-US" dirty="0"/>
              <a:t>Instance methods manipulate the data of a specified object or perform any other tasks</a:t>
            </a:r>
          </a:p>
          <a:p>
            <a:pPr lvl="1">
              <a:lnSpc>
                <a:spcPct val="100000"/>
              </a:lnSpc>
              <a:defRPr/>
            </a:pPr>
            <a:r>
              <a:rPr lang="en-US" dirty="0"/>
              <a:t>If a value is returned, it depends on the particular class instance</a:t>
            </a:r>
          </a:p>
          <a:p>
            <a:pPr>
              <a:lnSpc>
                <a:spcPct val="100000"/>
              </a:lnSpc>
              <a:defRPr/>
            </a:pPr>
            <a:r>
              <a:rPr lang="en-US" dirty="0"/>
              <a:t>Syntax:</a:t>
            </a:r>
          </a:p>
          <a:p>
            <a:pPr lvl="1">
              <a:lnSpc>
                <a:spcPct val="100000"/>
              </a:lnSpc>
              <a:defRPr/>
            </a:pPr>
            <a:r>
              <a:rPr lang="en-US" dirty="0"/>
              <a:t>The name of the instance, followed by the name of the method, separated by dot</a:t>
            </a: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 name="Rectangle 4"/>
          <p:cNvSpPr>
            <a:spLocks noChangeArrowheads="1"/>
          </p:cNvSpPr>
          <p:nvPr/>
        </p:nvSpPr>
        <p:spPr bwMode="auto">
          <a:xfrm>
            <a:off x="971550" y="5257800"/>
            <a:ext cx="7181850" cy="430213"/>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&lt;object_name&gt;.&lt;method_name&gt;(&lt;parameters&gt;)</a:t>
            </a:r>
          </a:p>
        </p:txBody>
      </p:sp>
    </p:spTree>
    <p:extLst>
      <p:ext uri="{BB962C8B-B14F-4D97-AF65-F5344CB8AC3E}">
        <p14:creationId xmlns:p14="http://schemas.microsoft.com/office/powerpoint/2010/main" val="21706216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lstStyle/>
          <a:p>
            <a:pPr>
              <a:lnSpc>
                <a:spcPct val="100000"/>
              </a:lnSpc>
              <a:defRPr/>
            </a:pPr>
            <a:r>
              <a:rPr lang="en-US" dirty="0"/>
              <a:t>Static methods are common for all instances of a class (shared between all instances)</a:t>
            </a:r>
          </a:p>
          <a:p>
            <a:pPr lvl="1">
              <a:lnSpc>
                <a:spcPct val="100000"/>
              </a:lnSpc>
              <a:defRPr/>
            </a:pPr>
            <a:r>
              <a:rPr lang="en-US" dirty="0"/>
              <a:t>Returned value depends only on the passed parameters</a:t>
            </a:r>
          </a:p>
          <a:p>
            <a:pPr lvl="1">
              <a:lnSpc>
                <a:spcPct val="100000"/>
              </a:lnSpc>
              <a:defRPr/>
            </a:pPr>
            <a:r>
              <a:rPr lang="en-US" dirty="0"/>
              <a:t>No particular class instance is available</a:t>
            </a:r>
          </a:p>
          <a:p>
            <a:pPr>
              <a:lnSpc>
                <a:spcPct val="100000"/>
              </a:lnSpc>
              <a:defRPr/>
            </a:pPr>
            <a:r>
              <a:rPr lang="en-US" dirty="0"/>
              <a:t>Syntax:</a:t>
            </a:r>
          </a:p>
          <a:p>
            <a:pPr lvl="1">
              <a:lnSpc>
                <a:spcPct val="100000"/>
              </a:lnSpc>
              <a:defRPr/>
            </a:pPr>
            <a:r>
              <a:rPr lang="en-US" dirty="0"/>
              <a:t>The name of the class, followed by the name of the method, separated by dot</a:t>
            </a: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 name="Rectangle 4"/>
          <p:cNvSpPr>
            <a:spLocks noChangeArrowheads="1"/>
          </p:cNvSpPr>
          <p:nvPr/>
        </p:nvSpPr>
        <p:spPr bwMode="auto">
          <a:xfrm>
            <a:off x="919163" y="5741988"/>
            <a:ext cx="7234237" cy="43021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28951881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Content Placeholder 2"/>
          <p:cNvSpPr txBox="1">
            <a:spLocks/>
          </p:cNvSpPr>
          <p:nvPr/>
        </p:nvSpPr>
        <p:spPr>
          <a:xfrm>
            <a:off x="228600" y="2286000"/>
            <a:ext cx="8686800" cy="2209800"/>
          </a:xfrm>
          <a:prstGeom prst="rect">
            <a:avLst/>
          </a:prstGeom>
        </p:spPr>
        <p:txBody>
          <a:bodyPr wrap="none" lIns="0" tIns="0" rIns="0" bIns="0" anchor="ctr" anchorCtr="0">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Font typeface="Wingdings 2" pitchFamily="18" charset="2"/>
              <a:buNone/>
            </a:pPr>
            <a:r>
              <a:rPr lang="en-US" sz="6000" dirty="0" smtClean="0"/>
              <a:t>Constructor &amp; Destructor</a:t>
            </a:r>
            <a:endParaRPr lang="en-US" sz="6000" dirty="0"/>
          </a:p>
        </p:txBody>
      </p:sp>
    </p:spTree>
    <p:extLst>
      <p:ext uri="{BB962C8B-B14F-4D97-AF65-F5344CB8AC3E}">
        <p14:creationId xmlns:p14="http://schemas.microsoft.com/office/powerpoint/2010/main" val="20009605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lstStyle/>
          <a:p>
            <a:pPr>
              <a:lnSpc>
                <a:spcPct val="100000"/>
              </a:lnSpc>
              <a:defRPr/>
            </a:pPr>
            <a:r>
              <a:rPr lang="en-US" dirty="0"/>
              <a:t>Constructors are special methods used to assign initial values of the fields in an object</a:t>
            </a:r>
          </a:p>
          <a:p>
            <a:pPr lvl="1">
              <a:lnSpc>
                <a:spcPct val="100000"/>
              </a:lnSpc>
              <a:defRPr/>
            </a:pPr>
            <a:r>
              <a:rPr lang="en-US" dirty="0"/>
              <a:t>Executed when an object of a given type is being created</a:t>
            </a:r>
          </a:p>
          <a:p>
            <a:pPr lvl="1">
              <a:lnSpc>
                <a:spcPct val="100000"/>
              </a:lnSpc>
              <a:defRPr/>
            </a:pPr>
            <a:r>
              <a:rPr lang="en-US" dirty="0"/>
              <a:t>Have the same name as the class that holds them</a:t>
            </a:r>
          </a:p>
          <a:p>
            <a:pPr lvl="1">
              <a:lnSpc>
                <a:spcPct val="100000"/>
              </a:lnSpc>
              <a:defRPr/>
            </a:pPr>
            <a:r>
              <a:rPr lang="en-US" dirty="0"/>
              <a:t>Do not return a value</a:t>
            </a:r>
          </a:p>
          <a:p>
            <a:pPr>
              <a:lnSpc>
                <a:spcPct val="100000"/>
              </a:lnSpc>
              <a:defRPr/>
            </a:pPr>
            <a:r>
              <a:rPr lang="en-US" dirty="0"/>
              <a:t>A class may have several constructors with different set of parameters</a:t>
            </a:r>
          </a:p>
          <a:p>
            <a:r>
              <a:rPr lang="en-US" dirty="0"/>
              <a:t>Constructor is invoked by the </a:t>
            </a:r>
            <a:r>
              <a:rPr lang="en-US" dirty="0">
                <a:solidFill>
                  <a:schemeClr val="accent5">
                    <a:lumMod val="20000"/>
                    <a:lumOff val="80000"/>
                  </a:schemeClr>
                </a:solidFill>
              </a:rPr>
              <a:t>new</a:t>
            </a:r>
            <a:r>
              <a:rPr lang="en-US" dirty="0"/>
              <a:t> operator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2539997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 types</a:t>
            </a:r>
            <a:endParaRPr lang="en-US" dirty="0"/>
          </a:p>
        </p:txBody>
      </p:sp>
      <p:sp>
        <p:nvSpPr>
          <p:cNvPr id="3" name="Content Placeholder 2"/>
          <p:cNvSpPr>
            <a:spLocks noGrp="1"/>
          </p:cNvSpPr>
          <p:nvPr>
            <p:ph idx="1"/>
          </p:nvPr>
        </p:nvSpPr>
        <p:spPr/>
        <p:txBody>
          <a:bodyPr/>
          <a:lstStyle/>
          <a:p>
            <a:r>
              <a:rPr lang="en-US" dirty="0"/>
              <a:t>Introduction to Data types</a:t>
            </a:r>
          </a:p>
          <a:p>
            <a:pPr lvl="1"/>
            <a:r>
              <a:rPr lang="en-US" dirty="0"/>
              <a:t>Primitive </a:t>
            </a:r>
            <a:r>
              <a:rPr lang="en-US" dirty="0" smtClean="0"/>
              <a:t>types (integer, string, floating-point, </a:t>
            </a:r>
            <a:r>
              <a:rPr lang="en-US" dirty="0" err="1" smtClean="0"/>
              <a:t>boolean</a:t>
            </a:r>
            <a:r>
              <a:rPr lang="en-US" dirty="0" smtClean="0"/>
              <a:t> character etc..)</a:t>
            </a:r>
          </a:p>
          <a:p>
            <a:pPr marL="448056" lvl="1" indent="0">
              <a:buNone/>
            </a:pPr>
            <a:endParaRPr lang="en-US" dirty="0"/>
          </a:p>
          <a:p>
            <a:pPr lvl="1"/>
            <a:r>
              <a:rPr lang="en-US" dirty="0"/>
              <a:t>Composite </a:t>
            </a:r>
            <a:r>
              <a:rPr lang="en-US" dirty="0" smtClean="0"/>
              <a:t>types (class, structure etc..)</a:t>
            </a:r>
            <a:endParaRPr lang="en-US" dirty="0"/>
          </a:p>
          <a:p>
            <a:pPr marL="448056" lvl="1" indent="0">
              <a:buNone/>
            </a:pPr>
            <a:endParaRPr lang="en-US" dirty="0"/>
          </a:p>
          <a:p>
            <a:endParaRPr lang="en-US" dirty="0"/>
          </a:p>
        </p:txBody>
      </p:sp>
    </p:spTree>
    <p:extLst>
      <p:ext uri="{BB962C8B-B14F-4D97-AF65-F5344CB8AC3E}">
        <p14:creationId xmlns:p14="http://schemas.microsoft.com/office/powerpoint/2010/main" val="333388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Constructors</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dirty="0"/>
              <a:t>Parameterized</a:t>
            </a:r>
            <a:r>
              <a:rPr lang="en-US" b="0" dirty="0">
                <a:effectLst/>
              </a:rPr>
              <a:t> </a:t>
            </a:r>
            <a:r>
              <a:rPr lang="en-US" dirty="0"/>
              <a:t>Constructor</a:t>
            </a:r>
          </a:p>
          <a:p>
            <a:r>
              <a:rPr lang="en-US" dirty="0"/>
              <a:t>Copy </a:t>
            </a:r>
            <a:r>
              <a:rPr lang="en-US" dirty="0" smtClean="0"/>
              <a:t>Constructor</a:t>
            </a:r>
          </a:p>
          <a:p>
            <a:r>
              <a:rPr lang="en-US" dirty="0"/>
              <a:t>Static Constructor</a:t>
            </a:r>
          </a:p>
          <a:p>
            <a:r>
              <a:rPr lang="en-US" dirty="0"/>
              <a:t>Private Constructor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597265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r>
              <a:rPr lang="en-US" dirty="0"/>
              <a:t>Destructors are used to destruct instances of classes</a:t>
            </a:r>
            <a:r>
              <a:rPr lang="en-US" b="0" dirty="0" smtClean="0">
                <a:effectLst/>
              </a:rPr>
              <a:t>.</a:t>
            </a:r>
          </a:p>
          <a:p>
            <a:r>
              <a:rPr lang="en-US" dirty="0"/>
              <a:t>A class can only have one destructor.</a:t>
            </a:r>
          </a:p>
          <a:p>
            <a:r>
              <a:rPr lang="en-US" dirty="0"/>
              <a:t>Destructors cannot be called. They are invoked automatically.</a:t>
            </a:r>
          </a:p>
          <a:p>
            <a:r>
              <a:rPr lang="en-US" dirty="0"/>
              <a:t>A destructor does not take modifiers or have parameters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264448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a:t>
            </a:r>
            <a:r>
              <a:rPr lang="en-US" sz="3200" dirty="0" smtClean="0"/>
              <a:t>(2)</a:t>
            </a:r>
            <a:endParaRPr lang="en-US" sz="3200" dirty="0"/>
          </a:p>
        </p:txBody>
      </p:sp>
      <p:sp>
        <p:nvSpPr>
          <p:cNvPr id="3" name="Content Placeholder 2"/>
          <p:cNvSpPr>
            <a:spLocks noGrp="1"/>
          </p:cNvSpPr>
          <p:nvPr>
            <p:ph idx="1"/>
          </p:nvPr>
        </p:nvSpPr>
        <p:spPr/>
        <p:txBody>
          <a:bodyPr/>
          <a:lstStyle/>
          <a:p>
            <a:pPr marL="0" indent="0">
              <a:lnSpc>
                <a:spcPct val="100000"/>
              </a:lnSpc>
              <a:buNone/>
            </a:pPr>
            <a:r>
              <a:rPr lang="en-US" dirty="0" smtClean="0"/>
              <a:t>Example:</a:t>
            </a:r>
            <a:endParaRPr lang="en-US" dirty="0"/>
          </a:p>
          <a:p>
            <a:pPr marL="639763" lvl="2" indent="0">
              <a:lnSpc>
                <a:spcPct val="100000"/>
              </a:lnSpc>
              <a:buNone/>
            </a:pPr>
            <a:r>
              <a:rPr lang="en-US" dirty="0" smtClean="0">
                <a:effectLst/>
              </a:rPr>
              <a:t>class</a:t>
            </a:r>
            <a:r>
              <a:rPr lang="en-US" dirty="0" smtClean="0"/>
              <a:t> </a:t>
            </a:r>
            <a:r>
              <a:rPr lang="en-US" dirty="0"/>
              <a:t>Car { </a:t>
            </a:r>
            <a:endParaRPr lang="en-US" dirty="0" smtClean="0"/>
          </a:p>
          <a:p>
            <a:pPr marL="639763" lvl="2" indent="0">
              <a:lnSpc>
                <a:spcPct val="100000"/>
              </a:lnSpc>
              <a:buNone/>
            </a:pPr>
            <a:r>
              <a:rPr lang="en-US" dirty="0"/>
              <a:t> </a:t>
            </a:r>
            <a:r>
              <a:rPr lang="en-US" dirty="0" smtClean="0"/>
              <a:t>   ~</a:t>
            </a:r>
            <a:r>
              <a:rPr lang="en-US" dirty="0"/>
              <a:t>Car() </a:t>
            </a:r>
            <a:r>
              <a:rPr lang="en-US" dirty="0">
                <a:effectLst/>
              </a:rPr>
              <a:t>// destructor</a:t>
            </a:r>
            <a:r>
              <a:rPr lang="en-US" dirty="0"/>
              <a:t> </a:t>
            </a:r>
            <a:endParaRPr lang="en-US" dirty="0" smtClean="0"/>
          </a:p>
          <a:p>
            <a:pPr marL="639763" lvl="2" indent="0">
              <a:lnSpc>
                <a:spcPct val="100000"/>
              </a:lnSpc>
              <a:buNone/>
            </a:pPr>
            <a:r>
              <a:rPr lang="en-US" dirty="0"/>
              <a:t> </a:t>
            </a:r>
            <a:r>
              <a:rPr lang="en-US" dirty="0" smtClean="0"/>
              <a:t>     {</a:t>
            </a:r>
          </a:p>
          <a:p>
            <a:pPr marL="639763" lvl="2" indent="0">
              <a:lnSpc>
                <a:spcPct val="100000"/>
              </a:lnSpc>
              <a:buNone/>
            </a:pPr>
            <a:r>
              <a:rPr lang="en-US" dirty="0"/>
              <a:t> </a:t>
            </a:r>
            <a:r>
              <a:rPr lang="en-US" dirty="0" smtClean="0"/>
              <a:t>       </a:t>
            </a:r>
            <a:r>
              <a:rPr lang="en-US" dirty="0" smtClean="0">
                <a:effectLst/>
              </a:rPr>
              <a:t>// </a:t>
            </a:r>
            <a:r>
              <a:rPr lang="en-US" dirty="0">
                <a:effectLst/>
              </a:rPr>
              <a:t>cleanup statements</a:t>
            </a:r>
            <a:r>
              <a:rPr lang="en-US" dirty="0" smtClean="0">
                <a:effectLst/>
              </a:rPr>
              <a:t>...</a:t>
            </a:r>
          </a:p>
          <a:p>
            <a:pPr marL="639763" lvl="2" indent="0">
              <a:lnSpc>
                <a:spcPct val="100000"/>
              </a:lnSpc>
              <a:buNone/>
            </a:pPr>
            <a:r>
              <a:rPr lang="en-US" dirty="0">
                <a:effectLst/>
              </a:rPr>
              <a:t> </a:t>
            </a:r>
            <a:r>
              <a:rPr lang="en-US" dirty="0" smtClean="0">
                <a:effectLst/>
              </a:rPr>
              <a:t>    </a:t>
            </a:r>
            <a:r>
              <a:rPr lang="en-US" dirty="0" smtClean="0"/>
              <a:t> </a:t>
            </a:r>
            <a:r>
              <a:rPr lang="en-US" dirty="0"/>
              <a:t>} </a:t>
            </a:r>
            <a:endParaRPr lang="en-US" dirty="0" smtClean="0"/>
          </a:p>
          <a:p>
            <a:pPr marL="639763" lvl="2" indent="0">
              <a:lnSpc>
                <a:spcPct val="100000"/>
              </a:lnSpc>
              <a:buNone/>
            </a:pP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6049858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Levels</a:t>
            </a:r>
            <a:endParaRPr lang="en-US" dirty="0"/>
          </a:p>
        </p:txBody>
      </p:sp>
      <p:sp>
        <p:nvSpPr>
          <p:cNvPr id="3" name="Content Placeholder 2"/>
          <p:cNvSpPr>
            <a:spLocks noGrp="1"/>
          </p:cNvSpPr>
          <p:nvPr>
            <p:ph idx="1"/>
          </p:nvPr>
        </p:nvSpPr>
        <p:spPr>
          <a:xfrm>
            <a:off x="228600" y="990600"/>
            <a:ext cx="8686800" cy="5715000"/>
          </a:xfrm>
        </p:spPr>
        <p:txBody>
          <a:bodyPr/>
          <a:lstStyle/>
          <a:p>
            <a:pPr>
              <a:lnSpc>
                <a:spcPts val="3600"/>
              </a:lnSpc>
              <a:spcBef>
                <a:spcPts val="300"/>
              </a:spcBef>
            </a:pPr>
            <a:r>
              <a:rPr lang="en-US" sz="3000" dirty="0" smtClean="0"/>
              <a:t>Access modifiers in C#</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lstStyle/>
          <a:p>
            <a:pPr>
              <a:lnSpc>
                <a:spcPct val="100000"/>
              </a:lnSpc>
              <a:defRPr/>
            </a:pPr>
            <a:r>
              <a:rPr lang="en-US" dirty="0"/>
              <a:t>Namespaces are used to organize the source code into more logical and manageable way</a:t>
            </a:r>
          </a:p>
          <a:p>
            <a:pPr>
              <a:lnSpc>
                <a:spcPct val="100000"/>
              </a:lnSpc>
              <a:defRPr/>
            </a:pPr>
            <a:r>
              <a:rPr lang="en-US" dirty="0"/>
              <a:t>Namespaces can contain</a:t>
            </a:r>
          </a:p>
          <a:p>
            <a:pPr lvl="1">
              <a:lnSpc>
                <a:spcPct val="100000"/>
              </a:lnSpc>
              <a:defRPr/>
            </a:pPr>
            <a:r>
              <a:rPr lang="en-US" dirty="0"/>
              <a:t>Definitions of classes, structures, interfaces and other types and other namespaces</a:t>
            </a:r>
          </a:p>
          <a:p>
            <a:pPr>
              <a:lnSpc>
                <a:spcPct val="100000"/>
              </a:lnSpc>
              <a:defRPr/>
            </a:pPr>
            <a:r>
              <a:rPr lang="en-US" dirty="0"/>
              <a:t>Namespaces can contain other </a:t>
            </a:r>
            <a:r>
              <a:rPr lang="en-US" dirty="0" smtClean="0"/>
              <a:t>namespaces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1097864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Class Names</a:t>
            </a:r>
          </a:p>
        </p:txBody>
      </p:sp>
      <p:sp>
        <p:nvSpPr>
          <p:cNvPr id="3" name="Content Placeholder 2"/>
          <p:cNvSpPr>
            <a:spLocks noGrp="1"/>
          </p:cNvSpPr>
          <p:nvPr>
            <p:ph idx="1"/>
          </p:nvPr>
        </p:nvSpPr>
        <p:spPr/>
        <p:txBody>
          <a:bodyPr/>
          <a:lstStyle/>
          <a:p>
            <a:pPr>
              <a:lnSpc>
                <a:spcPct val="100000"/>
              </a:lnSpc>
              <a:defRPr/>
            </a:pPr>
            <a:r>
              <a:rPr lang="en-US" dirty="0"/>
              <a:t>A full name of a class is the name of the class preceded by the name of its namespace</a:t>
            </a:r>
          </a:p>
          <a:p>
            <a:pPr>
              <a:lnSpc>
                <a:spcPct val="100000"/>
              </a:lnSpc>
              <a:buFontTx/>
              <a:buNone/>
              <a:defRPr/>
            </a:pPr>
            <a:endParaRPr lang="en-US" dirty="0"/>
          </a:p>
          <a:p>
            <a:pPr>
              <a:lnSpc>
                <a:spcPct val="100000"/>
              </a:lnSpc>
              <a:spcBef>
                <a:spcPts val="1200"/>
              </a:spcBef>
              <a:defRPr/>
            </a:pPr>
            <a:r>
              <a:rPr lang="en-US" dirty="0"/>
              <a:t>Example:</a:t>
            </a:r>
          </a:p>
          <a:p>
            <a:pPr lvl="1">
              <a:lnSpc>
                <a:spcPct val="100000"/>
              </a:lnSpc>
              <a:defRPr/>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defRPr/>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09600" y="2312988"/>
            <a:ext cx="7848600" cy="43021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26075032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Including Namespaces</a:t>
            </a:r>
          </a:p>
        </p:txBody>
      </p:sp>
      <p:sp>
        <p:nvSpPr>
          <p:cNvPr id="3" name="Content Placeholder 2"/>
          <p:cNvSpPr>
            <a:spLocks noGrp="1"/>
          </p:cNvSpPr>
          <p:nvPr>
            <p:ph idx="1"/>
          </p:nvPr>
        </p:nvSpPr>
        <p:spPr/>
        <p:txBody>
          <a:bodyPr/>
          <a:lstStyle/>
          <a:p>
            <a:pPr>
              <a:lnSpc>
                <a:spcPct val="100000"/>
              </a:lnSpc>
              <a:tabLst>
                <a:tab pos="271463" algn="l"/>
              </a:tabLst>
              <a:defRPr/>
            </a:pPr>
            <a:r>
              <a:rPr lang="en-US" dirty="0"/>
              <a:t>The </a:t>
            </a:r>
            <a:r>
              <a:rPr lang="en-US" dirty="0">
                <a:solidFill>
                  <a:schemeClr val="accent5">
                    <a:lumMod val="20000"/>
                    <a:lumOff val="80000"/>
                  </a:schemeClr>
                </a:solidFill>
              </a:rPr>
              <a:t>using</a:t>
            </a:r>
            <a:r>
              <a:rPr lang="en-US" dirty="0"/>
              <a:t> directive in C#:</a:t>
            </a:r>
          </a:p>
          <a:p>
            <a:pPr>
              <a:lnSpc>
                <a:spcPct val="100000"/>
              </a:lnSpc>
              <a:tabLst>
                <a:tab pos="271463" algn="l"/>
              </a:tabLst>
              <a:defRPr/>
            </a:pPr>
            <a:endParaRPr lang="en-US" dirty="0"/>
          </a:p>
          <a:p>
            <a:pPr>
              <a:lnSpc>
                <a:spcPct val="100000"/>
              </a:lnSpc>
              <a:tabLst>
                <a:tab pos="271463" algn="l"/>
              </a:tabLst>
              <a:defRPr/>
            </a:pPr>
            <a:r>
              <a:rPr lang="en-US" dirty="0"/>
              <a:t>Allows using types in a namespace, without specifying their full name</a:t>
            </a:r>
          </a:p>
          <a:p>
            <a:pPr>
              <a:lnSpc>
                <a:spcPct val="100000"/>
              </a:lnSpc>
              <a:buFontTx/>
              <a:buNone/>
              <a:tabLst>
                <a:tab pos="271463" algn="l"/>
              </a:tabLst>
              <a:defRPr/>
            </a:pPr>
            <a:r>
              <a:rPr lang="en-US" dirty="0"/>
              <a:t>	Example:</a:t>
            </a:r>
          </a:p>
          <a:p>
            <a:pPr>
              <a:lnSpc>
                <a:spcPct val="100000"/>
              </a:lnSpc>
              <a:defRPr/>
            </a:pPr>
            <a:endParaRPr lang="en-US" dirty="0"/>
          </a:p>
          <a:p>
            <a:pPr>
              <a:lnSpc>
                <a:spcPct val="100000"/>
              </a:lnSpc>
              <a:spcBef>
                <a:spcPts val="3600"/>
              </a:spcBef>
              <a:buFontTx/>
              <a:buNone/>
              <a:defRPr/>
            </a:pPr>
            <a:r>
              <a:rPr lang="en-US" dirty="0"/>
              <a:t>	instead of</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6" name="Rectangle 4"/>
          <p:cNvSpPr>
            <a:spLocks noChangeArrowheads="1"/>
          </p:cNvSpPr>
          <p:nvPr/>
        </p:nvSpPr>
        <p:spPr bwMode="auto">
          <a:xfrm>
            <a:off x="609600" y="1752600"/>
            <a:ext cx="7848600" cy="41433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lnSpc>
                <a:spcPct val="95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7" name="Rectangle 5"/>
          <p:cNvSpPr>
            <a:spLocks noChangeArrowheads="1"/>
          </p:cNvSpPr>
          <p:nvPr/>
        </p:nvSpPr>
        <p:spPr bwMode="auto">
          <a:xfrm>
            <a:off x="609600" y="4191000"/>
            <a:ext cx="7848600" cy="76993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8" name="Rectangle 6"/>
          <p:cNvSpPr>
            <a:spLocks noChangeArrowheads="1"/>
          </p:cNvSpPr>
          <p:nvPr/>
        </p:nvSpPr>
        <p:spPr bwMode="auto">
          <a:xfrm>
            <a:off x="609600" y="5829300"/>
            <a:ext cx="7848600" cy="41433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lnSpc>
                <a:spcPct val="95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2140337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and Methods</a:t>
            </a:r>
            <a:endParaRPr lang="en-US" dirty="0"/>
          </a:p>
        </p:txBody>
      </p:sp>
      <p:sp>
        <p:nvSpPr>
          <p:cNvPr id="3" name="Content Placeholder 2"/>
          <p:cNvSpPr>
            <a:spLocks noGrp="1"/>
          </p:cNvSpPr>
          <p:nvPr>
            <p:ph idx="1"/>
          </p:nvPr>
        </p:nvSpPr>
        <p:spPr/>
        <p:txBody>
          <a:bodyPr/>
          <a:lstStyle/>
          <a:p>
            <a:r>
              <a:rPr lang="en-US" dirty="0" smtClean="0"/>
              <a:t>Messages are instruction to a class or an object to perform a task. </a:t>
            </a:r>
          </a:p>
          <a:p>
            <a:r>
              <a:rPr lang="en-US" dirty="0" smtClean="0"/>
              <a:t>The class or object should posses a matching Method to handle the messages</a:t>
            </a:r>
          </a:p>
          <a:p>
            <a:r>
              <a:rPr lang="en-US" dirty="0"/>
              <a:t> </a:t>
            </a:r>
            <a:r>
              <a:rPr lang="en-US" dirty="0" smtClean="0"/>
              <a:t>Value pass to an object when sending a message is called argument.</a:t>
            </a:r>
          </a:p>
          <a:p>
            <a:r>
              <a:rPr lang="en-US" dirty="0" smtClean="0"/>
              <a:t>Objects talk to each other via Messages.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7867230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Encapsulation is the integration of data and the operations into a class.</a:t>
            </a:r>
          </a:p>
          <a:p>
            <a:r>
              <a:rPr lang="en-US" dirty="0" smtClean="0"/>
              <a:t>Encapsulation hides the functional details from the object calling 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1302092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Aggregation and Composition</a:t>
            </a:r>
            <a:endParaRPr lang="en-US" dirty="0"/>
          </a:p>
        </p:txBody>
      </p:sp>
      <p:sp>
        <p:nvSpPr>
          <p:cNvPr id="3" name="Content Placeholder 2"/>
          <p:cNvSpPr>
            <a:spLocks noGrp="1"/>
          </p:cNvSpPr>
          <p:nvPr>
            <p:ph idx="1"/>
          </p:nvPr>
        </p:nvSpPr>
        <p:spPr>
          <a:xfrm>
            <a:off x="228600" y="1066800"/>
            <a:ext cx="8686800" cy="5562600"/>
          </a:xfrm>
        </p:spPr>
        <p:txBody>
          <a:bodyPr/>
          <a:lstStyle/>
          <a:p>
            <a:r>
              <a:rPr lang="en-US" dirty="0"/>
              <a:t>Association is a relationship between two objects. In other words, association defines the multiplicity between objects. </a:t>
            </a:r>
            <a:endParaRPr lang="en-US" dirty="0" smtClean="0"/>
          </a:p>
          <a:p>
            <a:pPr marL="0" indent="0">
              <a:buNone/>
            </a:pPr>
            <a:r>
              <a:rPr lang="en-US" dirty="0" smtClean="0"/>
              <a:t>Types of Association</a:t>
            </a:r>
            <a:endParaRPr lang="en-US" dirty="0"/>
          </a:p>
          <a:p>
            <a:pPr lvl="2"/>
            <a:r>
              <a:rPr lang="en-US" dirty="0" smtClean="0"/>
              <a:t>one-to-one</a:t>
            </a:r>
          </a:p>
          <a:p>
            <a:pPr lvl="2"/>
            <a:r>
              <a:rPr lang="en-US" dirty="0" smtClean="0"/>
              <a:t>one-to-many </a:t>
            </a:r>
          </a:p>
          <a:p>
            <a:pPr lvl="2"/>
            <a:r>
              <a:rPr lang="en-US" dirty="0" smtClean="0"/>
              <a:t>many-to-one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486400"/>
            <a:ext cx="54102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457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and Expressions</a:t>
            </a:r>
            <a:endParaRPr lang="en-US" dirty="0"/>
          </a:p>
        </p:txBody>
      </p:sp>
      <p:sp>
        <p:nvSpPr>
          <p:cNvPr id="3" name="Content Placeholder 2"/>
          <p:cNvSpPr>
            <a:spLocks noGrp="1"/>
          </p:cNvSpPr>
          <p:nvPr>
            <p:ph idx="1"/>
          </p:nvPr>
        </p:nvSpPr>
        <p:spPr/>
        <p:txBody>
          <a:bodyPr>
            <a:normAutofit fontScale="62500" lnSpcReduction="20000"/>
          </a:bodyPr>
          <a:lstStyle/>
          <a:p>
            <a:pPr lvl="1"/>
            <a:r>
              <a:rPr lang="en-US" sz="4800" dirty="0"/>
              <a:t>Operator is an operation performed over data at run </a:t>
            </a:r>
            <a:r>
              <a:rPr lang="en-US" sz="4800" dirty="0" err="1" smtClean="0"/>
              <a:t>time.Operator</a:t>
            </a:r>
            <a:r>
              <a:rPr lang="en-US" sz="4800" dirty="0" smtClean="0"/>
              <a:t> </a:t>
            </a:r>
            <a:r>
              <a:rPr lang="en-US" sz="4800" dirty="0"/>
              <a:t>has </a:t>
            </a:r>
            <a:r>
              <a:rPr lang="en-US" sz="4800" dirty="0" smtClean="0"/>
              <a:t>precedence</a:t>
            </a:r>
          </a:p>
          <a:p>
            <a:pPr lvl="1"/>
            <a:r>
              <a:rPr lang="en-US" sz="4800" dirty="0" smtClean="0"/>
              <a:t>Type </a:t>
            </a:r>
            <a:r>
              <a:rPr lang="en-US" sz="4800" dirty="0"/>
              <a:t>of operators</a:t>
            </a:r>
          </a:p>
          <a:p>
            <a:pPr lvl="3"/>
            <a:r>
              <a:rPr lang="en-US" sz="4800" dirty="0"/>
              <a:t>Arithmetic Operators ( + - * / % ++ -- )</a:t>
            </a:r>
          </a:p>
          <a:p>
            <a:pPr lvl="3"/>
            <a:r>
              <a:rPr lang="en-US" sz="4800" dirty="0"/>
              <a:t>Logical Operators ($$ || ^ !)</a:t>
            </a:r>
          </a:p>
          <a:p>
            <a:pPr lvl="3"/>
            <a:r>
              <a:rPr lang="en-US" sz="4800" dirty="0"/>
              <a:t>Bitwise Operators  ($ | ^ ~ &lt;&lt; &gt;&gt;)</a:t>
            </a:r>
          </a:p>
          <a:p>
            <a:pPr lvl="3"/>
            <a:r>
              <a:rPr lang="en-US" sz="4800" dirty="0"/>
              <a:t>Comparison Operators (== != &lt; &gt; &lt;= &gt;=)</a:t>
            </a:r>
          </a:p>
          <a:p>
            <a:pPr lvl="3"/>
            <a:r>
              <a:rPr lang="en-US" sz="4800" dirty="0"/>
              <a:t>Assignment Operators (= += -= *= /= etc..)</a:t>
            </a:r>
          </a:p>
          <a:p>
            <a:pPr lvl="3"/>
            <a:r>
              <a:rPr lang="en-US" sz="4800" dirty="0"/>
              <a:t>Other Operators (. [] () ?: new )</a:t>
            </a:r>
          </a:p>
          <a:p>
            <a:endParaRPr lang="en-US" dirty="0"/>
          </a:p>
        </p:txBody>
      </p:sp>
    </p:spTree>
    <p:extLst>
      <p:ext uri="{BB962C8B-B14F-4D97-AF65-F5344CB8AC3E}">
        <p14:creationId xmlns:p14="http://schemas.microsoft.com/office/powerpoint/2010/main" val="22379939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Aggregation and </a:t>
            </a:r>
            <a:r>
              <a:rPr lang="en-US" dirty="0" smtClean="0"/>
              <a:t>Composition (2)</a:t>
            </a:r>
            <a:endParaRPr lang="en-US" dirty="0"/>
          </a:p>
        </p:txBody>
      </p:sp>
      <p:sp>
        <p:nvSpPr>
          <p:cNvPr id="3" name="Content Placeholder 2"/>
          <p:cNvSpPr>
            <a:spLocks noGrp="1"/>
          </p:cNvSpPr>
          <p:nvPr>
            <p:ph idx="1"/>
          </p:nvPr>
        </p:nvSpPr>
        <p:spPr/>
        <p:txBody>
          <a:bodyPr/>
          <a:lstStyle/>
          <a:p>
            <a:r>
              <a:rPr lang="en-US" dirty="0" smtClean="0"/>
              <a:t>Aggregation is </a:t>
            </a:r>
            <a:r>
              <a:rPr lang="en-US" dirty="0"/>
              <a:t>a specialized form of Association where all object have their own lifecycle but there is ownership</a:t>
            </a:r>
            <a:r>
              <a:rPr lang="en-US" dirty="0" smtClean="0"/>
              <a:t>.</a:t>
            </a:r>
          </a:p>
          <a:p>
            <a:pPr marL="0" indent="0">
              <a:buNone/>
            </a:pPr>
            <a:r>
              <a:rPr lang="en-US" sz="1600" dirty="0" smtClean="0"/>
              <a:t>Example :  Relationship </a:t>
            </a:r>
            <a:r>
              <a:rPr lang="en-US" sz="1600" dirty="0"/>
              <a:t>between Department and Teacher. A Teacher may belongs to multiple departments. Hence Teacher is a part of multiple departments. But if we delete a Department, Teacher Object will not destroy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800600"/>
            <a:ext cx="464820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670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Aggregation </a:t>
            </a:r>
            <a:r>
              <a:rPr lang="en-US" dirty="0" smtClean="0"/>
              <a:t>Composition (3)</a:t>
            </a:r>
            <a:endParaRPr lang="en-US" dirty="0"/>
          </a:p>
        </p:txBody>
      </p:sp>
      <p:sp>
        <p:nvSpPr>
          <p:cNvPr id="3" name="Content Placeholder 2"/>
          <p:cNvSpPr>
            <a:spLocks noGrp="1"/>
          </p:cNvSpPr>
          <p:nvPr>
            <p:ph idx="1"/>
          </p:nvPr>
        </p:nvSpPr>
        <p:spPr>
          <a:xfrm>
            <a:off x="177800" y="1066800"/>
            <a:ext cx="8686800" cy="5638800"/>
          </a:xfrm>
        </p:spPr>
        <p:txBody>
          <a:bodyPr/>
          <a:lstStyle/>
          <a:p>
            <a:r>
              <a:rPr lang="en-US" sz="2800" dirty="0" smtClean="0"/>
              <a:t>Composition is </a:t>
            </a:r>
            <a:r>
              <a:rPr lang="en-US" sz="2800" dirty="0"/>
              <a:t>a specialized form of Aggregation. It is a strong type of Aggregation. In this </a:t>
            </a:r>
            <a:r>
              <a:rPr lang="en-US" sz="2800" dirty="0" smtClean="0"/>
              <a:t>relationship (“Has-a”) </a:t>
            </a:r>
            <a:r>
              <a:rPr lang="en-US" sz="2800" dirty="0"/>
              <a:t>child objects does not have their lifecycle without Parent object. If a parent object is deleted, all its child objects will also be deleted. </a:t>
            </a:r>
            <a:endParaRPr lang="en-US" sz="2800" dirty="0" smtClean="0"/>
          </a:p>
          <a:p>
            <a:pPr marL="0" indent="0">
              <a:buNone/>
            </a:pPr>
            <a:r>
              <a:rPr lang="en-US" sz="1800" dirty="0" smtClean="0"/>
              <a:t/>
            </a:r>
            <a:br>
              <a:rPr lang="en-US" sz="1800" dirty="0" smtClean="0"/>
            </a:br>
            <a:r>
              <a:rPr lang="en-US" sz="1800" dirty="0" smtClean="0"/>
              <a:t>Example for Association Aggregation and Composition</a:t>
            </a:r>
            <a:endParaRPr lang="en-US" sz="1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00" y="3581400"/>
            <a:ext cx="3733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029199"/>
            <a:ext cx="6248400" cy="137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5108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0" indent="0">
              <a:buNone/>
            </a:pPr>
            <a:r>
              <a:rPr lang="en-US" dirty="0" smtClean="0"/>
              <a:t>Inheritance </a:t>
            </a:r>
            <a:r>
              <a:rPr lang="en-US" dirty="0"/>
              <a:t>is a mechanism of acquiring the features and behaviors of a class by another class. </a:t>
            </a:r>
            <a:endParaRPr lang="en-US" dirty="0" smtClean="0"/>
          </a:p>
          <a:p>
            <a:pPr marL="0" indent="0">
              <a:buNone/>
            </a:pPr>
            <a:r>
              <a:rPr lang="en-US" dirty="0"/>
              <a:t>	</a:t>
            </a:r>
            <a:r>
              <a:rPr lang="en-US" dirty="0" smtClean="0"/>
              <a:t>	The </a:t>
            </a:r>
            <a:r>
              <a:rPr lang="en-US" dirty="0"/>
              <a:t>class whose members are inherited is called the base class, and the class that inherits those members is called the derived class. </a:t>
            </a:r>
            <a:endParaRPr lang="en-US" dirty="0" smtClean="0"/>
          </a:p>
          <a:p>
            <a:pPr marL="0" indent="0">
              <a:buNone/>
            </a:pPr>
            <a:r>
              <a:rPr lang="en-US" dirty="0" smtClean="0"/>
              <a:t>    	Inheritance </a:t>
            </a:r>
            <a:r>
              <a:rPr lang="en-US" dirty="0"/>
              <a:t>implements the </a:t>
            </a:r>
            <a:r>
              <a:rPr lang="en-US" dirty="0" smtClean="0"/>
              <a:t>“IS-A “ relationship (Association).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4107526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(2)</a:t>
            </a:r>
            <a:endParaRPr lang="en-US" dirty="0"/>
          </a:p>
        </p:txBody>
      </p:sp>
      <p:sp>
        <p:nvSpPr>
          <p:cNvPr id="3" name="Content Placeholder 2"/>
          <p:cNvSpPr>
            <a:spLocks noGrp="1"/>
          </p:cNvSpPr>
          <p:nvPr>
            <p:ph idx="1"/>
          </p:nvPr>
        </p:nvSpPr>
        <p:spPr/>
        <p:txBody>
          <a:bodyPr/>
          <a:lstStyle/>
          <a:p>
            <a:pPr marL="0" indent="0">
              <a:buNone/>
            </a:pPr>
            <a:r>
              <a:rPr lang="en-US" dirty="0" smtClean="0"/>
              <a:t>Types of inheritance</a:t>
            </a:r>
          </a:p>
          <a:p>
            <a:pPr lvl="1"/>
            <a:r>
              <a:rPr lang="en-US" sz="2600" dirty="0" smtClean="0"/>
              <a:t>Single Inheritance</a:t>
            </a:r>
          </a:p>
          <a:p>
            <a:pPr lvl="1"/>
            <a:r>
              <a:rPr lang="en-US" sz="2600" dirty="0" smtClean="0"/>
              <a:t>Multilevel Inheritance</a:t>
            </a:r>
          </a:p>
          <a:p>
            <a:pPr lvl="1"/>
            <a:r>
              <a:rPr lang="en-US" sz="2600" dirty="0" smtClean="0"/>
              <a:t>Multiple Inheritance (</a:t>
            </a:r>
            <a:r>
              <a:rPr lang="en-US" sz="2600" dirty="0"/>
              <a:t>N</a:t>
            </a:r>
            <a:r>
              <a:rPr lang="en-US" sz="2600" dirty="0" smtClean="0"/>
              <a:t>ot supported in c#)</a:t>
            </a:r>
          </a:p>
          <a:p>
            <a:pPr lvl="1"/>
            <a:r>
              <a:rPr lang="en-US" sz="2600" dirty="0" smtClean="0"/>
              <a:t>Hierarchical Inheritance </a:t>
            </a:r>
          </a:p>
          <a:p>
            <a:pPr lvl="1"/>
            <a:r>
              <a:rPr lang="en-US" sz="2600" dirty="0" smtClean="0"/>
              <a:t>Hybrid Inheritance (Not supported in c#)</a:t>
            </a:r>
            <a:endParaRPr lang="en-US"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28621867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 Inheritance?</a:t>
            </a:r>
            <a:endParaRPr lang="en-US" dirty="0"/>
          </a:p>
        </p:txBody>
      </p:sp>
      <p:sp>
        <p:nvSpPr>
          <p:cNvPr id="3" name="Content Placeholder 2"/>
          <p:cNvSpPr>
            <a:spLocks noGrp="1"/>
          </p:cNvSpPr>
          <p:nvPr>
            <p:ph idx="1"/>
          </p:nvPr>
        </p:nvSpPr>
        <p:spPr/>
        <p:txBody>
          <a:bodyPr/>
          <a:lstStyle/>
          <a:p>
            <a:pPr marL="0" indent="0">
              <a:buNone/>
            </a:pPr>
            <a:r>
              <a:rPr lang="en-US" dirty="0" smtClean="0"/>
              <a:t>One has to have proper reason to use composition/inheritance</a:t>
            </a:r>
          </a:p>
          <a:p>
            <a:pPr marL="0" indent="0">
              <a:buNone/>
            </a:pPr>
            <a:r>
              <a:rPr lang="en-US" dirty="0" smtClean="0"/>
              <a:t>Tips:</a:t>
            </a:r>
          </a:p>
          <a:p>
            <a:r>
              <a:rPr lang="en-US" sz="2400" dirty="0" smtClean="0"/>
              <a:t>Prefer Composition when not sure about Inheritance</a:t>
            </a:r>
          </a:p>
          <a:p>
            <a:r>
              <a:rPr lang="en-US" sz="2400" dirty="0" smtClean="0"/>
              <a:t>Prefer Composition when not all the super class functions where re-used by sub class</a:t>
            </a:r>
          </a:p>
          <a:p>
            <a:r>
              <a:rPr lang="en-US" sz="2400" dirty="0" smtClean="0"/>
              <a:t>Inheritance leads to tight coupling between the classes</a:t>
            </a:r>
          </a:p>
          <a:p>
            <a:r>
              <a:rPr lang="en-US" sz="2400" dirty="0" smtClean="0"/>
              <a:t>Composition makes the code maintainable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26591469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means “Many forms”</a:t>
            </a:r>
          </a:p>
          <a:p>
            <a:pPr marL="0" indent="0">
              <a:buNone/>
            </a:pPr>
            <a:r>
              <a:rPr lang="en-US" sz="1800" dirty="0"/>
              <a:t>	</a:t>
            </a:r>
            <a:r>
              <a:rPr lang="en-US" sz="1800" dirty="0" smtClean="0"/>
              <a:t>Example : public </a:t>
            </a:r>
            <a:r>
              <a:rPr lang="en-US" sz="1800" dirty="0" err="1" smtClean="0"/>
              <a:t>int</a:t>
            </a:r>
            <a:r>
              <a:rPr lang="en-US" sz="1800" dirty="0" smtClean="0"/>
              <a:t> </a:t>
            </a:r>
            <a:r>
              <a:rPr lang="en-US" sz="1800" dirty="0" err="1" smtClean="0"/>
              <a:t>AddNumbers</a:t>
            </a:r>
            <a:r>
              <a:rPr lang="en-US" sz="1800" dirty="0" smtClean="0"/>
              <a:t>(</a:t>
            </a:r>
            <a:r>
              <a:rPr lang="en-US" sz="1800" dirty="0" err="1" smtClean="0"/>
              <a:t>int</a:t>
            </a:r>
            <a:r>
              <a:rPr lang="en-US" sz="1800" dirty="0" smtClean="0"/>
              <a:t> a, </a:t>
            </a:r>
            <a:r>
              <a:rPr lang="en-US" sz="1800" dirty="0" err="1" smtClean="0"/>
              <a:t>int</a:t>
            </a:r>
            <a:r>
              <a:rPr lang="en-US" sz="1800" dirty="0" smtClean="0"/>
              <a:t> b) {}</a:t>
            </a:r>
            <a:br>
              <a:rPr lang="en-US" sz="1800" dirty="0" smtClean="0"/>
            </a:br>
            <a:r>
              <a:rPr lang="en-US" sz="1800" dirty="0" smtClean="0"/>
              <a:t>      </a:t>
            </a:r>
            <a:r>
              <a:rPr lang="en-US" sz="1800" dirty="0"/>
              <a:t>	 </a:t>
            </a:r>
            <a:r>
              <a:rPr lang="en-US" sz="1800" dirty="0" smtClean="0"/>
              <a:t>        public </a:t>
            </a:r>
            <a:r>
              <a:rPr lang="en-US" sz="1800" dirty="0" err="1"/>
              <a:t>int</a:t>
            </a:r>
            <a:r>
              <a:rPr lang="en-US" sz="1800" dirty="0"/>
              <a:t> </a:t>
            </a:r>
            <a:r>
              <a:rPr lang="en-US" sz="1800" dirty="0" err="1"/>
              <a:t>AddNumbers</a:t>
            </a:r>
            <a:r>
              <a:rPr lang="en-US" sz="1800" dirty="0"/>
              <a:t>(</a:t>
            </a:r>
            <a:r>
              <a:rPr lang="en-US" sz="1800" dirty="0" err="1"/>
              <a:t>int</a:t>
            </a:r>
            <a:r>
              <a:rPr lang="en-US" sz="1800" dirty="0"/>
              <a:t> a, </a:t>
            </a:r>
            <a:r>
              <a:rPr lang="en-US" sz="1800" dirty="0" err="1"/>
              <a:t>int</a:t>
            </a:r>
            <a:r>
              <a:rPr lang="en-US" sz="1800" dirty="0"/>
              <a:t> </a:t>
            </a:r>
            <a:r>
              <a:rPr lang="en-US" sz="1800" dirty="0" smtClean="0"/>
              <a:t>b, </a:t>
            </a:r>
            <a:r>
              <a:rPr lang="en-US" sz="1800" dirty="0" err="1" smtClean="0"/>
              <a:t>int</a:t>
            </a:r>
            <a:r>
              <a:rPr lang="en-US" sz="1800" dirty="0" smtClean="0"/>
              <a:t> c){}</a:t>
            </a:r>
          </a:p>
          <a:p>
            <a:r>
              <a:rPr lang="en-US" dirty="0"/>
              <a:t>Types of Polymorphism 	</a:t>
            </a:r>
            <a:endParaRPr lang="en-US" dirty="0" smtClean="0"/>
          </a:p>
          <a:p>
            <a:pPr lvl="2"/>
            <a:r>
              <a:rPr lang="en-US" dirty="0" smtClean="0"/>
              <a:t>Compile time polymorphism</a:t>
            </a:r>
          </a:p>
          <a:p>
            <a:pPr marL="649288" lvl="2" indent="0">
              <a:buNone/>
            </a:pPr>
            <a:r>
              <a:rPr lang="en-US" sz="1800" dirty="0">
                <a:solidFill>
                  <a:srgbClr val="EBFFD2"/>
                </a:solidFill>
              </a:rPr>
              <a:t>(Called as Early Binding or Overloading or static binding)</a:t>
            </a:r>
          </a:p>
          <a:p>
            <a:pPr lvl="2"/>
            <a:r>
              <a:rPr lang="en-US" dirty="0" smtClean="0"/>
              <a:t>Runtime polymorphism</a:t>
            </a:r>
          </a:p>
          <a:p>
            <a:pPr marL="649288" lvl="2" indent="0">
              <a:buNone/>
            </a:pPr>
            <a:r>
              <a:rPr lang="en-US" sz="1800" dirty="0">
                <a:solidFill>
                  <a:srgbClr val="EBFFD2"/>
                </a:solidFill>
              </a:rPr>
              <a:t>(Called as Late Binding or Overriding or dynamic binding)</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13673164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r>
              <a:rPr lang="en-US" dirty="0">
                <a:effectLst/>
              </a:rPr>
              <a:t>Abstraction refers to showing only the necessary details to the intended user. As the name suggests, abstraction is the "abstract form of anything</a:t>
            </a:r>
            <a:r>
              <a:rPr lang="en-US" dirty="0" smtClean="0">
                <a:effectLst/>
              </a:rPr>
              <a:t>".</a:t>
            </a:r>
          </a:p>
          <a:p>
            <a:r>
              <a:rPr lang="en-US" dirty="0" smtClean="0">
                <a:effectLst/>
              </a:rPr>
              <a:t>Abstraction </a:t>
            </a:r>
            <a:r>
              <a:rPr lang="en-US" dirty="0">
                <a:effectLst/>
              </a:rPr>
              <a:t>in programming </a:t>
            </a:r>
            <a:r>
              <a:rPr lang="en-US" dirty="0" smtClean="0">
                <a:effectLst/>
              </a:rPr>
              <a:t>languages is used </a:t>
            </a:r>
            <a:r>
              <a:rPr lang="en-US" dirty="0">
                <a:effectLst/>
              </a:rPr>
              <a:t>to make abstract class</a:t>
            </a:r>
            <a:r>
              <a:rPr lang="en-US" dirty="0" smtClean="0">
                <a:effectLst/>
              </a:rPr>
              <a:t>.  </a:t>
            </a:r>
            <a:r>
              <a:rPr lang="en-US" dirty="0">
                <a:effectLst/>
              </a:rPr>
              <a:t>Abstract class represents abstract view of methods and properties of class.</a:t>
            </a:r>
          </a:p>
          <a:p>
            <a:pPr marL="0" indent="0">
              <a:buNone/>
            </a:pPr>
            <a:r>
              <a:rPr lang="en-US" dirty="0">
                <a:effectLst/>
              </a:rPr>
              <a:t/>
            </a:r>
            <a:br>
              <a:rPr lang="en-US" dirty="0">
                <a:effectLst/>
              </a:rPr>
            </a:br>
            <a:endParaRPr lang="en-US" dirty="0">
              <a:effectLst/>
            </a:endParaRP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24821285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sp>
        <p:nvSpPr>
          <p:cNvPr id="3" name="Content Placeholder 2"/>
          <p:cNvSpPr>
            <a:spLocks noGrp="1"/>
          </p:cNvSpPr>
          <p:nvPr>
            <p:ph idx="1"/>
          </p:nvPr>
        </p:nvSpPr>
        <p:spPr/>
        <p:txBody>
          <a:bodyPr/>
          <a:lstStyle/>
          <a:p>
            <a:r>
              <a:rPr lang="en-US" dirty="0"/>
              <a:t>The abstract keyword enables you to create classes and class members that are incomplete and must be implemented in a derived class</a:t>
            </a:r>
            <a:r>
              <a:rPr lang="en-US" dirty="0" smtClean="0"/>
              <a:t>.</a:t>
            </a:r>
          </a:p>
          <a:p>
            <a:r>
              <a:rPr lang="en-US" dirty="0"/>
              <a:t>An abstract class cannot be instantiated. The purpose of an abstract class is to provide a common definition of a base class that multiple derived classes can share. </a:t>
            </a:r>
            <a:endParaRPr lang="en-US" dirty="0" smtClean="0"/>
          </a:p>
          <a:p>
            <a:r>
              <a:rPr lang="en-US" dirty="0" smtClean="0"/>
              <a:t>An Abstract class can have abstract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3425713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0" y="76200"/>
            <a:ext cx="3429000" cy="914400"/>
          </a:xfrm>
        </p:spPr>
        <p:txBody>
          <a:bodyPr/>
          <a:lstStyle/>
          <a:p>
            <a:r>
              <a:rPr lang="en-US" dirty="0" smtClean="0"/>
              <a:t>Sealed Class</a:t>
            </a:r>
            <a:endParaRPr lang="en-US" dirty="0"/>
          </a:p>
        </p:txBody>
      </p:sp>
      <p:sp>
        <p:nvSpPr>
          <p:cNvPr id="3" name="Content Placeholder 2"/>
          <p:cNvSpPr>
            <a:spLocks noGrp="1"/>
          </p:cNvSpPr>
          <p:nvPr>
            <p:ph idx="1"/>
          </p:nvPr>
        </p:nvSpPr>
        <p:spPr/>
        <p:txBody>
          <a:bodyPr/>
          <a:lstStyle/>
          <a:p>
            <a:r>
              <a:rPr lang="en-US" dirty="0"/>
              <a:t>The sealed </a:t>
            </a:r>
            <a:r>
              <a:rPr lang="en-US" dirty="0" smtClean="0"/>
              <a:t>keyword (C#, final in java) </a:t>
            </a:r>
            <a:r>
              <a:rPr lang="en-US" dirty="0"/>
              <a:t>enables you to prevent the inheritance of a class or certain class members that were previously marked virtual</a:t>
            </a:r>
            <a:r>
              <a:rPr lang="en-US" dirty="0" smtClean="0"/>
              <a:t>.</a:t>
            </a:r>
          </a:p>
          <a:p>
            <a:r>
              <a:rPr lang="en-US" dirty="0" smtClean="0"/>
              <a:t>Sealed class cannot </a:t>
            </a:r>
            <a:r>
              <a:rPr lang="en-US" dirty="0"/>
              <a:t>also be an abstract </a:t>
            </a:r>
            <a:r>
              <a:rPr lang="en-US" dirty="0" smtClean="0"/>
              <a:t>class.</a:t>
            </a:r>
          </a:p>
          <a:p>
            <a:r>
              <a:rPr lang="en-US" dirty="0" smtClean="0"/>
              <a:t>Sealed </a:t>
            </a:r>
            <a:r>
              <a:rPr lang="en-US" dirty="0"/>
              <a:t>class members slightly </a:t>
            </a:r>
            <a:r>
              <a:rPr lang="en-US" dirty="0" smtClean="0"/>
              <a:t>faster.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15463151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An interface is a contract consisting of a related function prototypes whose usage is defined but whose implementation is not</a:t>
            </a:r>
          </a:p>
          <a:p>
            <a:r>
              <a:rPr lang="en-US" dirty="0" smtClean="0"/>
              <a:t>An </a:t>
            </a:r>
            <a:r>
              <a:rPr lang="en-US" i="1" dirty="0"/>
              <a:t>interface</a:t>
            </a:r>
            <a:r>
              <a:rPr lang="en-US" dirty="0"/>
              <a:t> looks like a class, but has no implementation. The only </a:t>
            </a:r>
            <a:r>
              <a:rPr lang="en-US" dirty="0" smtClean="0"/>
              <a:t>thing</a:t>
            </a:r>
          </a:p>
          <a:p>
            <a:r>
              <a:rPr lang="en-US" dirty="0" smtClean="0"/>
              <a:t> It </a:t>
            </a:r>
            <a:r>
              <a:rPr lang="en-US" dirty="0"/>
              <a:t>contains </a:t>
            </a:r>
            <a:r>
              <a:rPr lang="en-US" dirty="0" smtClean="0"/>
              <a:t>only declarations </a:t>
            </a:r>
            <a:r>
              <a:rPr lang="en-US" dirty="0"/>
              <a:t>of </a:t>
            </a:r>
            <a:r>
              <a:rPr lang="en-US" i="1" dirty="0"/>
              <a:t>events</a:t>
            </a:r>
            <a:r>
              <a:rPr lang="en-US" dirty="0" smtClean="0"/>
              <a:t>, </a:t>
            </a:r>
            <a:r>
              <a:rPr lang="en-US" i="1" dirty="0" smtClean="0"/>
              <a:t>methods,</a:t>
            </a:r>
            <a:r>
              <a:rPr lang="en-US" dirty="0" smtClean="0"/>
              <a:t> </a:t>
            </a:r>
            <a:r>
              <a:rPr lang="en-US" i="1" dirty="0" smtClean="0"/>
              <a:t>properties or indexers </a:t>
            </a:r>
            <a:r>
              <a:rPr lang="en-US" dirty="0" smtClean="0"/>
              <a:t>. </a:t>
            </a:r>
          </a:p>
          <a:p>
            <a:r>
              <a:rPr lang="en-US" dirty="0"/>
              <a:t>A class or </a:t>
            </a:r>
            <a:r>
              <a:rPr lang="en-US" dirty="0" err="1"/>
              <a:t>struct</a:t>
            </a:r>
            <a:r>
              <a:rPr lang="en-US" dirty="0"/>
              <a:t> that implements the interface must implement the members of the interface that are specified in the interface definition.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39703194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normAutofit/>
          </a:bodyPr>
          <a:lstStyle/>
          <a:p>
            <a:r>
              <a:rPr lang="en-US" dirty="0"/>
              <a:t>Operators and </a:t>
            </a:r>
            <a:r>
              <a:rPr lang="en-US" dirty="0" smtClean="0"/>
              <a:t>Expressions  </a:t>
            </a:r>
            <a:r>
              <a:rPr lang="en-US" sz="2000" dirty="0" smtClean="0"/>
              <a:t>(2)</a:t>
            </a:r>
            <a:endParaRPr lang="en-US" sz="2000" dirty="0"/>
          </a:p>
        </p:txBody>
      </p:sp>
      <p:sp>
        <p:nvSpPr>
          <p:cNvPr id="3" name="Content Placeholder 2"/>
          <p:cNvSpPr>
            <a:spLocks noGrp="1"/>
          </p:cNvSpPr>
          <p:nvPr>
            <p:ph idx="1"/>
          </p:nvPr>
        </p:nvSpPr>
        <p:spPr/>
        <p:txBody>
          <a:bodyPr/>
          <a:lstStyle/>
          <a:p>
            <a:pPr marL="36576" indent="0">
              <a:buNone/>
            </a:pPr>
            <a:r>
              <a:rPr lang="en-US" dirty="0" smtClean="0"/>
              <a:t>Expressions are sequence of operators and operands that are evaluated to a single value</a:t>
            </a:r>
          </a:p>
          <a:p>
            <a:pPr marL="36576" indent="0">
              <a:buNone/>
            </a:pPr>
            <a:r>
              <a:rPr lang="en-US" sz="2400" dirty="0" smtClean="0"/>
              <a:t/>
            </a:r>
            <a:br>
              <a:rPr lang="en-US" sz="2400" dirty="0" smtClean="0"/>
            </a:br>
            <a:r>
              <a:rPr lang="en-US" sz="2400" dirty="0" smtClean="0"/>
              <a:t>Example</a:t>
            </a:r>
            <a:endParaRPr lang="en-US" sz="2400" dirty="0"/>
          </a:p>
          <a:p>
            <a:pPr marL="36576" indent="0">
              <a:buNone/>
            </a:pP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62400"/>
            <a:ext cx="65436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1339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(2)</a:t>
            </a:r>
            <a:endParaRPr lang="en-US" dirty="0"/>
          </a:p>
        </p:txBody>
      </p:sp>
      <p:sp>
        <p:nvSpPr>
          <p:cNvPr id="3" name="Content Placeholder 2"/>
          <p:cNvSpPr>
            <a:spLocks noGrp="1"/>
          </p:cNvSpPr>
          <p:nvPr>
            <p:ph idx="1"/>
          </p:nvPr>
        </p:nvSpPr>
        <p:spPr/>
        <p:txBody>
          <a:bodyPr/>
          <a:lstStyle/>
          <a:p>
            <a:r>
              <a:rPr lang="en-US" dirty="0" smtClean="0"/>
              <a:t>Defining an Interface</a:t>
            </a:r>
          </a:p>
          <a:p>
            <a:pPr marL="357188" lvl="1" indent="0">
              <a:buNone/>
            </a:pPr>
            <a:r>
              <a:rPr lang="en-US" dirty="0"/>
              <a:t>	</a:t>
            </a:r>
            <a:r>
              <a:rPr lang="en-US" sz="1800" dirty="0"/>
              <a:t> interface </a:t>
            </a:r>
            <a:r>
              <a:rPr lang="en-US" sz="1800" dirty="0" err="1" smtClean="0"/>
              <a:t>IMyInterface</a:t>
            </a:r>
            <a:r>
              <a:rPr lang="en-US" sz="1800" dirty="0" smtClean="0"/>
              <a:t>{</a:t>
            </a:r>
            <a:br>
              <a:rPr lang="en-US" sz="1800" dirty="0" smtClean="0"/>
            </a:br>
            <a:r>
              <a:rPr lang="en-US" sz="1800" dirty="0" smtClean="0"/>
              <a:t>	</a:t>
            </a:r>
            <a:r>
              <a:rPr lang="en-US" sz="1800" dirty="0"/>
              <a:t>   void </a:t>
            </a:r>
            <a:r>
              <a:rPr lang="en-US" sz="1800" dirty="0" err="1" smtClean="0"/>
              <a:t>myMethod</a:t>
            </a:r>
            <a:r>
              <a:rPr lang="en-US" sz="1800" dirty="0" smtClean="0"/>
              <a:t> ();</a:t>
            </a:r>
            <a:r>
              <a:rPr lang="en-US" sz="1800" dirty="0"/>
              <a:t/>
            </a:r>
            <a:br>
              <a:rPr lang="en-US" sz="1800" dirty="0"/>
            </a:br>
            <a:r>
              <a:rPr lang="en-US" sz="1800" dirty="0" smtClean="0"/>
              <a:t>	} </a:t>
            </a:r>
          </a:p>
          <a:p>
            <a:r>
              <a:rPr lang="en-US" sz="3400" dirty="0">
                <a:solidFill>
                  <a:srgbClr val="EBFFD2"/>
                </a:solidFill>
              </a:rPr>
              <a:t>Using an interface</a:t>
            </a:r>
          </a:p>
          <a:p>
            <a:pPr marL="357188" lvl="1" indent="0">
              <a:buNone/>
            </a:pPr>
            <a:r>
              <a:rPr lang="en-US" sz="1800" dirty="0"/>
              <a:t>class </a:t>
            </a:r>
            <a:r>
              <a:rPr lang="en-US" sz="1800" dirty="0" err="1"/>
              <a:t>myClass</a:t>
            </a:r>
            <a:r>
              <a:rPr lang="en-US" sz="1800" dirty="0"/>
              <a:t> : </a:t>
            </a:r>
            <a:r>
              <a:rPr lang="en-US" sz="1800" dirty="0" err="1"/>
              <a:t>IMyInterface</a:t>
            </a:r>
            <a:r>
              <a:rPr lang="en-US" sz="1800" dirty="0"/>
              <a:t/>
            </a:r>
            <a:br>
              <a:rPr lang="en-US" sz="1800" dirty="0"/>
            </a:br>
            <a:r>
              <a:rPr lang="en-US" sz="1800" dirty="0"/>
              <a:t>{</a:t>
            </a:r>
            <a:br>
              <a:rPr lang="en-US" sz="1800" dirty="0"/>
            </a:br>
            <a:r>
              <a:rPr lang="en-US" sz="1800" dirty="0"/>
              <a:t>    public void </a:t>
            </a:r>
            <a:r>
              <a:rPr lang="en-US" sz="1800" dirty="0" err="1"/>
              <a:t>myMethod</a:t>
            </a:r>
            <a:r>
              <a:rPr lang="en-US" sz="1800" dirty="0"/>
              <a:t> ()</a:t>
            </a:r>
            <a:br>
              <a:rPr lang="en-US" sz="1800" dirty="0"/>
            </a:br>
            <a:r>
              <a:rPr lang="en-US" sz="1800" dirty="0"/>
              <a:t>    {   }</a:t>
            </a:r>
            <a:br>
              <a:rPr lang="en-US" sz="1800" dirty="0"/>
            </a:br>
            <a:r>
              <a:rPr lang="en-US" sz="18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18429174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Coupling defines how depend one object on another object</a:t>
            </a:r>
          </a:p>
          <a:p>
            <a:r>
              <a:rPr lang="en-US" dirty="0" smtClean="0"/>
              <a:t>Coupling is a measure of strength of connection between any two system components. </a:t>
            </a:r>
          </a:p>
          <a:p>
            <a:r>
              <a:rPr lang="en-US" dirty="0" smtClean="0"/>
              <a:t>The more any components knows about other components – coupling is tighter (worse design)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3064991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r>
              <a:rPr lang="en-US" dirty="0"/>
              <a:t>Cohesion is the extent to which two or more parts of a system are related and how they work together to create something more valuable than the individual </a:t>
            </a:r>
            <a:r>
              <a:rPr lang="en-US" dirty="0" smtClean="0"/>
              <a:t>parts.</a:t>
            </a:r>
          </a:p>
          <a:p>
            <a:endParaRPr lang="en-US" dirty="0"/>
          </a:p>
          <a:p>
            <a:r>
              <a:rPr lang="en-US" dirty="0" smtClean="0"/>
              <a:t>Low coupling and tight cohesion is good Object Oriented Design (OOD)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34692873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class design</a:t>
            </a:r>
            <a:endParaRPr lang="en-US" dirty="0"/>
          </a:p>
        </p:txBody>
      </p:sp>
      <p:sp>
        <p:nvSpPr>
          <p:cNvPr id="3" name="Content Placeholder 2"/>
          <p:cNvSpPr>
            <a:spLocks noGrp="1"/>
          </p:cNvSpPr>
          <p:nvPr>
            <p:ph idx="1"/>
          </p:nvPr>
        </p:nvSpPr>
        <p:spPr/>
        <p:txBody>
          <a:bodyPr/>
          <a:lstStyle/>
          <a:p>
            <a:r>
              <a:rPr lang="en-US" dirty="0" smtClean="0"/>
              <a:t>Single Responsibility Principle (SRP)</a:t>
            </a:r>
          </a:p>
          <a:p>
            <a:r>
              <a:rPr lang="en-US" dirty="0" smtClean="0"/>
              <a:t>Open Close Principle (OCP)</a:t>
            </a:r>
          </a:p>
          <a:p>
            <a:r>
              <a:rPr lang="en-US" dirty="0" err="1" smtClean="0"/>
              <a:t>Liskov</a:t>
            </a:r>
            <a:r>
              <a:rPr lang="en-US" dirty="0" smtClean="0"/>
              <a:t> Substitution Principle (LSP)</a:t>
            </a:r>
          </a:p>
          <a:p>
            <a:r>
              <a:rPr lang="en-US" dirty="0" smtClean="0"/>
              <a:t>Dependency inversion Principle (DIP)</a:t>
            </a:r>
          </a:p>
          <a:p>
            <a:r>
              <a:rPr lang="en-US" dirty="0" smtClean="0"/>
              <a:t>Interface segregation Principle (ISP)</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28207552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 </a:t>
            </a:r>
            <a:endParaRPr lang="en-US" dirty="0"/>
          </a:p>
        </p:txBody>
      </p:sp>
      <p:sp>
        <p:nvSpPr>
          <p:cNvPr id="3" name="Content Placeholder 2"/>
          <p:cNvSpPr>
            <a:spLocks noGrp="1"/>
          </p:cNvSpPr>
          <p:nvPr>
            <p:ph idx="1"/>
          </p:nvPr>
        </p:nvSpPr>
        <p:spPr/>
        <p:txBody>
          <a:bodyPr/>
          <a:lstStyle/>
          <a:p>
            <a:r>
              <a:rPr lang="en-US" dirty="0" smtClean="0"/>
              <a:t>Each responsibility should be a separate class, because each responsibility is an axis of change.</a:t>
            </a:r>
          </a:p>
          <a:p>
            <a:r>
              <a:rPr lang="en-US" dirty="0" smtClean="0"/>
              <a:t>A class can have one and only one reason to change.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897568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 Principle</a:t>
            </a:r>
            <a:endParaRPr lang="en-US" dirty="0"/>
          </a:p>
        </p:txBody>
      </p:sp>
      <p:sp>
        <p:nvSpPr>
          <p:cNvPr id="3" name="Content Placeholder 2"/>
          <p:cNvSpPr>
            <a:spLocks noGrp="1"/>
          </p:cNvSpPr>
          <p:nvPr>
            <p:ph idx="1"/>
          </p:nvPr>
        </p:nvSpPr>
        <p:spPr/>
        <p:txBody>
          <a:bodyPr/>
          <a:lstStyle/>
          <a:p>
            <a:r>
              <a:rPr lang="en-US" dirty="0" smtClean="0"/>
              <a:t>Software entities (classes, modules, functions, etc.) should be open for extensions but closed for modification</a:t>
            </a:r>
          </a:p>
          <a:p>
            <a:r>
              <a:rPr lang="en-US" dirty="0" smtClean="0"/>
              <a:t>In other words (in an ideal world)  you should never change an existing code or class: All new functionality can be added by using subclasses or methods or by reusing the existing code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20645594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a:xfrm>
            <a:off x="76200" y="1066800"/>
            <a:ext cx="8915400" cy="5638800"/>
          </a:xfrm>
        </p:spPr>
        <p:txBody>
          <a:bodyPr/>
          <a:lstStyle/>
          <a:p>
            <a:r>
              <a:rPr lang="en-US" dirty="0"/>
              <a:t>Derived types must be completely </a:t>
            </a:r>
            <a:r>
              <a:rPr lang="en-US" dirty="0" smtClean="0"/>
              <a:t>substitutable </a:t>
            </a:r>
            <a:r>
              <a:rPr lang="en-US" dirty="0"/>
              <a:t>for their base </a:t>
            </a:r>
            <a:r>
              <a:rPr lang="en-US" dirty="0" smtClean="0"/>
              <a:t>types</a:t>
            </a:r>
          </a:p>
          <a:p>
            <a:r>
              <a:rPr lang="en-US" dirty="0"/>
              <a:t>This principle is just an extension of the Open Close Principle and it means that we must make sure that new derived classes are extending the base classes without changing their behavior.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1727154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a:t>
            </a:r>
            <a:endParaRPr lang="en-US" dirty="0"/>
          </a:p>
        </p:txBody>
      </p:sp>
      <p:sp>
        <p:nvSpPr>
          <p:cNvPr id="3" name="Content Placeholder 2"/>
          <p:cNvSpPr>
            <a:spLocks noGrp="1"/>
          </p:cNvSpPr>
          <p:nvPr>
            <p:ph idx="1"/>
          </p:nvPr>
        </p:nvSpPr>
        <p:spPr/>
        <p:txBody>
          <a:bodyPr/>
          <a:lstStyle/>
          <a:p>
            <a:r>
              <a:rPr lang="en-US" dirty="0" smtClean="0"/>
              <a:t>High level modules should not depend to low level modules, both should be depend upon abstractions.</a:t>
            </a:r>
          </a:p>
          <a:p>
            <a:r>
              <a:rPr lang="en-US" dirty="0" smtClean="0"/>
              <a:t>Abstractions should not depend on details. Details should depends upon abstractions</a:t>
            </a:r>
          </a:p>
          <a:p>
            <a:r>
              <a:rPr lang="en-US" dirty="0" smtClean="0"/>
              <a:t>A bad design means;</a:t>
            </a:r>
          </a:p>
          <a:p>
            <a:pPr lvl="1"/>
            <a:r>
              <a:rPr lang="en-US" dirty="0" smtClean="0"/>
              <a:t>Rigid (Hard to change due to dependencies on )</a:t>
            </a:r>
          </a:p>
          <a:p>
            <a:pPr lvl="1"/>
            <a:r>
              <a:rPr lang="en-US" dirty="0" smtClean="0"/>
              <a:t>Fragile (Changes cause  unexpected bugs)</a:t>
            </a:r>
          </a:p>
          <a:p>
            <a:pPr lvl="1"/>
            <a:r>
              <a:rPr lang="en-US" dirty="0" smtClean="0"/>
              <a:t>Immobile (difficult to reuse due to implicit dependence on current application code)</a:t>
            </a:r>
          </a:p>
          <a:p>
            <a:pPr marL="357188" lvl="1" indent="0">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7236944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a:t>
            </a:r>
            <a:endParaRPr lang="en-US" dirty="0"/>
          </a:p>
        </p:txBody>
      </p:sp>
      <p:sp>
        <p:nvSpPr>
          <p:cNvPr id="3" name="Content Placeholder 2"/>
          <p:cNvSpPr>
            <a:spLocks noGrp="1"/>
          </p:cNvSpPr>
          <p:nvPr>
            <p:ph idx="1"/>
          </p:nvPr>
        </p:nvSpPr>
        <p:spPr/>
        <p:txBody>
          <a:bodyPr/>
          <a:lstStyle/>
          <a:p>
            <a:r>
              <a:rPr lang="en-US" dirty="0" smtClean="0"/>
              <a:t>Clients should not forced to methods that they do not use.</a:t>
            </a:r>
          </a:p>
          <a:p>
            <a:r>
              <a:rPr lang="en-US" dirty="0" smtClean="0"/>
              <a:t>ISP says that once an interface become too fat it need to split in to smaller and more specific  interfaces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27781345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8" name="Rectangle 2"/>
          <p:cNvSpPr txBox="1">
            <a:spLocks noChangeArrowheads="1"/>
          </p:cNvSpPr>
          <p:nvPr/>
        </p:nvSpPr>
        <p:spPr>
          <a:xfrm>
            <a:off x="1905000" y="147637"/>
            <a:ext cx="6983413" cy="1223962"/>
          </a:xfrm>
          <a:prstGeom prst="rect">
            <a:avLst/>
          </a:prstGeom>
        </p:spPr>
        <p:txBody>
          <a:bodyPr/>
          <a:lstStyle/>
          <a:p>
            <a:pPr lvl="0" algn="r" eaLnBrk="0" hangingPunct="0">
              <a:lnSpc>
                <a:spcPts val="4400"/>
              </a:lnSpc>
              <a:defRPr/>
            </a:pPr>
            <a:r>
              <a:rPr lang="en-US" sz="3600" b="1" dirty="0" smtClean="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rPr>
              <a:t>Object-Oriented Programming Basic Concepts</a:t>
            </a:r>
            <a:endParaRPr kumimoji="0" lang="bg-BG" sz="3600" b="1" i="0" u="none" strike="noStrike" kern="1200" cap="none" spc="0" normalizeH="0" baseline="0" noProof="0" dirty="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uLnTx/>
              <a:uFillTx/>
              <a:latin typeface="+mj-lt"/>
              <a:ea typeface="+mj-ea"/>
              <a:cs typeface="+mj-cs"/>
            </a:endParaRPr>
          </a:p>
        </p:txBody>
      </p:sp>
      <p:sp>
        <p:nvSpPr>
          <p:cNvPr id="2" name="Content Placeholder 1"/>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7200" dirty="0" smtClean="0"/>
              <a:t>Questions?</a:t>
            </a:r>
            <a:endParaRPr lang="en-US" sz="7200" dirty="0"/>
          </a:p>
        </p:txBody>
      </p:sp>
      <p:sp>
        <p:nvSpPr>
          <p:cNvPr id="6" name="TextBox 5"/>
          <p:cNvSpPr txBox="1"/>
          <p:nvPr/>
        </p:nvSpPr>
        <p:spPr>
          <a:xfrm rot="20860586">
            <a:off x="7351288" y="1292439"/>
            <a:ext cx="887332" cy="1862048"/>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chemeClr val="tx1">
                    <a:lumMod val="75000"/>
                  </a:schemeClr>
                </a:solidFill>
                <a:effectLst>
                  <a:reflection blurRad="6350" stA="55000" endA="300" endPos="45500" dir="5400000" sy="-100000" algn="bl" rotWithShape="0"/>
                </a:effectLst>
                <a:cs typeface="+mn-cs"/>
              </a:rPr>
              <a:t>?</a:t>
            </a:r>
          </a:p>
        </p:txBody>
      </p:sp>
      <p:sp>
        <p:nvSpPr>
          <p:cNvPr id="7" name="TextBox 6"/>
          <p:cNvSpPr txBox="1"/>
          <p:nvPr/>
        </p:nvSpPr>
        <p:spPr>
          <a:xfrm rot="7335203">
            <a:off x="1417523" y="918133"/>
            <a:ext cx="887332" cy="2246769"/>
          </a:xfrm>
          <a:prstGeom prst="rect">
            <a:avLst/>
          </a:prstGeom>
          <a:noFill/>
        </p:spPr>
        <p:txBody>
          <a:bodyPr>
            <a:spAutoFit/>
            <a:scene3d>
              <a:camera prst="orthographicFront"/>
              <a:lightRig rig="threePt" dir="t"/>
            </a:scene3d>
            <a:sp3d extrusionH="57150">
              <a:bevelT w="38100" h="38100"/>
            </a:sp3d>
          </a:bodyPr>
          <a:lstStyle/>
          <a:p>
            <a:pPr>
              <a:defRPr/>
            </a:pPr>
            <a:r>
              <a:rPr lang="en-US" sz="14000" b="1" dirty="0">
                <a:solidFill>
                  <a:srgbClr val="FFBF8B"/>
                </a:solidFill>
                <a:effectLst>
                  <a:reflection blurRad="6350" stA="55000" endA="300" endPos="45500" dir="5400000" sy="-100000" algn="bl" rotWithShape="0"/>
                </a:effectLst>
                <a:latin typeface="Cambria" pitchFamily="18" charset="0"/>
                <a:cs typeface="+mn-cs"/>
              </a:rPr>
              <a:t>?</a:t>
            </a:r>
          </a:p>
        </p:txBody>
      </p:sp>
      <p:sp>
        <p:nvSpPr>
          <p:cNvPr id="10" name="TextBox 9"/>
          <p:cNvSpPr txBox="1"/>
          <p:nvPr/>
        </p:nvSpPr>
        <p:spPr>
          <a:xfrm rot="1264649">
            <a:off x="838541" y="4572214"/>
            <a:ext cx="887332" cy="1446550"/>
          </a:xfrm>
          <a:prstGeom prst="rect">
            <a:avLst/>
          </a:prstGeom>
          <a:noFill/>
        </p:spPr>
        <p:txBody>
          <a:bodyPr>
            <a:spAutoFit/>
            <a:scene3d>
              <a:camera prst="orthographicFron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cs typeface="+mn-cs"/>
              </a:rPr>
              <a:t>?</a:t>
            </a:r>
          </a:p>
        </p:txBody>
      </p:sp>
      <p:sp>
        <p:nvSpPr>
          <p:cNvPr id="11" name="TextBox 10"/>
          <p:cNvSpPr txBox="1"/>
          <p:nvPr/>
        </p:nvSpPr>
        <p:spPr>
          <a:xfrm rot="15643050">
            <a:off x="4433337" y="3848009"/>
            <a:ext cx="887332" cy="1862048"/>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cs typeface="+mn-cs"/>
              </a:rPr>
              <a:t>?</a:t>
            </a:r>
          </a:p>
        </p:txBody>
      </p:sp>
      <p:sp>
        <p:nvSpPr>
          <p:cNvPr id="12" name="TextBox 11"/>
          <p:cNvSpPr txBox="1"/>
          <p:nvPr/>
        </p:nvSpPr>
        <p:spPr>
          <a:xfrm rot="12563049">
            <a:off x="7397337" y="4383881"/>
            <a:ext cx="887332" cy="2492990"/>
          </a:xfrm>
          <a:prstGeom prst="rect">
            <a:avLst/>
          </a:prstGeom>
          <a:noFill/>
        </p:spPr>
        <p:txBody>
          <a:bodyPr>
            <a:spAutoFit/>
            <a:scene3d>
              <a:camera prst="orthographicFront"/>
              <a:lightRig rig="threePt" dir="t"/>
            </a:scene3d>
            <a:sp3d extrusionH="57150">
              <a:bevelT w="38100" h="38100"/>
            </a:sp3d>
          </a:bodyPr>
          <a:lstStyle/>
          <a:p>
            <a:pPr>
              <a:defRPr/>
            </a:pPr>
            <a:r>
              <a:rPr lang="en-US" sz="15600" b="1" dirty="0">
                <a:solidFill>
                  <a:srgbClr val="B7BADF"/>
                </a:solidFill>
                <a:effectLst>
                  <a:reflection blurRad="6350" stA="55000" endA="300" endPos="45500" dir="5400000" sy="-100000" algn="bl" rotWithShape="0"/>
                </a:effectLst>
                <a:cs typeface="+mn-cs"/>
              </a:rPr>
              <a:t>?</a:t>
            </a:r>
          </a:p>
        </p:txBody>
      </p:sp>
      <p:sp>
        <p:nvSpPr>
          <p:cNvPr id="13" name="TextBox 12"/>
          <p:cNvSpPr txBox="1"/>
          <p:nvPr/>
        </p:nvSpPr>
        <p:spPr>
          <a:xfrm rot="2269263">
            <a:off x="4855631" y="1781259"/>
            <a:ext cx="600943" cy="954107"/>
          </a:xfrm>
          <a:prstGeom prst="rect">
            <a:avLst/>
          </a:prstGeom>
          <a:noFill/>
        </p:spPr>
        <p:txBody>
          <a:bodyPr>
            <a:spAutoFit/>
            <a:scene3d>
              <a:camera prst="orthographicFront"/>
              <a:lightRig rig="threePt" dir="t"/>
            </a:scene3d>
            <a:sp3d extrusionH="57150">
              <a:bevelT w="38100" h="38100"/>
            </a:sp3d>
          </a:bodyPr>
          <a:lstStyle/>
          <a:p>
            <a:pPr>
              <a:defRPr/>
            </a:pPr>
            <a:r>
              <a:rPr lang="en-US" sz="5600" dirty="0">
                <a:solidFill>
                  <a:srgbClr val="FF4A37"/>
                </a:solidFill>
                <a:effectLst>
                  <a:reflection blurRad="6350" stA="55000" endA="300" endPos="45500" dir="5400000" sy="-100000" algn="bl" rotWithShape="0"/>
                </a:effectLst>
                <a:cs typeface="+mn-cs"/>
              </a:rPr>
              <a:t>?</a:t>
            </a:r>
          </a:p>
        </p:txBody>
      </p:sp>
      <p:sp>
        <p:nvSpPr>
          <p:cNvPr id="14" name="TextBox 13"/>
          <p:cNvSpPr txBox="1"/>
          <p:nvPr/>
        </p:nvSpPr>
        <p:spPr>
          <a:xfrm rot="19772975">
            <a:off x="2564541" y="4212954"/>
            <a:ext cx="545745"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operators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68961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7367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Content Placeholder 2"/>
          <p:cNvSpPr>
            <a:spLocks noGrp="1"/>
          </p:cNvSpPr>
          <p:nvPr>
            <p:ph idx="1"/>
          </p:nvPr>
        </p:nvSpPr>
        <p:spPr>
          <a:xfrm>
            <a:off x="228600" y="2286000"/>
            <a:ext cx="8686800" cy="2209800"/>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THANKS</a:t>
            </a:r>
            <a:endParaRPr lang="en-US" sz="7200" dirty="0"/>
          </a:p>
        </p:txBody>
      </p:sp>
    </p:spTree>
    <p:extLst>
      <p:ext uri="{BB962C8B-B14F-4D97-AF65-F5344CB8AC3E}">
        <p14:creationId xmlns:p14="http://schemas.microsoft.com/office/powerpoint/2010/main" val="27551804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a:t>
            </a:r>
            <a:r>
              <a:rPr lang="en-US" dirty="0" smtClean="0"/>
              <a:t>operators  </a:t>
            </a:r>
            <a:r>
              <a:rPr lang="en-US" sz="2400" dirty="0" smtClean="0"/>
              <a:t>(2)</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295400"/>
            <a:ext cx="693420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4495800"/>
            <a:ext cx="7543800" cy="1200329"/>
          </a:xfrm>
          <a:prstGeom prst="rect">
            <a:avLst/>
          </a:prstGeom>
        </p:spPr>
        <p:txBody>
          <a:bodyPr wrap="square">
            <a:spAutoFit/>
          </a:bodyPr>
          <a:lstStyle/>
          <a:p>
            <a:pPr marL="36576" indent="0">
              <a:buNone/>
            </a:pPr>
            <a:r>
              <a:rPr lang="en-US" dirty="0" smtClean="0"/>
              <a:t>Parenthesis operator always has highest precedence</a:t>
            </a:r>
          </a:p>
          <a:p>
            <a:pPr marL="36576" indent="0">
              <a:buNone/>
            </a:pPr>
            <a:endParaRPr lang="en-US" dirty="0" smtClean="0">
              <a:solidFill>
                <a:srgbClr val="92D050"/>
              </a:solidFill>
            </a:endParaRPr>
          </a:p>
          <a:p>
            <a:pPr marL="36576" indent="0">
              <a:buNone/>
            </a:pPr>
            <a:endParaRPr lang="en-US" dirty="0">
              <a:solidFill>
                <a:srgbClr val="92D050"/>
              </a:solidFill>
            </a:endParaRPr>
          </a:p>
          <a:p>
            <a:pPr marL="36576" indent="0">
              <a:buNone/>
            </a:pPr>
            <a:r>
              <a:rPr lang="en-US" sz="1600" i="1" dirty="0" smtClean="0">
                <a:solidFill>
                  <a:srgbClr val="92D050"/>
                </a:solidFill>
              </a:rPr>
              <a:t>     Prefer using parentheses, even when it seems stupid to do so</a:t>
            </a:r>
            <a:endParaRPr lang="en-US" sz="1600" i="1" dirty="0">
              <a:solidFill>
                <a:srgbClr val="92D050"/>
              </a:solidFill>
            </a:endParaRPr>
          </a:p>
        </p:txBody>
      </p:sp>
      <p:pic>
        <p:nvPicPr>
          <p:cNvPr id="2051" name="Picture 3" descr="C:\Users\jjoy\AppData\Local\Microsoft\Windows\Temporary Internet Files\Content.IE5\PN3DA1X8\MC90029900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5230230"/>
            <a:ext cx="343488" cy="37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235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lstStyle/>
          <a:p>
            <a:r>
              <a:rPr lang="en-US" dirty="0" smtClean="0"/>
              <a:t>If and if else</a:t>
            </a:r>
          </a:p>
          <a:p>
            <a:r>
              <a:rPr lang="en-US" dirty="0" smtClean="0"/>
              <a:t>Switch - case</a:t>
            </a:r>
            <a:endParaRPr lang="en-US" dirty="0"/>
          </a:p>
        </p:txBody>
      </p:sp>
    </p:spTree>
    <p:extLst>
      <p:ext uri="{BB962C8B-B14F-4D97-AF65-F5344CB8AC3E}">
        <p14:creationId xmlns:p14="http://schemas.microsoft.com/office/powerpoint/2010/main" val="19286069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smtClean="0"/>
              <a:t>While loops</a:t>
            </a:r>
          </a:p>
          <a:p>
            <a:r>
              <a:rPr lang="en-US" dirty="0" smtClean="0"/>
              <a:t>do…while loops</a:t>
            </a:r>
          </a:p>
          <a:p>
            <a:r>
              <a:rPr lang="en-US" dirty="0" smtClean="0"/>
              <a:t>for loops</a:t>
            </a:r>
          </a:p>
          <a:p>
            <a:r>
              <a:rPr lang="en-US" dirty="0" smtClean="0"/>
              <a:t>for each loops</a:t>
            </a:r>
          </a:p>
          <a:p>
            <a:endParaRPr lang="en-US" dirty="0"/>
          </a:p>
          <a:p>
            <a:endParaRPr lang="en-US" dirty="0" smtClean="0"/>
          </a:p>
        </p:txBody>
      </p:sp>
    </p:spTree>
    <p:extLst>
      <p:ext uri="{BB962C8B-B14F-4D97-AF65-F5344CB8AC3E}">
        <p14:creationId xmlns:p14="http://schemas.microsoft.com/office/powerpoint/2010/main" val="38777815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lerik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Telerik Theme</Template>
  <TotalTime>3490</TotalTime>
  <Words>2083</Words>
  <Application>Microsoft Office PowerPoint</Application>
  <PresentationFormat>On-screen Show (4:3)</PresentationFormat>
  <Paragraphs>354</Paragraphs>
  <Slides>60</Slides>
  <Notes>2</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Telerik Theme</vt:lpstr>
      <vt:lpstr>Custom Design</vt:lpstr>
      <vt:lpstr>Object Oriented Programming</vt:lpstr>
      <vt:lpstr>Introduction to Programming</vt:lpstr>
      <vt:lpstr>Introduction to Data types</vt:lpstr>
      <vt:lpstr>Operators and Expressions</vt:lpstr>
      <vt:lpstr>Operators and Expressions  (2)</vt:lpstr>
      <vt:lpstr>Precedence of operators</vt:lpstr>
      <vt:lpstr>Precedence of operators  (2)</vt:lpstr>
      <vt:lpstr>Conditional Statements</vt:lpstr>
      <vt:lpstr>Loops</vt:lpstr>
      <vt:lpstr>Arrays</vt:lpstr>
      <vt:lpstr>Methods</vt:lpstr>
      <vt:lpstr>Object-Oriented Programming</vt:lpstr>
      <vt:lpstr>OOPS Vs Procedural Programming</vt:lpstr>
      <vt:lpstr>Advantages of OOPS</vt:lpstr>
      <vt:lpstr>Introduction to Class and Object</vt:lpstr>
      <vt:lpstr>Classes and Objects</vt:lpstr>
      <vt:lpstr>Objects</vt:lpstr>
      <vt:lpstr>Classes</vt:lpstr>
      <vt:lpstr>PowerPoint Presentation</vt:lpstr>
      <vt:lpstr>Fields </vt:lpstr>
      <vt:lpstr>Properties</vt:lpstr>
      <vt:lpstr>Properties (2)</vt:lpstr>
      <vt:lpstr>Instance and Static Members</vt:lpstr>
      <vt:lpstr>Accessing Members – Syntax</vt:lpstr>
      <vt:lpstr>Methods</vt:lpstr>
      <vt:lpstr>Instance Methods</vt:lpstr>
      <vt:lpstr>Static Methods</vt:lpstr>
      <vt:lpstr>PowerPoint Presentation</vt:lpstr>
      <vt:lpstr>Constructor</vt:lpstr>
      <vt:lpstr>Types of Constructors</vt:lpstr>
      <vt:lpstr>Destructor</vt:lpstr>
      <vt:lpstr>Destructor (2)</vt:lpstr>
      <vt:lpstr>Accessibility Levels</vt:lpstr>
      <vt:lpstr>Namespaces</vt:lpstr>
      <vt:lpstr>Full Class Names</vt:lpstr>
      <vt:lpstr>Including Namespaces</vt:lpstr>
      <vt:lpstr>Message and Methods</vt:lpstr>
      <vt:lpstr>Encapsulation</vt:lpstr>
      <vt:lpstr>Association Aggregation and Composition</vt:lpstr>
      <vt:lpstr>Association Aggregation and Composition (2)</vt:lpstr>
      <vt:lpstr>Association Aggregation Composition (3)</vt:lpstr>
      <vt:lpstr>Inheritance</vt:lpstr>
      <vt:lpstr>Inheritance (2)</vt:lpstr>
      <vt:lpstr>Composition / Inheritance?</vt:lpstr>
      <vt:lpstr>Polymorphism</vt:lpstr>
      <vt:lpstr>Abstraction</vt:lpstr>
      <vt:lpstr>Abstract Class</vt:lpstr>
      <vt:lpstr>Sealed Class</vt:lpstr>
      <vt:lpstr>Interfaces</vt:lpstr>
      <vt:lpstr>Interfaces  (2)</vt:lpstr>
      <vt:lpstr>Coupling</vt:lpstr>
      <vt:lpstr>Cohesion</vt:lpstr>
      <vt:lpstr>Principles of class design</vt:lpstr>
      <vt:lpstr>Single responsibility principle </vt:lpstr>
      <vt:lpstr>Open Close Principle</vt:lpstr>
      <vt:lpstr>Liskov Substitution Principle</vt:lpstr>
      <vt:lpstr>Dependency Inversion</vt:lpstr>
      <vt:lpstr>Interface Segregation </vt:lpstr>
      <vt:lpstr>PowerPoint Presentation</vt:lpstr>
      <vt:lpstr>PowerPoint Presentation</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Fundamental Concepts</dc:title>
  <dc:subject>C# Fundamentals Course</dc:subject>
  <dc:creator>Svetlin Nakov</dc:creator>
  <dc:description>C# Programming Fundamentals Course @ Telerik Academy
http://academy.telerik.com</dc:description>
  <cp:lastModifiedBy>Shijil Pannian</cp:lastModifiedBy>
  <cp:revision>909</cp:revision>
  <dcterms:created xsi:type="dcterms:W3CDTF">2007-12-08T16:03:35Z</dcterms:created>
  <dcterms:modified xsi:type="dcterms:W3CDTF">2015-05-15T13:49:56Z</dcterms:modified>
</cp:coreProperties>
</file>