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8" r:id="rId21"/>
    <p:sldId id="273"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88900"/>
            <a:ext cx="1285875" cy="533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88900"/>
            <a:ext cx="1285875" cy="533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6/5/2014</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62200"/>
            <a:ext cx="7345780" cy="1470025"/>
          </a:xfrm>
        </p:spPr>
        <p:txBody>
          <a:bodyPr/>
          <a:lstStyle/>
          <a:p>
            <a:pPr algn="ctr"/>
            <a:r>
              <a:rPr lang="en-US" sz="2800" b="1" dirty="0" smtClean="0"/>
              <a:t>Introduction to </a:t>
            </a:r>
            <a:r>
              <a:rPr lang="en-US" sz="2800" b="1" dirty="0" err="1" smtClean="0"/>
              <a:t>.Net</a:t>
            </a:r>
            <a:r>
              <a:rPr lang="en-US" sz="2800" b="1" dirty="0" smtClean="0"/>
              <a:t> Framework</a:t>
            </a:r>
            <a:endParaRPr lang="en-US" sz="2800" b="1" dirty="0"/>
          </a:p>
        </p:txBody>
      </p:sp>
      <p:sp>
        <p:nvSpPr>
          <p:cNvPr id="3" name="Subtitle 2"/>
          <p:cNvSpPr>
            <a:spLocks noGrp="1"/>
          </p:cNvSpPr>
          <p:nvPr>
            <p:ph type="subTitle" idx="1"/>
          </p:nvPr>
        </p:nvSpPr>
        <p:spPr/>
        <p:txBody>
          <a:bodyPr/>
          <a:lstStyle/>
          <a:p>
            <a:r>
              <a:rPr lang="en-US" b="1" dirty="0" smtClean="0">
                <a:solidFill>
                  <a:schemeClr val="tx2">
                    <a:lumMod val="50000"/>
                  </a:schemeClr>
                </a:solidFill>
              </a:rPr>
              <a:t>Shijil Pannian</a:t>
            </a:r>
            <a:endParaRPr lang="en-US" b="1" dirty="0">
              <a:solidFill>
                <a:schemeClr val="tx2">
                  <a:lumMod val="50000"/>
                </a:schemeClr>
              </a:solidFill>
            </a:endParaRPr>
          </a:p>
        </p:txBody>
      </p:sp>
    </p:spTree>
    <p:extLst>
      <p:ext uri="{BB962C8B-B14F-4D97-AF65-F5344CB8AC3E}">
        <p14:creationId xmlns:p14="http://schemas.microsoft.com/office/powerpoint/2010/main" val="2126712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.Net</a:t>
            </a:r>
            <a:r>
              <a:rPr lang="en-US" sz="2800" dirty="0" smtClean="0"/>
              <a:t> Framework working process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905000"/>
            <a:ext cx="6019800" cy="3962400"/>
          </a:xfrm>
        </p:spPr>
      </p:pic>
    </p:spTree>
    <p:extLst>
      <p:ext uri="{BB962C8B-B14F-4D97-AF65-F5344CB8AC3E}">
        <p14:creationId xmlns:p14="http://schemas.microsoft.com/office/powerpoint/2010/main" val="2964437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677358" cy="924473"/>
          </a:xfrm>
        </p:spPr>
        <p:txBody>
          <a:bodyPr/>
          <a:lstStyle/>
          <a:p>
            <a:r>
              <a:rPr lang="en-US" sz="2800" dirty="0" smtClean="0"/>
              <a:t>Microsoft Intermediate Language (MSIL)</a:t>
            </a:r>
            <a:endParaRPr lang="en-US" sz="2800" dirty="0"/>
          </a:p>
        </p:txBody>
      </p:sp>
      <p:sp>
        <p:nvSpPr>
          <p:cNvPr id="3" name="Content Placeholder 2"/>
          <p:cNvSpPr>
            <a:spLocks noGrp="1"/>
          </p:cNvSpPr>
          <p:nvPr>
            <p:ph idx="1"/>
          </p:nvPr>
        </p:nvSpPr>
        <p:spPr>
          <a:xfrm>
            <a:off x="1066800" y="1524000"/>
            <a:ext cx="7125112" cy="3352800"/>
          </a:xfrm>
        </p:spPr>
        <p:txBody>
          <a:bodyPr/>
          <a:lstStyle/>
          <a:p>
            <a:pPr>
              <a:buFont typeface="Wingdings" panose="05000000000000000000" pitchFamily="2" charset="2"/>
              <a:buChar char="Ø"/>
            </a:pPr>
            <a:r>
              <a:rPr lang="en-US" dirty="0" smtClean="0"/>
              <a:t>MSIL </a:t>
            </a:r>
            <a:r>
              <a:rPr lang="en-US" dirty="0"/>
              <a:t>is a CPU-independent set of instructions that can be efficiently converted to the native code</a:t>
            </a:r>
            <a:r>
              <a:rPr lang="en-US" dirty="0" smtClean="0"/>
              <a:t>.</a:t>
            </a:r>
          </a:p>
          <a:p>
            <a:pPr>
              <a:buFont typeface="Wingdings" panose="05000000000000000000" pitchFamily="2" charset="2"/>
              <a:buChar char="Ø"/>
            </a:pPr>
            <a:r>
              <a:rPr lang="en-US" dirty="0"/>
              <a:t>During the runtime </a:t>
            </a:r>
            <a:r>
              <a:rPr lang="en-US" dirty="0" smtClean="0"/>
              <a:t>CLR's</a:t>
            </a:r>
            <a:r>
              <a:rPr lang="en-US" dirty="0"/>
              <a:t> </a:t>
            </a:r>
            <a:r>
              <a:rPr lang="en-US" dirty="0" smtClean="0"/>
              <a:t>Just In Time (</a:t>
            </a:r>
            <a:r>
              <a:rPr lang="en-US" dirty="0"/>
              <a:t>JIT) compiler converts the </a:t>
            </a:r>
            <a:r>
              <a:rPr lang="en-US" dirty="0" smtClean="0"/>
              <a:t>MSIL </a:t>
            </a:r>
            <a:r>
              <a:rPr lang="en-US" dirty="0"/>
              <a:t>code into native code to the Operating System</a:t>
            </a:r>
            <a:r>
              <a:rPr lang="en-US" dirty="0" smtClean="0"/>
              <a:t>.</a:t>
            </a:r>
          </a:p>
          <a:p>
            <a:pPr>
              <a:buFont typeface="Wingdings" panose="05000000000000000000" pitchFamily="2" charset="2"/>
              <a:buChar char="Ø"/>
            </a:pPr>
            <a:r>
              <a:rPr lang="en-US" dirty="0"/>
              <a:t>When a compiler produces </a:t>
            </a:r>
            <a:r>
              <a:rPr lang="en-US" dirty="0" smtClean="0"/>
              <a:t>MSIL, </a:t>
            </a:r>
            <a:r>
              <a:rPr lang="en-US" dirty="0"/>
              <a:t>it also produces </a:t>
            </a:r>
            <a:r>
              <a:rPr lang="en-US" dirty="0" smtClean="0"/>
              <a:t>Metadata. MSIL </a:t>
            </a:r>
            <a:r>
              <a:rPr lang="en-US" dirty="0"/>
              <a:t>and Metadata are contained in a portable executable (PE) file . </a:t>
            </a:r>
          </a:p>
        </p:txBody>
      </p:sp>
    </p:spTree>
    <p:extLst>
      <p:ext uri="{BB962C8B-B14F-4D97-AF65-F5344CB8AC3E}">
        <p14:creationId xmlns:p14="http://schemas.microsoft.com/office/powerpoint/2010/main" val="117841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Just In Time Compiler (JIT)</a:t>
            </a:r>
            <a:endParaRPr lang="en-US" sz="2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JIT stands for just-in-time compiler. It converts the MSIL code to CPU native code as it is needed during code execution. It is called just-in-time since it converts the MSIL code to CPU native code; when it is required within code execution otherwise it will not do nothing with that MSIL code</a:t>
            </a:r>
            <a:r>
              <a:rPr lang="en-US" dirty="0" smtClean="0"/>
              <a:t>.</a:t>
            </a:r>
          </a:p>
          <a:p>
            <a:pPr>
              <a:buFont typeface="Wingdings" panose="05000000000000000000" pitchFamily="2" charset="2"/>
              <a:buChar char="Ø"/>
            </a:pPr>
            <a:r>
              <a:rPr lang="en-US" dirty="0" smtClean="0"/>
              <a:t>Types</a:t>
            </a:r>
          </a:p>
          <a:p>
            <a:pPr lvl="1">
              <a:buFont typeface="Wingdings" panose="05000000000000000000" pitchFamily="2" charset="2"/>
              <a:buChar char="§"/>
            </a:pPr>
            <a:r>
              <a:rPr lang="en-US" dirty="0" smtClean="0"/>
              <a:t>Normal JIT</a:t>
            </a:r>
          </a:p>
          <a:p>
            <a:pPr lvl="1">
              <a:buFont typeface="Wingdings" panose="05000000000000000000" pitchFamily="2" charset="2"/>
              <a:buChar char="§"/>
            </a:pPr>
            <a:r>
              <a:rPr lang="en-US" dirty="0" err="1" smtClean="0"/>
              <a:t>Econo</a:t>
            </a:r>
            <a:r>
              <a:rPr lang="en-US" dirty="0" smtClean="0"/>
              <a:t> JIT</a:t>
            </a:r>
          </a:p>
          <a:p>
            <a:pPr lvl="1">
              <a:buFont typeface="Wingdings" panose="05000000000000000000" pitchFamily="2" charset="2"/>
              <a:buChar char="§"/>
            </a:pPr>
            <a:r>
              <a:rPr lang="en-US" dirty="0" smtClean="0"/>
              <a:t>Pre JIT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2073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5"/>
            <a:ext cx="7125113" cy="695876"/>
          </a:xfrm>
        </p:spPr>
        <p:txBody>
          <a:bodyPr/>
          <a:lstStyle/>
          <a:p>
            <a:r>
              <a:rPr lang="en-US" sz="2800" dirty="0" smtClean="0"/>
              <a:t>JIT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1009443" y="1371601"/>
            <a:ext cx="7125112" cy="1828799"/>
          </a:xfrm>
        </p:spPr>
        <p:txBody>
          <a:bodyPr>
            <a:normAutofit fontScale="92500" lnSpcReduction="10000"/>
          </a:bodyPr>
          <a:lstStyle/>
          <a:p>
            <a:pPr>
              <a:buFont typeface="Wingdings" panose="05000000000000000000" pitchFamily="2" charset="2"/>
              <a:buChar char="Ø"/>
            </a:pPr>
            <a:r>
              <a:rPr lang="en-US" dirty="0" smtClean="0"/>
              <a:t>Normal JIT</a:t>
            </a:r>
          </a:p>
          <a:p>
            <a:pPr marL="0" indent="0">
              <a:buNone/>
            </a:pPr>
            <a:r>
              <a:rPr lang="en-US" dirty="0"/>
              <a:t>	</a:t>
            </a:r>
            <a:r>
              <a:rPr lang="en-US" dirty="0" smtClean="0"/>
              <a:t>This </a:t>
            </a:r>
            <a:r>
              <a:rPr lang="en-US" dirty="0"/>
              <a:t>complies only those methods that are called at runtime. These methods are compiled only first time when they are called, and then they are stored in memory cache. </a:t>
            </a:r>
            <a:r>
              <a:rPr lang="en-US" dirty="0" smtClean="0"/>
              <a:t>When </a:t>
            </a:r>
            <a:r>
              <a:rPr lang="en-US" dirty="0"/>
              <a:t>the same methods are called again, the complied code </a:t>
            </a:r>
            <a:r>
              <a:rPr lang="en-US" dirty="0" smtClean="0"/>
              <a:t>from </a:t>
            </a:r>
            <a:r>
              <a:rPr lang="en-US" dirty="0"/>
              <a:t>cache is used for execution</a:t>
            </a:r>
            <a:r>
              <a:rPr lang="en-US" dirty="0" smtClean="0"/>
              <a:t>.</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200400"/>
            <a:ext cx="5593436" cy="3124200"/>
          </a:xfrm>
          <a:prstGeom prst="rect">
            <a:avLst/>
          </a:prstGeom>
        </p:spPr>
      </p:pic>
    </p:spTree>
    <p:extLst>
      <p:ext uri="{BB962C8B-B14F-4D97-AF65-F5344CB8AC3E}">
        <p14:creationId xmlns:p14="http://schemas.microsoft.com/office/powerpoint/2010/main" val="1883907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5"/>
            <a:ext cx="7125113" cy="695876"/>
          </a:xfrm>
        </p:spPr>
        <p:txBody>
          <a:bodyPr/>
          <a:lstStyle/>
          <a:p>
            <a:r>
              <a:rPr lang="en-US" sz="2800" dirty="0"/>
              <a:t>JIT (</a:t>
            </a:r>
            <a:r>
              <a:rPr lang="en-US" sz="2800" dirty="0" err="1"/>
              <a:t>cont</a:t>
            </a:r>
            <a:r>
              <a:rPr lang="en-US" sz="2800" dirty="0"/>
              <a:t>…)</a:t>
            </a:r>
          </a:p>
        </p:txBody>
      </p:sp>
      <p:sp>
        <p:nvSpPr>
          <p:cNvPr id="3" name="Content Placeholder 2"/>
          <p:cNvSpPr>
            <a:spLocks noGrp="1"/>
          </p:cNvSpPr>
          <p:nvPr>
            <p:ph idx="1"/>
          </p:nvPr>
        </p:nvSpPr>
        <p:spPr>
          <a:xfrm>
            <a:off x="990600" y="1295400"/>
            <a:ext cx="7125112" cy="1600200"/>
          </a:xfrm>
        </p:spPr>
        <p:txBody>
          <a:bodyPr/>
          <a:lstStyle/>
          <a:p>
            <a:pPr>
              <a:lnSpc>
                <a:spcPct val="90000"/>
              </a:lnSpc>
              <a:buFont typeface="Wingdings" panose="05000000000000000000" pitchFamily="2" charset="2"/>
              <a:buChar char="Ø"/>
            </a:pPr>
            <a:r>
              <a:rPr lang="en-US" sz="1700" dirty="0" err="1"/>
              <a:t>Econo</a:t>
            </a:r>
            <a:r>
              <a:rPr lang="en-US" sz="1700" dirty="0"/>
              <a:t> JIT</a:t>
            </a:r>
          </a:p>
          <a:p>
            <a:pPr marL="0" indent="0">
              <a:buNone/>
            </a:pPr>
            <a:r>
              <a:rPr lang="en-US" dirty="0" smtClean="0"/>
              <a:t>	This </a:t>
            </a:r>
            <a:r>
              <a:rPr lang="en-US" dirty="0"/>
              <a:t>complies only those methods that are called at runtime and removes them from memory after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895600"/>
            <a:ext cx="5602965" cy="3525675"/>
          </a:xfrm>
          <a:prstGeom prst="rect">
            <a:avLst/>
          </a:prstGeom>
        </p:spPr>
      </p:pic>
    </p:spTree>
    <p:extLst>
      <p:ext uri="{BB962C8B-B14F-4D97-AF65-F5344CB8AC3E}">
        <p14:creationId xmlns:p14="http://schemas.microsoft.com/office/powerpoint/2010/main" val="4234817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5"/>
            <a:ext cx="7125113" cy="695875"/>
          </a:xfrm>
        </p:spPr>
        <p:txBody>
          <a:bodyPr/>
          <a:lstStyle/>
          <a:p>
            <a:r>
              <a:rPr lang="en-US" sz="2800" dirty="0"/>
              <a:t>JIT (</a:t>
            </a:r>
            <a:r>
              <a:rPr lang="en-US" sz="2800" dirty="0" err="1"/>
              <a:t>cont</a:t>
            </a:r>
            <a:r>
              <a:rPr lang="en-US" sz="2800" dirty="0"/>
              <a:t>…)</a:t>
            </a:r>
          </a:p>
        </p:txBody>
      </p:sp>
      <p:sp>
        <p:nvSpPr>
          <p:cNvPr id="3" name="Content Placeholder 2"/>
          <p:cNvSpPr>
            <a:spLocks noGrp="1"/>
          </p:cNvSpPr>
          <p:nvPr>
            <p:ph idx="1"/>
          </p:nvPr>
        </p:nvSpPr>
        <p:spPr>
          <a:xfrm>
            <a:off x="990600" y="1371600"/>
            <a:ext cx="7125112" cy="1828800"/>
          </a:xfrm>
        </p:spPr>
        <p:txBody>
          <a:bodyPr/>
          <a:lstStyle/>
          <a:p>
            <a:pPr>
              <a:lnSpc>
                <a:spcPct val="90000"/>
              </a:lnSpc>
              <a:buFont typeface="Wingdings" panose="05000000000000000000" pitchFamily="2" charset="2"/>
              <a:buChar char="Ø"/>
            </a:pPr>
            <a:r>
              <a:rPr lang="en-US" sz="1700" dirty="0"/>
              <a:t>Pre JIT</a:t>
            </a:r>
          </a:p>
          <a:p>
            <a:pPr marL="0" indent="0">
              <a:lnSpc>
                <a:spcPct val="90000"/>
              </a:lnSpc>
              <a:buNone/>
            </a:pPr>
            <a:r>
              <a:rPr lang="en-US" sz="1700" dirty="0"/>
              <a:t>	</a:t>
            </a:r>
            <a:r>
              <a:rPr lang="en-US" dirty="0" smtClean="0"/>
              <a:t>This </a:t>
            </a:r>
            <a:r>
              <a:rPr lang="en-US" dirty="0"/>
              <a:t>complies entire MSIL code into native code in a single compilation cycle. This is done at the time of deployment of the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173" y="2971800"/>
            <a:ext cx="5602965" cy="3563790"/>
          </a:xfrm>
          <a:prstGeom prst="rect">
            <a:avLst/>
          </a:prstGeom>
        </p:spPr>
      </p:pic>
    </p:spTree>
    <p:extLst>
      <p:ext uri="{BB962C8B-B14F-4D97-AF65-F5344CB8AC3E}">
        <p14:creationId xmlns:p14="http://schemas.microsoft.com/office/powerpoint/2010/main" val="2275090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Base Class Library (BCL)</a:t>
            </a:r>
            <a:endParaRPr lang="en-US" sz="2800" dirty="0"/>
          </a:p>
        </p:txBody>
      </p:sp>
      <p:sp>
        <p:nvSpPr>
          <p:cNvPr id="3" name="Content Placeholder 2"/>
          <p:cNvSpPr>
            <a:spLocks noGrp="1"/>
          </p:cNvSpPr>
          <p:nvPr>
            <p:ph idx="1"/>
          </p:nvPr>
        </p:nvSpPr>
        <p:spPr>
          <a:xfrm>
            <a:off x="990600" y="1447800"/>
            <a:ext cx="7125112" cy="4051437"/>
          </a:xfrm>
        </p:spPr>
        <p:txBody>
          <a:bodyPr>
            <a:normAutofit fontScale="92500" lnSpcReduction="20000"/>
          </a:bodyPr>
          <a:lstStyle/>
          <a:p>
            <a:pPr>
              <a:buFont typeface="Wingdings" panose="05000000000000000000" pitchFamily="2" charset="2"/>
              <a:buChar char="Ø"/>
            </a:pPr>
            <a:r>
              <a:rPr lang="en-US" dirty="0"/>
              <a:t>The .NET framework provides a set of base class libraries which provide functions and features which can be used with any programming language which implements .NET, such as Visual Basic, C# (or course), Visual C++, etc</a:t>
            </a:r>
            <a:r>
              <a:rPr lang="en-US" dirty="0" smtClean="0"/>
              <a:t>.</a:t>
            </a:r>
          </a:p>
          <a:p>
            <a:pPr>
              <a:buFont typeface="Wingdings" panose="05000000000000000000" pitchFamily="2" charset="2"/>
              <a:buChar char="Ø"/>
            </a:pPr>
            <a:r>
              <a:rPr lang="en-US" dirty="0"/>
              <a:t>The base class library contains standard programming features such as Collections, XML, </a:t>
            </a:r>
            <a:r>
              <a:rPr lang="en-US" dirty="0" err="1"/>
              <a:t>DataType</a:t>
            </a:r>
            <a:r>
              <a:rPr lang="en-US" dirty="0"/>
              <a:t> definitions, IO ( for reading and writing to files), Reflection and Globalization to name a few</a:t>
            </a:r>
            <a:r>
              <a:rPr lang="en-US" dirty="0" smtClean="0"/>
              <a:t>.</a:t>
            </a:r>
          </a:p>
          <a:p>
            <a:pPr>
              <a:buFont typeface="Wingdings" panose="05000000000000000000" pitchFamily="2" charset="2"/>
              <a:buChar char="Ø"/>
            </a:pPr>
            <a:r>
              <a:rPr lang="en-US" dirty="0"/>
              <a:t>All of which are contained in the System namespace</a:t>
            </a:r>
            <a:r>
              <a:rPr lang="en-US" dirty="0" smtClean="0"/>
              <a:t>.</a:t>
            </a:r>
          </a:p>
          <a:p>
            <a:pPr>
              <a:buFont typeface="Wingdings" panose="05000000000000000000" pitchFamily="2" charset="2"/>
              <a:buChar char="Ø"/>
            </a:pPr>
            <a:r>
              <a:rPr lang="en-US" dirty="0" err="1" smtClean="0"/>
              <a:t>Eg</a:t>
            </a:r>
            <a:r>
              <a:rPr lang="en-US" dirty="0" smtClean="0"/>
              <a:t>: System</a:t>
            </a:r>
          </a:p>
          <a:p>
            <a:pPr marL="0" indent="0">
              <a:buNone/>
            </a:pPr>
            <a:r>
              <a:rPr lang="en-US" dirty="0" smtClean="0"/>
              <a:t>	    </a:t>
            </a:r>
            <a:r>
              <a:rPr lang="en-US" dirty="0" err="1" smtClean="0"/>
              <a:t>System.Data</a:t>
            </a:r>
            <a:endParaRPr lang="en-US" dirty="0" smtClean="0"/>
          </a:p>
          <a:p>
            <a:pPr marL="0" indent="0">
              <a:buNone/>
            </a:pPr>
            <a:r>
              <a:rPr lang="en-US" dirty="0"/>
              <a:t>	 </a:t>
            </a:r>
            <a:r>
              <a:rPr lang="en-US" dirty="0" smtClean="0"/>
              <a:t>   System.IO</a:t>
            </a:r>
          </a:p>
          <a:p>
            <a:pPr marL="0" indent="0">
              <a:buNone/>
            </a:pPr>
            <a:r>
              <a:rPr lang="en-US" dirty="0" smtClean="0"/>
              <a:t>	    </a:t>
            </a:r>
            <a:r>
              <a:rPr lang="en-US" dirty="0" err="1" smtClean="0"/>
              <a:t>System.Web</a:t>
            </a:r>
            <a:endParaRPr lang="en-US" dirty="0" smtClean="0"/>
          </a:p>
          <a:p>
            <a:pPr marL="0" indent="0">
              <a:buNone/>
            </a:pPr>
            <a:r>
              <a:rPr lang="en-US" dirty="0" smtClean="0"/>
              <a:t>	    </a:t>
            </a:r>
            <a:r>
              <a:rPr lang="en-US" dirty="0" err="1" smtClean="0"/>
              <a:t>etc</a:t>
            </a:r>
            <a:endParaRPr lang="en-US" dirty="0" smtClean="0"/>
          </a:p>
        </p:txBody>
      </p:sp>
    </p:spTree>
    <p:extLst>
      <p:ext uri="{BB962C8B-B14F-4D97-AF65-F5344CB8AC3E}">
        <p14:creationId xmlns:p14="http://schemas.microsoft.com/office/powerpoint/2010/main" val="2462398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Managed &amp; Unmanaged Codes</a:t>
            </a:r>
            <a:endParaRPr lang="en-US" sz="2800" dirty="0"/>
          </a:p>
        </p:txBody>
      </p:sp>
      <p:sp>
        <p:nvSpPr>
          <p:cNvPr id="3" name="Content Placeholder 2"/>
          <p:cNvSpPr>
            <a:spLocks noGrp="1"/>
          </p:cNvSpPr>
          <p:nvPr>
            <p:ph idx="1"/>
          </p:nvPr>
        </p:nvSpPr>
        <p:spPr>
          <a:xfrm>
            <a:off x="990600" y="1447800"/>
            <a:ext cx="7125112" cy="4051437"/>
          </a:xfrm>
        </p:spPr>
        <p:txBody>
          <a:bodyPr>
            <a:normAutofit lnSpcReduction="10000"/>
          </a:bodyPr>
          <a:lstStyle/>
          <a:p>
            <a:pPr>
              <a:buFont typeface="Wingdings" panose="05000000000000000000" pitchFamily="2" charset="2"/>
              <a:buChar char="Ø"/>
            </a:pPr>
            <a:r>
              <a:rPr lang="en-US" dirty="0" smtClean="0"/>
              <a:t>Managed Code</a:t>
            </a:r>
          </a:p>
          <a:p>
            <a:pPr lvl="1">
              <a:buFont typeface="Wingdings" panose="05000000000000000000" pitchFamily="2" charset="2"/>
              <a:buChar char="§"/>
            </a:pPr>
            <a:r>
              <a:rPr lang="en-US" dirty="0"/>
              <a:t>The code, which is developed in .NET framework, is known as managed code. This code is directly executed by CLR with help of managed code execution. Any language that is written in .NET Framework is managed code</a:t>
            </a:r>
            <a:r>
              <a:rPr lang="en-US" dirty="0" smtClean="0"/>
              <a:t>.</a:t>
            </a:r>
          </a:p>
          <a:p>
            <a:pPr lvl="1">
              <a:buFont typeface="Wingdings" panose="05000000000000000000" pitchFamily="2" charset="2"/>
              <a:buChar char="§"/>
            </a:pPr>
            <a:r>
              <a:rPr lang="en-US" dirty="0"/>
              <a:t>Managed code uses CLR which in turns looks after your applications by managing memory, handling security, allowing cross - language debugging, and so on</a:t>
            </a:r>
            <a:r>
              <a:rPr lang="en-US" dirty="0" smtClean="0"/>
              <a:t>.</a:t>
            </a:r>
          </a:p>
          <a:p>
            <a:pPr marL="342900" lvl="1" indent="-342900">
              <a:buFont typeface="Wingdings" panose="05000000000000000000" pitchFamily="2" charset="2"/>
              <a:buChar char="Ø"/>
            </a:pPr>
            <a:r>
              <a:rPr lang="en-US" sz="1800" dirty="0" err="1"/>
              <a:t>UnManaged</a:t>
            </a:r>
            <a:r>
              <a:rPr lang="en-US" sz="1800" dirty="0"/>
              <a:t> </a:t>
            </a:r>
            <a:r>
              <a:rPr lang="en-US" sz="1800" dirty="0" smtClean="0"/>
              <a:t>Code</a:t>
            </a:r>
          </a:p>
          <a:p>
            <a:pPr lvl="1">
              <a:buFont typeface="Wingdings" panose="05000000000000000000" pitchFamily="2" charset="2"/>
              <a:buChar char="§"/>
            </a:pPr>
            <a:r>
              <a:rPr lang="en-US" dirty="0"/>
              <a:t>Applications that do not run under the control of the CLR are said to be unmanaged, and certain languages such as C++ can be used to write such applications, which, for example, access low - level functions of the operating system.</a:t>
            </a:r>
          </a:p>
        </p:txBody>
      </p:sp>
    </p:spTree>
    <p:extLst>
      <p:ext uri="{BB962C8B-B14F-4D97-AF65-F5344CB8AC3E}">
        <p14:creationId xmlns:p14="http://schemas.microsoft.com/office/powerpoint/2010/main" val="2326041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Garbage Collector</a:t>
            </a:r>
            <a:endParaRPr lang="en-US" sz="2800" dirty="0"/>
          </a:p>
        </p:txBody>
      </p:sp>
      <p:sp>
        <p:nvSpPr>
          <p:cNvPr id="3" name="Content Placeholder 2"/>
          <p:cNvSpPr>
            <a:spLocks noGrp="1"/>
          </p:cNvSpPr>
          <p:nvPr>
            <p:ph idx="1"/>
          </p:nvPr>
        </p:nvSpPr>
        <p:spPr>
          <a:xfrm>
            <a:off x="1066800" y="1371600"/>
            <a:ext cx="7125112" cy="4051437"/>
          </a:xfrm>
        </p:spPr>
        <p:txBody>
          <a:bodyPr/>
          <a:lstStyle/>
          <a:p>
            <a:pPr>
              <a:buFont typeface="Wingdings" panose="05000000000000000000" pitchFamily="2" charset="2"/>
              <a:buChar char="Ø"/>
            </a:pPr>
            <a:r>
              <a:rPr lang="en-US" dirty="0" smtClean="0"/>
              <a:t>Garbage </a:t>
            </a:r>
            <a:r>
              <a:rPr lang="en-US" dirty="0"/>
              <a:t>collector manages the allocation and release of memory for your application</a:t>
            </a:r>
            <a:r>
              <a:rPr lang="en-US" dirty="0" smtClean="0"/>
              <a:t>.</a:t>
            </a:r>
          </a:p>
          <a:p>
            <a:pPr>
              <a:buFont typeface="Wingdings" panose="05000000000000000000" pitchFamily="2" charset="2"/>
              <a:buChar char="Ø"/>
            </a:pPr>
            <a:r>
              <a:rPr lang="en-US" dirty="0"/>
              <a:t>Enables you to develop your application without having to free memory.</a:t>
            </a:r>
          </a:p>
          <a:p>
            <a:pPr>
              <a:buFont typeface="Wingdings" panose="05000000000000000000" pitchFamily="2" charset="2"/>
              <a:buChar char="Ø"/>
            </a:pPr>
            <a:r>
              <a:rPr lang="en-US" dirty="0"/>
              <a:t>Allocates objects on the managed heap efficiently.</a:t>
            </a:r>
          </a:p>
          <a:p>
            <a:pPr>
              <a:buFont typeface="Wingdings" panose="05000000000000000000" pitchFamily="2" charset="2"/>
              <a:buChar char="Ø"/>
            </a:pPr>
            <a:r>
              <a:rPr lang="en-US" dirty="0"/>
              <a:t>Reclaims objects that are no longer being used, clears their memory, and keeps the memory available for future allocations</a:t>
            </a:r>
            <a:r>
              <a:rPr lang="en-US" dirty="0" smtClean="0"/>
              <a:t>.</a:t>
            </a:r>
          </a:p>
          <a:p>
            <a:pPr>
              <a:buFont typeface="Wingdings" panose="05000000000000000000" pitchFamily="2" charset="2"/>
              <a:buChar char="Ø"/>
            </a:pPr>
            <a:r>
              <a:rPr lang="en-US" dirty="0"/>
              <a:t>Provides memory safety by making sure that an object cannot use the content of another object</a:t>
            </a:r>
            <a:r>
              <a:rPr lang="en-US" dirty="0" smtClean="0"/>
              <a:t>.</a:t>
            </a:r>
            <a:endParaRPr lang="en-US" dirty="0"/>
          </a:p>
        </p:txBody>
      </p:sp>
    </p:spTree>
    <p:extLst>
      <p:ext uri="{BB962C8B-B14F-4D97-AF65-F5344CB8AC3E}">
        <p14:creationId xmlns:p14="http://schemas.microsoft.com/office/powerpoint/2010/main" val="3307885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ASP.NET</a:t>
            </a:r>
            <a:endParaRPr lang="en-US" sz="2800" dirty="0"/>
          </a:p>
        </p:txBody>
      </p:sp>
      <p:sp>
        <p:nvSpPr>
          <p:cNvPr id="3" name="Content Placeholder 2"/>
          <p:cNvSpPr>
            <a:spLocks noGrp="1"/>
          </p:cNvSpPr>
          <p:nvPr>
            <p:ph idx="1"/>
          </p:nvPr>
        </p:nvSpPr>
        <p:spPr>
          <a:xfrm>
            <a:off x="990600" y="1295400"/>
            <a:ext cx="7125112" cy="4051437"/>
          </a:xfrm>
        </p:spPr>
        <p:txBody>
          <a:bodyPr/>
          <a:lstStyle/>
          <a:p>
            <a:pPr>
              <a:lnSpc>
                <a:spcPct val="90000"/>
              </a:lnSpc>
              <a:buFont typeface="Wingdings" panose="05000000000000000000" pitchFamily="2" charset="2"/>
              <a:buChar char="Ø"/>
            </a:pPr>
            <a:r>
              <a:rPr lang="en-US" altLang="en-US" dirty="0" err="1"/>
              <a:t>ASP.NET,the</a:t>
            </a:r>
            <a:r>
              <a:rPr lang="en-US" altLang="en-US" dirty="0"/>
              <a:t> platform services that allow to program Web Applications and Web Services in any .NET language</a:t>
            </a:r>
          </a:p>
          <a:p>
            <a:pPr marL="0" indent="0">
              <a:lnSpc>
                <a:spcPct val="90000"/>
              </a:lnSpc>
              <a:buFontTx/>
              <a:buNone/>
            </a:pPr>
            <a:endParaRPr lang="en-US" altLang="en-US" dirty="0"/>
          </a:p>
          <a:p>
            <a:pPr>
              <a:lnSpc>
                <a:spcPct val="90000"/>
              </a:lnSpc>
              <a:buFont typeface="Wingdings" panose="05000000000000000000" pitchFamily="2" charset="2"/>
              <a:buChar char="Ø"/>
            </a:pPr>
            <a:r>
              <a:rPr lang="en-US" altLang="en-US" dirty="0"/>
              <a:t>ASP.NET Uses .NET languages to generate HTML pages. HTML page is targeted to the capabilities of the requesting Browser</a:t>
            </a:r>
          </a:p>
          <a:p>
            <a:pPr marL="0" indent="0">
              <a:lnSpc>
                <a:spcPct val="90000"/>
              </a:lnSpc>
            </a:pPr>
            <a:endParaRPr lang="en-US" altLang="en-US" dirty="0"/>
          </a:p>
          <a:p>
            <a:pPr>
              <a:lnSpc>
                <a:spcPct val="90000"/>
              </a:lnSpc>
              <a:buFont typeface="Wingdings" panose="05000000000000000000" pitchFamily="2" charset="2"/>
              <a:buChar char="Ø"/>
            </a:pPr>
            <a:r>
              <a:rPr lang="en-US" altLang="en-US" dirty="0"/>
              <a:t>ASP.NET “Program” is compiled into a .NET class and cached the first time it is called.  All subsequent calls use the cached version.</a:t>
            </a:r>
          </a:p>
          <a:p>
            <a:endParaRPr lang="en-US" dirty="0"/>
          </a:p>
        </p:txBody>
      </p:sp>
    </p:spTree>
    <p:extLst>
      <p:ext uri="{BB962C8B-B14F-4D97-AF65-F5344CB8AC3E}">
        <p14:creationId xmlns:p14="http://schemas.microsoft.com/office/powerpoint/2010/main" val="127349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.Net</a:t>
            </a:r>
            <a:endParaRPr lang="en-US" dirty="0"/>
          </a:p>
        </p:txBody>
      </p:sp>
      <p:sp>
        <p:nvSpPr>
          <p:cNvPr id="3" name="Content Placeholder 2"/>
          <p:cNvSpPr>
            <a:spLocks noGrp="1"/>
          </p:cNvSpPr>
          <p:nvPr>
            <p:ph idx="1"/>
          </p:nvPr>
        </p:nvSpPr>
        <p:spPr>
          <a:xfrm>
            <a:off x="1066800" y="1524000"/>
            <a:ext cx="7125112" cy="2743200"/>
          </a:xfrm>
        </p:spPr>
        <p:txBody>
          <a:bodyPr/>
          <a:lstStyle/>
          <a:p>
            <a:pPr>
              <a:buFont typeface="Wingdings" panose="05000000000000000000" pitchFamily="2" charset="2"/>
              <a:buChar char="Ø"/>
            </a:pPr>
            <a:r>
              <a:rPr lang="en-US" altLang="en-US" dirty="0" err="1"/>
              <a:t>.Net</a:t>
            </a:r>
            <a:r>
              <a:rPr lang="en-US" altLang="en-US" dirty="0"/>
              <a:t> is a new framework for developing web-based and windows-based applications within the Microsoft environment.</a:t>
            </a:r>
          </a:p>
          <a:p>
            <a:pPr>
              <a:buFont typeface="Wingdings" panose="05000000000000000000" pitchFamily="2" charset="2"/>
              <a:buChar char="Ø"/>
            </a:pPr>
            <a:r>
              <a:rPr lang="en-US" altLang="en-US" dirty="0"/>
              <a:t>The framework offers a fundamental shift in Microsoft strategy: it moves application development from client-centric to server-centric</a:t>
            </a:r>
            <a:endParaRPr lang="en-US" dirty="0"/>
          </a:p>
        </p:txBody>
      </p:sp>
    </p:spTree>
    <p:extLst>
      <p:ext uri="{BB962C8B-B14F-4D97-AF65-F5344CB8AC3E}">
        <p14:creationId xmlns:p14="http://schemas.microsoft.com/office/powerpoint/2010/main" val="2545700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ASP.Net</a:t>
            </a:r>
            <a:r>
              <a:rPr lang="en-US" sz="2800" dirty="0" smtClean="0"/>
              <a:t>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914400" y="1143000"/>
            <a:ext cx="7125112" cy="4051437"/>
          </a:xfrm>
        </p:spPr>
        <p:txBody>
          <a:bodyPr/>
          <a:lstStyle/>
          <a:p>
            <a:pPr>
              <a:buFont typeface="Wingdings" panose="05000000000000000000" pitchFamily="2" charset="2"/>
              <a:buChar char="Ø"/>
            </a:pPr>
            <a:r>
              <a:rPr lang="en-US" altLang="en-US" dirty="0"/>
              <a:t>Logical Evolution of ASP</a:t>
            </a:r>
          </a:p>
          <a:p>
            <a:pPr lvl="1">
              <a:buFont typeface="Wingdings" panose="05000000000000000000" pitchFamily="2" charset="2"/>
              <a:buChar char="§"/>
            </a:pPr>
            <a:r>
              <a:rPr lang="en-US" altLang="en-US" sz="2000" dirty="0"/>
              <a:t>Supports multiple languages</a:t>
            </a:r>
          </a:p>
          <a:p>
            <a:pPr lvl="1">
              <a:buFont typeface="Wingdings" panose="05000000000000000000" pitchFamily="2" charset="2"/>
              <a:buChar char="§"/>
            </a:pPr>
            <a:r>
              <a:rPr lang="en-US" altLang="en-US" sz="1800" dirty="0"/>
              <a:t>Improved performance</a:t>
            </a:r>
          </a:p>
          <a:p>
            <a:pPr lvl="1">
              <a:buFont typeface="Wingdings" panose="05000000000000000000" pitchFamily="2" charset="2"/>
              <a:buChar char="§"/>
            </a:pPr>
            <a:r>
              <a:rPr lang="en-US" altLang="en-US" sz="1800" dirty="0"/>
              <a:t>Control-based, event-driven execution model</a:t>
            </a:r>
          </a:p>
          <a:p>
            <a:pPr lvl="1">
              <a:buFont typeface="Wingdings" panose="05000000000000000000" pitchFamily="2" charset="2"/>
              <a:buChar char="§"/>
            </a:pPr>
            <a:r>
              <a:rPr lang="en-US" altLang="en-US" sz="1800" dirty="0"/>
              <a:t>More productive</a:t>
            </a:r>
          </a:p>
          <a:p>
            <a:pPr lvl="1">
              <a:buFont typeface="Wingdings" panose="05000000000000000000" pitchFamily="2" charset="2"/>
              <a:buChar char="§"/>
            </a:pPr>
            <a:r>
              <a:rPr lang="en-US" altLang="en-US" sz="1800" dirty="0"/>
              <a:t>Cleanly encapsulated functionality</a:t>
            </a:r>
          </a:p>
          <a:p>
            <a:endParaRPr lang="en-US" dirty="0"/>
          </a:p>
        </p:txBody>
      </p:sp>
    </p:spTree>
    <p:extLst>
      <p:ext uri="{BB962C8B-B14F-4D97-AF65-F5344CB8AC3E}">
        <p14:creationId xmlns:p14="http://schemas.microsoft.com/office/powerpoint/2010/main" val="347765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125113" cy="685797"/>
          </a:xfrm>
        </p:spPr>
        <p:txBody>
          <a:bodyPr/>
          <a:lstStyle/>
          <a:p>
            <a:r>
              <a:rPr lang="en-US" sz="2800" dirty="0" smtClean="0"/>
              <a:t>Asp vs </a:t>
            </a:r>
            <a:r>
              <a:rPr lang="en-US" sz="2800" dirty="0" err="1" smtClean="0"/>
              <a:t>Asp.Net</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5871107"/>
              </p:ext>
            </p:extLst>
          </p:nvPr>
        </p:nvGraphicFramePr>
        <p:xfrm>
          <a:off x="990600" y="1418559"/>
          <a:ext cx="7124700" cy="4296441"/>
        </p:xfrm>
        <a:graphic>
          <a:graphicData uri="http://schemas.openxmlformats.org/drawingml/2006/table">
            <a:tbl>
              <a:tblPr firstRow="1" bandRow="1">
                <a:tableStyleId>{5C22544A-7EE6-4342-B048-85BDC9FD1C3A}</a:tableStyleId>
              </a:tblPr>
              <a:tblGrid>
                <a:gridCol w="3562350"/>
                <a:gridCol w="3562350"/>
              </a:tblGrid>
              <a:tr h="345027">
                <a:tc>
                  <a:txBody>
                    <a:bodyPr/>
                    <a:lstStyle/>
                    <a:p>
                      <a:r>
                        <a:rPr lang="en-US" dirty="0" smtClean="0"/>
                        <a:t>Asp</a:t>
                      </a:r>
                      <a:endParaRPr lang="en-US" dirty="0"/>
                    </a:p>
                  </a:txBody>
                  <a:tcPr/>
                </a:tc>
                <a:tc>
                  <a:txBody>
                    <a:bodyPr/>
                    <a:lstStyle/>
                    <a:p>
                      <a:r>
                        <a:rPr lang="en-US" dirty="0" err="1" smtClean="0"/>
                        <a:t>Asp.Net</a:t>
                      </a:r>
                      <a:endParaRPr lang="en-US" dirty="0"/>
                    </a:p>
                  </a:txBody>
                  <a:tcPr/>
                </a:tc>
              </a:tr>
              <a:tr h="765677">
                <a:tc>
                  <a:txBody>
                    <a:bodyPr/>
                    <a:lstStyle/>
                    <a:p>
                      <a:r>
                        <a:rPr lang="en-US" sz="1600" dirty="0" smtClean="0"/>
                        <a:t>Running under the inetinfo.exe (IIS) process space.</a:t>
                      </a:r>
                      <a:endParaRPr lang="en-US" sz="1600" dirty="0"/>
                    </a:p>
                  </a:txBody>
                  <a:tcPr/>
                </a:tc>
                <a:tc>
                  <a:txBody>
                    <a:bodyPr/>
                    <a:lstStyle/>
                    <a:p>
                      <a:r>
                        <a:rPr lang="en-US" sz="1600" dirty="0" smtClean="0"/>
                        <a:t>Asp.net worker process</a:t>
                      </a:r>
                      <a:r>
                        <a:rPr lang="en-US" sz="1600" baseline="0" dirty="0" smtClean="0"/>
                        <a:t> (aspnet_wp.exe) separate from IIS process.</a:t>
                      </a:r>
                      <a:endParaRPr lang="en-US" sz="1600" dirty="0"/>
                    </a:p>
                  </a:txBody>
                  <a:tcPr/>
                </a:tc>
              </a:tr>
              <a:tr h="345027">
                <a:tc>
                  <a:txBody>
                    <a:bodyPr/>
                    <a:lstStyle/>
                    <a:p>
                      <a:pPr marL="0" algn="l" defTabSz="457200" rtl="0" eaLnBrk="1" latinLnBrk="0" hangingPunct="1"/>
                      <a:r>
                        <a:rPr lang="en-US" sz="1600" kern="1200" dirty="0" smtClean="0">
                          <a:solidFill>
                            <a:schemeClr val="dk1"/>
                          </a:solidFill>
                          <a:latin typeface="+mn-lt"/>
                          <a:ea typeface="+mn-ea"/>
                          <a:cs typeface="+mn-cs"/>
                        </a:rPr>
                        <a:t>ASP is interpreted</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ASP.NET is compiled</a:t>
                      </a:r>
                      <a:endParaRPr lang="en-US" sz="1600" kern="1200" dirty="0">
                        <a:solidFill>
                          <a:schemeClr val="dk1"/>
                        </a:solidFill>
                        <a:latin typeface="+mn-lt"/>
                        <a:ea typeface="+mn-ea"/>
                        <a:cs typeface="+mn-cs"/>
                      </a:endParaRPr>
                    </a:p>
                  </a:txBody>
                  <a:tcPr/>
                </a:tc>
              </a:tr>
              <a:tr h="311943">
                <a:tc>
                  <a:txBody>
                    <a:bodyPr/>
                    <a:lstStyle/>
                    <a:p>
                      <a:pPr marL="0" algn="l" defTabSz="457200" rtl="0" eaLnBrk="1" latinLnBrk="0" hangingPunct="1"/>
                      <a:r>
                        <a:rPr lang="en-US" sz="1600" kern="1200" dirty="0" smtClean="0">
                          <a:solidFill>
                            <a:schemeClr val="dk1"/>
                          </a:solidFill>
                          <a:latin typeface="+mn-lt"/>
                          <a:ea typeface="+mn-ea"/>
                          <a:cs typeface="+mn-cs"/>
                        </a:rPr>
                        <a:t>Performance impact</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No performance impact</a:t>
                      </a:r>
                      <a:endParaRPr lang="en-US" sz="1600" kern="1200" dirty="0">
                        <a:solidFill>
                          <a:schemeClr val="dk1"/>
                        </a:solidFill>
                        <a:latin typeface="+mn-lt"/>
                        <a:ea typeface="+mn-ea"/>
                        <a:cs typeface="+mn-cs"/>
                      </a:endParaRPr>
                    </a:p>
                  </a:txBody>
                  <a:tcPr/>
                </a:tc>
              </a:tr>
              <a:tr h="345027">
                <a:tc>
                  <a:txBody>
                    <a:bodyPr/>
                    <a:lstStyle/>
                    <a:p>
                      <a:pPr marL="0" algn="l" defTabSz="457200" rtl="0" eaLnBrk="1" latinLnBrk="0" hangingPunct="1"/>
                      <a:r>
                        <a:rPr lang="en-US" sz="1600" kern="1200" dirty="0" smtClean="0">
                          <a:solidFill>
                            <a:schemeClr val="dk1"/>
                          </a:solidFill>
                          <a:latin typeface="+mn-lt"/>
                          <a:ea typeface="+mn-ea"/>
                          <a:cs typeface="+mn-cs"/>
                        </a:rPr>
                        <a:t>Debugging is difficult</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Easy debugging</a:t>
                      </a:r>
                      <a:endParaRPr lang="en-US" sz="1600" kern="1200" dirty="0">
                        <a:solidFill>
                          <a:schemeClr val="dk1"/>
                        </a:solidFill>
                        <a:latin typeface="+mn-lt"/>
                        <a:ea typeface="+mn-ea"/>
                        <a:cs typeface="+mn-cs"/>
                      </a:endParaRPr>
                    </a:p>
                  </a:txBody>
                  <a:tcPr/>
                </a:tc>
              </a:tr>
              <a:tr h="538810">
                <a:tc>
                  <a:txBody>
                    <a:bodyPr/>
                    <a:lstStyle/>
                    <a:p>
                      <a:pPr marL="0" algn="l" defTabSz="457200" rtl="0" eaLnBrk="1" latinLnBrk="0" hangingPunct="1"/>
                      <a:r>
                        <a:rPr lang="en-US" sz="1600" kern="1200" dirty="0" smtClean="0">
                          <a:solidFill>
                            <a:schemeClr val="dk1"/>
                          </a:solidFill>
                          <a:latin typeface="+mn-lt"/>
                          <a:ea typeface="+mn-ea"/>
                          <a:cs typeface="+mn-cs"/>
                        </a:rPr>
                        <a:t>Use ADO to connect with database</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Use ADO.net to connect with database</a:t>
                      </a:r>
                      <a:endParaRPr lang="en-US" sz="1600" kern="1200" dirty="0">
                        <a:solidFill>
                          <a:schemeClr val="dk1"/>
                        </a:solidFill>
                        <a:latin typeface="+mn-lt"/>
                        <a:ea typeface="+mn-ea"/>
                        <a:cs typeface="+mn-cs"/>
                      </a:endParaRPr>
                    </a:p>
                  </a:txBody>
                  <a:tcPr/>
                </a:tc>
              </a:tr>
              <a:tr h="538810">
                <a:tc>
                  <a:txBody>
                    <a:bodyPr/>
                    <a:lstStyle/>
                    <a:p>
                      <a:pPr marL="0" algn="l" defTabSz="457200" rtl="0" eaLnBrk="1" latinLnBrk="0" hangingPunct="1"/>
                      <a:r>
                        <a:rPr lang="en-US" sz="1600" kern="1200" dirty="0" smtClean="0">
                          <a:solidFill>
                            <a:schemeClr val="dk1"/>
                          </a:solidFill>
                          <a:latin typeface="+mn-lt"/>
                          <a:ea typeface="+mn-ea"/>
                          <a:cs typeface="+mn-cs"/>
                        </a:rPr>
                        <a:t>Mixed HTML and coding logic</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Html and coding part are separated by code behind files.</a:t>
                      </a:r>
                      <a:endParaRPr lang="en-US" sz="1600" kern="1200" dirty="0">
                        <a:solidFill>
                          <a:schemeClr val="dk1"/>
                        </a:solidFill>
                        <a:latin typeface="+mn-lt"/>
                        <a:ea typeface="+mn-ea"/>
                        <a:cs typeface="+mn-cs"/>
                      </a:endParaRPr>
                    </a:p>
                  </a:txBody>
                  <a:tcPr/>
                </a:tc>
              </a:tr>
              <a:tr h="345027">
                <a:tc>
                  <a:txBody>
                    <a:bodyPr/>
                    <a:lstStyle/>
                    <a:p>
                      <a:pPr marL="0" algn="l" defTabSz="457200" rtl="0" eaLnBrk="1" latinLnBrk="0" hangingPunct="1"/>
                      <a:r>
                        <a:rPr lang="en-US" sz="1600" kern="1200" dirty="0" smtClean="0">
                          <a:solidFill>
                            <a:schemeClr val="dk1"/>
                          </a:solidFill>
                          <a:latin typeface="+mn-lt"/>
                          <a:ea typeface="+mn-ea"/>
                          <a:cs typeface="+mn-cs"/>
                        </a:rPr>
                        <a:t>Partially object oriented</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Purely object oriented</a:t>
                      </a:r>
                      <a:endParaRPr lang="en-US" sz="1600" kern="1200" dirty="0">
                        <a:solidFill>
                          <a:schemeClr val="dk1"/>
                        </a:solidFill>
                        <a:latin typeface="+mn-lt"/>
                        <a:ea typeface="+mn-ea"/>
                        <a:cs typeface="+mn-cs"/>
                      </a:endParaRPr>
                    </a:p>
                  </a:txBody>
                  <a:tcPr/>
                </a:tc>
              </a:tr>
              <a:tr h="538810">
                <a:tc>
                  <a:txBody>
                    <a:bodyPr/>
                    <a:lstStyle/>
                    <a:p>
                      <a:pPr marL="0" algn="l" defTabSz="457200" rtl="0" eaLnBrk="1" latinLnBrk="0" hangingPunct="1"/>
                      <a:r>
                        <a:rPr lang="en-US" sz="1600" kern="1200" dirty="0" smtClean="0">
                          <a:solidFill>
                            <a:schemeClr val="dk1"/>
                          </a:solidFill>
                          <a:latin typeface="+mn-lt"/>
                          <a:ea typeface="+mn-ea"/>
                          <a:cs typeface="+mn-cs"/>
                        </a:rPr>
                        <a:t>No built in support for xml.</a:t>
                      </a:r>
                      <a:endParaRPr lang="en-US" sz="1600" kern="1200" dirty="0">
                        <a:solidFill>
                          <a:schemeClr val="dk1"/>
                        </a:solidFill>
                        <a:latin typeface="+mn-lt"/>
                        <a:ea typeface="+mn-ea"/>
                        <a:cs typeface="+mn-cs"/>
                      </a:endParaRPr>
                    </a:p>
                  </a:txBody>
                  <a:tcPr/>
                </a:tc>
                <a:tc>
                  <a:txBody>
                    <a:bodyPr/>
                    <a:lstStyle/>
                    <a:p>
                      <a:pPr marL="0" algn="l" defTabSz="457200" rtl="0" eaLnBrk="1" latinLnBrk="0" hangingPunct="1"/>
                      <a:r>
                        <a:rPr lang="en-US" sz="1600" kern="1200" dirty="0" smtClean="0">
                          <a:solidFill>
                            <a:schemeClr val="dk1"/>
                          </a:solidFill>
                          <a:latin typeface="+mn-lt"/>
                          <a:ea typeface="+mn-ea"/>
                          <a:cs typeface="+mn-cs"/>
                        </a:rPr>
                        <a:t>Full xml support for easy data exchange.</a:t>
                      </a:r>
                      <a:endParaRPr lang="en-US" sz="16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224113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Questions</a:t>
            </a:r>
            <a:endParaRPr lang="en-US" sz="48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905000"/>
            <a:ext cx="3048000" cy="3048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8900"/>
            <a:ext cx="1285875" cy="533400"/>
          </a:xfrm>
          <a:prstGeom prst="rect">
            <a:avLst/>
          </a:prstGeom>
        </p:spPr>
      </p:pic>
    </p:spTree>
    <p:extLst>
      <p:ext uri="{BB962C8B-B14F-4D97-AF65-F5344CB8AC3E}">
        <p14:creationId xmlns:p14="http://schemas.microsoft.com/office/powerpoint/2010/main" val="1774499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667000"/>
            <a:ext cx="2800558" cy="924473"/>
          </a:xfrm>
        </p:spPr>
        <p:txBody>
          <a:bodyPr/>
          <a:lstStyle/>
          <a:p>
            <a:r>
              <a:rPr lang="en-US" sz="4800" dirty="0" smtClean="0"/>
              <a:t>THANKS</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8900"/>
            <a:ext cx="1285875" cy="533400"/>
          </a:xfrm>
          <a:prstGeom prst="rect">
            <a:avLst/>
          </a:prstGeom>
        </p:spPr>
      </p:pic>
    </p:spTree>
    <p:extLst>
      <p:ext uri="{BB962C8B-B14F-4D97-AF65-F5344CB8AC3E}">
        <p14:creationId xmlns:p14="http://schemas.microsoft.com/office/powerpoint/2010/main" val="2336091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5"/>
          <p:cNvSpPr>
            <a:spLocks noChangeArrowheads="1"/>
          </p:cNvSpPr>
          <p:nvPr/>
        </p:nvSpPr>
        <p:spPr bwMode="auto">
          <a:xfrm>
            <a:off x="2667000" y="4267200"/>
            <a:ext cx="3962400" cy="914400"/>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ltLang="en-US" sz="1800">
                <a:latin typeface="Arial" charset="0"/>
                <a:cs typeface="Arial" charset="0"/>
              </a:rPr>
              <a:t>Operating System + Hardware</a:t>
            </a:r>
          </a:p>
        </p:txBody>
      </p:sp>
      <p:grpSp>
        <p:nvGrpSpPr>
          <p:cNvPr id="5" name="Group 6"/>
          <p:cNvGrpSpPr>
            <a:grpSpLocks/>
          </p:cNvGrpSpPr>
          <p:nvPr/>
        </p:nvGrpSpPr>
        <p:grpSpPr bwMode="auto">
          <a:xfrm>
            <a:off x="3200400" y="3276600"/>
            <a:ext cx="2895600" cy="1219200"/>
            <a:chOff x="2016" y="2064"/>
            <a:chExt cx="1824" cy="768"/>
          </a:xfrm>
        </p:grpSpPr>
        <p:sp>
          <p:nvSpPr>
            <p:cNvPr id="6" name="Rectangle 7"/>
            <p:cNvSpPr>
              <a:spLocks noChangeArrowheads="1"/>
            </p:cNvSpPr>
            <p:nvPr/>
          </p:nvSpPr>
          <p:spPr bwMode="auto">
            <a:xfrm>
              <a:off x="2016" y="2064"/>
              <a:ext cx="1824" cy="57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ltLang="en-US" sz="1800" dirty="0">
                  <a:latin typeface="Arial" charset="0"/>
                  <a:cs typeface="Arial" charset="0"/>
                </a:rPr>
                <a:t>.NET Framework</a:t>
              </a:r>
            </a:p>
          </p:txBody>
        </p:sp>
        <p:sp>
          <p:nvSpPr>
            <p:cNvPr id="7" name="AutoShape 8"/>
            <p:cNvSpPr>
              <a:spLocks noChangeArrowheads="1"/>
            </p:cNvSpPr>
            <p:nvPr/>
          </p:nvSpPr>
          <p:spPr bwMode="auto">
            <a:xfrm>
              <a:off x="2832" y="2544"/>
              <a:ext cx="192" cy="288"/>
            </a:xfrm>
            <a:prstGeom prst="downArrow">
              <a:avLst>
                <a:gd name="adj1" fmla="val 50000"/>
                <a:gd name="adj2" fmla="val 375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p>
          </p:txBody>
        </p:sp>
      </p:grpSp>
      <p:grpSp>
        <p:nvGrpSpPr>
          <p:cNvPr id="8" name="Group 9"/>
          <p:cNvGrpSpPr>
            <a:grpSpLocks/>
          </p:cNvGrpSpPr>
          <p:nvPr/>
        </p:nvGrpSpPr>
        <p:grpSpPr bwMode="auto">
          <a:xfrm>
            <a:off x="3733800" y="2286000"/>
            <a:ext cx="1828800" cy="1219200"/>
            <a:chOff x="2352" y="1440"/>
            <a:chExt cx="1152" cy="768"/>
          </a:xfrm>
        </p:grpSpPr>
        <p:sp>
          <p:nvSpPr>
            <p:cNvPr id="9" name="Rectangle 10"/>
            <p:cNvSpPr>
              <a:spLocks noChangeArrowheads="1"/>
            </p:cNvSpPr>
            <p:nvPr/>
          </p:nvSpPr>
          <p:spPr bwMode="auto">
            <a:xfrm>
              <a:off x="2352" y="1440"/>
              <a:ext cx="1152" cy="57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ltLang="en-US" sz="1800">
                  <a:latin typeface="Arial" charset="0"/>
                  <a:cs typeface="Arial" charset="0"/>
                </a:rPr>
                <a:t>.NET Application</a:t>
              </a:r>
            </a:p>
          </p:txBody>
        </p:sp>
        <p:sp>
          <p:nvSpPr>
            <p:cNvPr id="10" name="AutoShape 11"/>
            <p:cNvSpPr>
              <a:spLocks noChangeArrowheads="1"/>
            </p:cNvSpPr>
            <p:nvPr/>
          </p:nvSpPr>
          <p:spPr bwMode="auto">
            <a:xfrm>
              <a:off x="2832" y="1872"/>
              <a:ext cx="192" cy="336"/>
            </a:xfrm>
            <a:prstGeom prst="upDownArrow">
              <a:avLst>
                <a:gd name="adj1" fmla="val 50000"/>
                <a:gd name="adj2" fmla="val 3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p>
          </p:txBody>
        </p:sp>
      </p:grpSp>
    </p:spTree>
    <p:extLst>
      <p:ext uri="{BB962C8B-B14F-4D97-AF65-F5344CB8AC3E}">
        <p14:creationId xmlns:p14="http://schemas.microsoft.com/office/powerpoint/2010/main" val="18243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25113" cy="695876"/>
          </a:xfrm>
        </p:spPr>
        <p:txBody>
          <a:bodyPr/>
          <a:lstStyle/>
          <a:p>
            <a:r>
              <a:rPr lang="en-US" dirty="0" smtClean="0"/>
              <a:t>Framework, Languages and Tools</a:t>
            </a:r>
            <a:endParaRPr lang="en-US" dirty="0"/>
          </a:p>
        </p:txBody>
      </p:sp>
      <p:sp>
        <p:nvSpPr>
          <p:cNvPr id="3" name="Content Placeholder 2"/>
          <p:cNvSpPr>
            <a:spLocks noGrp="1"/>
          </p:cNvSpPr>
          <p:nvPr>
            <p:ph idx="1"/>
          </p:nvPr>
        </p:nvSpPr>
        <p:spPr/>
        <p:txBody>
          <a:bodyPr/>
          <a:lstStyle/>
          <a:p>
            <a:endParaRPr lang="en-US" dirty="0"/>
          </a:p>
        </p:txBody>
      </p:sp>
      <p:sp>
        <p:nvSpPr>
          <p:cNvPr id="4" name="Rectangle 23"/>
          <p:cNvSpPr>
            <a:spLocks noChangeArrowheads="1"/>
          </p:cNvSpPr>
          <p:nvPr/>
        </p:nvSpPr>
        <p:spPr bwMode="auto">
          <a:xfrm>
            <a:off x="457200" y="48768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Base Class Library</a:t>
            </a:r>
          </a:p>
        </p:txBody>
      </p:sp>
      <p:sp>
        <p:nvSpPr>
          <p:cNvPr id="5" name="Rectangle 24"/>
          <p:cNvSpPr>
            <a:spLocks noChangeArrowheads="1"/>
          </p:cNvSpPr>
          <p:nvPr/>
        </p:nvSpPr>
        <p:spPr bwMode="auto">
          <a:xfrm>
            <a:off x="457200" y="2438400"/>
            <a:ext cx="5562600" cy="457200"/>
          </a:xfrm>
          <a:prstGeom prst="rect">
            <a:avLst/>
          </a:prstGeom>
          <a:solidFill>
            <a:srgbClr val="C0C0C0">
              <a:alpha val="39999"/>
            </a:srgbClr>
          </a:solidFill>
          <a:ln w="12700" algn="ctr">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Common Language Specification</a:t>
            </a:r>
          </a:p>
        </p:txBody>
      </p:sp>
      <p:sp>
        <p:nvSpPr>
          <p:cNvPr id="6" name="Rectangle 25"/>
          <p:cNvSpPr>
            <a:spLocks noChangeArrowheads="1"/>
          </p:cNvSpPr>
          <p:nvPr/>
        </p:nvSpPr>
        <p:spPr bwMode="auto">
          <a:xfrm>
            <a:off x="457200" y="5638800"/>
            <a:ext cx="5562600" cy="685800"/>
          </a:xfrm>
          <a:prstGeom prst="rect">
            <a:avLst/>
          </a:prstGeom>
          <a:gradFill rotWithShape="0">
            <a:gsLst>
              <a:gs pos="0">
                <a:srgbClr val="FF9D67"/>
              </a:gs>
              <a:gs pos="100000">
                <a:srgbClr val="FF9D67">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9D6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Common Language Runtime</a:t>
            </a:r>
          </a:p>
        </p:txBody>
      </p:sp>
      <p:sp>
        <p:nvSpPr>
          <p:cNvPr id="7" name="Rectangle 26"/>
          <p:cNvSpPr>
            <a:spLocks noChangeArrowheads="1"/>
          </p:cNvSpPr>
          <p:nvPr/>
        </p:nvSpPr>
        <p:spPr bwMode="auto">
          <a:xfrm>
            <a:off x="457200" y="41910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ADO.NET: Data and XML</a:t>
            </a:r>
          </a:p>
        </p:txBody>
      </p:sp>
      <p:sp>
        <p:nvSpPr>
          <p:cNvPr id="8" name="Rectangle 27"/>
          <p:cNvSpPr>
            <a:spLocks noChangeArrowheads="1"/>
          </p:cNvSpPr>
          <p:nvPr/>
        </p:nvSpPr>
        <p:spPr bwMode="auto">
          <a:xfrm>
            <a:off x="457200" y="1828800"/>
            <a:ext cx="914400" cy="3048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dirty="0">
                <a:effectLst>
                  <a:outerShdw blurRad="38100" dist="38100" dir="2700000" algn="tl">
                    <a:srgbClr val="FFFFFF"/>
                  </a:outerShdw>
                </a:effectLst>
                <a:latin typeface="Arial" charset="0"/>
              </a:rPr>
              <a:t>VB</a:t>
            </a:r>
          </a:p>
        </p:txBody>
      </p:sp>
      <p:sp>
        <p:nvSpPr>
          <p:cNvPr id="9" name="Rectangle 28"/>
          <p:cNvSpPr>
            <a:spLocks noChangeArrowheads="1"/>
          </p:cNvSpPr>
          <p:nvPr/>
        </p:nvSpPr>
        <p:spPr bwMode="auto">
          <a:xfrm>
            <a:off x="1524000" y="1828800"/>
            <a:ext cx="914400" cy="3048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dirty="0">
                <a:effectLst>
                  <a:outerShdw blurRad="38100" dist="38100" dir="2700000" algn="tl">
                    <a:srgbClr val="FFFFFF"/>
                  </a:outerShdw>
                </a:effectLst>
                <a:latin typeface="Arial" charset="0"/>
              </a:rPr>
              <a:t>VC++</a:t>
            </a:r>
          </a:p>
        </p:txBody>
      </p:sp>
      <p:sp>
        <p:nvSpPr>
          <p:cNvPr id="10" name="Rectangle 29"/>
          <p:cNvSpPr>
            <a:spLocks noChangeArrowheads="1"/>
          </p:cNvSpPr>
          <p:nvPr/>
        </p:nvSpPr>
        <p:spPr bwMode="auto">
          <a:xfrm>
            <a:off x="2590800" y="1828800"/>
            <a:ext cx="914400" cy="3048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dirty="0">
                <a:effectLst>
                  <a:outerShdw blurRad="38100" dist="38100" dir="2700000" algn="tl">
                    <a:srgbClr val="FFFFFF"/>
                  </a:outerShdw>
                </a:effectLst>
                <a:latin typeface="Arial" charset="0"/>
              </a:rPr>
              <a:t>VC#</a:t>
            </a:r>
          </a:p>
        </p:txBody>
      </p:sp>
      <p:sp>
        <p:nvSpPr>
          <p:cNvPr id="11" name="Rectangle 30"/>
          <p:cNvSpPr>
            <a:spLocks noChangeArrowheads="1"/>
          </p:cNvSpPr>
          <p:nvPr/>
        </p:nvSpPr>
        <p:spPr bwMode="auto">
          <a:xfrm>
            <a:off x="6400800" y="1828800"/>
            <a:ext cx="1676400" cy="4495800"/>
          </a:xfrm>
          <a:prstGeom prst="rect">
            <a:avLst/>
          </a:prstGeom>
          <a:gradFill rotWithShape="0">
            <a:gsLst>
              <a:gs pos="0">
                <a:srgbClr val="2AA478"/>
              </a:gs>
              <a:gs pos="100000">
                <a:srgbClr val="2AA478">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2AA47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eaLnBrk="0" hangingPunct="0"/>
            <a:r>
              <a:rPr lang="en-US" altLang="en-US" sz="1600" b="1">
                <a:effectLst>
                  <a:outerShdw blurRad="38100" dist="38100" dir="2700000" algn="tl">
                    <a:srgbClr val="FFFFFF"/>
                  </a:outerShdw>
                </a:effectLst>
                <a:latin typeface="Arial" charset="0"/>
              </a:rPr>
              <a:t>Visual Studio.NET</a:t>
            </a:r>
          </a:p>
        </p:txBody>
      </p:sp>
      <p:sp>
        <p:nvSpPr>
          <p:cNvPr id="12" name="Rectangle 31"/>
          <p:cNvSpPr>
            <a:spLocks noChangeArrowheads="1"/>
          </p:cNvSpPr>
          <p:nvPr/>
        </p:nvSpPr>
        <p:spPr bwMode="auto">
          <a:xfrm>
            <a:off x="457200" y="3200400"/>
            <a:ext cx="3657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dirty="0">
                <a:effectLst>
                  <a:outerShdw blurRad="38100" dist="38100" dir="2700000" algn="tl">
                    <a:srgbClr val="FFFFFF"/>
                  </a:outerShdw>
                </a:effectLst>
                <a:latin typeface="Arial" charset="0"/>
              </a:rPr>
              <a:t>ASP.NET: Web Services</a:t>
            </a:r>
          </a:p>
          <a:p>
            <a:pPr algn="ctr" eaLnBrk="0" hangingPunct="0"/>
            <a:r>
              <a:rPr lang="en-US" altLang="en-US" sz="1600" b="1" dirty="0">
                <a:effectLst>
                  <a:outerShdw blurRad="38100" dist="38100" dir="2700000" algn="tl">
                    <a:srgbClr val="FFFFFF"/>
                  </a:outerShdw>
                </a:effectLst>
                <a:latin typeface="Arial" charset="0"/>
              </a:rPr>
              <a:t>and Web Forms</a:t>
            </a:r>
          </a:p>
        </p:txBody>
      </p:sp>
      <p:sp>
        <p:nvSpPr>
          <p:cNvPr id="13" name="Rectangle 32"/>
          <p:cNvSpPr>
            <a:spLocks noChangeArrowheads="1"/>
          </p:cNvSpPr>
          <p:nvPr/>
        </p:nvSpPr>
        <p:spPr bwMode="auto">
          <a:xfrm>
            <a:off x="3657600" y="1828800"/>
            <a:ext cx="1143000" cy="3048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JScript</a:t>
            </a:r>
          </a:p>
        </p:txBody>
      </p:sp>
      <p:sp>
        <p:nvSpPr>
          <p:cNvPr id="14" name="Rectangle 33"/>
          <p:cNvSpPr>
            <a:spLocks noChangeArrowheads="1"/>
          </p:cNvSpPr>
          <p:nvPr/>
        </p:nvSpPr>
        <p:spPr bwMode="auto">
          <a:xfrm>
            <a:off x="4953000" y="1828800"/>
            <a:ext cx="1066800" cy="3048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a:t>
            </a:r>
          </a:p>
        </p:txBody>
      </p:sp>
      <p:sp>
        <p:nvSpPr>
          <p:cNvPr id="15" name="Rectangle 34"/>
          <p:cNvSpPr>
            <a:spLocks noChangeArrowheads="1"/>
          </p:cNvSpPr>
          <p:nvPr/>
        </p:nvSpPr>
        <p:spPr bwMode="auto">
          <a:xfrm>
            <a:off x="4267200" y="3200400"/>
            <a:ext cx="1752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1600" b="1">
                <a:effectLst>
                  <a:outerShdw blurRad="38100" dist="38100" dir="2700000" algn="tl">
                    <a:srgbClr val="FFFFFF"/>
                  </a:outerShdw>
                </a:effectLst>
                <a:latin typeface="Arial" charset="0"/>
              </a:rPr>
              <a:t>Windows</a:t>
            </a:r>
            <a:br>
              <a:rPr lang="en-US" altLang="en-US" sz="1600" b="1">
                <a:effectLst>
                  <a:outerShdw blurRad="38100" dist="38100" dir="2700000" algn="tl">
                    <a:srgbClr val="FFFFFF"/>
                  </a:outerShdw>
                </a:effectLst>
                <a:latin typeface="Arial" charset="0"/>
              </a:rPr>
            </a:br>
            <a:r>
              <a:rPr lang="en-US" altLang="en-US" sz="1600" b="1">
                <a:effectLst>
                  <a:outerShdw blurRad="38100" dist="38100" dir="2700000" algn="tl">
                    <a:srgbClr val="FFFFFF"/>
                  </a:outerShdw>
                </a:effectLst>
                <a:latin typeface="Arial" charset="0"/>
              </a:rPr>
              <a:t>Forms</a:t>
            </a:r>
          </a:p>
        </p:txBody>
      </p:sp>
    </p:spTree>
    <p:extLst>
      <p:ext uri="{BB962C8B-B14F-4D97-AF65-F5344CB8AC3E}">
        <p14:creationId xmlns:p14="http://schemas.microsoft.com/office/powerpoint/2010/main" val="316658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Common Language Runtime (CLR)</a:t>
            </a:r>
            <a:endParaRPr lang="en-US" sz="2800" dirty="0"/>
          </a:p>
        </p:txBody>
      </p:sp>
      <p:sp>
        <p:nvSpPr>
          <p:cNvPr id="3" name="Content Placeholder 2"/>
          <p:cNvSpPr>
            <a:spLocks noGrp="1"/>
          </p:cNvSpPr>
          <p:nvPr>
            <p:ph idx="1"/>
          </p:nvPr>
        </p:nvSpPr>
        <p:spPr>
          <a:xfrm>
            <a:off x="990600" y="1295400"/>
            <a:ext cx="7125112" cy="4051437"/>
          </a:xfrm>
        </p:spPr>
        <p:txBody>
          <a:bodyPr/>
          <a:lstStyle/>
          <a:p>
            <a:pPr>
              <a:buFont typeface="Wingdings" panose="05000000000000000000" pitchFamily="2" charset="2"/>
              <a:buChar char="Ø"/>
            </a:pPr>
            <a:r>
              <a:rPr lang="en-US" altLang="en-US" dirty="0"/>
              <a:t>CLR works like a virtual machine in executing all languages.  </a:t>
            </a:r>
          </a:p>
          <a:p>
            <a:pPr>
              <a:buFont typeface="Wingdings" panose="05000000000000000000" pitchFamily="2" charset="2"/>
              <a:buChar char="Ø"/>
            </a:pPr>
            <a:r>
              <a:rPr lang="en-US" altLang="en-US" dirty="0"/>
              <a:t>All .NET languages must obey the rules and standards imposed by CLR. Examples:</a:t>
            </a:r>
          </a:p>
          <a:p>
            <a:pPr marL="857250" lvl="2" indent="-342900">
              <a:buFont typeface="Arial" panose="020B0604020202020204" pitchFamily="34" charset="0"/>
              <a:buChar char="•"/>
            </a:pPr>
            <a:r>
              <a:rPr lang="en-US" altLang="en-US" dirty="0"/>
              <a:t>Object declaration, creation and use</a:t>
            </a:r>
          </a:p>
          <a:p>
            <a:pPr marL="857250" lvl="2" indent="-342900">
              <a:buFont typeface="Arial" panose="020B0604020202020204" pitchFamily="34" charset="0"/>
              <a:buChar char="•"/>
            </a:pPr>
            <a:r>
              <a:rPr lang="en-US" altLang="en-US" dirty="0"/>
              <a:t>Data types</a:t>
            </a:r>
            <a:r>
              <a:rPr lang="en-US" altLang="en-US" dirty="0" smtClean="0"/>
              <a:t>, language </a:t>
            </a:r>
            <a:r>
              <a:rPr lang="en-US" altLang="en-US" dirty="0"/>
              <a:t>libraries</a:t>
            </a:r>
          </a:p>
          <a:p>
            <a:pPr marL="857250" lvl="2" indent="-342900">
              <a:buFont typeface="Arial" panose="020B0604020202020204" pitchFamily="34" charset="0"/>
              <a:buChar char="•"/>
            </a:pPr>
            <a:r>
              <a:rPr lang="en-US" altLang="en-US" dirty="0"/>
              <a:t>Error and exception handling</a:t>
            </a:r>
          </a:p>
          <a:p>
            <a:pPr marL="857250" lvl="2" indent="-342900">
              <a:buFont typeface="Arial" panose="020B0604020202020204" pitchFamily="34" charset="0"/>
              <a:buChar char="•"/>
            </a:pPr>
            <a:r>
              <a:rPr lang="en-US" altLang="en-US" dirty="0"/>
              <a:t>Interactive Development Environment (IDE)</a:t>
            </a:r>
          </a:p>
          <a:p>
            <a:endParaRPr lang="en-US" dirty="0"/>
          </a:p>
        </p:txBody>
      </p:sp>
    </p:spTree>
    <p:extLst>
      <p:ext uri="{BB962C8B-B14F-4D97-AF65-F5344CB8AC3E}">
        <p14:creationId xmlns:p14="http://schemas.microsoft.com/office/powerpoint/2010/main" val="534948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nSpc>
                <a:spcPct val="85000"/>
              </a:lnSpc>
              <a:spcBef>
                <a:spcPct val="25000"/>
              </a:spcBef>
              <a:buFont typeface="Wingdings" panose="05000000000000000000" pitchFamily="2" charset="2"/>
              <a:buChar char="Ø"/>
            </a:pPr>
            <a:r>
              <a:rPr lang="en-US" altLang="en-US" sz="2800" dirty="0"/>
              <a:t>Development</a:t>
            </a:r>
          </a:p>
          <a:p>
            <a:pPr marL="915988" lvl="1" indent="-407988">
              <a:lnSpc>
                <a:spcPct val="85000"/>
              </a:lnSpc>
              <a:spcBef>
                <a:spcPct val="25000"/>
              </a:spcBef>
              <a:buFont typeface="Wingdings" panose="05000000000000000000" pitchFamily="2" charset="2"/>
              <a:buChar char="§"/>
            </a:pPr>
            <a:r>
              <a:rPr lang="en-US" altLang="en-US" sz="2400" dirty="0"/>
              <a:t>Mixed language applications</a:t>
            </a:r>
          </a:p>
          <a:p>
            <a:pPr marL="1595438" lvl="2" indent="-439738">
              <a:buFont typeface="Arial" panose="020B0604020202020204" pitchFamily="34" charset="0"/>
              <a:buChar char="•"/>
            </a:pPr>
            <a:r>
              <a:rPr lang="en-US" altLang="en-US" sz="2000" dirty="0"/>
              <a:t>Common Language Specification (CLS)</a:t>
            </a:r>
          </a:p>
          <a:p>
            <a:pPr marL="1595438" lvl="2" indent="-439738">
              <a:buFont typeface="Arial" panose="020B0604020202020204" pitchFamily="34" charset="0"/>
              <a:buChar char="•"/>
            </a:pPr>
            <a:r>
              <a:rPr lang="en-US" altLang="en-US" sz="2000" dirty="0"/>
              <a:t>Common Type System (CTS)</a:t>
            </a:r>
          </a:p>
          <a:p>
            <a:pPr marL="1595438" lvl="2" indent="-439738">
              <a:buFont typeface="Arial" panose="020B0604020202020204" pitchFamily="34" charset="0"/>
              <a:buChar char="•"/>
            </a:pPr>
            <a:r>
              <a:rPr lang="en-US" altLang="en-US" sz="2000" dirty="0"/>
              <a:t>Standard class framework</a:t>
            </a:r>
          </a:p>
          <a:p>
            <a:pPr marL="1595438" lvl="2" indent="-439738">
              <a:buFont typeface="Arial" panose="020B0604020202020204" pitchFamily="34" charset="0"/>
              <a:buChar char="•"/>
            </a:pPr>
            <a:r>
              <a:rPr lang="en-US" altLang="en-US" sz="2000" dirty="0"/>
              <a:t>Automatic memory management</a:t>
            </a:r>
          </a:p>
          <a:p>
            <a:pPr marL="915988" lvl="1" indent="-407988">
              <a:lnSpc>
                <a:spcPct val="85000"/>
              </a:lnSpc>
              <a:spcBef>
                <a:spcPct val="25000"/>
              </a:spcBef>
              <a:buFont typeface="Wingdings" panose="05000000000000000000" pitchFamily="2" charset="2"/>
              <a:buChar char="§"/>
            </a:pPr>
            <a:r>
              <a:rPr lang="en-US" altLang="en-US" sz="2400" dirty="0"/>
              <a:t>Consistent error handling and safer execution</a:t>
            </a:r>
          </a:p>
          <a:p>
            <a:pPr marL="915988" lvl="1" indent="-407988">
              <a:lnSpc>
                <a:spcPct val="85000"/>
              </a:lnSpc>
              <a:spcBef>
                <a:spcPct val="25000"/>
              </a:spcBef>
              <a:buFont typeface="Wingdings" panose="05000000000000000000" pitchFamily="2" charset="2"/>
              <a:buChar char="§"/>
            </a:pPr>
            <a:r>
              <a:rPr lang="en-US" altLang="en-US" sz="2400" dirty="0"/>
              <a:t>Potentially multi-platform</a:t>
            </a:r>
          </a:p>
          <a:p>
            <a:pPr>
              <a:lnSpc>
                <a:spcPct val="85000"/>
              </a:lnSpc>
              <a:spcBef>
                <a:spcPct val="25000"/>
              </a:spcBef>
              <a:buFont typeface="Wingdings" panose="05000000000000000000" pitchFamily="2" charset="2"/>
              <a:buChar char="Ø"/>
            </a:pPr>
            <a:r>
              <a:rPr lang="en-US" altLang="en-US" sz="2800" dirty="0"/>
              <a:t>Deployment	</a:t>
            </a:r>
          </a:p>
          <a:p>
            <a:pPr marL="915988" lvl="1" indent="-407988">
              <a:lnSpc>
                <a:spcPct val="85000"/>
              </a:lnSpc>
              <a:spcBef>
                <a:spcPct val="25000"/>
              </a:spcBef>
              <a:buFont typeface="Wingdings" panose="05000000000000000000" pitchFamily="2" charset="2"/>
              <a:buChar char="§"/>
            </a:pPr>
            <a:r>
              <a:rPr lang="en-US" altLang="en-US" sz="2400" dirty="0"/>
              <a:t>Removal of registration dependency</a:t>
            </a:r>
          </a:p>
          <a:p>
            <a:pPr marL="915988" lvl="1" indent="-407988">
              <a:lnSpc>
                <a:spcPct val="85000"/>
              </a:lnSpc>
              <a:spcBef>
                <a:spcPct val="25000"/>
              </a:spcBef>
              <a:buFont typeface="Wingdings" panose="05000000000000000000" pitchFamily="2" charset="2"/>
              <a:buChar char="§"/>
            </a:pPr>
            <a:r>
              <a:rPr lang="en-US" altLang="en-US" sz="2400" dirty="0"/>
              <a:t>Safety – fewer versioning problems</a:t>
            </a:r>
          </a:p>
          <a:p>
            <a:endParaRPr lang="en-US" dirty="0"/>
          </a:p>
        </p:txBody>
      </p:sp>
    </p:spTree>
    <p:extLst>
      <p:ext uri="{BB962C8B-B14F-4D97-AF65-F5344CB8AC3E}">
        <p14:creationId xmlns:p14="http://schemas.microsoft.com/office/powerpoint/2010/main" val="3056649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Architecture of CLR</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867400" cy="4114799"/>
          </a:xfrm>
        </p:spPr>
      </p:pic>
    </p:spTree>
    <p:extLst>
      <p:ext uri="{BB962C8B-B14F-4D97-AF65-F5344CB8AC3E}">
        <p14:creationId xmlns:p14="http://schemas.microsoft.com/office/powerpoint/2010/main" val="1449502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Common Language Specification(CLS)</a:t>
            </a:r>
            <a:endParaRPr lang="en-US" sz="2800" dirty="0"/>
          </a:p>
        </p:txBody>
      </p:sp>
      <p:sp>
        <p:nvSpPr>
          <p:cNvPr id="3" name="Content Placeholder 2"/>
          <p:cNvSpPr>
            <a:spLocks noGrp="1"/>
          </p:cNvSpPr>
          <p:nvPr>
            <p:ph idx="1"/>
          </p:nvPr>
        </p:nvSpPr>
        <p:spPr>
          <a:xfrm>
            <a:off x="1066800" y="990600"/>
            <a:ext cx="7125112" cy="4038600"/>
          </a:xfrm>
        </p:spPr>
        <p:txBody>
          <a:bodyPr/>
          <a:lstStyle/>
          <a:p>
            <a:pPr>
              <a:buFont typeface="Wingdings" panose="05000000000000000000" pitchFamily="2" charset="2"/>
              <a:buChar char="Ø"/>
            </a:pPr>
            <a:r>
              <a:rPr lang="en-US" dirty="0" smtClean="0"/>
              <a:t>CLS </a:t>
            </a:r>
            <a:r>
              <a:rPr lang="en-US" dirty="0"/>
              <a:t>is a fundamental set of language features supported by the </a:t>
            </a:r>
            <a:r>
              <a:rPr lang="en-US" dirty="0" smtClean="0"/>
              <a:t>CLR </a:t>
            </a:r>
            <a:r>
              <a:rPr lang="en-US" dirty="0"/>
              <a:t>of the .NET Framework</a:t>
            </a:r>
            <a:r>
              <a:rPr lang="en-US" dirty="0" smtClean="0"/>
              <a:t>.</a:t>
            </a:r>
          </a:p>
          <a:p>
            <a:pPr>
              <a:buFont typeface="Wingdings" panose="05000000000000000000" pitchFamily="2" charset="2"/>
              <a:buChar char="Ø"/>
            </a:pPr>
            <a:r>
              <a:rPr lang="en-US" dirty="0"/>
              <a:t>When there is a situation to communicate Objects written in different </a:t>
            </a:r>
            <a:r>
              <a:rPr lang="en-US" dirty="0" err="1"/>
              <a:t>.Net</a:t>
            </a:r>
            <a:r>
              <a:rPr lang="en-US" dirty="0"/>
              <a:t> Complaint languages , those objects must expose the features that are common to all the languages </a:t>
            </a:r>
            <a:r>
              <a:rPr lang="en-US" dirty="0" smtClean="0"/>
              <a:t>.</a:t>
            </a:r>
          </a:p>
          <a:p>
            <a:pPr>
              <a:buFont typeface="Wingdings" panose="05000000000000000000" pitchFamily="2" charset="2"/>
              <a:buChar char="Ø"/>
            </a:pPr>
            <a:r>
              <a:rPr lang="en-US" dirty="0" smtClean="0"/>
              <a:t>CLS </a:t>
            </a:r>
            <a:r>
              <a:rPr lang="en-US" dirty="0"/>
              <a:t>ensures complete interoperability among applications, regardless of the language used to create the application.</a:t>
            </a:r>
          </a:p>
        </p:txBody>
      </p:sp>
    </p:spTree>
    <p:extLst>
      <p:ext uri="{BB962C8B-B14F-4D97-AF65-F5344CB8AC3E}">
        <p14:creationId xmlns:p14="http://schemas.microsoft.com/office/powerpoint/2010/main" val="89179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Common Type System (CTS)</a:t>
            </a:r>
            <a:endParaRPr lang="en-US" sz="2800" dirty="0"/>
          </a:p>
        </p:txBody>
      </p:sp>
      <p:sp>
        <p:nvSpPr>
          <p:cNvPr id="3" name="Content Placeholder 2"/>
          <p:cNvSpPr>
            <a:spLocks noGrp="1"/>
          </p:cNvSpPr>
          <p:nvPr>
            <p:ph idx="1"/>
          </p:nvPr>
        </p:nvSpPr>
        <p:spPr>
          <a:xfrm>
            <a:off x="1066800" y="1447800"/>
            <a:ext cx="7125112" cy="3602839"/>
          </a:xfrm>
        </p:spPr>
        <p:txBody>
          <a:bodyPr/>
          <a:lstStyle/>
          <a:p>
            <a:pPr>
              <a:buFont typeface="Wingdings" panose="05000000000000000000" pitchFamily="2" charset="2"/>
              <a:buChar char="Ø"/>
            </a:pPr>
            <a:r>
              <a:rPr lang="en-US" dirty="0" smtClean="0"/>
              <a:t>CTS </a:t>
            </a:r>
            <a:r>
              <a:rPr lang="en-US" dirty="0"/>
              <a:t>is a standard for defining and using data types in the .</a:t>
            </a:r>
            <a:r>
              <a:rPr lang="en-US" dirty="0" smtClean="0"/>
              <a:t>NET framework.</a:t>
            </a:r>
          </a:p>
          <a:p>
            <a:pPr>
              <a:buFont typeface="Wingdings" panose="05000000000000000000" pitchFamily="2" charset="2"/>
              <a:buChar char="Ø"/>
            </a:pPr>
            <a:r>
              <a:rPr lang="en-US" dirty="0"/>
              <a:t>CTS defines a collection of data types, which are used and managed by the run time to facilitate </a:t>
            </a:r>
            <a:r>
              <a:rPr lang="en-US" dirty="0" smtClean="0"/>
              <a:t>cross-language </a:t>
            </a:r>
            <a:r>
              <a:rPr lang="en-US" dirty="0"/>
              <a:t>integration</a:t>
            </a:r>
            <a:r>
              <a:rPr lang="en-US" dirty="0" smtClean="0"/>
              <a:t>.</a:t>
            </a:r>
          </a:p>
          <a:p>
            <a:pPr>
              <a:buFont typeface="Wingdings" panose="05000000000000000000" pitchFamily="2" charset="2"/>
              <a:buChar char="Ø"/>
            </a:pPr>
            <a:r>
              <a:rPr lang="en-US" dirty="0"/>
              <a:t>CTS supports two different kinds of types: </a:t>
            </a:r>
            <a:endParaRPr lang="en-US" dirty="0" smtClean="0"/>
          </a:p>
          <a:p>
            <a:pPr lvl="1">
              <a:buFont typeface="Wingdings" panose="05000000000000000000" pitchFamily="2" charset="2"/>
              <a:buChar char="§"/>
            </a:pPr>
            <a:r>
              <a:rPr lang="en-US" dirty="0"/>
              <a:t>Value </a:t>
            </a:r>
            <a:r>
              <a:rPr lang="en-US" dirty="0" smtClean="0"/>
              <a:t>Types</a:t>
            </a:r>
          </a:p>
          <a:p>
            <a:pPr lvl="1">
              <a:buFont typeface="Wingdings" panose="05000000000000000000" pitchFamily="2" charset="2"/>
              <a:buChar char="§"/>
            </a:pPr>
            <a:r>
              <a:rPr lang="en-US" dirty="0"/>
              <a:t>Reference Types</a:t>
            </a:r>
          </a:p>
        </p:txBody>
      </p:sp>
    </p:spTree>
    <p:extLst>
      <p:ext uri="{BB962C8B-B14F-4D97-AF65-F5344CB8AC3E}">
        <p14:creationId xmlns:p14="http://schemas.microsoft.com/office/powerpoint/2010/main" val="2063202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Winter</Template>
  <TotalTime>402</TotalTime>
  <Words>909</Words>
  <Application>Microsoft Office PowerPoint</Application>
  <PresentationFormat>On-screen Show (4:3)</PresentationFormat>
  <Paragraphs>128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Winter</vt:lpstr>
      <vt:lpstr>Introduction to .Net Framework</vt:lpstr>
      <vt:lpstr>What is .Net</vt:lpstr>
      <vt:lpstr>.Net</vt:lpstr>
      <vt:lpstr>Framework, Languages and Tools</vt:lpstr>
      <vt:lpstr>Common Language Runtime (CLR)</vt:lpstr>
      <vt:lpstr>CLR (cont…)</vt:lpstr>
      <vt:lpstr>Architecture of CLR</vt:lpstr>
      <vt:lpstr>Common Language Specification(CLS)</vt:lpstr>
      <vt:lpstr>Common Type System (CTS)</vt:lpstr>
      <vt:lpstr>.Net Framework working process</vt:lpstr>
      <vt:lpstr>Microsoft Intermediate Language (MSIL)</vt:lpstr>
      <vt:lpstr>Just In Time Compiler (JIT)</vt:lpstr>
      <vt:lpstr>JIT (cont…)</vt:lpstr>
      <vt:lpstr>JIT (cont…)</vt:lpstr>
      <vt:lpstr>JIT (cont…)</vt:lpstr>
      <vt:lpstr>Base Class Library (BCL)</vt:lpstr>
      <vt:lpstr>Managed &amp; Unmanaged Codes</vt:lpstr>
      <vt:lpstr>Garbage Collector</vt:lpstr>
      <vt:lpstr>ASP.NET</vt:lpstr>
      <vt:lpstr>ASP.Net (Cont…)</vt:lpstr>
      <vt:lpstr>Asp vs Asp.Net</vt:lpstr>
      <vt:lpstr>Questions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Shijil Pannian</dc:creator>
  <cp:lastModifiedBy>Shijil Pannian</cp:lastModifiedBy>
  <cp:revision>46</cp:revision>
  <dcterms:created xsi:type="dcterms:W3CDTF">2006-08-16T00:00:00Z</dcterms:created>
  <dcterms:modified xsi:type="dcterms:W3CDTF">2014-06-05T08:56:20Z</dcterms:modified>
</cp:coreProperties>
</file>