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48"/>
  </p:notesMasterIdLst>
  <p:sldIdLst>
    <p:sldId id="256" r:id="rId2"/>
    <p:sldId id="289" r:id="rId3"/>
    <p:sldId id="257" r:id="rId4"/>
    <p:sldId id="279" r:id="rId5"/>
    <p:sldId id="259" r:id="rId6"/>
    <p:sldId id="298" r:id="rId7"/>
    <p:sldId id="290" r:id="rId8"/>
    <p:sldId id="260" r:id="rId9"/>
    <p:sldId id="264" r:id="rId10"/>
    <p:sldId id="265" r:id="rId11"/>
    <p:sldId id="266" r:id="rId12"/>
    <p:sldId id="300" r:id="rId13"/>
    <p:sldId id="301" r:id="rId14"/>
    <p:sldId id="263" r:id="rId15"/>
    <p:sldId id="292" r:id="rId16"/>
    <p:sldId id="262" r:id="rId17"/>
    <p:sldId id="281" r:id="rId18"/>
    <p:sldId id="291" r:id="rId19"/>
    <p:sldId id="261" r:id="rId20"/>
    <p:sldId id="293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306" r:id="rId30"/>
    <p:sldId id="302" r:id="rId31"/>
    <p:sldId id="303" r:id="rId32"/>
    <p:sldId id="304" r:id="rId33"/>
    <p:sldId id="305" r:id="rId34"/>
    <p:sldId id="277" r:id="rId35"/>
    <p:sldId id="278" r:id="rId36"/>
    <p:sldId id="286" r:id="rId37"/>
    <p:sldId id="296" r:id="rId38"/>
    <p:sldId id="282" r:id="rId39"/>
    <p:sldId id="297" r:id="rId40"/>
    <p:sldId id="294" r:id="rId41"/>
    <p:sldId id="295" r:id="rId42"/>
    <p:sldId id="280" r:id="rId43"/>
    <p:sldId id="284" r:id="rId44"/>
    <p:sldId id="288" r:id="rId45"/>
    <p:sldId id="299" r:id="rId46"/>
    <p:sldId id="2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225"/>
    <a:srgbClr val="38A020"/>
    <a:srgbClr val="FFFFCC"/>
    <a:srgbClr val="6A6AFA"/>
    <a:srgbClr val="D98383"/>
    <a:srgbClr val="B21E33"/>
    <a:srgbClr val="C00000"/>
    <a:srgbClr val="E1D1DE"/>
    <a:srgbClr val="894786"/>
    <a:srgbClr val="3DE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>
        <p:scale>
          <a:sx n="71" d="100"/>
          <a:sy n="71" d="100"/>
        </p:scale>
        <p:origin x="-195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9F924-1456-47A6-ABE7-58371F4C19EE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0E999-18AC-42BB-94B2-74DFD690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0E999-18AC-42BB-94B2-74DFD690B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7/1/2015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4(v=vs.108).aspx" TargetMode="External"/><Relationship Id="rId2" Type="http://schemas.openxmlformats.org/officeDocument/2006/relationships/hyperlink" Target="http://asp.net/mvc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4191000" cy="1470025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ASP .NET MVC </a:t>
            </a:r>
            <a:r>
              <a:rPr lang="en-US" sz="4800" dirty="0"/>
              <a:t>5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0"/>
            <a:ext cx="7854696" cy="4572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By: Shijil Pannian |  Suyati Technologies. 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The ASP .NET routing module is responsible for mapping incoming browser requests to particular MVC controller  actions.  All  ASP .NET application is configured to use ASP.NET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48400" cy="896112"/>
          </a:xfrm>
        </p:spPr>
        <p:txBody>
          <a:bodyPr>
            <a:normAutofit/>
          </a:bodyPr>
          <a:lstStyle/>
          <a:p>
            <a:r>
              <a:rPr lang="en-US" dirty="0" smtClean="0"/>
              <a:t>Routing </a:t>
            </a:r>
            <a:r>
              <a:rPr lang="en-US" sz="1600" b="0" dirty="0"/>
              <a:t>(Contd..) </a:t>
            </a:r>
            <a:endParaRPr lang="en-US" sz="2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0772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rgbClr val="C00000"/>
                </a:solidFill>
              </a:rPr>
              <a:t>//</a:t>
            </a:r>
            <a:r>
              <a:rPr lang="en-US" sz="1400" dirty="0" err="1">
                <a:solidFill>
                  <a:srgbClr val="C00000"/>
                </a:solidFill>
              </a:rPr>
              <a:t>RouteConfig.cs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public static void RegisterRoutes(</a:t>
            </a:r>
            <a:r>
              <a:rPr lang="en-US" dirty="0" err="1"/>
              <a:t>RouteCollection</a:t>
            </a:r>
            <a:r>
              <a:rPr lang="en-US" dirty="0"/>
              <a:t> routes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routes.IgnoreRoute("{resource}.</a:t>
            </a:r>
            <a:r>
              <a:rPr lang="en-US" dirty="0" err="1" smtClean="0"/>
              <a:t>axd</a:t>
            </a:r>
            <a:r>
              <a:rPr lang="en-US" dirty="0" smtClean="0"/>
              <a:t>/{*</a:t>
            </a:r>
            <a:r>
              <a:rPr lang="en-US" dirty="0" err="1" smtClean="0"/>
              <a:t>pathInfo</a:t>
            </a:r>
            <a:r>
              <a:rPr lang="en-US" dirty="0" smtClean="0"/>
              <a:t>}"); </a:t>
            </a:r>
            <a:br>
              <a:rPr lang="en-US" dirty="0" smtClean="0"/>
            </a:br>
            <a:r>
              <a:rPr lang="en-US" dirty="0" smtClean="0"/>
              <a:t>routes.MapRoute(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"Default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"{controller}/{action}/{id</a:t>
            </a:r>
            <a:r>
              <a:rPr lang="en-US" dirty="0" smtClean="0"/>
              <a:t>}",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/>
              <a:t>new { controller = </a:t>
            </a:r>
            <a:r>
              <a:rPr lang="en-US" dirty="0" smtClean="0"/>
              <a:t>“Home", </a:t>
            </a:r>
            <a:r>
              <a:rPr lang="en-US" dirty="0"/>
              <a:t>action = </a:t>
            </a:r>
            <a:r>
              <a:rPr lang="en-US" dirty="0" smtClean="0"/>
              <a:t>“Index", 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UrlParameter.Optional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           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en-US" sz="1400" dirty="0">
                <a:solidFill>
                  <a:srgbClr val="C00000"/>
                </a:solidFill>
              </a:rPr>
              <a:t>//</a:t>
            </a:r>
            <a:r>
              <a:rPr lang="en-US" sz="1400" dirty="0" err="1">
                <a:solidFill>
                  <a:srgbClr val="C00000"/>
                </a:solidFill>
              </a:rPr>
              <a:t>Gloabal.asax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protected void Application_Start()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>
                <a:solidFill>
                  <a:srgbClr val="C00000"/>
                </a:solidFill>
              </a:rPr>
              <a:t>	 </a:t>
            </a:r>
            <a:r>
              <a:rPr lang="en-US" dirty="0" smtClean="0"/>
              <a:t>RegisterRoutes(</a:t>
            </a:r>
            <a:r>
              <a:rPr lang="en-US" dirty="0" err="1" smtClean="0"/>
              <a:t>RouteTable.Routes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12511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are used to define routes. Attribute routing provides you more control over the URIs by defining routes directly on actions and controllers in your ASP.NET MVC application and WEB API</a:t>
            </a:r>
            <a:r>
              <a:rPr lang="en-US" dirty="0" smtClean="0"/>
              <a:t>.</a:t>
            </a:r>
          </a:p>
          <a:p>
            <a:r>
              <a:rPr lang="en-US" dirty="0"/>
              <a:t>Attribute routing should configure before the convention-based routing.</a:t>
            </a:r>
          </a:p>
          <a:p>
            <a:r>
              <a:rPr lang="en-US" dirty="0"/>
              <a:t>When you combine attribute routing with convention-based routing, actions which do not have Route attribute for defining attribute-based routing will work according to convention-based routing</a:t>
            </a:r>
            <a:r>
              <a:rPr lang="en-US" dirty="0" smtClean="0"/>
              <a:t>.</a:t>
            </a:r>
          </a:p>
          <a:p>
            <a:r>
              <a:rPr lang="en-US" dirty="0"/>
              <a:t>When you have only attribute routing, actions which do not have Route attribute for defining attribute-based routing will not be the part of attribute routing.</a:t>
            </a:r>
          </a:p>
        </p:txBody>
      </p:sp>
    </p:spTree>
    <p:extLst>
      <p:ext uri="{BB962C8B-B14F-4D97-AF65-F5344CB8AC3E}">
        <p14:creationId xmlns:p14="http://schemas.microsoft.com/office/powerpoint/2010/main" val="5182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Routing</a:t>
            </a:r>
            <a:r>
              <a:rPr lang="en-US" dirty="0"/>
              <a:t> </a:t>
            </a:r>
            <a:r>
              <a:rPr lang="en-US" sz="1600" dirty="0"/>
              <a:t>(Contd..)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125112" cy="45633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RouteConfig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400050" lvl="1" indent="0">
              <a:buNone/>
            </a:pPr>
            <a:r>
              <a:rPr lang="en-US" b="1" dirty="0"/>
              <a:t>public static void </a:t>
            </a:r>
            <a:r>
              <a:rPr lang="en-US" b="1" dirty="0" err="1"/>
              <a:t>RegisterRoutes</a:t>
            </a:r>
            <a:r>
              <a:rPr lang="en-US" b="1" dirty="0"/>
              <a:t>(</a:t>
            </a:r>
            <a:r>
              <a:rPr lang="en-US" b="1" dirty="0" err="1"/>
              <a:t>RouteCollection</a:t>
            </a:r>
            <a:r>
              <a:rPr lang="en-US" b="1" dirty="0"/>
              <a:t> routes)</a:t>
            </a:r>
          </a:p>
          <a:p>
            <a:pPr marL="400050" lvl="1" indent="0">
              <a:buNone/>
            </a:pPr>
            <a:r>
              <a:rPr lang="en-US" b="1" dirty="0"/>
              <a:t>{</a:t>
            </a:r>
          </a:p>
          <a:p>
            <a:pPr marL="800100" lvl="2" indent="0">
              <a:buNone/>
            </a:pPr>
            <a:r>
              <a:rPr lang="en-US" b="1" dirty="0" err="1"/>
              <a:t>routes.IgnoreRoute</a:t>
            </a:r>
            <a:r>
              <a:rPr lang="en-US" b="1" dirty="0"/>
              <a:t>("{resource}.</a:t>
            </a:r>
            <a:r>
              <a:rPr lang="en-US" b="1" dirty="0" err="1"/>
              <a:t>axd</a:t>
            </a:r>
            <a:r>
              <a:rPr lang="en-US" b="1" dirty="0"/>
              <a:t>/{*</a:t>
            </a:r>
            <a:r>
              <a:rPr lang="en-US" b="1" dirty="0" err="1"/>
              <a:t>pathInfo</a:t>
            </a:r>
            <a:r>
              <a:rPr lang="en-US" b="1" dirty="0"/>
              <a:t>}");</a:t>
            </a:r>
          </a:p>
          <a:p>
            <a:pPr marL="800100" lvl="2" indent="0">
              <a:buNone/>
            </a:pPr>
            <a:r>
              <a:rPr lang="en-US" b="1" dirty="0"/>
              <a:t> </a:t>
            </a:r>
          </a:p>
          <a:p>
            <a:pPr marL="800100" lvl="2" indent="0">
              <a:buNone/>
            </a:pPr>
            <a:r>
              <a:rPr lang="en-US" b="1" i="1" dirty="0"/>
              <a:t>//enabling attribute routing</a:t>
            </a:r>
            <a:endParaRPr lang="en-US" b="1" dirty="0"/>
          </a:p>
          <a:p>
            <a:pPr marL="800100" lvl="2" indent="0">
              <a:buNone/>
            </a:pPr>
            <a:r>
              <a:rPr lang="en-US" b="1" dirty="0" err="1"/>
              <a:t>routes.MapMvcAttributeRoutes</a:t>
            </a:r>
            <a:r>
              <a:rPr lang="en-US" b="1" dirty="0"/>
              <a:t>();</a:t>
            </a:r>
          </a:p>
          <a:p>
            <a:pPr marL="800100" lvl="2" indent="0">
              <a:buNone/>
            </a:pPr>
            <a:r>
              <a:rPr lang="en-US" b="1" dirty="0"/>
              <a:t> </a:t>
            </a:r>
          </a:p>
          <a:p>
            <a:pPr marL="800100" lvl="2" indent="0">
              <a:buNone/>
            </a:pPr>
            <a:r>
              <a:rPr lang="en-US" b="1" i="1" dirty="0"/>
              <a:t>//convention-based routing</a:t>
            </a:r>
            <a:endParaRPr lang="en-US" b="1" dirty="0"/>
          </a:p>
          <a:p>
            <a:pPr marL="800100" lvl="2" indent="0">
              <a:buNone/>
            </a:pPr>
            <a:r>
              <a:rPr lang="en-US" b="1" dirty="0" err="1" smtClean="0"/>
              <a:t>routes.MapRoute</a:t>
            </a:r>
            <a:r>
              <a:rPr lang="en-US" b="1" dirty="0"/>
              <a:t>(</a:t>
            </a:r>
          </a:p>
          <a:p>
            <a:pPr marL="800100" lvl="2" indent="0">
              <a:buNone/>
            </a:pPr>
            <a:r>
              <a:rPr lang="en-US" b="1" dirty="0"/>
              <a:t>name: "Default",</a:t>
            </a:r>
          </a:p>
          <a:p>
            <a:pPr marL="800100" lvl="2" indent="0">
              <a:buNone/>
            </a:pPr>
            <a:r>
              <a:rPr lang="en-US" b="1" dirty="0"/>
              <a:t>url: "{controller}/{action}/{id}",</a:t>
            </a:r>
          </a:p>
          <a:p>
            <a:pPr marL="800100" lvl="2" indent="0">
              <a:buNone/>
            </a:pPr>
            <a:r>
              <a:rPr lang="en-US" b="1" dirty="0"/>
              <a:t>defaults: new { controller = "Home", action = "Index", id = </a:t>
            </a:r>
            <a:r>
              <a:rPr lang="en-US" b="1" dirty="0" err="1"/>
              <a:t>UrlParameter.Optional</a:t>
            </a:r>
            <a:r>
              <a:rPr lang="en-US" b="1" dirty="0"/>
              <a:t> });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0"/>
            <a:ext cx="7125113" cy="924475"/>
          </a:xfrm>
        </p:spPr>
        <p:txBody>
          <a:bodyPr/>
          <a:lstStyle/>
          <a:p>
            <a:r>
              <a:rPr lang="en-US" sz="4400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47800"/>
            <a:ext cx="5410200" cy="1143000"/>
          </a:xfrm>
        </p:spPr>
        <p:txBody>
          <a:bodyPr/>
          <a:lstStyle/>
          <a:p>
            <a:r>
              <a:rPr lang="en-US" sz="4400" dirty="0" smtClean="0"/>
              <a:t>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3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125113" cy="924475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125112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 can contain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 can contains business logics, validation logics etc..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25113" cy="924475"/>
          </a:xfrm>
        </p:spPr>
        <p:txBody>
          <a:bodyPr/>
          <a:lstStyle/>
          <a:p>
            <a:r>
              <a:rPr lang="en-US" dirty="0" smtClean="0"/>
              <a:t>Validation &amp; Data Annotations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 Model </a:t>
            </a:r>
            <a:r>
              <a:rPr lang="en-US" sz="2300" dirty="0"/>
              <a:t>validations are done by using Data </a:t>
            </a:r>
            <a:r>
              <a:rPr lang="en-US" sz="2300" dirty="0" smtClean="0"/>
              <a:t>Annotations. Many built in validation attributes like Required, Range, </a:t>
            </a:r>
            <a:r>
              <a:rPr lang="en-US" sz="2300" dirty="0" err="1" smtClean="0"/>
              <a:t>RegularExpression</a:t>
            </a:r>
            <a:r>
              <a:rPr lang="en-US" sz="2300" dirty="0" smtClean="0"/>
              <a:t>, </a:t>
            </a:r>
            <a:r>
              <a:rPr lang="en-US" sz="2300" dirty="0" err="1" smtClean="0"/>
              <a:t>StringLength</a:t>
            </a:r>
            <a:r>
              <a:rPr lang="en-US" sz="2300" dirty="0" smtClean="0"/>
              <a:t>, </a:t>
            </a:r>
            <a:r>
              <a:rPr lang="en-US" sz="2300" dirty="0" err="1" smtClean="0"/>
              <a:t>etc</a:t>
            </a:r>
            <a:r>
              <a:rPr lang="en-US" sz="2300" dirty="0" smtClean="0"/>
              <a:t> are available out of the box with ASP </a:t>
            </a:r>
            <a:r>
              <a:rPr lang="en-US" sz="2300" dirty="0" err="1" smtClean="0"/>
              <a:t>.Net</a:t>
            </a:r>
            <a:r>
              <a:rPr lang="en-US" sz="2300" dirty="0" smtClean="0"/>
              <a:t> MVC.</a:t>
            </a:r>
          </a:p>
          <a:p>
            <a:pPr marL="109728" indent="0">
              <a:buNone/>
            </a:pPr>
            <a:r>
              <a:rPr lang="en-US" sz="2100" dirty="0" err="1" smtClean="0"/>
              <a:t>Eg</a:t>
            </a:r>
            <a:r>
              <a:rPr lang="en-US" sz="2100" dirty="0" smtClean="0"/>
              <a:t>:  </a:t>
            </a:r>
            <a:r>
              <a:rPr lang="en-US" sz="1900" dirty="0" smtClean="0"/>
              <a:t>public class Employee	{</a:t>
            </a:r>
          </a:p>
          <a:p>
            <a:pPr marL="109728" indent="0">
              <a:buNone/>
            </a:pPr>
            <a:r>
              <a:rPr lang="en-US" sz="1900" dirty="0" smtClean="0"/>
              <a:t>	[Required(</a:t>
            </a:r>
            <a:r>
              <a:rPr lang="en-US" sz="1900" dirty="0" err="1" smtClean="0"/>
              <a:t>ErrorMessage</a:t>
            </a:r>
            <a:r>
              <a:rPr lang="en-US" sz="1900" dirty="0" smtClean="0"/>
              <a:t>=“Name is required”)]</a:t>
            </a:r>
          </a:p>
          <a:p>
            <a:pPr marL="109728" indent="0">
              <a:buNone/>
            </a:pPr>
            <a:r>
              <a:rPr lang="en-US" sz="1900" dirty="0" smtClean="0"/>
              <a:t>	public string Name { get; set; } 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 	[</a:t>
            </a:r>
            <a:r>
              <a:rPr lang="en-US" sz="1900" dirty="0"/>
              <a:t>Required(</a:t>
            </a:r>
            <a:r>
              <a:rPr lang="en-US" sz="1900" dirty="0" err="1"/>
              <a:t>ErrorMessage</a:t>
            </a:r>
            <a:r>
              <a:rPr lang="en-US" sz="1900" dirty="0"/>
              <a:t> = </a:t>
            </a:r>
            <a:r>
              <a:rPr lang="en-US" sz="1900" dirty="0" smtClean="0"/>
              <a:t>“Date of birth </a:t>
            </a:r>
            <a:r>
              <a:rPr lang="en-US" sz="1900" dirty="0"/>
              <a:t>is required</a:t>
            </a:r>
            <a:r>
              <a:rPr lang="en-US" sz="1900" dirty="0" smtClean="0"/>
              <a:t>")]</a:t>
            </a:r>
          </a:p>
          <a:p>
            <a:pPr marL="109728" indent="0">
              <a:buNone/>
            </a:pPr>
            <a:r>
              <a:rPr lang="en-US" sz="1900" dirty="0" smtClean="0"/>
              <a:t>	[</a:t>
            </a:r>
            <a:r>
              <a:rPr lang="en-US" sz="1900" dirty="0" err="1" smtClean="0"/>
              <a:t>DisplayName</a:t>
            </a:r>
            <a:r>
              <a:rPr lang="en-US" sz="1900" dirty="0"/>
              <a:t>(“Date of </a:t>
            </a:r>
            <a:r>
              <a:rPr lang="en-US" sz="1900" dirty="0" smtClean="0"/>
              <a:t>birth”)] </a:t>
            </a:r>
          </a:p>
          <a:p>
            <a:pPr marL="109728" indent="0">
              <a:buNone/>
            </a:pPr>
            <a:r>
              <a:rPr lang="en-US" sz="1900" dirty="0" smtClean="0"/>
              <a:t>	[</a:t>
            </a:r>
            <a:r>
              <a:rPr lang="en-US" sz="1900" dirty="0" err="1"/>
              <a:t>DisplayFormat</a:t>
            </a:r>
            <a:r>
              <a:rPr lang="en-US" sz="1900" dirty="0"/>
              <a:t>(</a:t>
            </a:r>
            <a:r>
              <a:rPr lang="en-US" sz="1900" dirty="0" err="1"/>
              <a:t>DataFormatString</a:t>
            </a:r>
            <a:r>
              <a:rPr lang="en-US" sz="1900" dirty="0"/>
              <a:t> = "{0:MM/</a:t>
            </a:r>
            <a:r>
              <a:rPr lang="en-US" sz="1900" dirty="0" err="1"/>
              <a:t>dd</a:t>
            </a:r>
            <a:r>
              <a:rPr lang="en-US" sz="1900" dirty="0"/>
              <a:t>/</a:t>
            </a:r>
            <a:r>
              <a:rPr lang="en-US" sz="1900" dirty="0" err="1"/>
              <a:t>yyyy</a:t>
            </a:r>
            <a:r>
              <a:rPr lang="en-US" sz="1900" dirty="0"/>
              <a:t>}")]</a:t>
            </a:r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public </a:t>
            </a:r>
            <a:r>
              <a:rPr lang="en-US" sz="1900" dirty="0" err="1"/>
              <a:t>DateTime</a:t>
            </a:r>
            <a:r>
              <a:rPr lang="en-US" sz="1900" dirty="0"/>
              <a:t> </a:t>
            </a:r>
            <a:r>
              <a:rPr lang="en-US" sz="1900" dirty="0" smtClean="0"/>
              <a:t>DOB { </a:t>
            </a:r>
            <a:r>
              <a:rPr lang="en-US" sz="1900" dirty="0"/>
              <a:t>get; set; </a:t>
            </a:r>
            <a:r>
              <a:rPr lang="en-US" sz="1900" dirty="0" smtClean="0"/>
              <a:t>}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[</a:t>
            </a:r>
            <a:r>
              <a:rPr lang="en-US" sz="1900" dirty="0"/>
              <a:t>Required(</a:t>
            </a:r>
            <a:r>
              <a:rPr lang="en-US" sz="1900" dirty="0" err="1"/>
              <a:t>ErrorMessage</a:t>
            </a:r>
            <a:r>
              <a:rPr lang="en-US" sz="1900" dirty="0"/>
              <a:t> = </a:t>
            </a:r>
            <a:r>
              <a:rPr lang="en-US" sz="1900" dirty="0" smtClean="0"/>
              <a:t>“Email is </a:t>
            </a:r>
            <a:r>
              <a:rPr lang="en-US" sz="1900" dirty="0"/>
              <a:t>required</a:t>
            </a:r>
            <a:r>
              <a:rPr lang="en-US" sz="1900" dirty="0" smtClean="0"/>
              <a:t>")]</a:t>
            </a:r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[</a:t>
            </a:r>
            <a:r>
              <a:rPr lang="en-US" sz="1900" dirty="0" err="1" smtClean="0"/>
              <a:t>DataType</a:t>
            </a:r>
            <a:r>
              <a:rPr lang="en-US" sz="1900" dirty="0" smtClean="0"/>
              <a:t>(</a:t>
            </a:r>
            <a:r>
              <a:rPr lang="en-US" sz="1900" dirty="0" err="1" smtClean="0"/>
              <a:t>DataType.EmailAddress</a:t>
            </a:r>
            <a:r>
              <a:rPr lang="en-US" sz="1900" dirty="0" smtClean="0"/>
              <a:t>)]</a:t>
            </a:r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public string Email { </a:t>
            </a:r>
            <a:r>
              <a:rPr lang="en-US" sz="1900" dirty="0"/>
              <a:t>get; set; } 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</a:t>
            </a: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5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553200" cy="1143000"/>
          </a:xfrm>
        </p:spPr>
        <p:txBody>
          <a:bodyPr/>
          <a:lstStyle/>
          <a:p>
            <a:r>
              <a:rPr lang="en-US" sz="4400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125113" cy="924475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125112" cy="2155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View is what you see in asp.net MVC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View can contain HTML, scripts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There no direct correspondence with the URL and View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514600"/>
            <a:ext cx="6019800" cy="1143000"/>
          </a:xfrm>
        </p:spPr>
        <p:txBody>
          <a:bodyPr/>
          <a:lstStyle/>
          <a:p>
            <a:pPr algn="ctr"/>
            <a:r>
              <a:rPr lang="en-US" sz="4400" dirty="0" smtClean="0"/>
              <a:t>ASP .NET Framework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92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600200"/>
            <a:ext cx="4800600" cy="924475"/>
          </a:xfrm>
        </p:spPr>
        <p:txBody>
          <a:bodyPr/>
          <a:lstStyle/>
          <a:p>
            <a:r>
              <a:rPr lang="en-US" sz="2400" dirty="0" smtClean="0"/>
              <a:t>View Engines in MVC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955" y="2286000"/>
            <a:ext cx="47244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Aspx</a:t>
            </a:r>
            <a:r>
              <a:rPr lang="en-US" dirty="0" smtClean="0"/>
              <a:t> View Engine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Razor View Engine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599" y="381000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22" y="1305475"/>
            <a:ext cx="7125113" cy="924475"/>
          </a:xfrm>
        </p:spPr>
        <p:txBody>
          <a:bodyPr/>
          <a:lstStyle/>
          <a:p>
            <a:r>
              <a:rPr lang="en-US" dirty="0" smtClean="0"/>
              <a:t>Razor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3581400"/>
            <a:ext cx="7125112" cy="182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3429000" y="3505200"/>
            <a:ext cx="1752600" cy="12192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Data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3581400"/>
            <a:ext cx="1828800" cy="1143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Razor Template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72200" y="3581400"/>
            <a:ext cx="2133600" cy="1143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output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2514600" y="3810000"/>
            <a:ext cx="609600" cy="685800"/>
          </a:xfrm>
          <a:prstGeom prst="mathPlu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410200" y="3886200"/>
            <a:ext cx="609600" cy="457200"/>
          </a:xfrm>
          <a:prstGeom prst="mathEqual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599" y="228600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399" y="2066434"/>
            <a:ext cx="7613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Razor  view engine use Razor  template to produce HTML. The razor  template has the extension </a:t>
            </a:r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5968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Razor Code Expressions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600" dirty="0" smtClean="0"/>
              <a:t>Instead of </a:t>
            </a:r>
            <a:r>
              <a:rPr lang="en-US" sz="2600" dirty="0" err="1" smtClean="0"/>
              <a:t>Response.Write</a:t>
            </a:r>
            <a:r>
              <a:rPr lang="en-US" sz="2600" dirty="0" smtClean="0"/>
              <a:t> Razor using </a:t>
            </a:r>
            <a:r>
              <a:rPr lang="en-US" sz="2600" b="1" dirty="0" smtClean="0"/>
              <a:t>@</a:t>
            </a:r>
            <a:r>
              <a:rPr lang="en-US" sz="2600" dirty="0" smtClean="0"/>
              <a:t>symbol to write something into response object, </a:t>
            </a:r>
            <a:r>
              <a:rPr lang="en-US" sz="2600" dirty="0"/>
              <a:t>the difference between </a:t>
            </a:r>
            <a:r>
              <a:rPr lang="en-US" sz="2600" dirty="0" err="1"/>
              <a:t>Response.Write</a:t>
            </a:r>
            <a:r>
              <a:rPr lang="en-US" sz="2600" dirty="0"/>
              <a:t> and @ symbol </a:t>
            </a:r>
            <a:r>
              <a:rPr lang="en-US" sz="2600" dirty="0" smtClean="0"/>
              <a:t>is, </a:t>
            </a:r>
            <a:r>
              <a:rPr lang="en-US" sz="2600" dirty="0"/>
              <a:t>@ symbol </a:t>
            </a:r>
            <a:r>
              <a:rPr lang="en-US" sz="2600" dirty="0" smtClean="0"/>
              <a:t>automatically does the HTML encoding (this will help to prevent cross side scripting attack).</a:t>
            </a:r>
            <a:endParaRPr lang="en-US" sz="26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900" dirty="0" smtClean="0"/>
              <a:t>	Types of code expressions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900" dirty="0" smtClean="0"/>
              <a:t>Implicit Code Expressions</a:t>
            </a:r>
          </a:p>
          <a:p>
            <a:pPr marL="914400" lvl="2" indent="0">
              <a:buNone/>
            </a:pPr>
            <a:r>
              <a:rPr lang="en-US" sz="2900" dirty="0" smtClean="0"/>
              <a:t>		ex: </a:t>
            </a:r>
            <a:r>
              <a:rPr lang="en-US" sz="2900" b="1" i="1" dirty="0" smtClean="0"/>
              <a:t>&lt;h3&gt; Rate :&lt;/h3&gt; @</a:t>
            </a:r>
            <a:r>
              <a:rPr lang="en-US" sz="2900" b="1" i="1" dirty="0" err="1" smtClean="0"/>
              <a:t>model.Rate</a:t>
            </a:r>
            <a:endParaRPr lang="en-US" sz="2900" b="1" i="1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900" dirty="0" smtClean="0"/>
              <a:t>Explicit Code Expressions (Expression with in ‘()’)</a:t>
            </a:r>
          </a:p>
          <a:p>
            <a:pPr marL="914400" lvl="2" indent="0">
              <a:buNone/>
            </a:pPr>
            <a:r>
              <a:rPr lang="en-US" sz="2900" dirty="0" smtClean="0"/>
              <a:t>		 ex</a:t>
            </a:r>
            <a:r>
              <a:rPr lang="en-US" sz="2900" i="1" dirty="0" smtClean="0"/>
              <a:t>: </a:t>
            </a:r>
            <a:r>
              <a:rPr lang="en-US" sz="2900" b="1" i="1" dirty="0" smtClean="0"/>
              <a:t>&lt;h3&gt;Total Amount: &lt;/h3&gt;@(</a:t>
            </a:r>
            <a:r>
              <a:rPr lang="en-US" sz="2900" b="1" i="1" dirty="0" err="1" smtClean="0"/>
              <a:t>model.Rate</a:t>
            </a:r>
            <a:r>
              <a:rPr lang="en-US" sz="2900" b="1" i="1" dirty="0"/>
              <a:t>*</a:t>
            </a:r>
            <a:r>
              <a:rPr lang="en-US" sz="2900" b="1" i="1" dirty="0" smtClean="0"/>
              <a:t>10.0)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82" y="763034"/>
            <a:ext cx="3526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  <a:ea typeface="+mj-ea"/>
                <a:cs typeface="Trebuchet MS"/>
              </a:rPr>
              <a:t>Razor </a:t>
            </a:r>
            <a:r>
              <a:rPr lang="en-US" sz="2400" dirty="0">
                <a:latin typeface="+mj-lt"/>
                <a:ea typeface="+mj-ea"/>
                <a:cs typeface="Trebuchet MS"/>
              </a:rPr>
              <a:t>View </a:t>
            </a:r>
            <a:r>
              <a:rPr lang="en-US" sz="2400" dirty="0" smtClean="0">
                <a:latin typeface="+mj-lt"/>
                <a:ea typeface="+mj-ea"/>
                <a:cs typeface="Trebuchet MS"/>
              </a:rPr>
              <a:t>Engine - Syntax</a:t>
            </a:r>
            <a:endParaRPr lang="en-US" sz="2400" dirty="0">
              <a:latin typeface="+mj-lt"/>
              <a:ea typeface="+mj-ea"/>
              <a:cs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447801"/>
            <a:ext cx="7125112" cy="4410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Razor code block (@{})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1800" dirty="0" smtClean="0"/>
              <a:t>ex : @{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err="1" smtClean="0"/>
              <a:t>var</a:t>
            </a:r>
            <a:r>
              <a:rPr lang="en-US" sz="1800" dirty="0" smtClean="0"/>
              <a:t>  </a:t>
            </a:r>
            <a:r>
              <a:rPr lang="en-US" sz="1800" dirty="0" err="1" smtClean="0"/>
              <a:t>msg</a:t>
            </a:r>
            <a:r>
              <a:rPr lang="en-US" sz="1800" dirty="0" smtClean="0"/>
              <a:t> = “Hello World”;</a:t>
            </a:r>
          </a:p>
          <a:p>
            <a:pPr>
              <a:buNone/>
            </a:pPr>
            <a:r>
              <a:rPr lang="en-US" sz="1800" dirty="0" smtClean="0"/>
              <a:t>		          }</a:t>
            </a:r>
          </a:p>
          <a:p>
            <a:pPr>
              <a:buNone/>
            </a:pPr>
            <a:r>
              <a:rPr lang="en-US" sz="1800" dirty="0" smtClean="0"/>
              <a:t>		ex:  @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(</a:t>
            </a:r>
            <a:r>
              <a:rPr lang="en-US" sz="1800" dirty="0" err="1" smtClean="0"/>
              <a:t>var</a:t>
            </a:r>
            <a:r>
              <a:rPr lang="en-US" sz="1800" dirty="0" smtClean="0"/>
              <a:t> item in Model)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			&lt;h1&gt;@</a:t>
            </a:r>
            <a:r>
              <a:rPr lang="en-US" sz="1800" dirty="0" err="1" smtClean="0"/>
              <a:t>item.Name</a:t>
            </a:r>
            <a:r>
              <a:rPr lang="en-US" sz="1800" dirty="0" smtClean="0"/>
              <a:t>&lt;/h1&gt;</a:t>
            </a:r>
          </a:p>
          <a:p>
            <a:pPr>
              <a:buNone/>
            </a:pPr>
            <a:r>
              <a:rPr lang="en-US" sz="1800" dirty="0" smtClean="0"/>
              <a:t>		         }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The Razor comments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@* and *@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99" y="1028528"/>
            <a:ext cx="3526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  <a:ea typeface="+mj-ea"/>
                <a:cs typeface="Trebuchet MS"/>
              </a:rPr>
              <a:t>Razor View </a:t>
            </a:r>
            <a:r>
              <a:rPr lang="en-US" sz="2400" dirty="0" smtClean="0">
                <a:latin typeface="+mj-lt"/>
                <a:ea typeface="+mj-ea"/>
                <a:cs typeface="Trebuchet MS"/>
              </a:rPr>
              <a:t>Engine - Syntax</a:t>
            </a:r>
            <a:endParaRPr lang="en-US" sz="2400" dirty="0">
              <a:latin typeface="+mj-lt"/>
              <a:ea typeface="+mj-ea"/>
              <a:cs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598" y="66125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7910"/>
            <a:ext cx="7125113" cy="685800"/>
          </a:xfrm>
        </p:spPr>
        <p:txBody>
          <a:bodyPr/>
          <a:lstStyle/>
          <a:p>
            <a:r>
              <a:rPr lang="en-US" sz="2400" dirty="0" smtClean="0"/>
              <a:t>Razor Physical Pages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125112" cy="466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Layout.cshtml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Layout views are similar to “master pages” on  ASP </a:t>
            </a:r>
            <a:r>
              <a:rPr lang="en-US" dirty="0" err="1" smtClean="0"/>
              <a:t>.Net</a:t>
            </a:r>
            <a:r>
              <a:rPr lang="en-US" dirty="0" smtClean="0"/>
              <a:t> Web forms</a:t>
            </a:r>
          </a:p>
          <a:p>
            <a:pPr marL="0" indent="0">
              <a:buNone/>
            </a:pPr>
            <a:r>
              <a:rPr lang="en-US" dirty="0" smtClean="0"/>
              <a:t>	Layout view has two special methods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RenderBody</a:t>
            </a:r>
            <a:r>
              <a:rPr lang="en-US" b="1" dirty="0" smtClean="0"/>
              <a:t>() </a:t>
            </a:r>
          </a:p>
          <a:p>
            <a:pPr>
              <a:buNone/>
            </a:pPr>
            <a:r>
              <a:rPr lang="en-US" dirty="0" smtClean="0"/>
              <a:t>			This method inserts the page content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RenderSection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/>
              <a:t>T</a:t>
            </a:r>
            <a:r>
              <a:rPr lang="en-US" dirty="0" smtClean="0"/>
              <a:t>his method helps to insert a section of the page</a:t>
            </a:r>
          </a:p>
          <a:p>
            <a:pPr>
              <a:buNone/>
            </a:pPr>
            <a:r>
              <a:rPr lang="en-US" dirty="0" smtClean="0"/>
              <a:t>			Syntax : 	</a:t>
            </a:r>
            <a:r>
              <a:rPr lang="en-US" sz="1600" i="1" dirty="0" smtClean="0"/>
              <a:t>@</a:t>
            </a:r>
            <a:r>
              <a:rPr lang="en-US" sz="1600" i="1" dirty="0" err="1" smtClean="0"/>
              <a:t>RenderSection</a:t>
            </a:r>
            <a:r>
              <a:rPr lang="en-US" sz="1600" i="1" dirty="0" smtClean="0"/>
              <a:t>(“section name”, </a:t>
            </a:r>
            <a:r>
              <a:rPr lang="en-US" sz="1600" i="1" dirty="0" err="1" smtClean="0"/>
              <a:t>bool</a:t>
            </a:r>
            <a:r>
              <a:rPr lang="en-US" sz="1600" i="1" dirty="0" smtClean="0"/>
              <a:t> required)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ViewStart.cshtml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Used </a:t>
            </a:r>
            <a:r>
              <a:rPr lang="en-US" dirty="0"/>
              <a:t>to define common view code that you want to execute at the start of each View’s rendering.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143435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125113" cy="924475"/>
          </a:xfrm>
        </p:spPr>
        <p:txBody>
          <a:bodyPr/>
          <a:lstStyle/>
          <a:p>
            <a:r>
              <a:rPr lang="en-US" sz="2400" dirty="0" smtClean="0"/>
              <a:t>HTML Helpers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Html </a:t>
            </a:r>
            <a:r>
              <a:rPr lang="en-US" dirty="0"/>
              <a:t>helper is used to create small html </a:t>
            </a:r>
            <a:r>
              <a:rPr lang="en-US" dirty="0" smtClean="0"/>
              <a:t>elements like input elements, form elements, link elements etc..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1800" dirty="0" smtClean="0"/>
              <a:t>ex:  	</a:t>
            </a:r>
            <a:r>
              <a:rPr lang="en-US" sz="1800" dirty="0" err="1" smtClean="0"/>
              <a:t>Html.ValidationMessageFor</a:t>
            </a:r>
            <a:r>
              <a:rPr lang="en-US" sz="1800" dirty="0" smtClean="0"/>
              <a:t>()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Html.ValidationSummary</a:t>
            </a:r>
            <a:r>
              <a:rPr lang="en-US" sz="1800" dirty="0" smtClean="0"/>
              <a:t> ()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Html.LabelFor</a:t>
            </a:r>
            <a:r>
              <a:rPr lang="en-US" sz="1800" dirty="0" smtClean="0"/>
              <a:t>()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Html.DisplayFor</a:t>
            </a:r>
            <a:r>
              <a:rPr lang="en-US" sz="1800" dirty="0" smtClean="0"/>
              <a:t>()</a:t>
            </a:r>
          </a:p>
          <a:p>
            <a:pPr marL="457200" lvl="1" indent="0">
              <a:buNone/>
            </a:pPr>
            <a:r>
              <a:rPr lang="en-US" sz="1800" dirty="0" smtClean="0"/>
              <a:t>	etc….</a:t>
            </a:r>
          </a:p>
          <a:p>
            <a:pPr marL="457200" lvl="1" indent="0">
              <a:buNone/>
            </a:pPr>
            <a:r>
              <a:rPr lang="en-US" sz="1800" dirty="0" smtClean="0"/>
              <a:t>Also we can create </a:t>
            </a:r>
            <a:r>
              <a:rPr lang="en-US" sz="1800" dirty="0"/>
              <a:t>custom helpers using extension </a:t>
            </a:r>
            <a:r>
              <a:rPr lang="en-US" sz="1800" dirty="0" smtClean="0"/>
              <a:t>methods</a:t>
            </a:r>
            <a:r>
              <a:rPr lang="en-US" sz="2100" dirty="0" smtClean="0"/>
              <a:t>.</a:t>
            </a:r>
            <a:endParaRPr lang="en-US" sz="2100" dirty="0"/>
          </a:p>
          <a:p>
            <a:pPr marL="457200" lvl="1" indent="0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43435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114800" cy="924475"/>
          </a:xfrm>
        </p:spPr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partial view is a </a:t>
            </a:r>
            <a:r>
              <a:rPr lang="en-US" dirty="0" smtClean="0"/>
              <a:t>type of view which  contains </a:t>
            </a:r>
            <a:r>
              <a:rPr lang="en-US" dirty="0"/>
              <a:t>markups  and </a:t>
            </a:r>
            <a:r>
              <a:rPr lang="en-US" dirty="0" smtClean="0"/>
              <a:t>server side codes and that </a:t>
            </a:r>
            <a:r>
              <a:rPr lang="en-US" dirty="0"/>
              <a:t>can be </a:t>
            </a:r>
            <a:r>
              <a:rPr lang="en-US" dirty="0" smtClean="0"/>
              <a:t>reused.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1800" dirty="0"/>
              <a:t>		</a:t>
            </a:r>
            <a:r>
              <a:rPr lang="en-US" sz="1800" dirty="0" smtClean="0"/>
              <a:t>Syntax : @</a:t>
            </a:r>
            <a:r>
              <a:rPr lang="en-US" sz="1800" dirty="0" err="1" smtClean="0"/>
              <a:t>Html.Partial</a:t>
            </a:r>
            <a:r>
              <a:rPr lang="en-US" sz="1800" dirty="0"/>
              <a:t>(“partial view name”, model</a:t>
            </a:r>
            <a:r>
              <a:rPr lang="en-US" sz="1800" dirty="0" smtClean="0"/>
              <a:t>)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1800" dirty="0" smtClean="0"/>
              <a:t>			     @</a:t>
            </a:r>
            <a:r>
              <a:rPr lang="en-US" sz="1800" dirty="0" err="1"/>
              <a:t>Html.Action</a:t>
            </a:r>
            <a:r>
              <a:rPr lang="en-US" sz="1800" dirty="0"/>
              <a:t>(“</a:t>
            </a:r>
            <a:r>
              <a:rPr lang="en-US" sz="1800" dirty="0" err="1"/>
              <a:t>ActionMethod</a:t>
            </a:r>
            <a:r>
              <a:rPr lang="en-US" sz="1800" dirty="0" smtClean="0"/>
              <a:t>”, ”</a:t>
            </a:r>
            <a:r>
              <a:rPr lang="en-US" sz="1800" dirty="0"/>
              <a:t>controller”)</a:t>
            </a:r>
          </a:p>
          <a:p>
            <a:pPr>
              <a:buNone/>
            </a:pPr>
            <a:r>
              <a:rPr lang="en-US" dirty="0" smtClean="0"/>
              <a:t>Scenarios </a:t>
            </a:r>
            <a:r>
              <a:rPr lang="en-US" dirty="0"/>
              <a:t>of partial view</a:t>
            </a:r>
            <a:r>
              <a:rPr lang="en-US" dirty="0" smtClean="0"/>
              <a:t>;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800" dirty="0" smtClean="0"/>
              <a:t>1. To make </a:t>
            </a:r>
            <a:r>
              <a:rPr lang="en-US" sz="1800" dirty="0"/>
              <a:t>main view more readable 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800" dirty="0" smtClean="0"/>
              <a:t>2. To </a:t>
            </a:r>
            <a:r>
              <a:rPr lang="en-US" sz="1800" dirty="0"/>
              <a:t>render a portion of model to a specific </a:t>
            </a:r>
            <a:r>
              <a:rPr lang="en-US" sz="1800" dirty="0" smtClean="0"/>
              <a:t>view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25113" cy="924475"/>
          </a:xfrm>
        </p:spPr>
        <p:txBody>
          <a:bodyPr>
            <a:noAutofit/>
          </a:bodyPr>
          <a:lstStyle/>
          <a:p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 smtClean="0">
                <a:effectLst/>
              </a:rPr>
              <a:t>Passing Data to View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7924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2628">
              <a:buFont typeface="Wingdings" panose="05000000000000000000" pitchFamily="2" charset="2"/>
              <a:buChar char="ü"/>
            </a:pPr>
            <a:r>
              <a:rPr lang="en-US" b="1" dirty="0" err="1"/>
              <a:t>ViewData</a:t>
            </a:r>
            <a:endParaRPr lang="en-US" b="1" dirty="0"/>
          </a:p>
          <a:p>
            <a:pPr marL="109728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ViewData</a:t>
            </a:r>
            <a:r>
              <a:rPr lang="en-US" dirty="0"/>
              <a:t> is a dictionary object that is derived from </a:t>
            </a:r>
            <a:r>
              <a:rPr lang="en-US" dirty="0" err="1" smtClean="0"/>
              <a:t>ViewDataDictionary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ViewBag</a:t>
            </a: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ViewBag</a:t>
            </a:r>
            <a:r>
              <a:rPr lang="en-US" dirty="0" smtClean="0"/>
              <a:t> </a:t>
            </a:r>
            <a:r>
              <a:rPr lang="en-US" dirty="0"/>
              <a:t>is a dynamic property that takes advantage of the new dynamic features in C# 4.0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TempData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TempData</a:t>
            </a:r>
            <a:r>
              <a:rPr lang="en-US" dirty="0"/>
              <a:t> is a dictionary object that is derived from </a:t>
            </a:r>
            <a:r>
              <a:rPr lang="en-US" dirty="0" err="1"/>
              <a:t>TempDataDictionary</a:t>
            </a:r>
            <a:r>
              <a:rPr lang="en-US" dirty="0"/>
              <a:t> class and stored in short lives session.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25113" cy="924475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Passing Data to </a:t>
            </a:r>
            <a:r>
              <a:rPr lang="en-US" dirty="0" smtClean="0">
                <a:effectLst/>
              </a:rPr>
              <a:t>View </a:t>
            </a:r>
            <a:r>
              <a:rPr lang="en-US" dirty="0" smtClean="0"/>
              <a:t>(</a:t>
            </a:r>
            <a:r>
              <a:rPr lang="en-US" dirty="0" err="1" smtClean="0"/>
              <a:t>contd</a:t>
            </a:r>
            <a:r>
              <a:rPr lang="en-US" dirty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100" dirty="0" smtClean="0"/>
              <a:t>Session </a:t>
            </a:r>
            <a:r>
              <a:rPr lang="en-US" sz="2100" dirty="0"/>
              <a:t>is also used to pass data within the ASP.NET MVC application and Unlike </a:t>
            </a:r>
            <a:r>
              <a:rPr lang="en-US" sz="2100" dirty="0" err="1"/>
              <a:t>TempData</a:t>
            </a:r>
            <a:r>
              <a:rPr lang="en-US" sz="2100" dirty="0"/>
              <a:t>, it never expires</a:t>
            </a:r>
            <a:r>
              <a:rPr lang="en-US" sz="2100" dirty="0" smtClean="0"/>
              <a:t>.</a:t>
            </a:r>
          </a:p>
          <a:p>
            <a:pPr marL="109728" indent="0">
              <a:buNone/>
            </a:pPr>
            <a:endParaRPr lang="en-US" sz="21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077200" cy="3092824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91353" y="1295400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 smtClean="0"/>
              <a:t>ViewData</a:t>
            </a:r>
            <a:r>
              <a:rPr lang="en-US" sz="2400" dirty="0" smtClean="0"/>
              <a:t> Vs </a:t>
            </a:r>
            <a:r>
              <a:rPr lang="en-US" sz="2400" dirty="0" err="1" smtClean="0"/>
              <a:t>ViewBag</a:t>
            </a:r>
            <a:r>
              <a:rPr lang="en-US" sz="2400" dirty="0" smtClean="0"/>
              <a:t> Vs </a:t>
            </a:r>
            <a:r>
              <a:rPr lang="en-US" sz="2400" dirty="0" err="1" smtClean="0"/>
              <a:t>TempData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125112" cy="2383639"/>
          </a:xfrm>
        </p:spPr>
        <p:txBody>
          <a:bodyPr/>
          <a:lstStyle/>
          <a:p>
            <a:r>
              <a:rPr lang="en-US" dirty="0"/>
              <a:t>What Model binder does is that it takes the values coming from an HTML page and map it to a corresponding model. </a:t>
            </a:r>
          </a:p>
        </p:txBody>
      </p:sp>
    </p:spTree>
    <p:extLst>
      <p:ext uri="{BB962C8B-B14F-4D97-AF65-F5344CB8AC3E}">
        <p14:creationId xmlns:p14="http://schemas.microsoft.com/office/powerpoint/2010/main" val="1246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6192" y="1173162"/>
            <a:ext cx="8229600" cy="4389438"/>
          </a:xfrm>
          <a:prstGeom prst="rect">
            <a:avLst/>
          </a:prstGeom>
          <a:noFill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sz="3600" dirty="0" smtClean="0"/>
              <a:t>ASP .NET  </a:t>
            </a:r>
            <a:r>
              <a:rPr lang="en-US" dirty="0" smtClean="0"/>
              <a:t>version </a:t>
            </a:r>
            <a:r>
              <a:rPr lang="en-US" sz="2400" dirty="0" smtClean="0"/>
              <a:t>5</a:t>
            </a:r>
            <a:endParaRPr lang="en-US" sz="3600" dirty="0"/>
          </a:p>
        </p:txBody>
      </p:sp>
      <p:pic>
        <p:nvPicPr>
          <p:cNvPr id="1026" name="Picture 2" descr="C:\Users\spannian\Documents\IMG_10062015_1158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2" y="1295400"/>
            <a:ext cx="75449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125112" cy="2993239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MVC provides a simple way to inject your piece of code or logic either before or after an action is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achieved by decorating the controllers or actions with ASP.NET MVC attributes or custom attributes. </a:t>
            </a:r>
          </a:p>
        </p:txBody>
      </p:sp>
    </p:spTree>
    <p:extLst>
      <p:ext uri="{BB962C8B-B14F-4D97-AF65-F5344CB8AC3E}">
        <p14:creationId xmlns:p14="http://schemas.microsoft.com/office/powerpoint/2010/main" val="3705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993239"/>
          </a:xfrm>
        </p:spPr>
        <p:txBody>
          <a:bodyPr/>
          <a:lstStyle/>
          <a:p>
            <a:pPr fontAlgn="t"/>
            <a:r>
              <a:rPr lang="en-US" dirty="0"/>
              <a:t>Authentication filters (New in ASP.NET MVC5</a:t>
            </a:r>
            <a:r>
              <a:rPr lang="en-US" dirty="0" smtClean="0"/>
              <a:t>)</a:t>
            </a:r>
          </a:p>
          <a:p>
            <a:pPr fontAlgn="t"/>
            <a:r>
              <a:rPr lang="en-US" dirty="0"/>
              <a:t>Authorization filters</a:t>
            </a:r>
          </a:p>
          <a:p>
            <a:pPr fontAlgn="t"/>
            <a:r>
              <a:rPr lang="en-US" dirty="0"/>
              <a:t>Action filters</a:t>
            </a:r>
          </a:p>
          <a:p>
            <a:pPr fontAlgn="t"/>
            <a:r>
              <a:rPr lang="en-US" dirty="0"/>
              <a:t>Result filters</a:t>
            </a:r>
          </a:p>
          <a:p>
            <a:pPr fontAlgn="t"/>
            <a:r>
              <a:rPr lang="en-US" dirty="0"/>
              <a:t>Exception filters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612239"/>
          </a:xfrm>
        </p:spPr>
        <p:txBody>
          <a:bodyPr/>
          <a:lstStyle/>
          <a:p>
            <a:r>
              <a:rPr lang="en-US" dirty="0"/>
              <a:t>Global level</a:t>
            </a:r>
          </a:p>
          <a:p>
            <a:r>
              <a:rPr lang="en-US" dirty="0"/>
              <a:t>Controller level</a:t>
            </a:r>
          </a:p>
          <a:p>
            <a:r>
              <a:rPr lang="en-US" dirty="0"/>
              <a:t>Action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9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125113" cy="924475"/>
          </a:xfrm>
        </p:spPr>
        <p:txBody>
          <a:bodyPr/>
          <a:lstStyle/>
          <a:p>
            <a:r>
              <a:rPr lang="en-US" dirty="0" smtClean="0"/>
              <a:t>Bundling &amp; Minification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bundle is a logical group of </a:t>
            </a:r>
            <a:r>
              <a:rPr lang="en-US" dirty="0" smtClean="0"/>
              <a:t>files (scripts, styles etc..) </a:t>
            </a:r>
            <a:r>
              <a:rPr lang="en-US" dirty="0"/>
              <a:t>that is loaded with a single HTTP request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/>
              <a:t>bundles.Add</a:t>
            </a:r>
            <a:r>
              <a:rPr lang="en-US" sz="1800" dirty="0"/>
              <a:t>(new </a:t>
            </a:r>
            <a:r>
              <a:rPr lang="en-US" sz="1800" dirty="0" err="1"/>
              <a:t>StyleBundle</a:t>
            </a:r>
            <a:r>
              <a:rPr lang="en-US" sz="1800" dirty="0"/>
              <a:t>("~/Content/</a:t>
            </a:r>
            <a:r>
              <a:rPr lang="en-US" sz="1800" dirty="0" err="1"/>
              <a:t>css</a:t>
            </a:r>
            <a:r>
              <a:rPr lang="en-US" sz="1800" dirty="0"/>
              <a:t>").Include("~/Content/site.min.css",</a:t>
            </a:r>
          </a:p>
          <a:p>
            <a:pPr lvl="1">
              <a:buNone/>
            </a:pPr>
            <a:r>
              <a:rPr lang="en-US" sz="1800" dirty="0"/>
              <a:t>"~/Content/mystyle.min.css</a:t>
            </a:r>
            <a:r>
              <a:rPr lang="en-US" sz="1800" dirty="0" smtClean="0"/>
              <a:t>"));</a:t>
            </a:r>
          </a:p>
          <a:p>
            <a:pPr lvl="1">
              <a:buNone/>
            </a:pPr>
            <a:r>
              <a:rPr lang="en-US" sz="1800" dirty="0" smtClean="0"/>
              <a:t>    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800" dirty="0"/>
              <a:t>Bundle using the "*" Wildcard Character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bundles.Add</a:t>
            </a:r>
            <a:r>
              <a:rPr lang="en-US" sz="1800" dirty="0"/>
              <a:t>(new </a:t>
            </a:r>
            <a:r>
              <a:rPr lang="en-US" sz="1800" dirty="0" err="1"/>
              <a:t>ScriptBundle</a:t>
            </a:r>
            <a:r>
              <a:rPr lang="en-US" sz="1800" dirty="0"/>
              <a:t>("~/bundles/</a:t>
            </a:r>
            <a:r>
              <a:rPr lang="en-US" sz="1800" dirty="0" err="1"/>
              <a:t>jqueryval</a:t>
            </a:r>
            <a:r>
              <a:rPr lang="en-US" sz="1800" dirty="0"/>
              <a:t>").Include("~/Scripts/</a:t>
            </a:r>
            <a:r>
              <a:rPr lang="en-US" sz="1800" dirty="0" err="1"/>
              <a:t>jquery</a:t>
            </a:r>
            <a:r>
              <a:rPr lang="en-US" sz="1800" dirty="0"/>
              <a:t>*.</a:t>
            </a:r>
            <a:r>
              <a:rPr lang="en-US" sz="1800" dirty="0" err="1"/>
              <a:t>js</a:t>
            </a:r>
            <a:r>
              <a:rPr lang="en-US" sz="1800" dirty="0"/>
              <a:t>"));</a:t>
            </a:r>
          </a:p>
          <a:p>
            <a:pPr lvl="1">
              <a:buNone/>
            </a:pPr>
            <a:r>
              <a:rPr lang="en-US" sz="1800" b="1" dirty="0" smtClean="0"/>
              <a:t>  </a:t>
            </a:r>
            <a:r>
              <a:rPr lang="en-US" sz="1800" dirty="0" err="1" smtClean="0"/>
              <a:t>bundles.Add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StyleBundle</a:t>
            </a:r>
            <a:r>
              <a:rPr lang="en-US" sz="1800" dirty="0" smtClean="0"/>
              <a:t>("~/Content/</a:t>
            </a:r>
            <a:r>
              <a:rPr lang="en-US" sz="1800" dirty="0" err="1" smtClean="0"/>
              <a:t>css</a:t>
            </a:r>
            <a:r>
              <a:rPr lang="en-US" sz="1800" dirty="0" smtClean="0"/>
              <a:t>").Include("~/Content/*.</a:t>
            </a:r>
            <a:r>
              <a:rPr lang="en-US" sz="1800" dirty="0" err="1" smtClean="0"/>
              <a:t>css</a:t>
            </a:r>
            <a:r>
              <a:rPr lang="en-US" sz="1800" dirty="0" smtClean="0"/>
              <a:t>"));</a:t>
            </a:r>
          </a:p>
          <a:p>
            <a:pPr lvl="1">
              <a:buNone/>
            </a:pPr>
            <a:endParaRPr lang="en-US" sz="1400" dirty="0"/>
          </a:p>
          <a:p>
            <a:pPr marL="109728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000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125113" cy="924475"/>
          </a:xfrm>
        </p:spPr>
        <p:txBody>
          <a:bodyPr>
            <a:normAutofit/>
          </a:bodyPr>
          <a:lstStyle/>
          <a:p>
            <a:r>
              <a:rPr lang="en-US" dirty="0"/>
              <a:t>Bundling </a:t>
            </a:r>
            <a:r>
              <a:rPr lang="en-US" dirty="0" smtClean="0"/>
              <a:t>&amp; Minification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7125112" cy="4051437"/>
          </a:xfrm>
        </p:spPr>
        <p:txBody>
          <a:bodyPr>
            <a:normAutofit/>
          </a:bodyPr>
          <a:lstStyle/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800" dirty="0"/>
              <a:t>Registering </a:t>
            </a:r>
            <a:r>
              <a:rPr lang="en-US" sz="1800" dirty="0" smtClean="0"/>
              <a:t>Bundle</a:t>
            </a:r>
          </a:p>
          <a:p>
            <a:pPr marL="109728" indent="0">
              <a:buNone/>
            </a:pPr>
            <a:r>
              <a:rPr lang="en-US" sz="1500" dirty="0" smtClean="0"/>
              <a:t>	protected </a:t>
            </a:r>
            <a:r>
              <a:rPr lang="en-US" sz="1500" dirty="0"/>
              <a:t>void Application_Start</a:t>
            </a:r>
            <a:r>
              <a:rPr lang="en-US" sz="1500" dirty="0" smtClean="0"/>
              <a:t>()</a:t>
            </a:r>
          </a:p>
          <a:p>
            <a:pPr marL="109728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{</a:t>
            </a: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           	    </a:t>
            </a:r>
            <a:r>
              <a:rPr lang="en-US" sz="1500" dirty="0" err="1" smtClean="0"/>
              <a:t>BundleConfig.RegisterBundles</a:t>
            </a:r>
            <a:r>
              <a:rPr lang="en-US" sz="1500" dirty="0" smtClean="0"/>
              <a:t>(</a:t>
            </a:r>
            <a:r>
              <a:rPr lang="en-US" sz="1500" dirty="0" err="1" smtClean="0"/>
              <a:t>BundleTable.Bundles</a:t>
            </a:r>
            <a:r>
              <a:rPr lang="en-US" sz="1500" dirty="0"/>
              <a:t>);</a:t>
            </a:r>
          </a:p>
          <a:p>
            <a:pPr marL="109728" indent="0">
              <a:buNone/>
            </a:pPr>
            <a:r>
              <a:rPr lang="en-US" sz="1500" dirty="0" smtClean="0"/>
              <a:t>	}</a:t>
            </a:r>
            <a:endParaRPr lang="en-US" sz="1500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800" b="1" dirty="0" smtClean="0"/>
              <a:t>Minification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Minification is technique for removing unnecessary </a:t>
            </a:r>
            <a:r>
              <a:rPr lang="en-US" dirty="0" smtClean="0"/>
              <a:t>characters, spaces and </a:t>
            </a:r>
            <a:r>
              <a:rPr lang="en-US" dirty="0"/>
              <a:t>comments from the JavaScript and CSS files to reduce the size which cause </a:t>
            </a:r>
            <a:r>
              <a:rPr lang="en-US" dirty="0" smtClean="0"/>
              <a:t>improved </a:t>
            </a:r>
            <a:r>
              <a:rPr lang="en-US" dirty="0"/>
              <a:t>load times of a webpage.</a:t>
            </a:r>
          </a:p>
        </p:txBody>
      </p:sp>
    </p:spTree>
    <p:extLst>
      <p:ext uri="{BB962C8B-B14F-4D97-AF65-F5344CB8AC3E}">
        <p14:creationId xmlns:p14="http://schemas.microsoft.com/office/powerpoint/2010/main" val="7543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7400"/>
            <a:ext cx="8229600" cy="819912"/>
          </a:xfrm>
        </p:spPr>
        <p:txBody>
          <a:bodyPr/>
          <a:lstStyle/>
          <a:p>
            <a:r>
              <a:rPr lang="en-US" sz="4400" dirty="0" smtClean="0"/>
              <a:t>Demo</a:t>
            </a:r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25113" cy="924475"/>
          </a:xfrm>
        </p:spPr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7125112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Dependency Injection (DI)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Repository </a:t>
            </a:r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916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125113" cy="924475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1"/>
            <a:ext cx="77724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Dependency injection (DI) helps to avoid instantiating the concrete implementations of a depended class inside another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DI dependencies are usually injected to a class through constructor or  through properties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frameworks available to simplify dependency injection like Castle Windsor, Unity, </a:t>
            </a:r>
            <a:r>
              <a:rPr lang="en-US" dirty="0" err="1"/>
              <a:t>Autofac</a:t>
            </a:r>
            <a:r>
              <a:rPr lang="en-US" dirty="0"/>
              <a:t>, </a:t>
            </a:r>
            <a:r>
              <a:rPr lang="en-US" dirty="0" err="1"/>
              <a:t>StructureMap</a:t>
            </a:r>
            <a:r>
              <a:rPr lang="en-US" dirty="0"/>
              <a:t>, </a:t>
            </a:r>
            <a:r>
              <a:rPr lang="en-US" dirty="0" err="1"/>
              <a:t>Ninject</a:t>
            </a:r>
            <a:r>
              <a:rPr lang="en-US" dirty="0"/>
              <a:t> etc.</a:t>
            </a:r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132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25113" cy="924475"/>
          </a:xfrm>
        </p:spPr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1"/>
            <a:ext cx="7125112" cy="3047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Repository hides the details of how exactly the data is being fetched/persisted from/to the database.</a:t>
            </a:r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allows all of your code to use objects without having to know how the objects are persisted.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125113" cy="9244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ASP .NET Web Form Vs </a:t>
            </a:r>
            <a:r>
              <a:rPr lang="en-US" dirty="0"/>
              <a:t>ASP .NET  </a:t>
            </a:r>
            <a:r>
              <a:rPr lang="en-US" sz="3200" dirty="0" smtClean="0"/>
              <a:t>MVC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9443" y="1676401"/>
            <a:ext cx="7125112" cy="4182398"/>
          </a:xfrm>
        </p:spPr>
        <p:txBody>
          <a:bodyPr>
            <a:normAutofit fontScale="92500" lnSpcReduction="20000"/>
          </a:bodyPr>
          <a:lstStyle/>
          <a:p>
            <a:pPr marL="109728" indent="0" fontAlgn="base">
              <a:buNone/>
            </a:pPr>
            <a:r>
              <a:rPr lang="en-US" sz="2100" b="1" dirty="0" smtClean="0">
                <a:latin typeface="+mj-lt"/>
              </a:rPr>
              <a:t>Web </a:t>
            </a:r>
            <a:r>
              <a:rPr lang="en-US" sz="2100" b="1" dirty="0">
                <a:latin typeface="+mj-lt"/>
              </a:rPr>
              <a:t>Form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+mj-lt"/>
              </a:rPr>
              <a:t>RAD</a:t>
            </a:r>
            <a:r>
              <a:rPr lang="en-US" sz="1900" dirty="0">
                <a:latin typeface="+mj-lt"/>
              </a:rPr>
              <a:t> </a:t>
            </a:r>
            <a:r>
              <a:rPr lang="en-US" sz="1900" dirty="0" smtClean="0">
                <a:latin typeface="+mj-lt"/>
              </a:rPr>
              <a:t>development.</a:t>
            </a:r>
            <a:endParaRPr lang="en-US" sz="1900" dirty="0">
              <a:latin typeface="+mj-lt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+mj-lt"/>
              </a:rPr>
              <a:t>Supports View state and PostBack events.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+mj-lt"/>
              </a:rPr>
              <a:t>Event driven development.</a:t>
            </a:r>
            <a:endParaRPr lang="en-US" sz="1900" dirty="0">
              <a:latin typeface="+mj-lt"/>
            </a:endParaRPr>
          </a:p>
          <a:p>
            <a:pPr marL="109728" indent="0" fontAlgn="base">
              <a:buNone/>
            </a:pPr>
            <a:endParaRPr lang="en-US" sz="2100" b="1" dirty="0" smtClean="0">
              <a:latin typeface="+mj-lt"/>
            </a:endParaRPr>
          </a:p>
          <a:p>
            <a:pPr marL="109728" indent="0" fontAlgn="base">
              <a:buNone/>
            </a:pPr>
            <a:r>
              <a:rPr lang="en-US" sz="2100" b="1" dirty="0" smtClean="0">
                <a:latin typeface="+mj-lt"/>
              </a:rPr>
              <a:t>MVC</a:t>
            </a:r>
            <a:endParaRPr lang="en-US" sz="2100" b="1" dirty="0">
              <a:latin typeface="+mj-lt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900" dirty="0">
                <a:latin typeface="+mj-lt"/>
              </a:rPr>
              <a:t>Enables the full control over the </a:t>
            </a:r>
            <a:r>
              <a:rPr lang="en-US" sz="1900" dirty="0" smtClean="0">
                <a:latin typeface="+mj-lt"/>
              </a:rPr>
              <a:t>HTML</a:t>
            </a:r>
            <a:r>
              <a:rPr lang="en-US" sz="1900" dirty="0">
                <a:latin typeface="+mj-lt"/>
              </a:rPr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900" dirty="0">
                <a:latin typeface="+mj-lt"/>
              </a:rPr>
              <a:t>Provides clean separation of concerns (SoC).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+mj-lt"/>
              </a:rPr>
              <a:t>Easley enables</a:t>
            </a:r>
            <a:r>
              <a:rPr lang="en-US" sz="1900" dirty="0">
                <a:latin typeface="+mj-lt"/>
              </a:rPr>
              <a:t> Test Driven Development (TDD). 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+mj-lt"/>
              </a:rPr>
              <a:t>RESTful URLs that </a:t>
            </a:r>
            <a:r>
              <a:rPr lang="en-US" sz="1900" dirty="0">
                <a:latin typeface="+mj-lt"/>
              </a:rPr>
              <a:t>enables SEO.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900" dirty="0">
                <a:latin typeface="+mj-lt"/>
              </a:rPr>
              <a:t>No ViewState and PostBack </a:t>
            </a:r>
            <a:r>
              <a:rPr lang="en-US" sz="1900" dirty="0" smtClean="0">
                <a:latin typeface="+mj-lt"/>
              </a:rPr>
              <a:t>events.</a:t>
            </a:r>
            <a:endParaRPr lang="en-US" sz="1900" dirty="0">
              <a:latin typeface="+mj-lt"/>
            </a:endParaRPr>
          </a:p>
          <a:p>
            <a:pPr marL="109728" indent="0" fontAlgn="base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9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4800600" cy="1143000"/>
          </a:xfrm>
        </p:spPr>
        <p:txBody>
          <a:bodyPr/>
          <a:lstStyle/>
          <a:p>
            <a:r>
              <a:rPr lang="en-US" sz="4400" dirty="0" smtClean="0"/>
              <a:t>Working With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97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25113" cy="924475"/>
          </a:xfrm>
        </p:spPr>
        <p:txBody>
          <a:bodyPr/>
          <a:lstStyle/>
          <a:p>
            <a:r>
              <a:rPr lang="en-US" dirty="0" smtClean="0"/>
              <a:t>ORM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05800" cy="51054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300" dirty="0" smtClean="0"/>
              <a:t>             </a:t>
            </a:r>
          </a:p>
          <a:p>
            <a:pPr marL="109728" indent="0">
              <a:buNone/>
            </a:pPr>
            <a:r>
              <a:rPr lang="en-US" sz="2100" dirty="0"/>
              <a:t>ORM provides a framework for mapping an object oriented domain model to a traditional relational database</a:t>
            </a:r>
          </a:p>
          <a:p>
            <a:pPr marL="109728" indent="0">
              <a:buNone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smtClean="0"/>
              <a:t>Entity </a:t>
            </a:r>
            <a:r>
              <a:rPr lang="en-US" sz="1900" dirty="0"/>
              <a:t>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Dapper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err="1"/>
              <a:t>Nhibernate</a:t>
            </a: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smtClean="0"/>
              <a:t>LINQ </a:t>
            </a:r>
            <a:r>
              <a:rPr lang="en-US" sz="1900" dirty="0"/>
              <a:t>to 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err="1"/>
              <a:t>DataObjetcs</a:t>
            </a:r>
            <a:r>
              <a:rPr lang="en-US" sz="1900" dirty="0"/>
              <a:t> .NET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err="1"/>
              <a:t>DatabaseObjects</a:t>
            </a: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err="1"/>
              <a:t>nHydrate</a:t>
            </a: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Persistor.NET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25113" cy="924475"/>
          </a:xfrm>
        </p:spPr>
        <p:txBody>
          <a:bodyPr/>
          <a:lstStyle/>
          <a:p>
            <a:r>
              <a:rPr lang="en-US" dirty="0" err="1" smtClean="0"/>
              <a:t>EntityFramework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143000"/>
            <a:ext cx="7125112" cy="4051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4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229600" cy="819912"/>
          </a:xfrm>
        </p:spPr>
        <p:txBody>
          <a:bodyPr/>
          <a:lstStyle/>
          <a:p>
            <a:r>
              <a:rPr lang="en-US" sz="4400" dirty="0" smtClean="0"/>
              <a:t>Demo....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70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joy\AppData\Local\Microsoft\Windows\Temporary Internet Files\Content.IE5\1E3DVTIT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333780" cy="48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621639"/>
          </a:xfrm>
          <a:solidFill>
            <a:schemeClr val="tx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hlinkClick r:id="rId2"/>
              </a:rPr>
              <a:t>http://www.asp.net/mvc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http://msdn.microsoft.com/en-us/library/gg416514(v=vs.108).</a:t>
            </a:r>
            <a:r>
              <a:rPr lang="en-US" dirty="0" smtClean="0">
                <a:hlinkClick r:id="rId3"/>
              </a:rPr>
              <a:t>aspx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0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3124200"/>
            <a:ext cx="3124200" cy="924475"/>
          </a:xfrm>
        </p:spPr>
        <p:txBody>
          <a:bodyPr/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68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/>
          <a:lstStyle/>
          <a:p>
            <a:r>
              <a:rPr lang="en-US" dirty="0" smtClean="0"/>
              <a:t>Introduction to ASP .NET MVC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3609" y="1840410"/>
            <a:ext cx="6922591" cy="3950790"/>
            <a:chOff x="1688004" y="1981203"/>
            <a:chExt cx="6922591" cy="3950790"/>
          </a:xfrm>
        </p:grpSpPr>
        <p:sp>
          <p:nvSpPr>
            <p:cNvPr id="5" name="Freeform 4"/>
            <p:cNvSpPr/>
            <p:nvPr/>
          </p:nvSpPr>
          <p:spPr>
            <a:xfrm>
              <a:off x="3974004" y="1981203"/>
              <a:ext cx="2274391" cy="1137195"/>
            </a:xfrm>
            <a:custGeom>
              <a:avLst/>
              <a:gdLst>
                <a:gd name="connsiteX0" fmla="*/ 0 w 2274391"/>
                <a:gd name="connsiteY0" fmla="*/ 113720 h 1137195"/>
                <a:gd name="connsiteX1" fmla="*/ 113720 w 2274391"/>
                <a:gd name="connsiteY1" fmla="*/ 0 h 1137195"/>
                <a:gd name="connsiteX2" fmla="*/ 2160672 w 2274391"/>
                <a:gd name="connsiteY2" fmla="*/ 0 h 1137195"/>
                <a:gd name="connsiteX3" fmla="*/ 2274392 w 2274391"/>
                <a:gd name="connsiteY3" fmla="*/ 113720 h 1137195"/>
                <a:gd name="connsiteX4" fmla="*/ 2274391 w 2274391"/>
                <a:gd name="connsiteY4" fmla="*/ 1023476 h 1137195"/>
                <a:gd name="connsiteX5" fmla="*/ 2160671 w 2274391"/>
                <a:gd name="connsiteY5" fmla="*/ 1137196 h 1137195"/>
                <a:gd name="connsiteX6" fmla="*/ 113720 w 2274391"/>
                <a:gd name="connsiteY6" fmla="*/ 1137195 h 1137195"/>
                <a:gd name="connsiteX7" fmla="*/ 0 w 2274391"/>
                <a:gd name="connsiteY7" fmla="*/ 1023475 h 1137195"/>
                <a:gd name="connsiteX8" fmla="*/ 0 w 2274391"/>
                <a:gd name="connsiteY8" fmla="*/ 113720 h 113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391" h="1137195">
                  <a:moveTo>
                    <a:pt x="0" y="113720"/>
                  </a:moveTo>
                  <a:cubicBezTo>
                    <a:pt x="0" y="50914"/>
                    <a:pt x="50914" y="0"/>
                    <a:pt x="113720" y="0"/>
                  </a:cubicBezTo>
                  <a:lnTo>
                    <a:pt x="2160672" y="0"/>
                  </a:lnTo>
                  <a:cubicBezTo>
                    <a:pt x="2223478" y="0"/>
                    <a:pt x="2274392" y="50914"/>
                    <a:pt x="2274392" y="113720"/>
                  </a:cubicBezTo>
                  <a:cubicBezTo>
                    <a:pt x="2274392" y="416972"/>
                    <a:pt x="2274391" y="720224"/>
                    <a:pt x="2274391" y="1023476"/>
                  </a:cubicBezTo>
                  <a:cubicBezTo>
                    <a:pt x="2274391" y="1086282"/>
                    <a:pt x="2223477" y="1137196"/>
                    <a:pt x="2160671" y="1137196"/>
                  </a:cubicBezTo>
                  <a:lnTo>
                    <a:pt x="113720" y="1137195"/>
                  </a:lnTo>
                  <a:cubicBezTo>
                    <a:pt x="50914" y="1137195"/>
                    <a:pt x="0" y="1086281"/>
                    <a:pt x="0" y="1023475"/>
                  </a:cubicBezTo>
                  <a:lnTo>
                    <a:pt x="0" y="11372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28557" tIns="128557" rIns="128557" bIns="12855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Controller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(Input)</a:t>
              </a:r>
              <a:endParaRPr lang="en-US" sz="2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172195" y="4794798"/>
              <a:ext cx="2438400" cy="1137195"/>
            </a:xfrm>
            <a:custGeom>
              <a:avLst/>
              <a:gdLst>
                <a:gd name="connsiteX0" fmla="*/ 0 w 2274391"/>
                <a:gd name="connsiteY0" fmla="*/ 113720 h 1137195"/>
                <a:gd name="connsiteX1" fmla="*/ 113720 w 2274391"/>
                <a:gd name="connsiteY1" fmla="*/ 0 h 1137195"/>
                <a:gd name="connsiteX2" fmla="*/ 2160672 w 2274391"/>
                <a:gd name="connsiteY2" fmla="*/ 0 h 1137195"/>
                <a:gd name="connsiteX3" fmla="*/ 2274392 w 2274391"/>
                <a:gd name="connsiteY3" fmla="*/ 113720 h 1137195"/>
                <a:gd name="connsiteX4" fmla="*/ 2274391 w 2274391"/>
                <a:gd name="connsiteY4" fmla="*/ 1023476 h 1137195"/>
                <a:gd name="connsiteX5" fmla="*/ 2160671 w 2274391"/>
                <a:gd name="connsiteY5" fmla="*/ 1137196 h 1137195"/>
                <a:gd name="connsiteX6" fmla="*/ 113720 w 2274391"/>
                <a:gd name="connsiteY6" fmla="*/ 1137195 h 1137195"/>
                <a:gd name="connsiteX7" fmla="*/ 0 w 2274391"/>
                <a:gd name="connsiteY7" fmla="*/ 1023475 h 1137195"/>
                <a:gd name="connsiteX8" fmla="*/ 0 w 2274391"/>
                <a:gd name="connsiteY8" fmla="*/ 113720 h 113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391" h="1137195">
                  <a:moveTo>
                    <a:pt x="0" y="113720"/>
                  </a:moveTo>
                  <a:cubicBezTo>
                    <a:pt x="0" y="50914"/>
                    <a:pt x="50914" y="0"/>
                    <a:pt x="113720" y="0"/>
                  </a:cubicBezTo>
                  <a:lnTo>
                    <a:pt x="2160672" y="0"/>
                  </a:lnTo>
                  <a:cubicBezTo>
                    <a:pt x="2223478" y="0"/>
                    <a:pt x="2274392" y="50914"/>
                    <a:pt x="2274392" y="113720"/>
                  </a:cubicBezTo>
                  <a:cubicBezTo>
                    <a:pt x="2274392" y="416972"/>
                    <a:pt x="2274391" y="720224"/>
                    <a:pt x="2274391" y="1023476"/>
                  </a:cubicBezTo>
                  <a:cubicBezTo>
                    <a:pt x="2274391" y="1086282"/>
                    <a:pt x="2223477" y="1137196"/>
                    <a:pt x="2160671" y="1137196"/>
                  </a:cubicBezTo>
                  <a:lnTo>
                    <a:pt x="113720" y="1137195"/>
                  </a:lnTo>
                  <a:cubicBezTo>
                    <a:pt x="50914" y="1137195"/>
                    <a:pt x="0" y="1086281"/>
                    <a:pt x="0" y="1023475"/>
                  </a:cubicBezTo>
                  <a:lnTo>
                    <a:pt x="0" y="11372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28557" tIns="128557" rIns="128557" bIns="12855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Model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(Data)</a:t>
              </a:r>
              <a:endParaRPr lang="en-US" sz="2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688004" y="4794798"/>
              <a:ext cx="2274391" cy="1137195"/>
            </a:xfrm>
            <a:custGeom>
              <a:avLst/>
              <a:gdLst>
                <a:gd name="connsiteX0" fmla="*/ 0 w 2274391"/>
                <a:gd name="connsiteY0" fmla="*/ 113720 h 1137195"/>
                <a:gd name="connsiteX1" fmla="*/ 113720 w 2274391"/>
                <a:gd name="connsiteY1" fmla="*/ 0 h 1137195"/>
                <a:gd name="connsiteX2" fmla="*/ 2160672 w 2274391"/>
                <a:gd name="connsiteY2" fmla="*/ 0 h 1137195"/>
                <a:gd name="connsiteX3" fmla="*/ 2274392 w 2274391"/>
                <a:gd name="connsiteY3" fmla="*/ 113720 h 1137195"/>
                <a:gd name="connsiteX4" fmla="*/ 2274391 w 2274391"/>
                <a:gd name="connsiteY4" fmla="*/ 1023476 h 1137195"/>
                <a:gd name="connsiteX5" fmla="*/ 2160671 w 2274391"/>
                <a:gd name="connsiteY5" fmla="*/ 1137196 h 1137195"/>
                <a:gd name="connsiteX6" fmla="*/ 113720 w 2274391"/>
                <a:gd name="connsiteY6" fmla="*/ 1137195 h 1137195"/>
                <a:gd name="connsiteX7" fmla="*/ 0 w 2274391"/>
                <a:gd name="connsiteY7" fmla="*/ 1023475 h 1137195"/>
                <a:gd name="connsiteX8" fmla="*/ 0 w 2274391"/>
                <a:gd name="connsiteY8" fmla="*/ 113720 h 113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391" h="1137195">
                  <a:moveTo>
                    <a:pt x="0" y="113720"/>
                  </a:moveTo>
                  <a:cubicBezTo>
                    <a:pt x="0" y="50914"/>
                    <a:pt x="50914" y="0"/>
                    <a:pt x="113720" y="0"/>
                  </a:cubicBezTo>
                  <a:lnTo>
                    <a:pt x="2160672" y="0"/>
                  </a:lnTo>
                  <a:cubicBezTo>
                    <a:pt x="2223478" y="0"/>
                    <a:pt x="2274392" y="50914"/>
                    <a:pt x="2274392" y="113720"/>
                  </a:cubicBezTo>
                  <a:cubicBezTo>
                    <a:pt x="2274392" y="416972"/>
                    <a:pt x="2274391" y="720224"/>
                    <a:pt x="2274391" y="1023476"/>
                  </a:cubicBezTo>
                  <a:cubicBezTo>
                    <a:pt x="2274391" y="1086282"/>
                    <a:pt x="2223477" y="1137196"/>
                    <a:pt x="2160671" y="1137196"/>
                  </a:cubicBezTo>
                  <a:lnTo>
                    <a:pt x="113720" y="1137195"/>
                  </a:lnTo>
                  <a:cubicBezTo>
                    <a:pt x="50914" y="1137195"/>
                    <a:pt x="0" y="1086281"/>
                    <a:pt x="0" y="1023475"/>
                  </a:cubicBezTo>
                  <a:lnTo>
                    <a:pt x="0" y="11372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28557" tIns="128557" rIns="128557" bIns="12855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View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(Presentation)</a:t>
              </a:r>
              <a:endParaRPr lang="en-US" sz="2500" kern="1200" dirty="0"/>
            </a:p>
          </p:txBody>
        </p:sp>
      </p:grpSp>
      <p:sp>
        <p:nvSpPr>
          <p:cNvPr id="12" name="Freeform 11"/>
          <p:cNvSpPr/>
          <p:nvPr/>
        </p:nvSpPr>
        <p:spPr>
          <a:xfrm rot="19691420">
            <a:off x="5523053" y="2784670"/>
            <a:ext cx="676763" cy="1822834"/>
          </a:xfrm>
          <a:custGeom>
            <a:avLst/>
            <a:gdLst>
              <a:gd name="connsiteX0" fmla="*/ 0 w 676763"/>
              <a:gd name="connsiteY0" fmla="*/ 1246516 h 1584897"/>
              <a:gd name="connsiteX1" fmla="*/ 169191 w 676763"/>
              <a:gd name="connsiteY1" fmla="*/ 1246516 h 1584897"/>
              <a:gd name="connsiteX2" fmla="*/ 169191 w 676763"/>
              <a:gd name="connsiteY2" fmla="*/ 0 h 1584897"/>
              <a:gd name="connsiteX3" fmla="*/ 507572 w 676763"/>
              <a:gd name="connsiteY3" fmla="*/ 0 h 1584897"/>
              <a:gd name="connsiteX4" fmla="*/ 507572 w 676763"/>
              <a:gd name="connsiteY4" fmla="*/ 1246516 h 1584897"/>
              <a:gd name="connsiteX5" fmla="*/ 676763 w 676763"/>
              <a:gd name="connsiteY5" fmla="*/ 1246516 h 1584897"/>
              <a:gd name="connsiteX6" fmla="*/ 338382 w 676763"/>
              <a:gd name="connsiteY6" fmla="*/ 1584897 h 1584897"/>
              <a:gd name="connsiteX7" fmla="*/ 0 w 676763"/>
              <a:gd name="connsiteY7" fmla="*/ 1246516 h 158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763" h="1584897">
                <a:moveTo>
                  <a:pt x="0" y="1246516"/>
                </a:moveTo>
                <a:lnTo>
                  <a:pt x="169191" y="1246516"/>
                </a:lnTo>
                <a:lnTo>
                  <a:pt x="169191" y="0"/>
                </a:lnTo>
                <a:lnTo>
                  <a:pt x="507572" y="0"/>
                </a:lnTo>
                <a:lnTo>
                  <a:pt x="507572" y="1246516"/>
                </a:lnTo>
                <a:lnTo>
                  <a:pt x="676763" y="1246516"/>
                </a:lnTo>
                <a:lnTo>
                  <a:pt x="338382" y="1584897"/>
                </a:lnTo>
                <a:lnTo>
                  <a:pt x="0" y="12465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3029" tIns="316978" rIns="203028" bIns="31697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13" name="Freeform 12"/>
          <p:cNvSpPr/>
          <p:nvPr/>
        </p:nvSpPr>
        <p:spPr>
          <a:xfrm rot="2097747">
            <a:off x="2176207" y="2816581"/>
            <a:ext cx="676763" cy="1822834"/>
          </a:xfrm>
          <a:custGeom>
            <a:avLst/>
            <a:gdLst>
              <a:gd name="connsiteX0" fmla="*/ 0 w 676763"/>
              <a:gd name="connsiteY0" fmla="*/ 1246516 h 1584897"/>
              <a:gd name="connsiteX1" fmla="*/ 169191 w 676763"/>
              <a:gd name="connsiteY1" fmla="*/ 1246516 h 1584897"/>
              <a:gd name="connsiteX2" fmla="*/ 169191 w 676763"/>
              <a:gd name="connsiteY2" fmla="*/ 0 h 1584897"/>
              <a:gd name="connsiteX3" fmla="*/ 507572 w 676763"/>
              <a:gd name="connsiteY3" fmla="*/ 0 h 1584897"/>
              <a:gd name="connsiteX4" fmla="*/ 507572 w 676763"/>
              <a:gd name="connsiteY4" fmla="*/ 1246516 h 1584897"/>
              <a:gd name="connsiteX5" fmla="*/ 676763 w 676763"/>
              <a:gd name="connsiteY5" fmla="*/ 1246516 h 1584897"/>
              <a:gd name="connsiteX6" fmla="*/ 338382 w 676763"/>
              <a:gd name="connsiteY6" fmla="*/ 1584897 h 1584897"/>
              <a:gd name="connsiteX7" fmla="*/ 0 w 676763"/>
              <a:gd name="connsiteY7" fmla="*/ 1246516 h 158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763" h="1584897">
                <a:moveTo>
                  <a:pt x="0" y="1246516"/>
                </a:moveTo>
                <a:lnTo>
                  <a:pt x="169191" y="1246516"/>
                </a:lnTo>
                <a:lnTo>
                  <a:pt x="169191" y="0"/>
                </a:lnTo>
                <a:lnTo>
                  <a:pt x="507572" y="0"/>
                </a:lnTo>
                <a:lnTo>
                  <a:pt x="507572" y="1246516"/>
                </a:lnTo>
                <a:lnTo>
                  <a:pt x="676763" y="1246516"/>
                </a:lnTo>
                <a:lnTo>
                  <a:pt x="338382" y="1584897"/>
                </a:lnTo>
                <a:lnTo>
                  <a:pt x="0" y="12465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3029" tIns="316978" rIns="203028" bIns="31697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14" name="Freeform 13"/>
          <p:cNvSpPr/>
          <p:nvPr/>
        </p:nvSpPr>
        <p:spPr>
          <a:xfrm rot="16200000">
            <a:off x="3830224" y="4315080"/>
            <a:ext cx="676763" cy="1822834"/>
          </a:xfrm>
          <a:custGeom>
            <a:avLst/>
            <a:gdLst>
              <a:gd name="connsiteX0" fmla="*/ 0 w 676763"/>
              <a:gd name="connsiteY0" fmla="*/ 1246516 h 1584897"/>
              <a:gd name="connsiteX1" fmla="*/ 169191 w 676763"/>
              <a:gd name="connsiteY1" fmla="*/ 1246516 h 1584897"/>
              <a:gd name="connsiteX2" fmla="*/ 169191 w 676763"/>
              <a:gd name="connsiteY2" fmla="*/ 0 h 1584897"/>
              <a:gd name="connsiteX3" fmla="*/ 507572 w 676763"/>
              <a:gd name="connsiteY3" fmla="*/ 0 h 1584897"/>
              <a:gd name="connsiteX4" fmla="*/ 507572 w 676763"/>
              <a:gd name="connsiteY4" fmla="*/ 1246516 h 1584897"/>
              <a:gd name="connsiteX5" fmla="*/ 676763 w 676763"/>
              <a:gd name="connsiteY5" fmla="*/ 1246516 h 1584897"/>
              <a:gd name="connsiteX6" fmla="*/ 338382 w 676763"/>
              <a:gd name="connsiteY6" fmla="*/ 1584897 h 1584897"/>
              <a:gd name="connsiteX7" fmla="*/ 0 w 676763"/>
              <a:gd name="connsiteY7" fmla="*/ 1246516 h 158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763" h="1584897">
                <a:moveTo>
                  <a:pt x="0" y="1246516"/>
                </a:moveTo>
                <a:lnTo>
                  <a:pt x="169191" y="1246516"/>
                </a:lnTo>
                <a:lnTo>
                  <a:pt x="169191" y="0"/>
                </a:lnTo>
                <a:lnTo>
                  <a:pt x="507572" y="0"/>
                </a:lnTo>
                <a:lnTo>
                  <a:pt x="507572" y="1246516"/>
                </a:lnTo>
                <a:lnTo>
                  <a:pt x="676763" y="1246516"/>
                </a:lnTo>
                <a:lnTo>
                  <a:pt x="338382" y="1584897"/>
                </a:lnTo>
                <a:lnTo>
                  <a:pt x="0" y="12465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3029" tIns="316978" rIns="203028" bIns="31697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125113" cy="924475"/>
          </a:xfrm>
        </p:spPr>
        <p:txBody>
          <a:bodyPr/>
          <a:lstStyle/>
          <a:p>
            <a:r>
              <a:rPr lang="en-US" dirty="0"/>
              <a:t>Introduction to ASP .NET </a:t>
            </a:r>
            <a:r>
              <a:rPr lang="en-US" dirty="0" smtClean="0"/>
              <a:t>MVC  </a:t>
            </a:r>
            <a:r>
              <a:rPr lang="en-US" sz="2000" dirty="0" smtClean="0"/>
              <a:t>(contd...)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    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80414" y="1560137"/>
            <a:ext cx="2274391" cy="919815"/>
            <a:chOff x="2971794" y="880"/>
            <a:chExt cx="2274391" cy="113719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Rounded Rectangle 21"/>
            <p:cNvSpPr/>
            <p:nvPr/>
          </p:nvSpPr>
          <p:spPr>
            <a:xfrm>
              <a:off x="2971794" y="880"/>
              <a:ext cx="2274391" cy="1137195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005101" y="34187"/>
              <a:ext cx="2207777" cy="107058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>
                  <a:latin typeface="+mj-lt"/>
                </a:rPr>
                <a:t>Controller</a:t>
              </a:r>
            </a:p>
          </p:txBody>
        </p:sp>
      </p:grpSp>
      <p:sp>
        <p:nvSpPr>
          <p:cNvPr id="24" name="Right Arrow 23"/>
          <p:cNvSpPr/>
          <p:nvPr/>
        </p:nvSpPr>
        <p:spPr bwMode="auto">
          <a:xfrm>
            <a:off x="990600" y="1722184"/>
            <a:ext cx="1618488" cy="595720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3566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Request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3791" y="1604545"/>
            <a:ext cx="1688009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Controller may or </a:t>
            </a:r>
            <a:r>
              <a:rPr lang="en-US" sz="1200" b="1" dirty="0" smtClean="0"/>
              <a:t>may not</a:t>
            </a:r>
            <a:r>
              <a:rPr lang="en-US" sz="1200" dirty="0" smtClean="0"/>
              <a:t>  retrieves Model.</a:t>
            </a:r>
          </a:p>
          <a:p>
            <a:r>
              <a:rPr lang="en-US" sz="1200" b="1" i="1" dirty="0"/>
              <a:t>It</a:t>
            </a:r>
            <a:r>
              <a:rPr lang="en-US" sz="1200" dirty="0" smtClean="0"/>
              <a:t> </a:t>
            </a:r>
            <a:r>
              <a:rPr lang="en-US" sz="1200" b="1" i="1" dirty="0" smtClean="0"/>
              <a:t>does Something</a:t>
            </a:r>
            <a:endParaRPr lang="en-US" sz="1200" b="1" i="1" dirty="0"/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18043" y="3518218"/>
            <a:ext cx="2567814" cy="595720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3003301" y="3352800"/>
            <a:ext cx="1797299" cy="627530"/>
          </a:xfrm>
          <a:prstGeom prst="flowChartPredefinedProcess">
            <a:avLst/>
          </a:prstGeom>
          <a:gradFill>
            <a:gsLst>
              <a:gs pos="0">
                <a:srgbClr val="00B050"/>
              </a:gs>
              <a:gs pos="100000">
                <a:srgbClr val="38A020"/>
              </a:gs>
            </a:gsLst>
            <a:lin ang="13500000" scaled="1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21423" y="5105400"/>
            <a:ext cx="2207777" cy="767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+mj-lt"/>
              </a:rPr>
              <a:t>View</a:t>
            </a:r>
          </a:p>
        </p:txBody>
      </p:sp>
      <p:sp>
        <p:nvSpPr>
          <p:cNvPr id="10" name="Down Arrow 9"/>
          <p:cNvSpPr/>
          <p:nvPr/>
        </p:nvSpPr>
        <p:spPr>
          <a:xfrm rot="5400000">
            <a:off x="1743456" y="4715256"/>
            <a:ext cx="533400" cy="1466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43166" y="5562600"/>
            <a:ext cx="112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6190" y="5181600"/>
            <a:ext cx="1688009" cy="4616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Visually</a:t>
            </a:r>
            <a:r>
              <a:rPr lang="en-US" sz="1200" b="1" i="1" dirty="0" smtClean="0"/>
              <a:t> </a:t>
            </a:r>
            <a:r>
              <a:rPr lang="en-US" sz="1200" dirty="0"/>
              <a:t>represents</a:t>
            </a:r>
            <a:r>
              <a:rPr lang="en-US" sz="1200" b="1" i="1" dirty="0" smtClean="0"/>
              <a:t> </a:t>
            </a:r>
            <a:r>
              <a:rPr lang="en-US" sz="1200" dirty="0"/>
              <a:t>the</a:t>
            </a:r>
            <a:r>
              <a:rPr lang="en-US" sz="1200" b="1" i="1" dirty="0" smtClean="0"/>
              <a:t> </a:t>
            </a:r>
            <a:r>
              <a:rPr lang="en-US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404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/>
      <p:bldP spid="5" grpId="0" animBg="1"/>
      <p:bldP spid="18" grpId="0" animBg="1"/>
      <p:bldP spid="8" grpId="0" animBg="1"/>
      <p:bldP spid="9" grpId="0" animBg="1"/>
      <p:bldP spid="10" grpId="0" animBg="1"/>
      <p:bldP spid="11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828800"/>
            <a:ext cx="6858000" cy="1143000"/>
          </a:xfrm>
        </p:spPr>
        <p:txBody>
          <a:bodyPr/>
          <a:lstStyle/>
          <a:p>
            <a:r>
              <a:rPr lang="en-US" sz="4400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125113" cy="924475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20000" cy="3581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  takes the browser request and based on the logic it responds to that browser  request</a:t>
            </a:r>
          </a:p>
          <a:p>
            <a:pPr marL="452628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controller can return a view, redirect to another controller, or can return error messages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i="1" dirty="0" smtClean="0"/>
              <a:t>“A controller </a:t>
            </a:r>
            <a:r>
              <a:rPr lang="en-US" sz="2000" i="1" dirty="0" smtClean="0">
                <a:sym typeface="Wingdings" pitchFamily="2" charset="2"/>
              </a:rPr>
              <a:t>contains </a:t>
            </a:r>
            <a:r>
              <a:rPr lang="en-US" sz="2000" i="1" dirty="0" smtClean="0"/>
              <a:t>application flow control  logics”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 </a:t>
            </a:r>
            <a:r>
              <a:rPr lang="en-US" sz="2400" b="0" dirty="0"/>
              <a:t>(Contd...)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/>
              <a:t>A controller action returns something called an ”</a:t>
            </a:r>
            <a:r>
              <a:rPr lang="en-US" sz="7200" i="1" dirty="0" smtClean="0"/>
              <a:t>action result</a:t>
            </a:r>
            <a:r>
              <a:rPr lang="en-US" sz="7200" dirty="0" smtClean="0"/>
              <a:t>”.  The ASP.NET MVC </a:t>
            </a:r>
          </a:p>
          <a:p>
            <a:pPr>
              <a:buNone/>
            </a:pPr>
            <a:r>
              <a:rPr lang="en-US" sz="7200" dirty="0" smtClean="0"/>
              <a:t>framework supports several types of action results including</a:t>
            </a:r>
            <a:r>
              <a:rPr lang="en-US" sz="7200" dirty="0"/>
              <a:t>;</a:t>
            </a:r>
            <a:endParaRPr lang="en-US" sz="7200" dirty="0" smtClean="0"/>
          </a:p>
          <a:p>
            <a:pPr>
              <a:buNone/>
            </a:pPr>
            <a:endParaRPr lang="en-US" sz="7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ViewResult 	     - Represents HTML and markup.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EmptyResult </a:t>
            </a:r>
            <a:r>
              <a:rPr lang="en-US" sz="7200" dirty="0"/>
              <a:t> </a:t>
            </a:r>
            <a:r>
              <a:rPr lang="en-US" sz="7200" dirty="0" smtClean="0"/>
              <a:t>         - Represents no result.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RedirectResult        - Represents a redirection to a new URL.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JSONResult</a:t>
            </a:r>
            <a:r>
              <a:rPr lang="en-US" sz="7200" dirty="0" smtClean="0"/>
              <a:t>             - Represents a JavaScript Object Notation result that can be        </a:t>
            </a:r>
          </a:p>
          <a:p>
            <a:pPr marL="0" indent="0">
              <a:buNone/>
            </a:pPr>
            <a:r>
              <a:rPr lang="en-US" sz="7200" dirty="0" smtClean="0"/>
              <a:t>                                         used in an AJAX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JavaScriptResult</a:t>
            </a:r>
            <a:r>
              <a:rPr lang="en-US" sz="7200" dirty="0" smtClean="0"/>
              <a:t>     - Represents a JavaScript script.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ContentResult</a:t>
            </a:r>
            <a:r>
              <a:rPr lang="en-US" sz="7200" dirty="0" smtClean="0"/>
              <a:t>        - Represents a text result.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FileContentResult</a:t>
            </a:r>
            <a:r>
              <a:rPr lang="en-US" sz="7200" dirty="0" smtClean="0"/>
              <a:t>  - Represents a downloadable file (with the binary content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FilePathResult</a:t>
            </a:r>
            <a:r>
              <a:rPr lang="en-US" sz="7200" dirty="0" smtClean="0"/>
              <a:t>        - Represents a downloadable file (with a path).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err="1" smtClean="0"/>
              <a:t>FileStreamResult</a:t>
            </a:r>
            <a:r>
              <a:rPr lang="en-US" sz="7200" dirty="0" smtClean="0"/>
              <a:t>  </a:t>
            </a:r>
            <a:r>
              <a:rPr lang="en-US" sz="7200" dirty="0"/>
              <a:t> </a:t>
            </a:r>
            <a:r>
              <a:rPr lang="en-US" sz="7200" dirty="0" smtClean="0"/>
              <a:t>- Represents a downloadable file (with a file stream).              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2817</TotalTime>
  <Words>805</Words>
  <Application>Microsoft Office PowerPoint</Application>
  <PresentationFormat>On-screen Show (4:3)</PresentationFormat>
  <Paragraphs>257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Winter</vt:lpstr>
      <vt:lpstr>ASP .NET MVC 5 </vt:lpstr>
      <vt:lpstr>ASP .NET Framework</vt:lpstr>
      <vt:lpstr>ASP .NET  version 5</vt:lpstr>
      <vt:lpstr>ASP .NET Web Form Vs ASP .NET  MVC</vt:lpstr>
      <vt:lpstr>Introduction to ASP .NET MVC</vt:lpstr>
      <vt:lpstr>Introduction to ASP .NET MVC  (contd...)</vt:lpstr>
      <vt:lpstr>Controller</vt:lpstr>
      <vt:lpstr>Controller</vt:lpstr>
      <vt:lpstr>Controller (Contd...)</vt:lpstr>
      <vt:lpstr>Routing</vt:lpstr>
      <vt:lpstr>Routing (Contd..) </vt:lpstr>
      <vt:lpstr>Attribute Routing</vt:lpstr>
      <vt:lpstr>Attribute Routing (Contd..) </vt:lpstr>
      <vt:lpstr>Demo</vt:lpstr>
      <vt:lpstr>Model</vt:lpstr>
      <vt:lpstr>Model</vt:lpstr>
      <vt:lpstr>Validation &amp; Data Annotations</vt:lpstr>
      <vt:lpstr>View</vt:lpstr>
      <vt:lpstr>View</vt:lpstr>
      <vt:lpstr>View Engines in MVC</vt:lpstr>
      <vt:lpstr>Razor View Engine</vt:lpstr>
      <vt:lpstr>PowerPoint Presentation</vt:lpstr>
      <vt:lpstr>PowerPoint Presentation</vt:lpstr>
      <vt:lpstr>Razor Physical Pages  </vt:lpstr>
      <vt:lpstr>HTML Helpers</vt:lpstr>
      <vt:lpstr>Partial Views</vt:lpstr>
      <vt:lpstr> Passing Data to View </vt:lpstr>
      <vt:lpstr>Passing Data to View (contd…)</vt:lpstr>
      <vt:lpstr>Model Binder</vt:lpstr>
      <vt:lpstr>Filters</vt:lpstr>
      <vt:lpstr>Types of Filters</vt:lpstr>
      <vt:lpstr>Configuring Filters</vt:lpstr>
      <vt:lpstr>Custom Filters</vt:lpstr>
      <vt:lpstr>Bundling &amp; Minification</vt:lpstr>
      <vt:lpstr>Bundling &amp; Minification (Contd…)</vt:lpstr>
      <vt:lpstr>Demo....</vt:lpstr>
      <vt:lpstr>Design Patterns</vt:lpstr>
      <vt:lpstr>Dependency Injection</vt:lpstr>
      <vt:lpstr>Repository Pattern</vt:lpstr>
      <vt:lpstr>Working With Data</vt:lpstr>
      <vt:lpstr>ORM Frameworks</vt:lpstr>
      <vt:lpstr>EntityFramework</vt:lpstr>
      <vt:lpstr>Demo....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3</dc:title>
  <dc:creator>jijo</dc:creator>
  <cp:lastModifiedBy>Shijil Pannian</cp:lastModifiedBy>
  <cp:revision>309</cp:revision>
  <dcterms:created xsi:type="dcterms:W3CDTF">2011-11-15T16:52:30Z</dcterms:created>
  <dcterms:modified xsi:type="dcterms:W3CDTF">2015-07-01T05:32:58Z</dcterms:modified>
</cp:coreProperties>
</file>