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67" r:id="rId5"/>
    <p:sldId id="268" r:id="rId6"/>
    <p:sldId id="269" r:id="rId7"/>
    <p:sldId id="270" r:id="rId8"/>
    <p:sldId id="271" r:id="rId9"/>
    <p:sldId id="272" r:id="rId10"/>
    <p:sldId id="258" r:id="rId11"/>
    <p:sldId id="259" r:id="rId12"/>
    <p:sldId id="260" r:id="rId13"/>
    <p:sldId id="261" r:id="rId14"/>
    <p:sldId id="262" r:id="rId15"/>
    <p:sldId id="263" r:id="rId16"/>
    <p:sldId id="264" r:id="rId17"/>
    <p:sldId id="265"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92902B-459B-4880-97D6-97400B81D5C9}" v="18" dt="2024-05-03T17:03:19.511"/>
    <p1510:client id="{F877FD39-2D8B-4766-9045-C44D24ACD6E3}" v="2" dt="2024-05-03T16:54:17.4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nda Sorathiya" userId="89ac84770f32c37b" providerId="LiveId" clId="{8392902B-459B-4880-97D6-97400B81D5C9}"/>
    <pc:docChg chg="undo custSel modSld">
      <pc:chgData name="Brinda Sorathiya" userId="89ac84770f32c37b" providerId="LiveId" clId="{8392902B-459B-4880-97D6-97400B81D5C9}" dt="2024-05-03T17:04:23.396" v="6" actId="207"/>
      <pc:docMkLst>
        <pc:docMk/>
      </pc:docMkLst>
      <pc:sldChg chg="modSp mod">
        <pc:chgData name="Brinda Sorathiya" userId="89ac84770f32c37b" providerId="LiveId" clId="{8392902B-459B-4880-97D6-97400B81D5C9}" dt="2024-05-03T17:04:23.396" v="6" actId="207"/>
        <pc:sldMkLst>
          <pc:docMk/>
          <pc:sldMk cId="4047812614" sldId="273"/>
        </pc:sldMkLst>
        <pc:spChg chg="mod">
          <ac:chgData name="Brinda Sorathiya" userId="89ac84770f32c37b" providerId="LiveId" clId="{8392902B-459B-4880-97D6-97400B81D5C9}" dt="2024-05-03T17:04:23.396" v="6" actId="207"/>
          <ac:spMkLst>
            <pc:docMk/>
            <pc:sldMk cId="4047812614" sldId="273"/>
            <ac:spMk id="3" creationId="{1149D690-E353-54A7-155F-CB5A55C9A72C}"/>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ransition spd="slow">
    <p:wipe/>
  </p:transition>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rive.google.com/file/d/1De1KStuGdm_roxiuGzC-3JAyWVxsduD3/view?usp=drivesd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C5B89-24E1-8D6A-8D11-D3787E0FB49F}"/>
              </a:ext>
            </a:extLst>
          </p:cNvPr>
          <p:cNvSpPr>
            <a:spLocks noGrp="1"/>
          </p:cNvSpPr>
          <p:nvPr>
            <p:ph type="ctrTitle"/>
          </p:nvPr>
        </p:nvSpPr>
        <p:spPr>
          <a:xfrm>
            <a:off x="1876424" y="1122363"/>
            <a:ext cx="7847679" cy="824424"/>
          </a:xfrm>
        </p:spPr>
        <p:txBody>
          <a:bodyPr/>
          <a:lstStyle/>
          <a:p>
            <a:pPr algn="ctr"/>
            <a:r>
              <a:rPr lang="en-US" cap="none" dirty="0">
                <a:solidFill>
                  <a:schemeClr val="bg1"/>
                </a:solidFill>
                <a:latin typeface="Arial Rounded MT Bold" panose="020F0704030504030204" pitchFamily="34" charset="0"/>
              </a:rPr>
              <a:t>Folder Cleaner</a:t>
            </a:r>
            <a:endParaRPr lang="en-IN" cap="none" dirty="0">
              <a:solidFill>
                <a:schemeClr val="bg1"/>
              </a:solidFill>
              <a:latin typeface="Arial Rounded MT Bold" panose="020F0704030504030204" pitchFamily="34" charset="0"/>
            </a:endParaRPr>
          </a:p>
        </p:txBody>
      </p:sp>
      <p:sp>
        <p:nvSpPr>
          <p:cNvPr id="3" name="Subtitle 2">
            <a:extLst>
              <a:ext uri="{FF2B5EF4-FFF2-40B4-BE49-F238E27FC236}">
                <a16:creationId xmlns:a16="http://schemas.microsoft.com/office/drawing/2014/main" id="{A23CCC9D-0651-EAAE-A614-9FF6205EAECE}"/>
              </a:ext>
            </a:extLst>
          </p:cNvPr>
          <p:cNvSpPr>
            <a:spLocks noGrp="1"/>
          </p:cNvSpPr>
          <p:nvPr>
            <p:ph type="subTitle" idx="1"/>
          </p:nvPr>
        </p:nvSpPr>
        <p:spPr>
          <a:xfrm>
            <a:off x="1876424" y="2477729"/>
            <a:ext cx="8791575" cy="2780071"/>
          </a:xfrm>
        </p:spPr>
        <p:txBody>
          <a:bodyPr/>
          <a:lstStyle/>
          <a:p>
            <a:pPr algn="ctr"/>
            <a:r>
              <a:rPr lang="en-US" cap="none" dirty="0">
                <a:solidFill>
                  <a:schemeClr val="bg1"/>
                </a:solidFill>
                <a:latin typeface="Arial Rounded MT Bold" panose="020F0704030504030204" pitchFamily="34" charset="0"/>
              </a:rPr>
              <a:t>Dalgo-Crafters</a:t>
            </a:r>
          </a:p>
          <a:p>
            <a:pPr algn="ctr"/>
            <a:r>
              <a:rPr lang="en-US" cap="none" dirty="0">
                <a:solidFill>
                  <a:schemeClr val="bg1"/>
                </a:solidFill>
                <a:latin typeface="Arial Rounded MT Bold" panose="020F0704030504030204" pitchFamily="34" charset="0"/>
              </a:rPr>
              <a:t>Brinda Sorathiya - 202301182</a:t>
            </a:r>
          </a:p>
          <a:p>
            <a:pPr algn="ctr"/>
            <a:r>
              <a:rPr lang="en-US" cap="none" dirty="0">
                <a:solidFill>
                  <a:schemeClr val="bg1"/>
                </a:solidFill>
                <a:latin typeface="Arial Rounded MT Bold" panose="020F0704030504030204" pitchFamily="34" charset="0"/>
              </a:rPr>
              <a:t>Mahek Vaghera – 202301066</a:t>
            </a:r>
          </a:p>
          <a:p>
            <a:pPr algn="ctr"/>
            <a:r>
              <a:rPr lang="en-US" cap="none" dirty="0">
                <a:solidFill>
                  <a:schemeClr val="bg1"/>
                </a:solidFill>
                <a:latin typeface="Arial Rounded MT Bold" panose="020F0704030504030204" pitchFamily="34" charset="0"/>
              </a:rPr>
              <a:t>Nisarg Bhatia – 202301187</a:t>
            </a:r>
          </a:p>
          <a:p>
            <a:pPr algn="ctr"/>
            <a:r>
              <a:rPr lang="en-US" cap="none" dirty="0">
                <a:solidFill>
                  <a:schemeClr val="bg1"/>
                </a:solidFill>
                <a:latin typeface="Arial Rounded MT Bold" panose="020F0704030504030204" pitchFamily="34" charset="0"/>
              </a:rPr>
              <a:t>Hardik Vala - 202301190</a:t>
            </a:r>
          </a:p>
          <a:p>
            <a:endParaRPr lang="en-US" cap="none" dirty="0">
              <a:solidFill>
                <a:schemeClr val="bg1"/>
              </a:solidFill>
              <a:latin typeface="Arial Rounded MT Bold" panose="020F0704030504030204" pitchFamily="34" charset="0"/>
            </a:endParaRPr>
          </a:p>
          <a:p>
            <a:endParaRPr lang="en-IN" cap="none"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817644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2CB6-0054-ED18-C721-9FDFE3B71276}"/>
              </a:ext>
            </a:extLst>
          </p:cNvPr>
          <p:cNvSpPr>
            <a:spLocks noGrp="1"/>
          </p:cNvSpPr>
          <p:nvPr>
            <p:ph type="title"/>
          </p:nvPr>
        </p:nvSpPr>
        <p:spPr/>
        <p:txBody>
          <a:bodyPr/>
          <a:lstStyle/>
          <a:p>
            <a:r>
              <a:rPr lang="en-US" cap="none" dirty="0">
                <a:solidFill>
                  <a:schemeClr val="bg1"/>
                </a:solidFill>
                <a:latin typeface="Arial Rounded MT Bold" panose="020F0704030504030204" pitchFamily="34" charset="0"/>
              </a:rPr>
              <a:t>Data Structure Chosen</a:t>
            </a:r>
            <a:endParaRPr lang="en-IN" cap="none" dirty="0">
              <a:solidFill>
                <a:schemeClr val="bg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149D690-E353-54A7-155F-CB5A55C9A72C}"/>
              </a:ext>
            </a:extLst>
          </p:cNvPr>
          <p:cNvSpPr>
            <a:spLocks noGrp="1"/>
          </p:cNvSpPr>
          <p:nvPr>
            <p:ph idx="1"/>
          </p:nvPr>
        </p:nvSpPr>
        <p:spPr/>
        <p:txBody>
          <a:bodyPr/>
          <a:lstStyle/>
          <a:p>
            <a:pPr marL="514350" indent="-285750" algn="just" rtl="0">
              <a:spcBef>
                <a:spcPts val="0"/>
              </a:spcBef>
              <a:spcAft>
                <a:spcPts val="1000"/>
              </a:spcAft>
              <a:buFont typeface="Wingdings" panose="05000000000000000000" pitchFamily="2" charset="2"/>
              <a:buChar char="Ø"/>
            </a:pPr>
            <a:r>
              <a:rPr lang="en-US" sz="1800" b="0" i="0" u="none" strike="noStrike" dirty="0">
                <a:solidFill>
                  <a:srgbClr val="000000"/>
                </a:solidFill>
                <a:effectLst/>
                <a:latin typeface="Arial Rounded MT Bold" panose="020F0704030504030204" pitchFamily="34" charset="0"/>
              </a:rPr>
              <a:t>2D linked list</a:t>
            </a:r>
          </a:p>
          <a:p>
            <a:pPr marL="514350" indent="-285750" algn="just" rtl="0">
              <a:spcBef>
                <a:spcPts val="0"/>
              </a:spcBef>
              <a:spcAft>
                <a:spcPts val="1000"/>
              </a:spcAft>
              <a:buFont typeface="Wingdings" panose="05000000000000000000" pitchFamily="2" charset="2"/>
              <a:buChar char="Ø"/>
            </a:pPr>
            <a:r>
              <a:rPr lang="en-US" sz="1800" dirty="0">
                <a:solidFill>
                  <a:srgbClr val="000000"/>
                </a:solidFill>
                <a:latin typeface="Arial Rounded MT Bold" panose="020F0704030504030204" pitchFamily="34" charset="0"/>
              </a:rPr>
              <a:t>Stack</a:t>
            </a:r>
          </a:p>
          <a:p>
            <a:pPr marL="514350" indent="-285750" algn="just" rtl="0">
              <a:spcBef>
                <a:spcPts val="0"/>
              </a:spcBef>
              <a:spcAft>
                <a:spcPts val="1000"/>
              </a:spcAft>
              <a:buFont typeface="Wingdings" panose="05000000000000000000" pitchFamily="2" charset="2"/>
              <a:buChar char="Ø"/>
            </a:pPr>
            <a:r>
              <a:rPr lang="en-US" sz="1800" b="0" i="0" u="none" strike="noStrike" dirty="0">
                <a:solidFill>
                  <a:srgbClr val="000000"/>
                </a:solidFill>
                <a:effectLst/>
                <a:latin typeface="Arial Rounded MT Bold" panose="020F0704030504030204" pitchFamily="34" charset="0"/>
              </a:rPr>
              <a:t>Vector</a:t>
            </a:r>
          </a:p>
          <a:p>
            <a:pPr marL="514350" indent="-285750" algn="just" rtl="0">
              <a:spcBef>
                <a:spcPts val="0"/>
              </a:spcBef>
              <a:spcAft>
                <a:spcPts val="1000"/>
              </a:spcAft>
              <a:buFont typeface="Wingdings" panose="05000000000000000000" pitchFamily="2" charset="2"/>
              <a:buChar char="Ø"/>
            </a:pPr>
            <a:r>
              <a:rPr lang="en-US" sz="1800" dirty="0">
                <a:solidFill>
                  <a:srgbClr val="000000"/>
                </a:solidFill>
                <a:latin typeface="Arial Rounded MT Bold" panose="020F0704030504030204" pitchFamily="34" charset="0"/>
              </a:rPr>
              <a:t>Tuple</a:t>
            </a:r>
          </a:p>
          <a:p>
            <a:pPr marL="514350" indent="-285750" algn="just" rtl="0">
              <a:spcBef>
                <a:spcPts val="0"/>
              </a:spcBef>
              <a:spcAft>
                <a:spcPts val="1000"/>
              </a:spcAft>
              <a:buFont typeface="Wingdings" panose="05000000000000000000" pitchFamily="2" charset="2"/>
              <a:buChar char="Ø"/>
            </a:pPr>
            <a:r>
              <a:rPr lang="en-US" sz="1800" b="0" i="0" u="none" strike="noStrike" dirty="0">
                <a:solidFill>
                  <a:srgbClr val="000000"/>
                </a:solidFill>
                <a:effectLst/>
                <a:latin typeface="Arial Rounded MT Bold" panose="020F0704030504030204" pitchFamily="34" charset="0"/>
              </a:rPr>
              <a:t>Map</a:t>
            </a:r>
          </a:p>
          <a:p>
            <a:endParaRPr lang="en-IN" dirty="0"/>
          </a:p>
        </p:txBody>
      </p:sp>
    </p:spTree>
    <p:extLst>
      <p:ext uri="{BB962C8B-B14F-4D97-AF65-F5344CB8AC3E}">
        <p14:creationId xmlns:p14="http://schemas.microsoft.com/office/powerpoint/2010/main" val="6048432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2CB6-0054-ED18-C721-9FDFE3B71276}"/>
              </a:ext>
            </a:extLst>
          </p:cNvPr>
          <p:cNvSpPr>
            <a:spLocks noGrp="1"/>
          </p:cNvSpPr>
          <p:nvPr>
            <p:ph type="title"/>
          </p:nvPr>
        </p:nvSpPr>
        <p:spPr/>
        <p:txBody>
          <a:bodyPr/>
          <a:lstStyle/>
          <a:p>
            <a:r>
              <a:rPr lang="en-US" cap="none" dirty="0">
                <a:solidFill>
                  <a:schemeClr val="bg1"/>
                </a:solidFill>
                <a:latin typeface="Arial Rounded MT Bold" panose="020F0704030504030204" pitchFamily="34" charset="0"/>
              </a:rPr>
              <a:t>2D linked list</a:t>
            </a:r>
            <a:endParaRPr lang="en-IN" cap="none" dirty="0">
              <a:solidFill>
                <a:schemeClr val="bg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149D690-E353-54A7-155F-CB5A55C9A72C}"/>
              </a:ext>
            </a:extLst>
          </p:cNvPr>
          <p:cNvSpPr>
            <a:spLocks noGrp="1"/>
          </p:cNvSpPr>
          <p:nvPr>
            <p:ph idx="1"/>
          </p:nvPr>
        </p:nvSpPr>
        <p:spPr/>
        <p:txBody>
          <a:bodyPr/>
          <a:lstStyle/>
          <a:p>
            <a:pPr marL="514350" indent="-285750" algn="just" rtl="0">
              <a:spcBef>
                <a:spcPts val="0"/>
              </a:spcBef>
              <a:spcAft>
                <a:spcPts val="1000"/>
              </a:spcAft>
              <a:buFont typeface="Wingdings" panose="05000000000000000000" pitchFamily="2" charset="2"/>
              <a:buChar char="Ø"/>
            </a:pPr>
            <a:r>
              <a:rPr lang="en-US" sz="1800" b="0" i="0" u="none" strike="noStrike" dirty="0">
                <a:solidFill>
                  <a:srgbClr val="000000"/>
                </a:solidFill>
                <a:effectLst/>
                <a:latin typeface="Arial Rounded MT Bold" panose="020F0704030504030204" pitchFamily="34" charset="0"/>
              </a:rPr>
              <a:t>2D linked list is formed by two kinds of node</a:t>
            </a:r>
          </a:p>
          <a:p>
            <a:pPr marL="971550" lvl="1" indent="-285750" algn="just">
              <a:spcBef>
                <a:spcPts val="0"/>
              </a:spcBef>
              <a:spcAft>
                <a:spcPts val="1000"/>
              </a:spcAft>
              <a:buFont typeface="Wingdings" panose="05000000000000000000" pitchFamily="2" charset="2"/>
              <a:buChar char="Ø"/>
            </a:pPr>
            <a:r>
              <a:rPr lang="en-US" sz="1800" dirty="0">
                <a:solidFill>
                  <a:srgbClr val="000000"/>
                </a:solidFill>
                <a:latin typeface="Arial Rounded MT Bold" panose="020F0704030504030204" pitchFamily="34" charset="0"/>
              </a:rPr>
              <a:t>M_node(represents folder)</a:t>
            </a:r>
          </a:p>
          <a:p>
            <a:pPr marL="971550" lvl="1" indent="-285750" algn="just">
              <a:spcBef>
                <a:spcPts val="0"/>
              </a:spcBef>
              <a:spcAft>
                <a:spcPts val="1000"/>
              </a:spcAft>
              <a:buFont typeface="Wingdings" panose="05000000000000000000" pitchFamily="2" charset="2"/>
              <a:buChar char="Ø"/>
            </a:pPr>
            <a:r>
              <a:rPr lang="en-US" sz="1800" b="0" i="0" u="none" strike="noStrike" dirty="0">
                <a:solidFill>
                  <a:srgbClr val="000000"/>
                </a:solidFill>
                <a:effectLst/>
                <a:latin typeface="Arial Rounded MT Bold" panose="020F0704030504030204" pitchFamily="34" charset="0"/>
              </a:rPr>
              <a:t>Node(represents file)</a:t>
            </a:r>
          </a:p>
          <a:p>
            <a:pPr marL="514350" indent="-285750" algn="just">
              <a:spcBef>
                <a:spcPts val="0"/>
              </a:spcBef>
              <a:spcAft>
                <a:spcPts val="1000"/>
              </a:spcAft>
              <a:buFont typeface="Wingdings" panose="05000000000000000000" pitchFamily="2" charset="2"/>
              <a:buChar char="Ø"/>
            </a:pPr>
            <a:r>
              <a:rPr lang="en-US" sz="1800" b="0" i="0" u="none" strike="noStrike" dirty="0">
                <a:solidFill>
                  <a:srgbClr val="000000"/>
                </a:solidFill>
                <a:effectLst/>
                <a:latin typeface="Arial Rounded MT Bold" panose="020F0704030504030204" pitchFamily="34" charset="0"/>
              </a:rPr>
              <a:t>By maintaining the tail pointer easier to do insertion and deletion</a:t>
            </a:r>
          </a:p>
          <a:p>
            <a:pPr marL="514350" indent="-285750" algn="just">
              <a:spcBef>
                <a:spcPts val="0"/>
              </a:spcBef>
              <a:spcAft>
                <a:spcPts val="1000"/>
              </a:spcAft>
              <a:buFont typeface="Wingdings" panose="05000000000000000000" pitchFamily="2" charset="2"/>
              <a:buChar char="Ø"/>
            </a:pPr>
            <a:r>
              <a:rPr lang="en-US" sz="1800" dirty="0">
                <a:solidFill>
                  <a:srgbClr val="000000"/>
                </a:solidFill>
                <a:latin typeface="Arial Rounded MT Bold" panose="020F0704030504030204" pitchFamily="34" charset="0"/>
              </a:rPr>
              <a:t>Can allocate and deallocate more quickly than an array</a:t>
            </a:r>
            <a:endParaRPr lang="en-US" sz="1800" b="0" i="0" u="none" strike="noStrike" dirty="0">
              <a:solidFill>
                <a:srgbClr val="000000"/>
              </a:solidFill>
              <a:effectLst/>
              <a:latin typeface="Arial Rounded MT Bold" panose="020F0704030504030204" pitchFamily="34" charset="0"/>
            </a:endParaRPr>
          </a:p>
          <a:p>
            <a:endParaRPr lang="en-IN" dirty="0"/>
          </a:p>
        </p:txBody>
      </p:sp>
    </p:spTree>
    <p:extLst>
      <p:ext uri="{BB962C8B-B14F-4D97-AF65-F5344CB8AC3E}">
        <p14:creationId xmlns:p14="http://schemas.microsoft.com/office/powerpoint/2010/main" val="86342240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2CB6-0054-ED18-C721-9FDFE3B71276}"/>
              </a:ext>
            </a:extLst>
          </p:cNvPr>
          <p:cNvSpPr>
            <a:spLocks noGrp="1"/>
          </p:cNvSpPr>
          <p:nvPr>
            <p:ph type="title"/>
          </p:nvPr>
        </p:nvSpPr>
        <p:spPr/>
        <p:txBody>
          <a:bodyPr/>
          <a:lstStyle/>
          <a:p>
            <a:r>
              <a:rPr lang="en-US" cap="none" dirty="0">
                <a:solidFill>
                  <a:schemeClr val="bg1"/>
                </a:solidFill>
                <a:latin typeface="Arial Rounded MT Bold" panose="020F0704030504030204" pitchFamily="34" charset="0"/>
              </a:rPr>
              <a:t>Stack</a:t>
            </a:r>
            <a:endParaRPr lang="en-IN" cap="none" dirty="0">
              <a:solidFill>
                <a:schemeClr val="bg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149D690-E353-54A7-155F-CB5A55C9A72C}"/>
              </a:ext>
            </a:extLst>
          </p:cNvPr>
          <p:cNvSpPr>
            <a:spLocks noGrp="1"/>
          </p:cNvSpPr>
          <p:nvPr>
            <p:ph idx="1"/>
          </p:nvPr>
        </p:nvSpPr>
        <p:spPr/>
        <p:txBody>
          <a:bodyPr/>
          <a:lstStyle/>
          <a:p>
            <a:pPr marL="514350" indent="-285750" algn="just" rtl="0">
              <a:spcBef>
                <a:spcPts val="0"/>
              </a:spcBef>
              <a:spcAft>
                <a:spcPts val="1000"/>
              </a:spcAft>
              <a:buFont typeface="Wingdings" panose="05000000000000000000" pitchFamily="2" charset="2"/>
              <a:buChar char="Ø"/>
            </a:pPr>
            <a:r>
              <a:rPr lang="en-US" sz="1800" b="0" i="0" u="none" strike="noStrike" dirty="0">
                <a:solidFill>
                  <a:srgbClr val="000000"/>
                </a:solidFill>
                <a:effectLst/>
                <a:latin typeface="Arial Rounded MT Bold" panose="020F0704030504030204" pitchFamily="34" charset="0"/>
              </a:rPr>
              <a:t>To store the history of the deleted files </a:t>
            </a:r>
          </a:p>
          <a:p>
            <a:pPr marL="514350" indent="-285750" algn="just" rtl="0">
              <a:spcBef>
                <a:spcPts val="0"/>
              </a:spcBef>
              <a:spcAft>
                <a:spcPts val="1000"/>
              </a:spcAft>
              <a:buFont typeface="Wingdings" panose="05000000000000000000" pitchFamily="2" charset="2"/>
              <a:buChar char="Ø"/>
            </a:pPr>
            <a:r>
              <a:rPr lang="en-US" sz="1800" dirty="0">
                <a:solidFill>
                  <a:srgbClr val="000000"/>
                </a:solidFill>
                <a:latin typeface="Arial Rounded MT Bold" panose="020F0704030504030204" pitchFamily="34" charset="0"/>
              </a:rPr>
              <a:t>Easier to fetch recently deleted files</a:t>
            </a:r>
            <a:endParaRPr lang="en-US" sz="1800" b="0" i="0" u="none" strike="noStrike" dirty="0">
              <a:solidFill>
                <a:srgbClr val="000000"/>
              </a:solidFill>
              <a:effectLst/>
              <a:latin typeface="Arial Rounded MT Bold" panose="020F0704030504030204" pitchFamily="34" charset="0"/>
            </a:endParaRPr>
          </a:p>
          <a:p>
            <a:endParaRPr lang="en-IN" dirty="0"/>
          </a:p>
        </p:txBody>
      </p:sp>
    </p:spTree>
    <p:extLst>
      <p:ext uri="{BB962C8B-B14F-4D97-AF65-F5344CB8AC3E}">
        <p14:creationId xmlns:p14="http://schemas.microsoft.com/office/powerpoint/2010/main" val="3893607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2CB6-0054-ED18-C721-9FDFE3B71276}"/>
              </a:ext>
            </a:extLst>
          </p:cNvPr>
          <p:cNvSpPr>
            <a:spLocks noGrp="1"/>
          </p:cNvSpPr>
          <p:nvPr>
            <p:ph type="title"/>
          </p:nvPr>
        </p:nvSpPr>
        <p:spPr/>
        <p:txBody>
          <a:bodyPr/>
          <a:lstStyle/>
          <a:p>
            <a:r>
              <a:rPr lang="en-US" cap="none" dirty="0">
                <a:solidFill>
                  <a:schemeClr val="bg1"/>
                </a:solidFill>
                <a:latin typeface="Arial Rounded MT Bold" panose="020F0704030504030204" pitchFamily="34" charset="0"/>
              </a:rPr>
              <a:t>Vector</a:t>
            </a:r>
            <a:endParaRPr lang="en-IN" cap="none" dirty="0">
              <a:solidFill>
                <a:schemeClr val="bg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149D690-E353-54A7-155F-CB5A55C9A72C}"/>
              </a:ext>
            </a:extLst>
          </p:cNvPr>
          <p:cNvSpPr>
            <a:spLocks noGrp="1"/>
          </p:cNvSpPr>
          <p:nvPr>
            <p:ph idx="1"/>
          </p:nvPr>
        </p:nvSpPr>
        <p:spPr/>
        <p:txBody>
          <a:bodyPr/>
          <a:lstStyle/>
          <a:p>
            <a:pPr marL="514350" indent="-285750" algn="just" rtl="0">
              <a:spcBef>
                <a:spcPts val="0"/>
              </a:spcBef>
              <a:spcAft>
                <a:spcPts val="1000"/>
              </a:spcAft>
              <a:buFont typeface="Wingdings" panose="05000000000000000000" pitchFamily="2" charset="2"/>
              <a:buChar char="Ø"/>
            </a:pPr>
            <a:r>
              <a:rPr lang="en-US" sz="1800" b="0" i="0" u="none" strike="noStrike" dirty="0">
                <a:solidFill>
                  <a:srgbClr val="000000"/>
                </a:solidFill>
                <a:effectLst/>
                <a:latin typeface="Arial Rounded MT Bold" panose="020F0704030504030204" pitchFamily="34" charset="0"/>
              </a:rPr>
              <a:t>To store the scattered tuples</a:t>
            </a:r>
          </a:p>
          <a:p>
            <a:pPr marL="514350" indent="-285750" algn="just" rtl="0">
              <a:spcBef>
                <a:spcPts val="0"/>
              </a:spcBef>
              <a:spcAft>
                <a:spcPts val="1000"/>
              </a:spcAft>
              <a:buFont typeface="Wingdings" panose="05000000000000000000" pitchFamily="2" charset="2"/>
              <a:buChar char="Ø"/>
            </a:pPr>
            <a:r>
              <a:rPr lang="en-US" sz="1800" dirty="0">
                <a:solidFill>
                  <a:srgbClr val="000000"/>
                </a:solidFill>
                <a:latin typeface="Arial Rounded MT Bold" panose="020F0704030504030204" pitchFamily="34" charset="0"/>
              </a:rPr>
              <a:t>No need to manage pointers like as linked list for trivial works</a:t>
            </a:r>
          </a:p>
          <a:p>
            <a:pPr indent="0" algn="just" rtl="0">
              <a:spcBef>
                <a:spcPts val="0"/>
              </a:spcBef>
              <a:spcAft>
                <a:spcPts val="1000"/>
              </a:spcAft>
              <a:buNone/>
            </a:pPr>
            <a:endParaRPr lang="en-US" sz="1800" b="0" i="0" u="none" strike="noStrike" dirty="0">
              <a:solidFill>
                <a:srgbClr val="000000"/>
              </a:solidFill>
              <a:effectLst/>
              <a:latin typeface="Arial Rounded MT Bold" panose="020F0704030504030204" pitchFamily="34" charset="0"/>
            </a:endParaRPr>
          </a:p>
          <a:p>
            <a:endParaRPr lang="en-IN" dirty="0"/>
          </a:p>
        </p:txBody>
      </p:sp>
    </p:spTree>
    <p:extLst>
      <p:ext uri="{BB962C8B-B14F-4D97-AF65-F5344CB8AC3E}">
        <p14:creationId xmlns:p14="http://schemas.microsoft.com/office/powerpoint/2010/main" val="28084277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2CB6-0054-ED18-C721-9FDFE3B71276}"/>
              </a:ext>
            </a:extLst>
          </p:cNvPr>
          <p:cNvSpPr>
            <a:spLocks noGrp="1"/>
          </p:cNvSpPr>
          <p:nvPr>
            <p:ph type="title"/>
          </p:nvPr>
        </p:nvSpPr>
        <p:spPr/>
        <p:txBody>
          <a:bodyPr/>
          <a:lstStyle/>
          <a:p>
            <a:r>
              <a:rPr lang="en-US" cap="none" dirty="0">
                <a:solidFill>
                  <a:schemeClr val="bg1"/>
                </a:solidFill>
                <a:latin typeface="Arial Rounded MT Bold" panose="020F0704030504030204" pitchFamily="34" charset="0"/>
              </a:rPr>
              <a:t>Tuple</a:t>
            </a:r>
            <a:endParaRPr lang="en-IN" cap="none" dirty="0">
              <a:solidFill>
                <a:schemeClr val="bg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149D690-E353-54A7-155F-CB5A55C9A72C}"/>
              </a:ext>
            </a:extLst>
          </p:cNvPr>
          <p:cNvSpPr>
            <a:spLocks noGrp="1"/>
          </p:cNvSpPr>
          <p:nvPr>
            <p:ph idx="1"/>
          </p:nvPr>
        </p:nvSpPr>
        <p:spPr/>
        <p:txBody>
          <a:bodyPr/>
          <a:lstStyle/>
          <a:p>
            <a:pPr marL="514350" indent="-285750" algn="just" rtl="0">
              <a:spcBef>
                <a:spcPts val="0"/>
              </a:spcBef>
              <a:spcAft>
                <a:spcPts val="1000"/>
              </a:spcAft>
              <a:buFont typeface="Wingdings" panose="05000000000000000000" pitchFamily="2" charset="2"/>
              <a:buChar char="Ø"/>
            </a:pPr>
            <a:r>
              <a:rPr lang="en-US" sz="1800" b="0" i="0" u="none" strike="noStrike" dirty="0">
                <a:solidFill>
                  <a:srgbClr val="000000"/>
                </a:solidFill>
                <a:effectLst/>
                <a:latin typeface="Arial Rounded MT Bold" panose="020F0704030504030204" pitchFamily="34" charset="0"/>
              </a:rPr>
              <a:t>To store information of file, the folder in which file lies and previous of th</a:t>
            </a:r>
            <a:r>
              <a:rPr lang="en-US" sz="1800" dirty="0">
                <a:solidFill>
                  <a:srgbClr val="000000"/>
                </a:solidFill>
                <a:latin typeface="Arial Rounded MT Bold" panose="020F0704030504030204" pitchFamily="34" charset="0"/>
              </a:rPr>
              <a:t>e file in a one group.</a:t>
            </a:r>
          </a:p>
          <a:p>
            <a:pPr marL="514350" indent="-285750" algn="just" rtl="0">
              <a:spcBef>
                <a:spcPts val="0"/>
              </a:spcBef>
              <a:spcAft>
                <a:spcPts val="1000"/>
              </a:spcAft>
              <a:buFont typeface="Wingdings" panose="05000000000000000000" pitchFamily="2" charset="2"/>
              <a:buChar char="Ø"/>
            </a:pPr>
            <a:r>
              <a:rPr lang="en-US" sz="1800" b="0" i="0" u="none" strike="noStrike" dirty="0">
                <a:solidFill>
                  <a:srgbClr val="000000"/>
                </a:solidFill>
                <a:effectLst/>
                <a:latin typeface="Arial Rounded MT Bold" panose="020F0704030504030204" pitchFamily="34" charset="0"/>
              </a:rPr>
              <a:t>Better to store different data types </a:t>
            </a:r>
            <a:r>
              <a:rPr lang="en-US" sz="1800" dirty="0">
                <a:solidFill>
                  <a:srgbClr val="000000"/>
                </a:solidFill>
                <a:latin typeface="Arial Rounded MT Bold" panose="020F0704030504030204" pitchFamily="34" charset="0"/>
              </a:rPr>
              <a:t>as a group</a:t>
            </a:r>
            <a:endParaRPr lang="en-US" sz="1800" b="0" i="0" u="none" strike="noStrike" dirty="0">
              <a:solidFill>
                <a:srgbClr val="000000"/>
              </a:solidFill>
              <a:effectLst/>
              <a:latin typeface="Arial Rounded MT Bold" panose="020F0704030504030204" pitchFamily="34" charset="0"/>
            </a:endParaRPr>
          </a:p>
          <a:p>
            <a:pPr marL="514350" indent="-285750" algn="just" rtl="0">
              <a:spcBef>
                <a:spcPts val="0"/>
              </a:spcBef>
              <a:spcAft>
                <a:spcPts val="1000"/>
              </a:spcAft>
              <a:buFont typeface="Wingdings" panose="05000000000000000000" pitchFamily="2" charset="2"/>
              <a:buChar char="Ø"/>
            </a:pPr>
            <a:endParaRPr lang="en-US" sz="1800" dirty="0">
              <a:solidFill>
                <a:srgbClr val="000000"/>
              </a:solidFill>
              <a:latin typeface="Arial Rounded MT Bold" panose="020F0704030504030204" pitchFamily="34" charset="0"/>
            </a:endParaRPr>
          </a:p>
          <a:p>
            <a:pPr indent="0" algn="just" rtl="0">
              <a:spcBef>
                <a:spcPts val="0"/>
              </a:spcBef>
              <a:spcAft>
                <a:spcPts val="1000"/>
              </a:spcAft>
              <a:buNone/>
            </a:pPr>
            <a:endParaRPr lang="en-US" sz="1800" b="0" i="0" u="none" strike="noStrike" dirty="0">
              <a:solidFill>
                <a:srgbClr val="000000"/>
              </a:solidFill>
              <a:effectLst/>
              <a:latin typeface="Arial Rounded MT Bold" panose="020F0704030504030204" pitchFamily="34" charset="0"/>
            </a:endParaRPr>
          </a:p>
          <a:p>
            <a:endParaRPr lang="en-IN" dirty="0"/>
          </a:p>
        </p:txBody>
      </p:sp>
    </p:spTree>
    <p:extLst>
      <p:ext uri="{BB962C8B-B14F-4D97-AF65-F5344CB8AC3E}">
        <p14:creationId xmlns:p14="http://schemas.microsoft.com/office/powerpoint/2010/main" val="357114939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2CB6-0054-ED18-C721-9FDFE3B71276}"/>
              </a:ext>
            </a:extLst>
          </p:cNvPr>
          <p:cNvSpPr>
            <a:spLocks noGrp="1"/>
          </p:cNvSpPr>
          <p:nvPr>
            <p:ph type="title"/>
          </p:nvPr>
        </p:nvSpPr>
        <p:spPr/>
        <p:txBody>
          <a:bodyPr/>
          <a:lstStyle/>
          <a:p>
            <a:r>
              <a:rPr lang="en-US" cap="none" dirty="0">
                <a:solidFill>
                  <a:schemeClr val="bg1"/>
                </a:solidFill>
                <a:latin typeface="Arial Rounded MT Bold" panose="020F0704030504030204" pitchFamily="34" charset="0"/>
              </a:rPr>
              <a:t>Map</a:t>
            </a:r>
            <a:endParaRPr lang="en-IN" cap="none" dirty="0">
              <a:solidFill>
                <a:schemeClr val="bg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149D690-E353-54A7-155F-CB5A55C9A72C}"/>
              </a:ext>
            </a:extLst>
          </p:cNvPr>
          <p:cNvSpPr>
            <a:spLocks noGrp="1"/>
          </p:cNvSpPr>
          <p:nvPr>
            <p:ph idx="1"/>
          </p:nvPr>
        </p:nvSpPr>
        <p:spPr/>
        <p:txBody>
          <a:bodyPr/>
          <a:lstStyle/>
          <a:p>
            <a:pPr marL="514350" indent="-285750" algn="just" rtl="0">
              <a:spcBef>
                <a:spcPts val="0"/>
              </a:spcBef>
              <a:spcAft>
                <a:spcPts val="1000"/>
              </a:spcAft>
              <a:buFont typeface="Wingdings" panose="05000000000000000000" pitchFamily="2" charset="2"/>
              <a:buChar char="Ø"/>
            </a:pPr>
            <a:r>
              <a:rPr lang="en-US" sz="1800" b="0" i="0" u="none" strike="noStrike" dirty="0">
                <a:solidFill>
                  <a:srgbClr val="000000"/>
                </a:solidFill>
                <a:effectLst/>
                <a:latin typeface="Arial Rounded MT Bold" panose="020F0704030504030204" pitchFamily="34" charset="0"/>
              </a:rPr>
              <a:t>To easily map the extension of the file with name of the sub-folder</a:t>
            </a:r>
          </a:p>
          <a:p>
            <a:pPr marL="514350" indent="-285750" algn="just" rtl="0">
              <a:spcBef>
                <a:spcPts val="0"/>
              </a:spcBef>
              <a:spcAft>
                <a:spcPts val="1000"/>
              </a:spcAft>
              <a:buFont typeface="Wingdings" panose="05000000000000000000" pitchFamily="2" charset="2"/>
              <a:buChar char="Ø"/>
            </a:pPr>
            <a:r>
              <a:rPr lang="en-US" sz="1800" b="0" i="0" u="none" strike="noStrike" dirty="0">
                <a:solidFill>
                  <a:srgbClr val="000000"/>
                </a:solidFill>
                <a:effectLst/>
                <a:latin typeface="Arial Rounded MT Bold" panose="020F0704030504030204" pitchFamily="34" charset="0"/>
              </a:rPr>
              <a:t>Easy to </a:t>
            </a:r>
            <a:r>
              <a:rPr lang="en-US" sz="1800" dirty="0">
                <a:solidFill>
                  <a:srgbClr val="000000"/>
                </a:solidFill>
                <a:latin typeface="Arial Rounded MT Bold" panose="020F0704030504030204" pitchFamily="34" charset="0"/>
              </a:rPr>
              <a:t>search with less time complexity than array and linked list</a:t>
            </a:r>
            <a:endParaRPr lang="en-US" sz="1800" b="0" i="0" u="none" strike="noStrike" dirty="0">
              <a:solidFill>
                <a:srgbClr val="000000"/>
              </a:solidFill>
              <a:effectLst/>
              <a:latin typeface="Arial Rounded MT Bold" panose="020F0704030504030204" pitchFamily="34" charset="0"/>
            </a:endParaRPr>
          </a:p>
          <a:p>
            <a:endParaRPr lang="en-IN" dirty="0"/>
          </a:p>
        </p:txBody>
      </p:sp>
    </p:spTree>
    <p:extLst>
      <p:ext uri="{BB962C8B-B14F-4D97-AF65-F5344CB8AC3E}">
        <p14:creationId xmlns:p14="http://schemas.microsoft.com/office/powerpoint/2010/main" val="361298043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2CB6-0054-ED18-C721-9FDFE3B71276}"/>
              </a:ext>
            </a:extLst>
          </p:cNvPr>
          <p:cNvSpPr>
            <a:spLocks noGrp="1"/>
          </p:cNvSpPr>
          <p:nvPr>
            <p:ph type="title"/>
          </p:nvPr>
        </p:nvSpPr>
        <p:spPr>
          <a:xfrm>
            <a:off x="984096" y="131820"/>
            <a:ext cx="9905998" cy="664593"/>
          </a:xfrm>
        </p:spPr>
        <p:txBody>
          <a:bodyPr/>
          <a:lstStyle/>
          <a:p>
            <a:r>
              <a:rPr lang="en-US" cap="none" dirty="0">
                <a:solidFill>
                  <a:schemeClr val="bg1"/>
                </a:solidFill>
                <a:latin typeface="Arial Rounded MT Bold" panose="020F0704030504030204" pitchFamily="34" charset="0"/>
              </a:rPr>
              <a:t>Time Complexity</a:t>
            </a:r>
            <a:endParaRPr lang="en-IN" cap="none" dirty="0">
              <a:solidFill>
                <a:schemeClr val="bg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149D690-E353-54A7-155F-CB5A55C9A72C}"/>
              </a:ext>
            </a:extLst>
          </p:cNvPr>
          <p:cNvSpPr>
            <a:spLocks noGrp="1"/>
          </p:cNvSpPr>
          <p:nvPr>
            <p:ph idx="1"/>
          </p:nvPr>
        </p:nvSpPr>
        <p:spPr>
          <a:xfrm>
            <a:off x="1141412" y="1160205"/>
            <a:ext cx="9905999" cy="4630995"/>
          </a:xfrm>
        </p:spPr>
        <p:txBody>
          <a:bodyPr>
            <a:normAutofit fontScale="85000" lnSpcReduction="20000"/>
          </a:bodyPr>
          <a:lstStyle/>
          <a:p>
            <a:pPr marL="514350" indent="-285750" algn="just" rtl="0">
              <a:spcBef>
                <a:spcPts val="0"/>
              </a:spcBef>
              <a:spcAft>
                <a:spcPts val="1000"/>
              </a:spcAft>
              <a:buFont typeface="Wingdings" panose="05000000000000000000" pitchFamily="2" charset="2"/>
              <a:buChar char="Ø"/>
            </a:pPr>
            <a:r>
              <a:rPr lang="en-US" sz="1800" b="0" i="0" u="none" strike="noStrike" dirty="0">
                <a:solidFill>
                  <a:srgbClr val="000000"/>
                </a:solidFill>
                <a:effectLst/>
                <a:latin typeface="Arial Rounded MT Bold" panose="020F0704030504030204" pitchFamily="34" charset="0"/>
              </a:rPr>
              <a:t>Remove Empty files : O(n)</a:t>
            </a:r>
          </a:p>
          <a:p>
            <a:pPr marL="514350" indent="-285750" algn="just" rtl="0">
              <a:spcBef>
                <a:spcPts val="0"/>
              </a:spcBef>
              <a:spcAft>
                <a:spcPts val="1000"/>
              </a:spcAft>
              <a:buFont typeface="Wingdings" panose="05000000000000000000" pitchFamily="2" charset="2"/>
              <a:buChar char="Ø"/>
            </a:pPr>
            <a:r>
              <a:rPr lang="en-US" sz="1800" dirty="0">
                <a:solidFill>
                  <a:srgbClr val="000000"/>
                </a:solidFill>
                <a:latin typeface="Arial Rounded MT Bold" panose="020F0704030504030204" pitchFamily="34" charset="0"/>
              </a:rPr>
              <a:t>Remove Copied files : </a:t>
            </a:r>
          </a:p>
          <a:p>
            <a:pPr marL="971550" lvl="1" indent="-285750" algn="just">
              <a:spcBef>
                <a:spcPts val="0"/>
              </a:spcBef>
              <a:spcAft>
                <a:spcPts val="1000"/>
              </a:spcAft>
              <a:buFont typeface="Wingdings" panose="05000000000000000000" pitchFamily="2" charset="2"/>
              <a:buChar char="Ø"/>
            </a:pPr>
            <a:r>
              <a:rPr lang="en-US" sz="1800" dirty="0">
                <a:solidFill>
                  <a:srgbClr val="000000"/>
                </a:solidFill>
                <a:latin typeface="Arial Rounded MT Bold" panose="020F0704030504030204" pitchFamily="34" charset="0"/>
              </a:rPr>
              <a:t>Traversal : O(n^2)</a:t>
            </a:r>
          </a:p>
          <a:p>
            <a:pPr marL="971550" lvl="1" indent="-285750" algn="just">
              <a:spcBef>
                <a:spcPts val="0"/>
              </a:spcBef>
              <a:spcAft>
                <a:spcPts val="1000"/>
              </a:spcAft>
              <a:buFont typeface="Wingdings" panose="05000000000000000000" pitchFamily="2" charset="2"/>
              <a:buChar char="Ø"/>
            </a:pPr>
            <a:r>
              <a:rPr lang="en-US" sz="1800" dirty="0">
                <a:solidFill>
                  <a:srgbClr val="000000"/>
                </a:solidFill>
                <a:latin typeface="Arial Rounded MT Bold" panose="020F0704030504030204" pitchFamily="34" charset="0"/>
              </a:rPr>
              <a:t>Detect content whether copy or not: O(x) </a:t>
            </a:r>
          </a:p>
          <a:p>
            <a:pPr marL="514350" indent="-285750" algn="just" rtl="0">
              <a:spcBef>
                <a:spcPts val="0"/>
              </a:spcBef>
              <a:spcAft>
                <a:spcPts val="1000"/>
              </a:spcAft>
              <a:buFont typeface="Wingdings" panose="05000000000000000000" pitchFamily="2" charset="2"/>
              <a:buChar char="Ø"/>
            </a:pPr>
            <a:r>
              <a:rPr lang="en-US" sz="1800" b="0" i="0" u="none" strike="noStrike" dirty="0">
                <a:solidFill>
                  <a:srgbClr val="000000"/>
                </a:solidFill>
                <a:effectLst/>
                <a:latin typeface="Arial Rounded MT Bold" panose="020F0704030504030204" pitchFamily="34" charset="0"/>
              </a:rPr>
              <a:t>Remove files accessed less than M times: O(n)</a:t>
            </a:r>
          </a:p>
          <a:p>
            <a:pPr marL="514350" indent="-285750" algn="just" rtl="0">
              <a:spcBef>
                <a:spcPts val="0"/>
              </a:spcBef>
              <a:spcAft>
                <a:spcPts val="1000"/>
              </a:spcAft>
              <a:buFont typeface="Wingdings" panose="05000000000000000000" pitchFamily="2" charset="2"/>
              <a:buChar char="Ø"/>
            </a:pPr>
            <a:r>
              <a:rPr lang="en-US" sz="1800" dirty="0">
                <a:solidFill>
                  <a:srgbClr val="000000"/>
                </a:solidFill>
                <a:latin typeface="Arial Rounded MT Bold" panose="020F0704030504030204" pitchFamily="34" charset="0"/>
              </a:rPr>
              <a:t>Remove older than N months: O(n)</a:t>
            </a:r>
          </a:p>
          <a:p>
            <a:pPr marL="514350" indent="-285750" algn="just" rtl="0">
              <a:spcBef>
                <a:spcPts val="0"/>
              </a:spcBef>
              <a:spcAft>
                <a:spcPts val="1000"/>
              </a:spcAft>
              <a:buFont typeface="Wingdings" panose="05000000000000000000" pitchFamily="2" charset="2"/>
              <a:buChar char="Ø"/>
            </a:pPr>
            <a:r>
              <a:rPr lang="en-US" sz="1800" b="0" i="0" u="none" strike="noStrike" dirty="0">
                <a:solidFill>
                  <a:srgbClr val="000000"/>
                </a:solidFill>
                <a:effectLst/>
                <a:latin typeface="Arial Rounded MT Bold" panose="020F0704030504030204" pitchFamily="34" charset="0"/>
              </a:rPr>
              <a:t>Sorting files: O(n)</a:t>
            </a:r>
          </a:p>
          <a:p>
            <a:pPr marL="514350" indent="-285750" algn="just" rtl="0">
              <a:spcBef>
                <a:spcPts val="0"/>
              </a:spcBef>
              <a:spcAft>
                <a:spcPts val="1000"/>
              </a:spcAft>
              <a:buFont typeface="Wingdings" panose="05000000000000000000" pitchFamily="2" charset="2"/>
              <a:buChar char="Ø"/>
            </a:pPr>
            <a:r>
              <a:rPr lang="en-US" sz="1800" b="0" i="0" u="none" strike="noStrike" dirty="0">
                <a:solidFill>
                  <a:srgbClr val="000000"/>
                </a:solidFill>
                <a:effectLst/>
                <a:latin typeface="Arial Rounded MT Bold" panose="020F0704030504030204" pitchFamily="34" charset="0"/>
              </a:rPr>
              <a:t>Content based deletion: O(n*x)</a:t>
            </a:r>
          </a:p>
          <a:p>
            <a:pPr marL="514350" indent="-285750" algn="just" rtl="0">
              <a:spcBef>
                <a:spcPts val="0"/>
              </a:spcBef>
              <a:spcAft>
                <a:spcPts val="1000"/>
              </a:spcAft>
              <a:buFont typeface="Wingdings" panose="05000000000000000000" pitchFamily="2" charset="2"/>
              <a:buChar char="Ø"/>
            </a:pPr>
            <a:r>
              <a:rPr lang="en-US" sz="1800" b="0" i="0" u="none" strike="noStrike" dirty="0">
                <a:solidFill>
                  <a:srgbClr val="000000"/>
                </a:solidFill>
                <a:effectLst/>
                <a:latin typeface="Arial Rounded MT Bold" panose="020F0704030504030204" pitchFamily="34" charset="0"/>
              </a:rPr>
              <a:t>Lexicographical sorting: O(</a:t>
            </a:r>
            <a:r>
              <a:rPr lang="en-US" sz="1800" b="0" i="0" u="none" strike="noStrike" dirty="0" err="1">
                <a:solidFill>
                  <a:srgbClr val="000000"/>
                </a:solidFill>
                <a:effectLst/>
                <a:latin typeface="Arial Rounded MT Bold" panose="020F0704030504030204" pitchFamily="34" charset="0"/>
              </a:rPr>
              <a:t>nlogn</a:t>
            </a:r>
            <a:r>
              <a:rPr lang="en-US" sz="1800" b="0" i="0" u="none" strike="noStrike" dirty="0">
                <a:solidFill>
                  <a:srgbClr val="000000"/>
                </a:solidFill>
                <a:effectLst/>
                <a:latin typeface="Arial Rounded MT Bold" panose="020F0704030504030204" pitchFamily="34" charset="0"/>
              </a:rPr>
              <a:t>)</a:t>
            </a:r>
          </a:p>
          <a:p>
            <a:pPr indent="0" algn="just" rtl="0">
              <a:spcBef>
                <a:spcPts val="0"/>
              </a:spcBef>
              <a:spcAft>
                <a:spcPts val="1000"/>
              </a:spcAft>
              <a:buNone/>
            </a:pPr>
            <a:endParaRPr lang="en-US" sz="1800" dirty="0">
              <a:solidFill>
                <a:srgbClr val="000000"/>
              </a:solidFill>
              <a:latin typeface="Arial Rounded MT Bold" panose="020F0704030504030204" pitchFamily="34" charset="0"/>
            </a:endParaRPr>
          </a:p>
          <a:p>
            <a:pPr indent="0" algn="just" rtl="0">
              <a:spcBef>
                <a:spcPts val="0"/>
              </a:spcBef>
              <a:spcAft>
                <a:spcPts val="1000"/>
              </a:spcAft>
              <a:buNone/>
            </a:pPr>
            <a:r>
              <a:rPr lang="en-US" sz="1800" b="0" i="0" u="none" strike="noStrike" dirty="0">
                <a:solidFill>
                  <a:srgbClr val="000000"/>
                </a:solidFill>
                <a:effectLst/>
                <a:latin typeface="Arial Rounded MT Bold" panose="020F0704030504030204" pitchFamily="34" charset="0"/>
              </a:rPr>
              <a:t>// n : the total sum of the files presented in folder</a:t>
            </a:r>
          </a:p>
          <a:p>
            <a:pPr indent="0" algn="just" rtl="0">
              <a:spcBef>
                <a:spcPts val="0"/>
              </a:spcBef>
              <a:spcAft>
                <a:spcPts val="1000"/>
              </a:spcAft>
              <a:buNone/>
            </a:pPr>
            <a:r>
              <a:rPr lang="en-US" sz="1800" b="0" i="0" u="none" strike="noStrike" dirty="0">
                <a:solidFill>
                  <a:srgbClr val="000000"/>
                </a:solidFill>
                <a:effectLst/>
                <a:latin typeface="Arial Rounded MT Bold" panose="020F0704030504030204" pitchFamily="34" charset="0"/>
              </a:rPr>
              <a:t>// x : total number of characters in file </a:t>
            </a:r>
          </a:p>
          <a:p>
            <a:endParaRPr lang="en-IN" dirty="0"/>
          </a:p>
        </p:txBody>
      </p:sp>
    </p:spTree>
    <p:extLst>
      <p:ext uri="{BB962C8B-B14F-4D97-AF65-F5344CB8AC3E}">
        <p14:creationId xmlns:p14="http://schemas.microsoft.com/office/powerpoint/2010/main" val="239470720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2CB6-0054-ED18-C721-9FDFE3B71276}"/>
              </a:ext>
            </a:extLst>
          </p:cNvPr>
          <p:cNvSpPr>
            <a:spLocks noGrp="1"/>
          </p:cNvSpPr>
          <p:nvPr>
            <p:ph type="title"/>
          </p:nvPr>
        </p:nvSpPr>
        <p:spPr>
          <a:xfrm>
            <a:off x="984096" y="131820"/>
            <a:ext cx="9905998" cy="664593"/>
          </a:xfrm>
        </p:spPr>
        <p:txBody>
          <a:bodyPr/>
          <a:lstStyle/>
          <a:p>
            <a:r>
              <a:rPr lang="en-US" cap="none" dirty="0">
                <a:solidFill>
                  <a:schemeClr val="bg1"/>
                </a:solidFill>
                <a:latin typeface="Arial Rounded MT Bold" panose="020F0704030504030204" pitchFamily="34" charset="0"/>
              </a:rPr>
              <a:t>Space Complexity</a:t>
            </a:r>
            <a:endParaRPr lang="en-IN" cap="none" dirty="0">
              <a:solidFill>
                <a:schemeClr val="bg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149D690-E353-54A7-155F-CB5A55C9A72C}"/>
              </a:ext>
            </a:extLst>
          </p:cNvPr>
          <p:cNvSpPr>
            <a:spLocks noGrp="1"/>
          </p:cNvSpPr>
          <p:nvPr>
            <p:ph idx="1"/>
          </p:nvPr>
        </p:nvSpPr>
        <p:spPr>
          <a:xfrm>
            <a:off x="1141412" y="1160205"/>
            <a:ext cx="9905999" cy="4630995"/>
          </a:xfrm>
        </p:spPr>
        <p:txBody>
          <a:bodyPr>
            <a:normAutofit lnSpcReduction="10000"/>
          </a:bodyPr>
          <a:lstStyle/>
          <a:p>
            <a:pPr marL="514350" indent="-285750" algn="just" rtl="0">
              <a:spcBef>
                <a:spcPts val="0"/>
              </a:spcBef>
              <a:spcAft>
                <a:spcPts val="1000"/>
              </a:spcAft>
              <a:buFont typeface="Wingdings" panose="05000000000000000000" pitchFamily="2" charset="2"/>
              <a:buChar char="Ø"/>
            </a:pPr>
            <a:r>
              <a:rPr lang="en-US" sz="1800" b="0" i="0" u="none" strike="noStrike" dirty="0">
                <a:solidFill>
                  <a:srgbClr val="000000"/>
                </a:solidFill>
                <a:effectLst/>
                <a:latin typeface="Arial Rounded MT Bold" panose="020F0704030504030204" pitchFamily="34" charset="0"/>
              </a:rPr>
              <a:t>Remove Empty files : O(n)</a:t>
            </a:r>
          </a:p>
          <a:p>
            <a:pPr marL="514350" indent="-285750" algn="just" rtl="0">
              <a:spcBef>
                <a:spcPts val="0"/>
              </a:spcBef>
              <a:spcAft>
                <a:spcPts val="1000"/>
              </a:spcAft>
              <a:buFont typeface="Wingdings" panose="05000000000000000000" pitchFamily="2" charset="2"/>
              <a:buChar char="Ø"/>
            </a:pPr>
            <a:r>
              <a:rPr lang="en-US" sz="1800" dirty="0">
                <a:solidFill>
                  <a:srgbClr val="000000"/>
                </a:solidFill>
                <a:latin typeface="Arial Rounded MT Bold" panose="020F0704030504030204" pitchFamily="34" charset="0"/>
              </a:rPr>
              <a:t>Remove Copied files : O(n)</a:t>
            </a:r>
          </a:p>
          <a:p>
            <a:pPr marL="514350" indent="-285750" algn="just" rtl="0">
              <a:spcBef>
                <a:spcPts val="0"/>
              </a:spcBef>
              <a:spcAft>
                <a:spcPts val="1000"/>
              </a:spcAft>
              <a:buFont typeface="Wingdings" panose="05000000000000000000" pitchFamily="2" charset="2"/>
              <a:buChar char="Ø"/>
            </a:pPr>
            <a:r>
              <a:rPr lang="en-US" sz="1800" b="0" i="0" u="none" strike="noStrike" dirty="0">
                <a:solidFill>
                  <a:srgbClr val="000000"/>
                </a:solidFill>
                <a:effectLst/>
                <a:latin typeface="Arial Rounded MT Bold" panose="020F0704030504030204" pitchFamily="34" charset="0"/>
              </a:rPr>
              <a:t>Remove files accessed less than M times: O(n)</a:t>
            </a:r>
          </a:p>
          <a:p>
            <a:pPr marL="514350" indent="-285750" algn="just" rtl="0">
              <a:spcBef>
                <a:spcPts val="0"/>
              </a:spcBef>
              <a:spcAft>
                <a:spcPts val="1000"/>
              </a:spcAft>
              <a:buFont typeface="Wingdings" panose="05000000000000000000" pitchFamily="2" charset="2"/>
              <a:buChar char="Ø"/>
            </a:pPr>
            <a:r>
              <a:rPr lang="en-US" sz="1800" dirty="0">
                <a:solidFill>
                  <a:srgbClr val="000000"/>
                </a:solidFill>
                <a:latin typeface="Arial Rounded MT Bold" panose="020F0704030504030204" pitchFamily="34" charset="0"/>
              </a:rPr>
              <a:t>Remove older than N months: O(n)</a:t>
            </a:r>
          </a:p>
          <a:p>
            <a:pPr marL="514350" indent="-285750" algn="just" rtl="0">
              <a:spcBef>
                <a:spcPts val="0"/>
              </a:spcBef>
              <a:spcAft>
                <a:spcPts val="1000"/>
              </a:spcAft>
              <a:buFont typeface="Wingdings" panose="05000000000000000000" pitchFamily="2" charset="2"/>
              <a:buChar char="Ø"/>
            </a:pPr>
            <a:r>
              <a:rPr lang="en-US" sz="1800" b="0" i="0" u="none" strike="noStrike" dirty="0">
                <a:solidFill>
                  <a:srgbClr val="000000"/>
                </a:solidFill>
                <a:effectLst/>
                <a:latin typeface="Arial Rounded MT Bold" panose="020F0704030504030204" pitchFamily="34" charset="0"/>
              </a:rPr>
              <a:t>Sorting files: O(x)</a:t>
            </a:r>
          </a:p>
          <a:p>
            <a:pPr marL="514350" indent="-285750" algn="just" rtl="0">
              <a:spcBef>
                <a:spcPts val="0"/>
              </a:spcBef>
              <a:spcAft>
                <a:spcPts val="1000"/>
              </a:spcAft>
              <a:buFont typeface="Wingdings" panose="05000000000000000000" pitchFamily="2" charset="2"/>
              <a:buChar char="Ø"/>
            </a:pPr>
            <a:r>
              <a:rPr lang="en-US" sz="1800" b="0" i="0" u="none" strike="noStrike" dirty="0">
                <a:solidFill>
                  <a:srgbClr val="000000"/>
                </a:solidFill>
                <a:effectLst/>
                <a:latin typeface="Arial Rounded MT Bold" panose="020F0704030504030204" pitchFamily="34" charset="0"/>
              </a:rPr>
              <a:t>Content based deletion: O(n)</a:t>
            </a:r>
          </a:p>
          <a:p>
            <a:pPr marL="514350" indent="-285750" algn="just" rtl="0">
              <a:spcBef>
                <a:spcPts val="0"/>
              </a:spcBef>
              <a:spcAft>
                <a:spcPts val="1000"/>
              </a:spcAft>
              <a:buFont typeface="Wingdings" panose="05000000000000000000" pitchFamily="2" charset="2"/>
              <a:buChar char="Ø"/>
            </a:pPr>
            <a:r>
              <a:rPr lang="en-US" sz="1800" b="0" i="0" u="none" strike="noStrike" dirty="0">
                <a:solidFill>
                  <a:srgbClr val="000000"/>
                </a:solidFill>
                <a:effectLst/>
                <a:latin typeface="Arial Rounded MT Bold" panose="020F0704030504030204" pitchFamily="34" charset="0"/>
              </a:rPr>
              <a:t>Lexicographical sorting: O(n)</a:t>
            </a:r>
          </a:p>
          <a:p>
            <a:pPr indent="0" algn="just" rtl="0">
              <a:spcBef>
                <a:spcPts val="0"/>
              </a:spcBef>
              <a:spcAft>
                <a:spcPts val="1000"/>
              </a:spcAft>
              <a:buNone/>
            </a:pPr>
            <a:endParaRPr lang="en-US" sz="1800" dirty="0">
              <a:solidFill>
                <a:srgbClr val="000000"/>
              </a:solidFill>
              <a:latin typeface="Arial Rounded MT Bold" panose="020F0704030504030204" pitchFamily="34" charset="0"/>
            </a:endParaRPr>
          </a:p>
          <a:p>
            <a:pPr indent="0" algn="just" rtl="0">
              <a:spcBef>
                <a:spcPts val="0"/>
              </a:spcBef>
              <a:spcAft>
                <a:spcPts val="1000"/>
              </a:spcAft>
              <a:buNone/>
            </a:pPr>
            <a:r>
              <a:rPr lang="en-US" sz="1800" b="0" i="0" u="none" strike="noStrike" dirty="0">
                <a:solidFill>
                  <a:srgbClr val="000000"/>
                </a:solidFill>
                <a:effectLst/>
                <a:latin typeface="Arial Rounded MT Bold" panose="020F0704030504030204" pitchFamily="34" charset="0"/>
              </a:rPr>
              <a:t>// n : the total sum of the files presented in folder</a:t>
            </a:r>
          </a:p>
          <a:p>
            <a:pPr indent="0" algn="just" rtl="0">
              <a:spcBef>
                <a:spcPts val="0"/>
              </a:spcBef>
              <a:spcAft>
                <a:spcPts val="1000"/>
              </a:spcAft>
              <a:buNone/>
            </a:pPr>
            <a:r>
              <a:rPr lang="en-US" sz="1800" b="0" i="0" u="none" strike="noStrike" dirty="0">
                <a:solidFill>
                  <a:srgbClr val="000000"/>
                </a:solidFill>
                <a:effectLst/>
                <a:latin typeface="Arial Rounded MT Bold" panose="020F0704030504030204" pitchFamily="34" charset="0"/>
              </a:rPr>
              <a:t>// x : space retained by the map</a:t>
            </a:r>
          </a:p>
          <a:p>
            <a:endParaRPr lang="en-IN" dirty="0"/>
          </a:p>
        </p:txBody>
      </p:sp>
    </p:spTree>
    <p:extLst>
      <p:ext uri="{BB962C8B-B14F-4D97-AF65-F5344CB8AC3E}">
        <p14:creationId xmlns:p14="http://schemas.microsoft.com/office/powerpoint/2010/main" val="244470759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2CB6-0054-ED18-C721-9FDFE3B71276}"/>
              </a:ext>
            </a:extLst>
          </p:cNvPr>
          <p:cNvSpPr>
            <a:spLocks noGrp="1"/>
          </p:cNvSpPr>
          <p:nvPr>
            <p:ph type="title"/>
          </p:nvPr>
        </p:nvSpPr>
        <p:spPr/>
        <p:txBody>
          <a:bodyPr/>
          <a:lstStyle/>
          <a:p>
            <a:r>
              <a:rPr lang="en-US" cap="none" dirty="0">
                <a:solidFill>
                  <a:schemeClr val="bg1"/>
                </a:solidFill>
                <a:latin typeface="Arial Rounded MT Bold" panose="020F0704030504030204" pitchFamily="34" charset="0"/>
              </a:rPr>
              <a:t>Video Link</a:t>
            </a:r>
            <a:endParaRPr lang="en-IN" cap="none" dirty="0">
              <a:solidFill>
                <a:schemeClr val="bg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149D690-E353-54A7-155F-CB5A55C9A72C}"/>
              </a:ext>
            </a:extLst>
          </p:cNvPr>
          <p:cNvSpPr>
            <a:spLocks noGrp="1"/>
          </p:cNvSpPr>
          <p:nvPr>
            <p:ph idx="1"/>
          </p:nvPr>
        </p:nvSpPr>
        <p:spPr/>
        <p:txBody>
          <a:bodyPr/>
          <a:lstStyle/>
          <a:p>
            <a:pPr marL="514350" indent="-285750" algn="just" rtl="0">
              <a:spcBef>
                <a:spcPts val="0"/>
              </a:spcBef>
              <a:spcAft>
                <a:spcPts val="1000"/>
              </a:spcAft>
              <a:buFont typeface="Wingdings" panose="05000000000000000000" pitchFamily="2" charset="2"/>
              <a:buChar char="Ø"/>
            </a:pPr>
            <a:r>
              <a:rPr lang="en-US" dirty="0">
                <a:solidFill>
                  <a:schemeClr val="bg1">
                    <a:lumMod val="75000"/>
                    <a:lumOff val="25000"/>
                  </a:schemeClr>
                </a:solidFill>
                <a:hlinkClick r:id="rId2">
                  <a:extLst>
                    <a:ext uri="{A12FA001-AC4F-418D-AE19-62706E023703}">
                      <ahyp:hlinkClr xmlns:ahyp="http://schemas.microsoft.com/office/drawing/2018/hyperlinkcolor" val="tx"/>
                    </a:ext>
                  </a:extLst>
                </a:hlinkClick>
              </a:rPr>
              <a:t>click here to watch video</a:t>
            </a:r>
            <a:endParaRPr lang="en-IN" dirty="0">
              <a:solidFill>
                <a:schemeClr val="bg1">
                  <a:lumMod val="75000"/>
                  <a:lumOff val="25000"/>
                </a:schemeClr>
              </a:solidFill>
            </a:endParaRPr>
          </a:p>
        </p:txBody>
      </p:sp>
    </p:spTree>
    <p:extLst>
      <p:ext uri="{BB962C8B-B14F-4D97-AF65-F5344CB8AC3E}">
        <p14:creationId xmlns:p14="http://schemas.microsoft.com/office/powerpoint/2010/main" val="404781261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2CB6-0054-ED18-C721-9FDFE3B71276}"/>
              </a:ext>
            </a:extLst>
          </p:cNvPr>
          <p:cNvSpPr>
            <a:spLocks noGrp="1"/>
          </p:cNvSpPr>
          <p:nvPr>
            <p:ph type="title"/>
          </p:nvPr>
        </p:nvSpPr>
        <p:spPr/>
        <p:txBody>
          <a:bodyPr/>
          <a:lstStyle/>
          <a:p>
            <a:r>
              <a:rPr lang="en-US" cap="none" dirty="0">
                <a:solidFill>
                  <a:schemeClr val="bg1"/>
                </a:solidFill>
                <a:latin typeface="Arial Rounded MT Bold" panose="020F0704030504030204" pitchFamily="34" charset="0"/>
              </a:rPr>
              <a:t>Problem</a:t>
            </a:r>
            <a:endParaRPr lang="en-IN" cap="none" dirty="0">
              <a:solidFill>
                <a:schemeClr val="bg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149D690-E353-54A7-155F-CB5A55C9A72C}"/>
              </a:ext>
            </a:extLst>
          </p:cNvPr>
          <p:cNvSpPr>
            <a:spLocks noGrp="1"/>
          </p:cNvSpPr>
          <p:nvPr>
            <p:ph idx="1"/>
          </p:nvPr>
        </p:nvSpPr>
        <p:spPr/>
        <p:txBody>
          <a:bodyPr/>
          <a:lstStyle/>
          <a:p>
            <a:pPr marL="457200" algn="just" rtl="0">
              <a:spcBef>
                <a:spcPts val="0"/>
              </a:spcBef>
              <a:spcAft>
                <a:spcPts val="1000"/>
              </a:spcAft>
            </a:pPr>
            <a:r>
              <a:rPr lang="en-US" sz="1800" b="0" i="0" u="none" strike="noStrike" dirty="0">
                <a:solidFill>
                  <a:srgbClr val="000000"/>
                </a:solidFill>
                <a:effectLst/>
                <a:latin typeface="Arial Rounded MT Bold" panose="020F0704030504030204" pitchFamily="34" charset="0"/>
              </a:rPr>
              <a:t>You are to build a Folder Cleaner. It deletes files that are:</a:t>
            </a:r>
            <a:endParaRPr lang="en-US" b="0" dirty="0">
              <a:effectLst/>
              <a:latin typeface="Arial Rounded MT Bold" panose="020F0704030504030204" pitchFamily="34" charset="0"/>
            </a:endParaRPr>
          </a:p>
          <a:p>
            <a:pPr marL="457200" algn="just" rtl="0" fontAlgn="base">
              <a:spcBef>
                <a:spcPts val="0"/>
              </a:spcBef>
              <a:spcAft>
                <a:spcPts val="0"/>
              </a:spcAft>
              <a:buFont typeface="+mj-lt"/>
              <a:buAutoNum type="arabicPeriod"/>
            </a:pPr>
            <a:r>
              <a:rPr lang="en-US" sz="1800" b="0" i="0" u="none" strike="noStrike" dirty="0">
                <a:solidFill>
                  <a:srgbClr val="000000"/>
                </a:solidFill>
                <a:effectLst/>
                <a:latin typeface="Arial Rounded MT Bold" panose="020F0704030504030204" pitchFamily="34" charset="0"/>
              </a:rPr>
              <a:t>Redundant files (i.e., a newer copy is present), </a:t>
            </a:r>
          </a:p>
          <a:p>
            <a:pPr marL="457200" algn="just" rtl="0" fontAlgn="base">
              <a:spcBef>
                <a:spcPts val="0"/>
              </a:spcBef>
              <a:spcAft>
                <a:spcPts val="0"/>
              </a:spcAft>
              <a:buFont typeface="+mj-lt"/>
              <a:buAutoNum type="arabicPeriod"/>
            </a:pPr>
            <a:r>
              <a:rPr lang="en-US" sz="1800" b="0" i="0" u="none" strike="noStrike" dirty="0">
                <a:solidFill>
                  <a:srgbClr val="000000"/>
                </a:solidFill>
                <a:effectLst/>
                <a:latin typeface="Arial Rounded MT Bold" panose="020F0704030504030204" pitchFamily="34" charset="0"/>
              </a:rPr>
              <a:t>Files old for more than </a:t>
            </a:r>
            <a:r>
              <a:rPr lang="en-US" sz="1800" b="0" i="1" u="none" strike="noStrike" dirty="0">
                <a:solidFill>
                  <a:srgbClr val="000000"/>
                </a:solidFill>
                <a:effectLst/>
                <a:latin typeface="Arial Rounded MT Bold" panose="020F0704030504030204" pitchFamily="34" charset="0"/>
              </a:rPr>
              <a:t>N</a:t>
            </a:r>
            <a:r>
              <a:rPr lang="en-US" sz="1800" b="0" i="0" u="none" strike="noStrike" dirty="0">
                <a:solidFill>
                  <a:srgbClr val="000000"/>
                </a:solidFill>
                <a:effectLst/>
                <a:latin typeface="Arial Rounded MT Bold" panose="020F0704030504030204" pitchFamily="34" charset="0"/>
              </a:rPr>
              <a:t> number of months,</a:t>
            </a:r>
          </a:p>
          <a:p>
            <a:pPr marL="457200" algn="just" rtl="0" fontAlgn="base">
              <a:spcBef>
                <a:spcPts val="0"/>
              </a:spcBef>
              <a:spcAft>
                <a:spcPts val="0"/>
              </a:spcAft>
              <a:buFont typeface="+mj-lt"/>
              <a:buAutoNum type="arabicPeriod"/>
            </a:pPr>
            <a:r>
              <a:rPr lang="en-US" sz="1800" b="0" i="0" u="none" strike="noStrike" dirty="0">
                <a:solidFill>
                  <a:srgbClr val="000000"/>
                </a:solidFill>
                <a:effectLst/>
                <a:latin typeface="Arial Rounded MT Bold" panose="020F0704030504030204" pitchFamily="34" charset="0"/>
              </a:rPr>
              <a:t>Empty files (i.e., no content), </a:t>
            </a:r>
          </a:p>
          <a:p>
            <a:pPr marL="457200" algn="just" rtl="0" fontAlgn="base">
              <a:spcBef>
                <a:spcPts val="0"/>
              </a:spcBef>
              <a:spcAft>
                <a:spcPts val="1000"/>
              </a:spcAft>
              <a:buFont typeface="+mj-lt"/>
              <a:buAutoNum type="arabicPeriod"/>
            </a:pPr>
            <a:r>
              <a:rPr lang="en-US" sz="1800" b="0" i="0" u="none" strike="noStrike" dirty="0">
                <a:solidFill>
                  <a:srgbClr val="000000"/>
                </a:solidFill>
                <a:effectLst/>
                <a:latin typeface="Arial Rounded MT Bold" panose="020F0704030504030204" pitchFamily="34" charset="0"/>
              </a:rPr>
              <a:t>Files that have not been accessed for at least M number of times.  </a:t>
            </a:r>
          </a:p>
          <a:p>
            <a:endParaRPr lang="en-IN" dirty="0"/>
          </a:p>
        </p:txBody>
      </p:sp>
    </p:spTree>
    <p:extLst>
      <p:ext uri="{BB962C8B-B14F-4D97-AF65-F5344CB8AC3E}">
        <p14:creationId xmlns:p14="http://schemas.microsoft.com/office/powerpoint/2010/main" val="276684364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2CB6-0054-ED18-C721-9FDFE3B71276}"/>
              </a:ext>
            </a:extLst>
          </p:cNvPr>
          <p:cNvSpPr>
            <a:spLocks noGrp="1"/>
          </p:cNvSpPr>
          <p:nvPr>
            <p:ph type="title"/>
          </p:nvPr>
        </p:nvSpPr>
        <p:spPr>
          <a:xfrm>
            <a:off x="1141412" y="360909"/>
            <a:ext cx="9905998" cy="712571"/>
          </a:xfrm>
        </p:spPr>
        <p:txBody>
          <a:bodyPr/>
          <a:lstStyle/>
          <a:p>
            <a:r>
              <a:rPr lang="en-US" cap="none" dirty="0">
                <a:solidFill>
                  <a:schemeClr val="bg1"/>
                </a:solidFill>
                <a:latin typeface="Arial Rounded MT Bold" panose="020F0704030504030204" pitchFamily="34" charset="0"/>
              </a:rPr>
              <a:t>Algorithm</a:t>
            </a:r>
            <a:endParaRPr lang="en-IN" cap="none" dirty="0">
              <a:solidFill>
                <a:schemeClr val="bg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149D690-E353-54A7-155F-CB5A55C9A72C}"/>
              </a:ext>
            </a:extLst>
          </p:cNvPr>
          <p:cNvSpPr>
            <a:spLocks noGrp="1"/>
          </p:cNvSpPr>
          <p:nvPr>
            <p:ph idx="1"/>
          </p:nvPr>
        </p:nvSpPr>
        <p:spPr>
          <a:xfrm>
            <a:off x="1141412" y="1296365"/>
            <a:ext cx="10849960" cy="5092860"/>
          </a:xfrm>
        </p:spPr>
        <p:txBody>
          <a:bodyPr>
            <a:noAutofit/>
          </a:bodyPr>
          <a:lstStyle/>
          <a:p>
            <a:pPr marL="0" indent="0" algn="just">
              <a:buNone/>
            </a:pPr>
            <a:r>
              <a:rPr lang="en-IN" sz="1600" dirty="0">
                <a:solidFill>
                  <a:schemeClr val="bg1"/>
                </a:solidFill>
                <a:latin typeface="Arial Rounded MT Bold" panose="020F0704030504030204" pitchFamily="34" charset="0"/>
              </a:rPr>
              <a:t>Remove redundant files : </a:t>
            </a:r>
          </a:p>
          <a:p>
            <a:pPr algn="just">
              <a:buFont typeface="Wingdings" panose="05000000000000000000" pitchFamily="2" charset="2"/>
              <a:buChar char="Ø"/>
            </a:pPr>
            <a:r>
              <a:rPr lang="en-US" sz="1600" dirty="0">
                <a:solidFill>
                  <a:schemeClr val="bg1"/>
                </a:solidFill>
                <a:latin typeface="Arial Rounded MT Bold" panose="020F0704030504030204" pitchFamily="34" charset="0"/>
              </a:rPr>
              <a:t>Check for Copy Algorithm:</a:t>
            </a:r>
          </a:p>
          <a:p>
            <a:pPr lvl="1" algn="just">
              <a:buFont typeface="Wingdings" panose="05000000000000000000" pitchFamily="2" charset="2"/>
              <a:buChar char="Ø"/>
            </a:pPr>
            <a:r>
              <a:rPr lang="en-US" sz="1600" dirty="0">
                <a:solidFill>
                  <a:schemeClr val="bg1"/>
                </a:solidFill>
                <a:latin typeface="Arial Rounded MT Bold" panose="020F0704030504030204" pitchFamily="34" charset="0"/>
              </a:rPr>
              <a:t>This algorithm takes the paths of two files as input and determines whether they are copies of each other. It opens both files and iterates over their contents. If the contents match, it returns true; otherwise, it returns false.</a:t>
            </a:r>
          </a:p>
          <a:p>
            <a:pPr algn="just">
              <a:buFont typeface="Wingdings" panose="05000000000000000000" pitchFamily="2" charset="2"/>
              <a:buChar char="Ø"/>
            </a:pPr>
            <a:r>
              <a:rPr lang="en-US" sz="1600" dirty="0">
                <a:solidFill>
                  <a:schemeClr val="bg1"/>
                </a:solidFill>
                <a:latin typeface="Arial Rounded MT Bold" panose="020F0704030504030204" pitchFamily="34" charset="0"/>
              </a:rPr>
              <a:t>Check for Empty Function:</a:t>
            </a:r>
          </a:p>
          <a:p>
            <a:pPr lvl="1" algn="just">
              <a:buFont typeface="Wingdings" panose="05000000000000000000" pitchFamily="2" charset="2"/>
              <a:buChar char="Ø"/>
            </a:pPr>
            <a:r>
              <a:rPr lang="en-US" sz="1600" dirty="0">
                <a:solidFill>
                  <a:schemeClr val="bg1"/>
                </a:solidFill>
                <a:latin typeface="Arial Rounded MT Bold" panose="020F0704030504030204" pitchFamily="34" charset="0"/>
              </a:rPr>
              <a:t>This function examines a 2D linked list representing folders and files. It iterates through each folder and file, checking if any files are empty. Depending on the user's choice for scheduled or normal cleaning, it either adds the file path to a vector or pushes the file to a stack for deletion. It then removes the file from the linked list.</a:t>
            </a:r>
          </a:p>
          <a:p>
            <a:pPr algn="just">
              <a:buFont typeface="Wingdings" panose="05000000000000000000" pitchFamily="2" charset="2"/>
              <a:buChar char="Ø"/>
            </a:pPr>
            <a:r>
              <a:rPr lang="en-US" sz="1600" dirty="0">
                <a:solidFill>
                  <a:schemeClr val="bg1"/>
                </a:solidFill>
                <a:latin typeface="Arial Rounded MT Bold" panose="020F0704030504030204" pitchFamily="34" charset="0"/>
              </a:rPr>
              <a:t>Check for Redundant File Function:</a:t>
            </a:r>
          </a:p>
          <a:p>
            <a:pPr lvl="1" algn="just">
              <a:buFont typeface="Wingdings" panose="05000000000000000000" pitchFamily="2" charset="2"/>
              <a:buChar char="Ø"/>
            </a:pPr>
            <a:r>
              <a:rPr lang="en-US" sz="1600" dirty="0">
                <a:solidFill>
                  <a:schemeClr val="bg1"/>
                </a:solidFill>
                <a:latin typeface="Arial Rounded MT Bold" panose="020F0704030504030204" pitchFamily="34" charset="0"/>
              </a:rPr>
              <a:t>This function takes a 2D linked list as input and identifies redundant files. It iterates through each node and compares it with all other nodes to find copies. If a copy is found, it deletes the older version of the file from the linked list.</a:t>
            </a:r>
          </a:p>
          <a:p>
            <a:pPr algn="just">
              <a:buFont typeface="Wingdings" panose="05000000000000000000" pitchFamily="2" charset="2"/>
              <a:buChar char="Ø"/>
            </a:pPr>
            <a:endParaRPr lang="en-US" sz="1600" dirty="0">
              <a:solidFill>
                <a:schemeClr val="bg1"/>
              </a:solidFill>
              <a:latin typeface="Arial Rounded MT Bold" panose="020F0704030504030204" pitchFamily="34" charset="0"/>
            </a:endParaRPr>
          </a:p>
          <a:p>
            <a:pPr algn="just">
              <a:buFont typeface="Wingdings" panose="05000000000000000000" pitchFamily="2" charset="2"/>
              <a:buChar char="Ø"/>
            </a:pPr>
            <a:endParaRPr lang="en-US" sz="1600" dirty="0">
              <a:solidFill>
                <a:schemeClr val="bg1"/>
              </a:solidFill>
              <a:latin typeface="Arial Rounded MT Bold" panose="020F0704030504030204" pitchFamily="34" charset="0"/>
            </a:endParaRPr>
          </a:p>
          <a:p>
            <a:pPr algn="just">
              <a:buFont typeface="Wingdings" panose="05000000000000000000" pitchFamily="2" charset="2"/>
              <a:buChar char="Ø"/>
            </a:pPr>
            <a:endParaRPr lang="en-US" sz="1600" dirty="0">
              <a:solidFill>
                <a:schemeClr val="bg1"/>
              </a:solidFill>
              <a:latin typeface="Arial Rounded MT Bold" panose="020F0704030504030204" pitchFamily="34" charset="0"/>
            </a:endParaRPr>
          </a:p>
          <a:p>
            <a:pPr algn="just">
              <a:buFont typeface="Wingdings" panose="05000000000000000000" pitchFamily="2" charset="2"/>
              <a:buChar char="Ø"/>
            </a:pPr>
            <a:endParaRPr lang="en-US" sz="1600" dirty="0">
              <a:solidFill>
                <a:schemeClr val="bg1"/>
              </a:solidFill>
              <a:latin typeface="Arial Rounded MT Bold" panose="020F0704030504030204" pitchFamily="34" charset="0"/>
            </a:endParaRPr>
          </a:p>
          <a:p>
            <a:pPr algn="just">
              <a:buFont typeface="Wingdings" panose="05000000000000000000" pitchFamily="2" charset="2"/>
              <a:buChar char="Ø"/>
            </a:pPr>
            <a:endParaRPr lang="en-US" sz="1600" dirty="0">
              <a:solidFill>
                <a:schemeClr val="bg1"/>
              </a:solidFill>
              <a:latin typeface="Arial Rounded MT Bold" panose="020F0704030504030204" pitchFamily="34" charset="0"/>
            </a:endParaRPr>
          </a:p>
          <a:p>
            <a:pPr algn="just">
              <a:buFont typeface="Wingdings" panose="05000000000000000000" pitchFamily="2" charset="2"/>
              <a:buChar char="Ø"/>
            </a:pPr>
            <a:endParaRPr lang="en-US" sz="1600" dirty="0">
              <a:solidFill>
                <a:schemeClr val="bg1"/>
              </a:solidFill>
              <a:latin typeface="Arial Rounded MT Bold" panose="020F0704030504030204" pitchFamily="34" charset="0"/>
            </a:endParaRPr>
          </a:p>
          <a:p>
            <a:pPr algn="just">
              <a:buFont typeface="Wingdings" panose="05000000000000000000" pitchFamily="2" charset="2"/>
              <a:buChar char="Ø"/>
            </a:pPr>
            <a:endParaRPr lang="en-IN" sz="16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294316828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2CB6-0054-ED18-C721-9FDFE3B71276}"/>
              </a:ext>
            </a:extLst>
          </p:cNvPr>
          <p:cNvSpPr>
            <a:spLocks noGrp="1"/>
          </p:cNvSpPr>
          <p:nvPr>
            <p:ph type="title"/>
          </p:nvPr>
        </p:nvSpPr>
        <p:spPr/>
        <p:txBody>
          <a:bodyPr/>
          <a:lstStyle/>
          <a:p>
            <a:r>
              <a:rPr lang="en-US" cap="none" dirty="0">
                <a:solidFill>
                  <a:schemeClr val="bg1"/>
                </a:solidFill>
                <a:latin typeface="Arial Rounded MT Bold" panose="020F0704030504030204" pitchFamily="34" charset="0"/>
              </a:rPr>
              <a:t>How the 2D linked list would be…</a:t>
            </a:r>
            <a:endParaRPr lang="en-IN" cap="none" dirty="0">
              <a:solidFill>
                <a:schemeClr val="bg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149D690-E353-54A7-155F-CB5A55C9A72C}"/>
              </a:ext>
            </a:extLst>
          </p:cNvPr>
          <p:cNvSpPr>
            <a:spLocks noGrp="1"/>
          </p:cNvSpPr>
          <p:nvPr>
            <p:ph idx="1"/>
          </p:nvPr>
        </p:nvSpPr>
        <p:spPr>
          <a:xfrm>
            <a:off x="999904" y="2052185"/>
            <a:ext cx="9905999" cy="3764455"/>
          </a:xfrm>
        </p:spPr>
        <p:txBody>
          <a:bodyPr/>
          <a:lstStyle/>
          <a:p>
            <a:pPr indent="0" algn="just" rtl="0">
              <a:spcBef>
                <a:spcPts val="0"/>
              </a:spcBef>
              <a:spcAft>
                <a:spcPts val="1000"/>
              </a:spcAft>
              <a:buNone/>
            </a:pPr>
            <a:endParaRPr lang="en-US" sz="1800" b="0" i="0" u="none" strike="noStrike" dirty="0">
              <a:solidFill>
                <a:srgbClr val="000000"/>
              </a:solidFill>
              <a:effectLst/>
              <a:latin typeface="Arial Rounded MT Bold" panose="020F0704030504030204" pitchFamily="34" charset="0"/>
            </a:endParaRPr>
          </a:p>
          <a:p>
            <a:endParaRPr lang="en-IN" dirty="0"/>
          </a:p>
        </p:txBody>
      </p:sp>
      <p:grpSp>
        <p:nvGrpSpPr>
          <p:cNvPr id="118" name="Group 117">
            <a:extLst>
              <a:ext uri="{FF2B5EF4-FFF2-40B4-BE49-F238E27FC236}">
                <a16:creationId xmlns:a16="http://schemas.microsoft.com/office/drawing/2014/main" id="{53932BB7-A3FB-8F21-AEEA-3BEE97383842}"/>
              </a:ext>
            </a:extLst>
          </p:cNvPr>
          <p:cNvGrpSpPr/>
          <p:nvPr/>
        </p:nvGrpSpPr>
        <p:grpSpPr>
          <a:xfrm>
            <a:off x="856726" y="2556447"/>
            <a:ext cx="6670691" cy="3214131"/>
            <a:chOff x="1553495" y="2249140"/>
            <a:chExt cx="3162876" cy="2221029"/>
          </a:xfrm>
        </p:grpSpPr>
        <p:sp>
          <p:nvSpPr>
            <p:cNvPr id="4" name="Rectangle: Rounded Corners 3">
              <a:extLst>
                <a:ext uri="{FF2B5EF4-FFF2-40B4-BE49-F238E27FC236}">
                  <a16:creationId xmlns:a16="http://schemas.microsoft.com/office/drawing/2014/main" id="{87C16F92-6729-28EF-5C94-984546C7F8B0}"/>
                </a:ext>
              </a:extLst>
            </p:cNvPr>
            <p:cNvSpPr/>
            <p:nvPr/>
          </p:nvSpPr>
          <p:spPr>
            <a:xfrm>
              <a:off x="1553496" y="2249487"/>
              <a:ext cx="462117" cy="442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folder1</a:t>
              </a:r>
              <a:endParaRPr lang="en-IN" b="1" dirty="0">
                <a:solidFill>
                  <a:schemeClr val="bg1"/>
                </a:solidFill>
              </a:endParaRPr>
            </a:p>
          </p:txBody>
        </p:sp>
        <p:sp>
          <p:nvSpPr>
            <p:cNvPr id="5" name="Rectangle: Rounded Corners 4">
              <a:extLst>
                <a:ext uri="{FF2B5EF4-FFF2-40B4-BE49-F238E27FC236}">
                  <a16:creationId xmlns:a16="http://schemas.microsoft.com/office/drawing/2014/main" id="{813764F7-3862-3E68-B4CC-30CCFE818981}"/>
                </a:ext>
              </a:extLst>
            </p:cNvPr>
            <p:cNvSpPr/>
            <p:nvPr/>
          </p:nvSpPr>
          <p:spPr>
            <a:xfrm>
              <a:off x="1553495" y="4013663"/>
              <a:ext cx="462117" cy="442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folder4</a:t>
              </a:r>
              <a:endParaRPr lang="en-IN" b="1" dirty="0">
                <a:solidFill>
                  <a:schemeClr val="bg1"/>
                </a:solidFill>
              </a:endParaRPr>
            </a:p>
          </p:txBody>
        </p:sp>
        <p:sp>
          <p:nvSpPr>
            <p:cNvPr id="6" name="Rectangle: Rounded Corners 5">
              <a:extLst>
                <a:ext uri="{FF2B5EF4-FFF2-40B4-BE49-F238E27FC236}">
                  <a16:creationId xmlns:a16="http://schemas.microsoft.com/office/drawing/2014/main" id="{D51C11D0-A246-9619-BB13-A9E14C50071A}"/>
                </a:ext>
              </a:extLst>
            </p:cNvPr>
            <p:cNvSpPr/>
            <p:nvPr/>
          </p:nvSpPr>
          <p:spPr>
            <a:xfrm>
              <a:off x="1553495" y="3429000"/>
              <a:ext cx="462117" cy="442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folder3</a:t>
              </a:r>
              <a:endParaRPr lang="en-IN" b="1" dirty="0">
                <a:solidFill>
                  <a:schemeClr val="bg1"/>
                </a:solidFill>
              </a:endParaRPr>
            </a:p>
          </p:txBody>
        </p:sp>
        <p:sp>
          <p:nvSpPr>
            <p:cNvPr id="7" name="Rectangle: Rounded Corners 6">
              <a:extLst>
                <a:ext uri="{FF2B5EF4-FFF2-40B4-BE49-F238E27FC236}">
                  <a16:creationId xmlns:a16="http://schemas.microsoft.com/office/drawing/2014/main" id="{BC82DCB6-F527-D5E1-727D-7D64807834DB}"/>
                </a:ext>
              </a:extLst>
            </p:cNvPr>
            <p:cNvSpPr/>
            <p:nvPr/>
          </p:nvSpPr>
          <p:spPr>
            <a:xfrm>
              <a:off x="1553496" y="2844337"/>
              <a:ext cx="462117" cy="442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folder2</a:t>
              </a:r>
              <a:endParaRPr lang="en-IN" b="1" dirty="0">
                <a:solidFill>
                  <a:schemeClr val="bg1"/>
                </a:solidFill>
              </a:endParaRPr>
            </a:p>
          </p:txBody>
        </p:sp>
        <p:sp>
          <p:nvSpPr>
            <p:cNvPr id="8" name="Rectangle: Rounded Corners 7">
              <a:extLst>
                <a:ext uri="{FF2B5EF4-FFF2-40B4-BE49-F238E27FC236}">
                  <a16:creationId xmlns:a16="http://schemas.microsoft.com/office/drawing/2014/main" id="{1ADAFE07-315A-EB72-F417-F5855B426A0B}"/>
                </a:ext>
              </a:extLst>
            </p:cNvPr>
            <p:cNvSpPr/>
            <p:nvPr/>
          </p:nvSpPr>
          <p:spPr>
            <a:xfrm>
              <a:off x="2196638" y="2249486"/>
              <a:ext cx="462117" cy="442451"/>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file11</a:t>
              </a:r>
              <a:endParaRPr lang="en-IN" dirty="0">
                <a:solidFill>
                  <a:schemeClr val="bg1"/>
                </a:solidFill>
              </a:endParaRPr>
            </a:p>
          </p:txBody>
        </p:sp>
        <p:sp>
          <p:nvSpPr>
            <p:cNvPr id="16" name="Rectangle: Rounded Corners 15">
              <a:extLst>
                <a:ext uri="{FF2B5EF4-FFF2-40B4-BE49-F238E27FC236}">
                  <a16:creationId xmlns:a16="http://schemas.microsoft.com/office/drawing/2014/main" id="{55CC1361-56AC-AD94-E9DE-6F024F2E0139}"/>
                </a:ext>
              </a:extLst>
            </p:cNvPr>
            <p:cNvSpPr/>
            <p:nvPr/>
          </p:nvSpPr>
          <p:spPr>
            <a:xfrm>
              <a:off x="2839780" y="2249485"/>
              <a:ext cx="462117" cy="442451"/>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file12</a:t>
              </a:r>
              <a:endParaRPr lang="en-IN" dirty="0">
                <a:solidFill>
                  <a:schemeClr val="bg1"/>
                </a:solidFill>
              </a:endParaRPr>
            </a:p>
          </p:txBody>
        </p:sp>
        <p:sp>
          <p:nvSpPr>
            <p:cNvPr id="17" name="Rectangle: Rounded Corners 16">
              <a:extLst>
                <a:ext uri="{FF2B5EF4-FFF2-40B4-BE49-F238E27FC236}">
                  <a16:creationId xmlns:a16="http://schemas.microsoft.com/office/drawing/2014/main" id="{85DEF4CE-D138-B75E-782E-A134D524F61D}"/>
                </a:ext>
              </a:extLst>
            </p:cNvPr>
            <p:cNvSpPr/>
            <p:nvPr/>
          </p:nvSpPr>
          <p:spPr>
            <a:xfrm>
              <a:off x="3449378" y="2253711"/>
              <a:ext cx="462117" cy="442451"/>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file13</a:t>
              </a:r>
              <a:endParaRPr lang="en-IN" dirty="0">
                <a:solidFill>
                  <a:schemeClr val="bg1"/>
                </a:solidFill>
              </a:endParaRPr>
            </a:p>
          </p:txBody>
        </p:sp>
        <p:sp>
          <p:nvSpPr>
            <p:cNvPr id="18" name="Rectangle: Rounded Corners 17">
              <a:extLst>
                <a:ext uri="{FF2B5EF4-FFF2-40B4-BE49-F238E27FC236}">
                  <a16:creationId xmlns:a16="http://schemas.microsoft.com/office/drawing/2014/main" id="{4C89B63C-EDBC-8CE2-6C76-5A1B4C069C68}"/>
                </a:ext>
              </a:extLst>
            </p:cNvPr>
            <p:cNvSpPr/>
            <p:nvPr/>
          </p:nvSpPr>
          <p:spPr>
            <a:xfrm>
              <a:off x="2839780" y="2852071"/>
              <a:ext cx="462117" cy="442451"/>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file22</a:t>
              </a:r>
              <a:endParaRPr lang="en-IN" dirty="0">
                <a:solidFill>
                  <a:schemeClr val="bg1"/>
                </a:solidFill>
              </a:endParaRPr>
            </a:p>
          </p:txBody>
        </p:sp>
        <p:sp>
          <p:nvSpPr>
            <p:cNvPr id="19" name="Rectangle: Rounded Corners 18">
              <a:extLst>
                <a:ext uri="{FF2B5EF4-FFF2-40B4-BE49-F238E27FC236}">
                  <a16:creationId xmlns:a16="http://schemas.microsoft.com/office/drawing/2014/main" id="{9C057C25-9B0C-BCB8-3268-6B1A9738FC02}"/>
                </a:ext>
              </a:extLst>
            </p:cNvPr>
            <p:cNvSpPr/>
            <p:nvPr/>
          </p:nvSpPr>
          <p:spPr>
            <a:xfrm>
              <a:off x="2207183" y="2852071"/>
              <a:ext cx="462117" cy="442451"/>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file21</a:t>
              </a:r>
              <a:endParaRPr lang="en-IN" dirty="0">
                <a:solidFill>
                  <a:schemeClr val="bg1"/>
                </a:solidFill>
              </a:endParaRPr>
            </a:p>
          </p:txBody>
        </p:sp>
        <p:sp>
          <p:nvSpPr>
            <p:cNvPr id="20" name="Rectangle: Rounded Corners 19">
              <a:extLst>
                <a:ext uri="{FF2B5EF4-FFF2-40B4-BE49-F238E27FC236}">
                  <a16:creationId xmlns:a16="http://schemas.microsoft.com/office/drawing/2014/main" id="{46A7F068-5F4F-52E1-7B6D-ACE2B9CFB251}"/>
                </a:ext>
              </a:extLst>
            </p:cNvPr>
            <p:cNvSpPr/>
            <p:nvPr/>
          </p:nvSpPr>
          <p:spPr>
            <a:xfrm>
              <a:off x="3449377" y="4027718"/>
              <a:ext cx="462117" cy="442451"/>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file43</a:t>
              </a:r>
              <a:endParaRPr lang="en-IN" dirty="0">
                <a:solidFill>
                  <a:schemeClr val="bg1"/>
                </a:solidFill>
              </a:endParaRPr>
            </a:p>
          </p:txBody>
        </p:sp>
        <p:sp>
          <p:nvSpPr>
            <p:cNvPr id="21" name="Rectangle: Rounded Corners 20">
              <a:extLst>
                <a:ext uri="{FF2B5EF4-FFF2-40B4-BE49-F238E27FC236}">
                  <a16:creationId xmlns:a16="http://schemas.microsoft.com/office/drawing/2014/main" id="{0080ADDC-1BAF-02B9-2EBD-937ABE967D80}"/>
                </a:ext>
              </a:extLst>
            </p:cNvPr>
            <p:cNvSpPr/>
            <p:nvPr/>
          </p:nvSpPr>
          <p:spPr>
            <a:xfrm>
              <a:off x="2205597" y="4020344"/>
              <a:ext cx="462117" cy="442451"/>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file41</a:t>
              </a:r>
              <a:endParaRPr lang="en-IN" dirty="0">
                <a:solidFill>
                  <a:schemeClr val="bg1"/>
                </a:solidFill>
              </a:endParaRPr>
            </a:p>
          </p:txBody>
        </p:sp>
        <p:sp>
          <p:nvSpPr>
            <p:cNvPr id="22" name="Rectangle: Rounded Corners 21">
              <a:extLst>
                <a:ext uri="{FF2B5EF4-FFF2-40B4-BE49-F238E27FC236}">
                  <a16:creationId xmlns:a16="http://schemas.microsoft.com/office/drawing/2014/main" id="{AD036D3D-CADD-DC94-F22E-1EE7D5A39F64}"/>
                </a:ext>
              </a:extLst>
            </p:cNvPr>
            <p:cNvSpPr/>
            <p:nvPr/>
          </p:nvSpPr>
          <p:spPr>
            <a:xfrm>
              <a:off x="2205597" y="3428999"/>
              <a:ext cx="462117" cy="442451"/>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file31</a:t>
              </a:r>
              <a:endParaRPr lang="en-IN" dirty="0">
                <a:solidFill>
                  <a:schemeClr val="bg1"/>
                </a:solidFill>
              </a:endParaRPr>
            </a:p>
          </p:txBody>
        </p:sp>
        <p:sp>
          <p:nvSpPr>
            <p:cNvPr id="23" name="Rectangle: Rounded Corners 22">
              <a:extLst>
                <a:ext uri="{FF2B5EF4-FFF2-40B4-BE49-F238E27FC236}">
                  <a16:creationId xmlns:a16="http://schemas.microsoft.com/office/drawing/2014/main" id="{7C9298BD-064C-A222-50DD-B40BC57E90F9}"/>
                </a:ext>
              </a:extLst>
            </p:cNvPr>
            <p:cNvSpPr/>
            <p:nvPr/>
          </p:nvSpPr>
          <p:spPr>
            <a:xfrm>
              <a:off x="2857699" y="3426703"/>
              <a:ext cx="462117" cy="442451"/>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file32</a:t>
              </a:r>
              <a:endParaRPr lang="en-IN" dirty="0">
                <a:solidFill>
                  <a:schemeClr val="bg1"/>
                </a:solidFill>
              </a:endParaRPr>
            </a:p>
          </p:txBody>
        </p:sp>
        <p:sp>
          <p:nvSpPr>
            <p:cNvPr id="24" name="Rectangle: Rounded Corners 23">
              <a:extLst>
                <a:ext uri="{FF2B5EF4-FFF2-40B4-BE49-F238E27FC236}">
                  <a16:creationId xmlns:a16="http://schemas.microsoft.com/office/drawing/2014/main" id="{51086D29-87E3-A193-CB3C-13BDFCF06E32}"/>
                </a:ext>
              </a:extLst>
            </p:cNvPr>
            <p:cNvSpPr/>
            <p:nvPr/>
          </p:nvSpPr>
          <p:spPr>
            <a:xfrm>
              <a:off x="4076025" y="2249140"/>
              <a:ext cx="462117" cy="442451"/>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file14</a:t>
              </a:r>
              <a:endParaRPr lang="en-IN" dirty="0">
                <a:solidFill>
                  <a:schemeClr val="bg1"/>
                </a:solidFill>
              </a:endParaRPr>
            </a:p>
          </p:txBody>
        </p:sp>
        <p:sp>
          <p:nvSpPr>
            <p:cNvPr id="25" name="Rectangle: Rounded Corners 24">
              <a:extLst>
                <a:ext uri="{FF2B5EF4-FFF2-40B4-BE49-F238E27FC236}">
                  <a16:creationId xmlns:a16="http://schemas.microsoft.com/office/drawing/2014/main" id="{1785CCBE-BA0D-FC18-67F9-CD6ACBFB6530}"/>
                </a:ext>
              </a:extLst>
            </p:cNvPr>
            <p:cNvSpPr/>
            <p:nvPr/>
          </p:nvSpPr>
          <p:spPr>
            <a:xfrm>
              <a:off x="2839779" y="4020344"/>
              <a:ext cx="462117" cy="442451"/>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file42</a:t>
              </a:r>
              <a:endParaRPr lang="en-IN" dirty="0">
                <a:solidFill>
                  <a:schemeClr val="bg1"/>
                </a:solidFill>
              </a:endParaRPr>
            </a:p>
          </p:txBody>
        </p:sp>
        <p:sp>
          <p:nvSpPr>
            <p:cNvPr id="26" name="Rectangle: Rounded Corners 25">
              <a:extLst>
                <a:ext uri="{FF2B5EF4-FFF2-40B4-BE49-F238E27FC236}">
                  <a16:creationId xmlns:a16="http://schemas.microsoft.com/office/drawing/2014/main" id="{CEC9AFCB-4CDE-786E-79D4-4887CAA1DF7E}"/>
                </a:ext>
              </a:extLst>
            </p:cNvPr>
            <p:cNvSpPr/>
            <p:nvPr/>
          </p:nvSpPr>
          <p:spPr>
            <a:xfrm>
              <a:off x="3449377" y="3426702"/>
              <a:ext cx="462117" cy="442451"/>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file33</a:t>
              </a:r>
              <a:endParaRPr lang="en-IN" dirty="0">
                <a:solidFill>
                  <a:schemeClr val="bg1"/>
                </a:solidFill>
              </a:endParaRPr>
            </a:p>
          </p:txBody>
        </p:sp>
        <p:sp>
          <p:nvSpPr>
            <p:cNvPr id="27" name="Rectangle: Rounded Corners 26">
              <a:extLst>
                <a:ext uri="{FF2B5EF4-FFF2-40B4-BE49-F238E27FC236}">
                  <a16:creationId xmlns:a16="http://schemas.microsoft.com/office/drawing/2014/main" id="{39932F23-BB7D-5666-2DB0-7839AAAA8677}"/>
                </a:ext>
              </a:extLst>
            </p:cNvPr>
            <p:cNvSpPr/>
            <p:nvPr/>
          </p:nvSpPr>
          <p:spPr>
            <a:xfrm>
              <a:off x="4092520" y="4027718"/>
              <a:ext cx="462117" cy="442451"/>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file44</a:t>
              </a:r>
              <a:endParaRPr lang="en-IN" dirty="0">
                <a:solidFill>
                  <a:schemeClr val="bg1"/>
                </a:solidFill>
              </a:endParaRPr>
            </a:p>
          </p:txBody>
        </p:sp>
        <p:cxnSp>
          <p:nvCxnSpPr>
            <p:cNvPr id="29" name="Straight Arrow Connector 28">
              <a:extLst>
                <a:ext uri="{FF2B5EF4-FFF2-40B4-BE49-F238E27FC236}">
                  <a16:creationId xmlns:a16="http://schemas.microsoft.com/office/drawing/2014/main" id="{9E02938C-35CA-7118-F8C5-77BCD159DAD9}"/>
                </a:ext>
              </a:extLst>
            </p:cNvPr>
            <p:cNvCxnSpPr>
              <a:cxnSpLocks/>
              <a:stCxn id="4" idx="3"/>
              <a:endCxn id="8" idx="1"/>
            </p:cNvCxnSpPr>
            <p:nvPr/>
          </p:nvCxnSpPr>
          <p:spPr>
            <a:xfrm flipV="1">
              <a:off x="2015613" y="2470712"/>
              <a:ext cx="181025"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54250E-A5E3-2DD0-1F0A-C17ACF6D2E83}"/>
                </a:ext>
              </a:extLst>
            </p:cNvPr>
            <p:cNvCxnSpPr>
              <a:cxnSpLocks/>
              <a:stCxn id="8" idx="3"/>
              <a:endCxn id="16" idx="1"/>
            </p:cNvCxnSpPr>
            <p:nvPr/>
          </p:nvCxnSpPr>
          <p:spPr>
            <a:xfrm flipV="1">
              <a:off x="2658755" y="2470711"/>
              <a:ext cx="181025"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B261CD2-112D-8AD0-B8E7-1614E5E2FF8B}"/>
                </a:ext>
              </a:extLst>
            </p:cNvPr>
            <p:cNvCxnSpPr>
              <a:cxnSpLocks/>
              <a:stCxn id="16" idx="3"/>
              <a:endCxn id="17" idx="1"/>
            </p:cNvCxnSpPr>
            <p:nvPr/>
          </p:nvCxnSpPr>
          <p:spPr>
            <a:xfrm>
              <a:off x="3301897" y="2470711"/>
              <a:ext cx="147481" cy="4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D6283FC7-28DA-80F7-861A-79EC5D448F31}"/>
                </a:ext>
              </a:extLst>
            </p:cNvPr>
            <p:cNvCxnSpPr>
              <a:stCxn id="17" idx="3"/>
              <a:endCxn id="24" idx="1"/>
            </p:cNvCxnSpPr>
            <p:nvPr/>
          </p:nvCxnSpPr>
          <p:spPr>
            <a:xfrm flipV="1">
              <a:off x="3911495" y="2470366"/>
              <a:ext cx="164530" cy="45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2C732387-CAA3-8BC7-5187-4B7AF14E547D}"/>
                </a:ext>
              </a:extLst>
            </p:cNvPr>
            <p:cNvCxnSpPr>
              <a:stCxn id="4" idx="2"/>
              <a:endCxn id="7" idx="0"/>
            </p:cNvCxnSpPr>
            <p:nvPr/>
          </p:nvCxnSpPr>
          <p:spPr>
            <a:xfrm>
              <a:off x="1784555" y="2691938"/>
              <a:ext cx="0" cy="1523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20226E80-9DE0-81C7-0511-772C0CF76F29}"/>
                </a:ext>
              </a:extLst>
            </p:cNvPr>
            <p:cNvCxnSpPr>
              <a:stCxn id="7" idx="2"/>
              <a:endCxn id="6" idx="0"/>
            </p:cNvCxnSpPr>
            <p:nvPr/>
          </p:nvCxnSpPr>
          <p:spPr>
            <a:xfrm flipH="1">
              <a:off x="1784554" y="3286788"/>
              <a:ext cx="1" cy="1422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773824D2-14DD-6901-7692-E19E63E45468}"/>
                </a:ext>
              </a:extLst>
            </p:cNvPr>
            <p:cNvCxnSpPr>
              <a:stCxn id="6" idx="2"/>
              <a:endCxn id="5" idx="0"/>
            </p:cNvCxnSpPr>
            <p:nvPr/>
          </p:nvCxnSpPr>
          <p:spPr>
            <a:xfrm>
              <a:off x="1784554" y="3871451"/>
              <a:ext cx="0" cy="1422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3EB4C9AE-2435-E31F-6E1C-9F6234F91AE2}"/>
                </a:ext>
              </a:extLst>
            </p:cNvPr>
            <p:cNvCxnSpPr>
              <a:cxnSpLocks/>
              <a:stCxn id="7" idx="3"/>
              <a:endCxn id="19" idx="1"/>
            </p:cNvCxnSpPr>
            <p:nvPr/>
          </p:nvCxnSpPr>
          <p:spPr>
            <a:xfrm>
              <a:off x="2015613" y="3065563"/>
              <a:ext cx="191570" cy="7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E0C22D3E-20EA-F034-5FC3-9CC37735E00E}"/>
                </a:ext>
              </a:extLst>
            </p:cNvPr>
            <p:cNvCxnSpPr>
              <a:stCxn id="19" idx="3"/>
              <a:endCxn id="18" idx="1"/>
            </p:cNvCxnSpPr>
            <p:nvPr/>
          </p:nvCxnSpPr>
          <p:spPr>
            <a:xfrm>
              <a:off x="2669300" y="3073297"/>
              <a:ext cx="1704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E5741BE0-335C-EE12-EA6D-9D6BAC6F8B14}"/>
                </a:ext>
              </a:extLst>
            </p:cNvPr>
            <p:cNvCxnSpPr>
              <a:stCxn id="6" idx="3"/>
              <a:endCxn id="22" idx="1"/>
            </p:cNvCxnSpPr>
            <p:nvPr/>
          </p:nvCxnSpPr>
          <p:spPr>
            <a:xfrm flipV="1">
              <a:off x="2015612" y="3650225"/>
              <a:ext cx="18998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8D9E851B-5D39-3F10-597B-AD7EBAC4D470}"/>
                </a:ext>
              </a:extLst>
            </p:cNvPr>
            <p:cNvCxnSpPr>
              <a:stCxn id="22" idx="3"/>
              <a:endCxn id="23" idx="1"/>
            </p:cNvCxnSpPr>
            <p:nvPr/>
          </p:nvCxnSpPr>
          <p:spPr>
            <a:xfrm flipV="1">
              <a:off x="2667714" y="3647929"/>
              <a:ext cx="189985" cy="22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2DF6DD3A-340A-A0A0-5EBD-A40A9276ACA6}"/>
                </a:ext>
              </a:extLst>
            </p:cNvPr>
            <p:cNvCxnSpPr>
              <a:stCxn id="23" idx="3"/>
              <a:endCxn id="26" idx="1"/>
            </p:cNvCxnSpPr>
            <p:nvPr/>
          </p:nvCxnSpPr>
          <p:spPr>
            <a:xfrm flipV="1">
              <a:off x="3319816" y="3647928"/>
              <a:ext cx="12956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7DC7C48B-CE82-AE39-E55C-2B4FE302DEA9}"/>
                </a:ext>
              </a:extLst>
            </p:cNvPr>
            <p:cNvCxnSpPr>
              <a:stCxn id="5" idx="3"/>
              <a:endCxn id="21" idx="1"/>
            </p:cNvCxnSpPr>
            <p:nvPr/>
          </p:nvCxnSpPr>
          <p:spPr>
            <a:xfrm>
              <a:off x="2015612" y="4234889"/>
              <a:ext cx="189985" cy="66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96F34A3F-EFBD-5A8B-9A48-2A6C41D87AC4}"/>
                </a:ext>
              </a:extLst>
            </p:cNvPr>
            <p:cNvCxnSpPr>
              <a:stCxn id="21" idx="3"/>
              <a:endCxn id="25" idx="1"/>
            </p:cNvCxnSpPr>
            <p:nvPr/>
          </p:nvCxnSpPr>
          <p:spPr>
            <a:xfrm>
              <a:off x="2667714" y="4241570"/>
              <a:ext cx="1720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0BAE6393-5064-D8E1-DC64-5AE550D4174A}"/>
                </a:ext>
              </a:extLst>
            </p:cNvPr>
            <p:cNvCxnSpPr>
              <a:stCxn id="25" idx="3"/>
              <a:endCxn id="20" idx="1"/>
            </p:cNvCxnSpPr>
            <p:nvPr/>
          </p:nvCxnSpPr>
          <p:spPr>
            <a:xfrm>
              <a:off x="3301896" y="4241570"/>
              <a:ext cx="147481" cy="7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E1EA0F55-2268-2C01-E708-95546D59DA4F}"/>
                </a:ext>
              </a:extLst>
            </p:cNvPr>
            <p:cNvCxnSpPr>
              <a:stCxn id="20" idx="3"/>
              <a:endCxn id="27" idx="1"/>
            </p:cNvCxnSpPr>
            <p:nvPr/>
          </p:nvCxnSpPr>
          <p:spPr>
            <a:xfrm>
              <a:off x="3911494" y="4248944"/>
              <a:ext cx="1810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Connector: Elbow 88">
              <a:extLst>
                <a:ext uri="{FF2B5EF4-FFF2-40B4-BE49-F238E27FC236}">
                  <a16:creationId xmlns:a16="http://schemas.microsoft.com/office/drawing/2014/main" id="{E928D2A9-51A8-DD05-CF93-B467AB40DBD4}"/>
                </a:ext>
              </a:extLst>
            </p:cNvPr>
            <p:cNvCxnSpPr>
              <a:cxnSpLocks/>
            </p:cNvCxnSpPr>
            <p:nvPr/>
          </p:nvCxnSpPr>
          <p:spPr>
            <a:xfrm>
              <a:off x="4538142" y="2470366"/>
              <a:ext cx="91008" cy="97574"/>
            </a:xfrm>
            <a:prstGeom prst="bentConnector2">
              <a:avLst/>
            </a:prstGeom>
          </p:spPr>
          <p:style>
            <a:lnRef idx="1">
              <a:schemeClr val="dk1"/>
            </a:lnRef>
            <a:fillRef idx="0">
              <a:schemeClr val="dk1"/>
            </a:fillRef>
            <a:effectRef idx="0">
              <a:schemeClr val="dk1"/>
            </a:effectRef>
            <a:fontRef idx="minor">
              <a:schemeClr val="tx1"/>
            </a:fontRef>
          </p:style>
        </p:cxnSp>
        <p:grpSp>
          <p:nvGrpSpPr>
            <p:cNvPr id="100" name="Group 99">
              <a:extLst>
                <a:ext uri="{FF2B5EF4-FFF2-40B4-BE49-F238E27FC236}">
                  <a16:creationId xmlns:a16="http://schemas.microsoft.com/office/drawing/2014/main" id="{CCC3BD7C-663C-CF30-C4C7-96C7F4FE6B64}"/>
                </a:ext>
              </a:extLst>
            </p:cNvPr>
            <p:cNvGrpSpPr/>
            <p:nvPr/>
          </p:nvGrpSpPr>
          <p:grpSpPr>
            <a:xfrm>
              <a:off x="4558424" y="2567940"/>
              <a:ext cx="141452" cy="49530"/>
              <a:chOff x="4558424" y="2567940"/>
              <a:chExt cx="141452" cy="49530"/>
            </a:xfrm>
          </p:grpSpPr>
          <p:cxnSp>
            <p:nvCxnSpPr>
              <p:cNvPr id="92" name="Straight Connector 91">
                <a:extLst>
                  <a:ext uri="{FF2B5EF4-FFF2-40B4-BE49-F238E27FC236}">
                    <a16:creationId xmlns:a16="http://schemas.microsoft.com/office/drawing/2014/main" id="{CC5CFB5F-E8AE-D548-AF82-F490123B9F8A}"/>
                  </a:ext>
                </a:extLst>
              </p:cNvPr>
              <p:cNvCxnSpPr/>
              <p:nvPr/>
            </p:nvCxnSpPr>
            <p:spPr>
              <a:xfrm>
                <a:off x="4558424" y="2567940"/>
                <a:ext cx="141452" cy="0"/>
              </a:xfrm>
              <a:prstGeom prst="line">
                <a:avLst/>
              </a:prstGeom>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44B7A444-F639-0034-8EFB-DE35038EF398}"/>
                  </a:ext>
                </a:extLst>
              </p:cNvPr>
              <p:cNvCxnSpPr/>
              <p:nvPr/>
            </p:nvCxnSpPr>
            <p:spPr>
              <a:xfrm>
                <a:off x="4583646" y="2594610"/>
                <a:ext cx="100965" cy="0"/>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EE0DF986-F727-D867-1777-0C16250D31BA}"/>
                  </a:ext>
                </a:extLst>
              </p:cNvPr>
              <p:cNvCxnSpPr/>
              <p:nvPr/>
            </p:nvCxnSpPr>
            <p:spPr>
              <a:xfrm>
                <a:off x="4602480" y="2617470"/>
                <a:ext cx="53340" cy="0"/>
              </a:xfrm>
              <a:prstGeom prst="line">
                <a:avLst/>
              </a:prstGeom>
            </p:spPr>
            <p:style>
              <a:lnRef idx="1">
                <a:schemeClr val="dk1"/>
              </a:lnRef>
              <a:fillRef idx="0">
                <a:schemeClr val="dk1"/>
              </a:fillRef>
              <a:effectRef idx="0">
                <a:schemeClr val="dk1"/>
              </a:effectRef>
              <a:fontRef idx="minor">
                <a:schemeClr val="tx1"/>
              </a:fontRef>
            </p:style>
          </p:cxnSp>
        </p:grpSp>
        <p:cxnSp>
          <p:nvCxnSpPr>
            <p:cNvPr id="101" name="Connector: Elbow 100">
              <a:extLst>
                <a:ext uri="{FF2B5EF4-FFF2-40B4-BE49-F238E27FC236}">
                  <a16:creationId xmlns:a16="http://schemas.microsoft.com/office/drawing/2014/main" id="{92AD81F4-E474-27E2-9968-3E42C16D82E6}"/>
                </a:ext>
              </a:extLst>
            </p:cNvPr>
            <p:cNvCxnSpPr>
              <a:cxnSpLocks/>
            </p:cNvCxnSpPr>
            <p:nvPr/>
          </p:nvCxnSpPr>
          <p:spPr>
            <a:xfrm>
              <a:off x="3293588" y="3094134"/>
              <a:ext cx="91008" cy="97574"/>
            </a:xfrm>
            <a:prstGeom prst="bentConnector2">
              <a:avLst/>
            </a:prstGeom>
          </p:spPr>
          <p:style>
            <a:lnRef idx="1">
              <a:schemeClr val="dk1"/>
            </a:lnRef>
            <a:fillRef idx="0">
              <a:schemeClr val="dk1"/>
            </a:fillRef>
            <a:effectRef idx="0">
              <a:schemeClr val="dk1"/>
            </a:effectRef>
            <a:fontRef idx="minor">
              <a:schemeClr val="tx1"/>
            </a:fontRef>
          </p:style>
        </p:cxnSp>
        <p:cxnSp>
          <p:nvCxnSpPr>
            <p:cNvPr id="102" name="Connector: Elbow 101">
              <a:extLst>
                <a:ext uri="{FF2B5EF4-FFF2-40B4-BE49-F238E27FC236}">
                  <a16:creationId xmlns:a16="http://schemas.microsoft.com/office/drawing/2014/main" id="{46A3257D-674B-C7E8-E460-02EB90AA885A}"/>
                </a:ext>
              </a:extLst>
            </p:cNvPr>
            <p:cNvCxnSpPr>
              <a:cxnSpLocks/>
            </p:cNvCxnSpPr>
            <p:nvPr/>
          </p:nvCxnSpPr>
          <p:spPr>
            <a:xfrm>
              <a:off x="3911494" y="3647927"/>
              <a:ext cx="91008" cy="97574"/>
            </a:xfrm>
            <a:prstGeom prst="bentConnector2">
              <a:avLst/>
            </a:prstGeom>
          </p:spPr>
          <p:style>
            <a:lnRef idx="1">
              <a:schemeClr val="dk1"/>
            </a:lnRef>
            <a:fillRef idx="0">
              <a:schemeClr val="dk1"/>
            </a:fillRef>
            <a:effectRef idx="0">
              <a:schemeClr val="dk1"/>
            </a:effectRef>
            <a:fontRef idx="minor">
              <a:schemeClr val="tx1"/>
            </a:fontRef>
          </p:style>
        </p:cxnSp>
        <p:cxnSp>
          <p:nvCxnSpPr>
            <p:cNvPr id="103" name="Connector: Elbow 102">
              <a:extLst>
                <a:ext uri="{FF2B5EF4-FFF2-40B4-BE49-F238E27FC236}">
                  <a16:creationId xmlns:a16="http://schemas.microsoft.com/office/drawing/2014/main" id="{8CCF2C26-F489-3ADE-2D4B-C80276BA5D63}"/>
                </a:ext>
              </a:extLst>
            </p:cNvPr>
            <p:cNvCxnSpPr>
              <a:cxnSpLocks/>
            </p:cNvCxnSpPr>
            <p:nvPr/>
          </p:nvCxnSpPr>
          <p:spPr>
            <a:xfrm>
              <a:off x="4554637" y="4263390"/>
              <a:ext cx="91008" cy="97574"/>
            </a:xfrm>
            <a:prstGeom prst="bentConnector2">
              <a:avLst/>
            </a:prstGeom>
          </p:spPr>
          <p:style>
            <a:lnRef idx="1">
              <a:schemeClr val="dk1"/>
            </a:lnRef>
            <a:fillRef idx="0">
              <a:schemeClr val="dk1"/>
            </a:fillRef>
            <a:effectRef idx="0">
              <a:schemeClr val="dk1"/>
            </a:effectRef>
            <a:fontRef idx="minor">
              <a:schemeClr val="tx1"/>
            </a:fontRef>
          </p:style>
        </p:cxnSp>
        <p:grpSp>
          <p:nvGrpSpPr>
            <p:cNvPr id="104" name="Group 103">
              <a:extLst>
                <a:ext uri="{FF2B5EF4-FFF2-40B4-BE49-F238E27FC236}">
                  <a16:creationId xmlns:a16="http://schemas.microsoft.com/office/drawing/2014/main" id="{5F23C231-2D1E-1B61-9C6A-249E7E2FF671}"/>
                </a:ext>
              </a:extLst>
            </p:cNvPr>
            <p:cNvGrpSpPr/>
            <p:nvPr/>
          </p:nvGrpSpPr>
          <p:grpSpPr>
            <a:xfrm>
              <a:off x="3319816" y="3193008"/>
              <a:ext cx="141452" cy="49530"/>
              <a:chOff x="4558424" y="2567940"/>
              <a:chExt cx="141452" cy="49530"/>
            </a:xfrm>
          </p:grpSpPr>
          <p:cxnSp>
            <p:nvCxnSpPr>
              <p:cNvPr id="105" name="Straight Connector 104">
                <a:extLst>
                  <a:ext uri="{FF2B5EF4-FFF2-40B4-BE49-F238E27FC236}">
                    <a16:creationId xmlns:a16="http://schemas.microsoft.com/office/drawing/2014/main" id="{90A06DE2-2128-E995-5A38-BE410A74B349}"/>
                  </a:ext>
                </a:extLst>
              </p:cNvPr>
              <p:cNvCxnSpPr/>
              <p:nvPr/>
            </p:nvCxnSpPr>
            <p:spPr>
              <a:xfrm>
                <a:off x="4558424" y="2567940"/>
                <a:ext cx="141452" cy="0"/>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A615AC6E-9ACE-AA46-6183-872684B3BF02}"/>
                  </a:ext>
                </a:extLst>
              </p:cNvPr>
              <p:cNvCxnSpPr/>
              <p:nvPr/>
            </p:nvCxnSpPr>
            <p:spPr>
              <a:xfrm>
                <a:off x="4583646" y="2594610"/>
                <a:ext cx="100965" cy="0"/>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68302B1E-3B54-8DC3-F47F-1C61801B17E5}"/>
                  </a:ext>
                </a:extLst>
              </p:cNvPr>
              <p:cNvCxnSpPr/>
              <p:nvPr/>
            </p:nvCxnSpPr>
            <p:spPr>
              <a:xfrm>
                <a:off x="4602480" y="2617470"/>
                <a:ext cx="53340" cy="0"/>
              </a:xfrm>
              <a:prstGeom prst="line">
                <a:avLst/>
              </a:prstGeom>
            </p:spPr>
            <p:style>
              <a:lnRef idx="1">
                <a:schemeClr val="dk1"/>
              </a:lnRef>
              <a:fillRef idx="0">
                <a:schemeClr val="dk1"/>
              </a:fillRef>
              <a:effectRef idx="0">
                <a:schemeClr val="dk1"/>
              </a:effectRef>
              <a:fontRef idx="minor">
                <a:schemeClr val="tx1"/>
              </a:fontRef>
            </p:style>
          </p:cxnSp>
        </p:grpSp>
        <p:grpSp>
          <p:nvGrpSpPr>
            <p:cNvPr id="108" name="Group 107">
              <a:extLst>
                <a:ext uri="{FF2B5EF4-FFF2-40B4-BE49-F238E27FC236}">
                  <a16:creationId xmlns:a16="http://schemas.microsoft.com/office/drawing/2014/main" id="{C9D28407-3BF7-4097-44B3-0369E194576C}"/>
                </a:ext>
              </a:extLst>
            </p:cNvPr>
            <p:cNvGrpSpPr/>
            <p:nvPr/>
          </p:nvGrpSpPr>
          <p:grpSpPr>
            <a:xfrm>
              <a:off x="3931281" y="3745501"/>
              <a:ext cx="141452" cy="49530"/>
              <a:chOff x="4558424" y="2567940"/>
              <a:chExt cx="141452" cy="49530"/>
            </a:xfrm>
          </p:grpSpPr>
          <p:cxnSp>
            <p:nvCxnSpPr>
              <p:cNvPr id="109" name="Straight Connector 108">
                <a:extLst>
                  <a:ext uri="{FF2B5EF4-FFF2-40B4-BE49-F238E27FC236}">
                    <a16:creationId xmlns:a16="http://schemas.microsoft.com/office/drawing/2014/main" id="{7A91D506-52C1-0F49-A181-E445235B585C}"/>
                  </a:ext>
                </a:extLst>
              </p:cNvPr>
              <p:cNvCxnSpPr/>
              <p:nvPr/>
            </p:nvCxnSpPr>
            <p:spPr>
              <a:xfrm>
                <a:off x="4558424" y="2567940"/>
                <a:ext cx="141452" cy="0"/>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DDCEEAD3-AA50-6A41-73F9-8A8360FAD027}"/>
                  </a:ext>
                </a:extLst>
              </p:cNvPr>
              <p:cNvCxnSpPr/>
              <p:nvPr/>
            </p:nvCxnSpPr>
            <p:spPr>
              <a:xfrm>
                <a:off x="4583646" y="2594610"/>
                <a:ext cx="100965" cy="0"/>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A109AD2E-36CD-4040-1211-37736803E2B7}"/>
                  </a:ext>
                </a:extLst>
              </p:cNvPr>
              <p:cNvCxnSpPr/>
              <p:nvPr/>
            </p:nvCxnSpPr>
            <p:spPr>
              <a:xfrm>
                <a:off x="4602480" y="2617470"/>
                <a:ext cx="53340" cy="0"/>
              </a:xfrm>
              <a:prstGeom prst="line">
                <a:avLst/>
              </a:prstGeom>
            </p:spPr>
            <p:style>
              <a:lnRef idx="1">
                <a:schemeClr val="dk1"/>
              </a:lnRef>
              <a:fillRef idx="0">
                <a:schemeClr val="dk1"/>
              </a:fillRef>
              <a:effectRef idx="0">
                <a:schemeClr val="dk1"/>
              </a:effectRef>
              <a:fontRef idx="minor">
                <a:schemeClr val="tx1"/>
              </a:fontRef>
            </p:style>
          </p:cxnSp>
        </p:grpSp>
        <p:grpSp>
          <p:nvGrpSpPr>
            <p:cNvPr id="112" name="Group 111">
              <a:extLst>
                <a:ext uri="{FF2B5EF4-FFF2-40B4-BE49-F238E27FC236}">
                  <a16:creationId xmlns:a16="http://schemas.microsoft.com/office/drawing/2014/main" id="{D62BB558-04FE-7958-B140-98B29A4D4CD7}"/>
                </a:ext>
              </a:extLst>
            </p:cNvPr>
            <p:cNvGrpSpPr/>
            <p:nvPr/>
          </p:nvGrpSpPr>
          <p:grpSpPr>
            <a:xfrm>
              <a:off x="4574919" y="4360964"/>
              <a:ext cx="141452" cy="49530"/>
              <a:chOff x="4558424" y="2567940"/>
              <a:chExt cx="141452" cy="49530"/>
            </a:xfrm>
          </p:grpSpPr>
          <p:cxnSp>
            <p:nvCxnSpPr>
              <p:cNvPr id="113" name="Straight Connector 112">
                <a:extLst>
                  <a:ext uri="{FF2B5EF4-FFF2-40B4-BE49-F238E27FC236}">
                    <a16:creationId xmlns:a16="http://schemas.microsoft.com/office/drawing/2014/main" id="{AB33DE1A-3B78-DC38-F572-598E6AF1F0A0}"/>
                  </a:ext>
                </a:extLst>
              </p:cNvPr>
              <p:cNvCxnSpPr/>
              <p:nvPr/>
            </p:nvCxnSpPr>
            <p:spPr>
              <a:xfrm>
                <a:off x="4558424" y="2567940"/>
                <a:ext cx="141452"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EBA389F4-7223-5589-110A-6E48BE559742}"/>
                  </a:ext>
                </a:extLst>
              </p:cNvPr>
              <p:cNvCxnSpPr/>
              <p:nvPr/>
            </p:nvCxnSpPr>
            <p:spPr>
              <a:xfrm>
                <a:off x="4583646" y="2594610"/>
                <a:ext cx="100965" cy="0"/>
              </a:xfrm>
              <a:prstGeom prst="line">
                <a:avLst/>
              </a:prstGeom>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EABC9BBA-3F9F-8F6F-8DEE-461EC06F96FA}"/>
                  </a:ext>
                </a:extLst>
              </p:cNvPr>
              <p:cNvCxnSpPr/>
              <p:nvPr/>
            </p:nvCxnSpPr>
            <p:spPr>
              <a:xfrm>
                <a:off x="4602480" y="2617470"/>
                <a:ext cx="53340" cy="0"/>
              </a:xfrm>
              <a:prstGeom prst="line">
                <a:avLst/>
              </a:prstGeom>
            </p:spPr>
            <p:style>
              <a:lnRef idx="1">
                <a:schemeClr val="dk1"/>
              </a:lnRef>
              <a:fillRef idx="0">
                <a:schemeClr val="dk1"/>
              </a:fillRef>
              <a:effectRef idx="0">
                <a:schemeClr val="dk1"/>
              </a:effectRef>
              <a:fontRef idx="minor">
                <a:schemeClr val="tx1"/>
              </a:fontRef>
            </p:style>
          </p:cxnSp>
        </p:grpSp>
      </p:grpSp>
      <p:sp>
        <p:nvSpPr>
          <p:cNvPr id="9" name="Rectangle: Rounded Corners 8">
            <a:extLst>
              <a:ext uri="{FF2B5EF4-FFF2-40B4-BE49-F238E27FC236}">
                <a16:creationId xmlns:a16="http://schemas.microsoft.com/office/drawing/2014/main" id="{F4326B4B-CDA2-28F2-B314-824E3FCE2D14}"/>
              </a:ext>
            </a:extLst>
          </p:cNvPr>
          <p:cNvSpPr/>
          <p:nvPr/>
        </p:nvSpPr>
        <p:spPr>
          <a:xfrm>
            <a:off x="8895344" y="1592826"/>
            <a:ext cx="2357564" cy="13294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Address,</a:t>
            </a:r>
          </a:p>
          <a:p>
            <a:pPr algn="ctr"/>
            <a:r>
              <a:rPr lang="en-US" dirty="0">
                <a:solidFill>
                  <a:schemeClr val="bg1"/>
                </a:solidFill>
                <a:latin typeface="Arial Rounded MT Bold" panose="020F0704030504030204" pitchFamily="34" charset="0"/>
              </a:rPr>
              <a:t>Link to file,</a:t>
            </a:r>
          </a:p>
          <a:p>
            <a:pPr algn="ctr"/>
            <a:r>
              <a:rPr lang="en-US" dirty="0">
                <a:solidFill>
                  <a:schemeClr val="bg1"/>
                </a:solidFill>
                <a:latin typeface="Arial Rounded MT Bold" panose="020F0704030504030204" pitchFamily="34" charset="0"/>
              </a:rPr>
              <a:t>Link to next folder,</a:t>
            </a:r>
          </a:p>
          <a:p>
            <a:pPr algn="ctr"/>
            <a:r>
              <a:rPr lang="en-US" dirty="0">
                <a:solidFill>
                  <a:schemeClr val="bg1"/>
                </a:solidFill>
                <a:latin typeface="Arial Rounded MT Bold" panose="020F0704030504030204" pitchFamily="34" charset="0"/>
              </a:rPr>
              <a:t>Tail of the list.</a:t>
            </a:r>
            <a:endParaRPr lang="en-IN" dirty="0">
              <a:solidFill>
                <a:schemeClr val="bg1"/>
              </a:solidFill>
              <a:latin typeface="Arial Rounded MT Bold" panose="020F0704030504030204" pitchFamily="34" charset="0"/>
            </a:endParaRPr>
          </a:p>
        </p:txBody>
      </p:sp>
      <p:sp>
        <p:nvSpPr>
          <p:cNvPr id="10" name="Rectangle: Rounded Corners 9">
            <a:extLst>
              <a:ext uri="{FF2B5EF4-FFF2-40B4-BE49-F238E27FC236}">
                <a16:creationId xmlns:a16="http://schemas.microsoft.com/office/drawing/2014/main" id="{2885B663-822C-1283-99E6-CF78B5C2356D}"/>
              </a:ext>
            </a:extLst>
          </p:cNvPr>
          <p:cNvSpPr/>
          <p:nvPr/>
        </p:nvSpPr>
        <p:spPr>
          <a:xfrm>
            <a:off x="8930134" y="4882964"/>
            <a:ext cx="2357564" cy="1483630"/>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Rounded MT Bold" panose="020F0704030504030204" pitchFamily="34" charset="0"/>
              </a:rPr>
              <a:t>Address,</a:t>
            </a:r>
          </a:p>
          <a:p>
            <a:pPr algn="ctr"/>
            <a:r>
              <a:rPr lang="en-US" dirty="0">
                <a:solidFill>
                  <a:schemeClr val="bg1"/>
                </a:solidFill>
                <a:latin typeface="Arial Rounded MT Bold" panose="020F0704030504030204" pitchFamily="34" charset="0"/>
              </a:rPr>
              <a:t>Link to next file,</a:t>
            </a:r>
          </a:p>
          <a:p>
            <a:pPr algn="ctr"/>
            <a:r>
              <a:rPr lang="en-US" dirty="0">
                <a:solidFill>
                  <a:schemeClr val="bg1"/>
                </a:solidFill>
                <a:latin typeface="Arial Rounded MT Bold" panose="020F0704030504030204" pitchFamily="34" charset="0"/>
              </a:rPr>
              <a:t>Size, </a:t>
            </a:r>
          </a:p>
          <a:p>
            <a:pPr algn="ctr"/>
            <a:r>
              <a:rPr lang="en-US" dirty="0">
                <a:solidFill>
                  <a:schemeClr val="bg1"/>
                </a:solidFill>
                <a:latin typeface="Arial Rounded MT Bold" panose="020F0704030504030204" pitchFamily="34" charset="0"/>
              </a:rPr>
              <a:t>Creation date,</a:t>
            </a:r>
          </a:p>
          <a:p>
            <a:pPr algn="ctr"/>
            <a:r>
              <a:rPr lang="en-US" dirty="0">
                <a:solidFill>
                  <a:schemeClr val="bg1"/>
                </a:solidFill>
                <a:latin typeface="Arial Rounded MT Bold" panose="020F0704030504030204" pitchFamily="34" charset="0"/>
              </a:rPr>
              <a:t>Count of access</a:t>
            </a:r>
          </a:p>
        </p:txBody>
      </p:sp>
      <p:cxnSp>
        <p:nvCxnSpPr>
          <p:cNvPr id="15" name="Connector: Curved 14">
            <a:extLst>
              <a:ext uri="{FF2B5EF4-FFF2-40B4-BE49-F238E27FC236}">
                <a16:creationId xmlns:a16="http://schemas.microsoft.com/office/drawing/2014/main" id="{1285F975-FBD9-93EA-0895-CDA99CA8846B}"/>
              </a:ext>
            </a:extLst>
          </p:cNvPr>
          <p:cNvCxnSpPr>
            <a:stCxn id="4" idx="0"/>
            <a:endCxn id="9" idx="1"/>
          </p:cNvCxnSpPr>
          <p:nvPr/>
        </p:nvCxnSpPr>
        <p:spPr>
          <a:xfrm rot="5400000" flipH="1" flipV="1">
            <a:off x="4969983" y="-1368412"/>
            <a:ext cx="299422" cy="7551300"/>
          </a:xfrm>
          <a:prstGeom prst="curvedConnector2">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2" name="Connector: Curved 31">
            <a:extLst>
              <a:ext uri="{FF2B5EF4-FFF2-40B4-BE49-F238E27FC236}">
                <a16:creationId xmlns:a16="http://schemas.microsoft.com/office/drawing/2014/main" id="{72B0B87E-1C4C-2343-55DE-AC8B28921DB0}"/>
              </a:ext>
            </a:extLst>
          </p:cNvPr>
          <p:cNvCxnSpPr>
            <a:cxnSpLocks/>
            <a:stCxn id="27" idx="2"/>
            <a:endCxn id="10" idx="1"/>
          </p:cNvCxnSpPr>
          <p:nvPr/>
        </p:nvCxnSpPr>
        <p:spPr>
          <a:xfrm rot="5400000" flipH="1" flipV="1">
            <a:off x="7741664" y="4582109"/>
            <a:ext cx="145799" cy="2231139"/>
          </a:xfrm>
          <a:prstGeom prst="curvedConnector4">
            <a:avLst>
              <a:gd name="adj1" fmla="val -156791"/>
              <a:gd name="adj2" fmla="val 6092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2214371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2CB6-0054-ED18-C721-9FDFE3B71276}"/>
              </a:ext>
            </a:extLst>
          </p:cNvPr>
          <p:cNvSpPr>
            <a:spLocks noGrp="1"/>
          </p:cNvSpPr>
          <p:nvPr>
            <p:ph type="title"/>
          </p:nvPr>
        </p:nvSpPr>
        <p:spPr>
          <a:xfrm>
            <a:off x="1141412" y="360909"/>
            <a:ext cx="9905998" cy="712571"/>
          </a:xfrm>
        </p:spPr>
        <p:txBody>
          <a:bodyPr/>
          <a:lstStyle/>
          <a:p>
            <a:r>
              <a:rPr lang="en-US" cap="none" dirty="0">
                <a:solidFill>
                  <a:schemeClr val="bg1"/>
                </a:solidFill>
                <a:latin typeface="Arial Rounded MT Bold" panose="020F0704030504030204" pitchFamily="34" charset="0"/>
              </a:rPr>
              <a:t>Algorithm</a:t>
            </a:r>
            <a:endParaRPr lang="en-IN" cap="none" dirty="0">
              <a:solidFill>
                <a:schemeClr val="bg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149D690-E353-54A7-155F-CB5A55C9A72C}"/>
              </a:ext>
            </a:extLst>
          </p:cNvPr>
          <p:cNvSpPr>
            <a:spLocks noGrp="1"/>
          </p:cNvSpPr>
          <p:nvPr>
            <p:ph idx="1"/>
          </p:nvPr>
        </p:nvSpPr>
        <p:spPr>
          <a:xfrm>
            <a:off x="1141412" y="1296365"/>
            <a:ext cx="10849960" cy="5092860"/>
          </a:xfrm>
        </p:spPr>
        <p:txBody>
          <a:bodyPr>
            <a:noAutofit/>
          </a:bodyPr>
          <a:lstStyle/>
          <a:p>
            <a:pPr marL="0" indent="0">
              <a:buNone/>
            </a:pPr>
            <a:r>
              <a:rPr lang="en-IN" sz="1800" dirty="0">
                <a:solidFill>
                  <a:schemeClr val="bg1"/>
                </a:solidFill>
                <a:latin typeface="Arial Rounded MT Bold" panose="020F0704030504030204" pitchFamily="34" charset="0"/>
              </a:rPr>
              <a:t>Remove files accessed less than M times:</a:t>
            </a:r>
            <a:endParaRPr lang="en-US" sz="1800" dirty="0">
              <a:solidFill>
                <a:schemeClr val="bg1"/>
              </a:solidFill>
              <a:latin typeface="Arial Rounded MT Bold" panose="020F0704030504030204" pitchFamily="34" charset="0"/>
            </a:endParaRPr>
          </a:p>
          <a:p>
            <a:pPr marL="0" indent="0" algn="just">
              <a:buNone/>
            </a:pPr>
            <a:r>
              <a:rPr lang="en-US" sz="1800" dirty="0">
                <a:solidFill>
                  <a:schemeClr val="bg1"/>
                </a:solidFill>
                <a:latin typeface="Arial Rounded MT Bold" panose="020F0704030504030204" pitchFamily="34" charset="0"/>
              </a:rPr>
              <a:t>	This function takes a node of a 2D linked list, a stack, a vector, an integer M representing the minimum number of accesses, and a flag indicating the user's preference for scheduled or normal cleaning. It deletes files that have been accessed less than M times. While traversing through the linked list nodes, it iterates over each file in the directory. If the access count of the current file is less than M, it checks the user's cleaning preference. For normal cleaning, it pushes the file path onto the history stack and deletes the file. For scheduled cleaning, it pushes the file's address into the vector. After processing each file, it calls delete_node() to delete the current file node from the inner linked list. This process continues until all files are checked.</a:t>
            </a:r>
          </a:p>
          <a:p>
            <a:pPr>
              <a:buFont typeface="Wingdings" panose="05000000000000000000" pitchFamily="2" charset="2"/>
              <a:buChar char="Ø"/>
            </a:pPr>
            <a:endParaRPr lang="en-US" sz="1600" dirty="0">
              <a:solidFill>
                <a:schemeClr val="bg1"/>
              </a:solidFill>
              <a:latin typeface="Arial Rounded MT Bold" panose="020F0704030504030204" pitchFamily="34" charset="0"/>
            </a:endParaRPr>
          </a:p>
          <a:p>
            <a:pPr>
              <a:buFont typeface="Wingdings" panose="05000000000000000000" pitchFamily="2" charset="2"/>
              <a:buChar char="Ø"/>
            </a:pPr>
            <a:endParaRPr lang="en-IN" sz="16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5823069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2CB6-0054-ED18-C721-9FDFE3B71276}"/>
              </a:ext>
            </a:extLst>
          </p:cNvPr>
          <p:cNvSpPr>
            <a:spLocks noGrp="1"/>
          </p:cNvSpPr>
          <p:nvPr>
            <p:ph type="title"/>
          </p:nvPr>
        </p:nvSpPr>
        <p:spPr>
          <a:xfrm>
            <a:off x="1141412" y="360910"/>
            <a:ext cx="9889261" cy="599790"/>
          </a:xfrm>
        </p:spPr>
        <p:txBody>
          <a:bodyPr/>
          <a:lstStyle/>
          <a:p>
            <a:r>
              <a:rPr lang="en-US" cap="none" dirty="0">
                <a:solidFill>
                  <a:schemeClr val="bg1"/>
                </a:solidFill>
                <a:latin typeface="Arial Rounded MT Bold" panose="020F0704030504030204" pitchFamily="34" charset="0"/>
              </a:rPr>
              <a:t>Algorithm</a:t>
            </a:r>
            <a:endParaRPr lang="en-IN" cap="none" dirty="0">
              <a:solidFill>
                <a:schemeClr val="bg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149D690-E353-54A7-155F-CB5A55C9A72C}"/>
              </a:ext>
            </a:extLst>
          </p:cNvPr>
          <p:cNvSpPr>
            <a:spLocks noGrp="1"/>
          </p:cNvSpPr>
          <p:nvPr>
            <p:ph idx="1"/>
          </p:nvPr>
        </p:nvSpPr>
        <p:spPr>
          <a:xfrm>
            <a:off x="1141412" y="1111170"/>
            <a:ext cx="10849960" cy="5278055"/>
          </a:xfrm>
        </p:spPr>
        <p:txBody>
          <a:bodyPr>
            <a:noAutofit/>
          </a:bodyPr>
          <a:lstStyle/>
          <a:p>
            <a:pPr marL="0" indent="0" algn="just">
              <a:buNone/>
            </a:pPr>
            <a:r>
              <a:rPr lang="en-IN" sz="1400" dirty="0">
                <a:solidFill>
                  <a:schemeClr val="bg1"/>
                </a:solidFill>
                <a:latin typeface="Arial Rounded MT Bold" panose="020F0704030504030204" pitchFamily="34" charset="0"/>
              </a:rPr>
              <a:t>Remove files older than N months: </a:t>
            </a:r>
          </a:p>
          <a:p>
            <a:pPr algn="just">
              <a:buFont typeface="Wingdings" panose="05000000000000000000" pitchFamily="2" charset="2"/>
              <a:buChar char="Ø"/>
            </a:pPr>
            <a:r>
              <a:rPr lang="en-US" sz="1400" dirty="0">
                <a:solidFill>
                  <a:schemeClr val="bg1"/>
                </a:solidFill>
                <a:latin typeface="Arial Rounded MT Bold" panose="020F0704030504030204" pitchFamily="34" charset="0"/>
              </a:rPr>
              <a:t>parseDateTime Function:</a:t>
            </a:r>
          </a:p>
          <a:p>
            <a:pPr marL="0" indent="0" algn="just">
              <a:buNone/>
            </a:pPr>
            <a:r>
              <a:rPr lang="en-US" sz="1400" dirty="0">
                <a:solidFill>
                  <a:schemeClr val="bg1"/>
                </a:solidFill>
                <a:latin typeface="Arial Rounded MT Bold" panose="020F0704030504030204" pitchFamily="34" charset="0"/>
              </a:rPr>
              <a:t>This function takes a timestamp, a datetime string, and a format string as input. It uses stringstream to parse the datetime string into a tm struct object, then converts it to a time_t object using mktime.</a:t>
            </a:r>
          </a:p>
          <a:p>
            <a:pPr algn="just">
              <a:buFont typeface="Wingdings" panose="05000000000000000000" pitchFamily="2" charset="2"/>
              <a:buChar char="Ø"/>
            </a:pPr>
            <a:r>
              <a:rPr lang="en-US" sz="1400" dirty="0">
                <a:solidFill>
                  <a:schemeClr val="bg1"/>
                </a:solidFill>
                <a:latin typeface="Arial Rounded MT Bold" panose="020F0704030504030204" pitchFamily="34" charset="0"/>
              </a:rPr>
              <a:t>Months_diff Function:</a:t>
            </a:r>
          </a:p>
          <a:p>
            <a:pPr marL="0" indent="0" algn="just">
              <a:buNone/>
            </a:pPr>
            <a:r>
              <a:rPr lang="en-US" sz="1400" dirty="0">
                <a:solidFill>
                  <a:schemeClr val="bg1"/>
                </a:solidFill>
                <a:latin typeface="Arial Rounded MT Bold" panose="020F0704030504030204" pitchFamily="34" charset="0"/>
              </a:rPr>
              <a:t>This function calculates the month difference between the current date and a given date in string format. It calls parseDateTime to convert the given date string into a tm struct object, then calculates the difference in months between the current time and the given time.</a:t>
            </a:r>
          </a:p>
          <a:p>
            <a:pPr algn="just">
              <a:buFont typeface="Wingdings" panose="05000000000000000000" pitchFamily="2" charset="2"/>
              <a:buChar char="Ø"/>
            </a:pPr>
            <a:r>
              <a:rPr lang="en-US" sz="1400" dirty="0">
                <a:solidFill>
                  <a:schemeClr val="bg1"/>
                </a:solidFill>
                <a:latin typeface="Arial Rounded MT Bold" panose="020F0704030504030204" pitchFamily="34" charset="0"/>
              </a:rPr>
              <a:t>compare_diff Function:</a:t>
            </a:r>
          </a:p>
          <a:p>
            <a:pPr marL="0" indent="0" algn="just">
              <a:buNone/>
            </a:pPr>
            <a:r>
              <a:rPr lang="en-US" sz="1400" dirty="0">
                <a:solidFill>
                  <a:schemeClr val="bg1"/>
                </a:solidFill>
                <a:latin typeface="Arial Rounded MT Bold" panose="020F0704030504030204" pitchFamily="34" charset="0"/>
              </a:rPr>
              <a:t>This function compares the age of two files represented by nodes in a 2D linked list. It calculates the month difference between the dates stored in the nodes using Months_diff and returns a pointer to the node representing the older file.</a:t>
            </a:r>
          </a:p>
          <a:p>
            <a:pPr algn="just">
              <a:buFont typeface="Wingdings" panose="05000000000000000000" pitchFamily="2" charset="2"/>
              <a:buChar char="Ø"/>
            </a:pPr>
            <a:r>
              <a:rPr lang="en-US" sz="1400" dirty="0">
                <a:solidFill>
                  <a:schemeClr val="bg1"/>
                </a:solidFill>
                <a:latin typeface="Arial Rounded MT Bold" panose="020F0704030504030204" pitchFamily="34" charset="0"/>
              </a:rPr>
              <a:t>Delete_files_older_than_N_months Function:</a:t>
            </a:r>
          </a:p>
          <a:p>
            <a:pPr marL="0" indent="0" algn="just">
              <a:buNone/>
            </a:pPr>
            <a:r>
              <a:rPr lang="en-US" sz="1400" dirty="0">
                <a:solidFill>
                  <a:schemeClr val="bg1"/>
                </a:solidFill>
                <a:latin typeface="Arial Rounded MT Bold" panose="020F0704030504030204" pitchFamily="34" charset="0"/>
              </a:rPr>
              <a:t>This function deletes files that are older than N months from a linked list. It iterates through each node, calculates the month difference between the file's date and the current date using Months_diff, and deletes the file if it exceeds N months. The function also handles whether to push the file path into a stack for normal cleaning or a vector for scheduled cleaning based on user preference.</a:t>
            </a:r>
          </a:p>
          <a:p>
            <a:pPr algn="just">
              <a:buFont typeface="Wingdings" panose="05000000000000000000" pitchFamily="2" charset="2"/>
              <a:buChar char="Ø"/>
            </a:pPr>
            <a:endParaRPr lang="en-US" sz="1400" dirty="0">
              <a:solidFill>
                <a:schemeClr val="bg1"/>
              </a:solidFill>
              <a:latin typeface="Arial Rounded MT Bold" panose="020F0704030504030204" pitchFamily="34" charset="0"/>
            </a:endParaRPr>
          </a:p>
          <a:p>
            <a:pPr algn="just">
              <a:buFont typeface="Wingdings" panose="05000000000000000000" pitchFamily="2" charset="2"/>
              <a:buChar char="Ø"/>
            </a:pPr>
            <a:endParaRPr lang="en-US" sz="1400" dirty="0">
              <a:solidFill>
                <a:schemeClr val="bg1"/>
              </a:solidFill>
              <a:latin typeface="Arial Rounded MT Bold" panose="020F0704030504030204" pitchFamily="34" charset="0"/>
            </a:endParaRPr>
          </a:p>
          <a:p>
            <a:pPr algn="just">
              <a:buFont typeface="Wingdings" panose="05000000000000000000" pitchFamily="2" charset="2"/>
              <a:buChar char="Ø"/>
            </a:pPr>
            <a:endParaRPr lang="en-US" sz="1400" dirty="0">
              <a:solidFill>
                <a:schemeClr val="bg1"/>
              </a:solidFill>
              <a:latin typeface="Arial Rounded MT Bold" panose="020F0704030504030204" pitchFamily="34" charset="0"/>
            </a:endParaRPr>
          </a:p>
          <a:p>
            <a:pPr algn="just">
              <a:buFont typeface="Wingdings" panose="05000000000000000000" pitchFamily="2" charset="2"/>
              <a:buChar char="Ø"/>
            </a:pPr>
            <a:endParaRPr lang="en-US" sz="1400" dirty="0">
              <a:solidFill>
                <a:schemeClr val="bg1"/>
              </a:solidFill>
              <a:latin typeface="Arial Rounded MT Bold" panose="020F0704030504030204" pitchFamily="34" charset="0"/>
            </a:endParaRPr>
          </a:p>
          <a:p>
            <a:pPr algn="just">
              <a:buFont typeface="Wingdings" panose="05000000000000000000" pitchFamily="2" charset="2"/>
              <a:buChar char="Ø"/>
            </a:pPr>
            <a:endParaRPr lang="en-IN" sz="14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269324326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2CB6-0054-ED18-C721-9FDFE3B71276}"/>
              </a:ext>
            </a:extLst>
          </p:cNvPr>
          <p:cNvSpPr>
            <a:spLocks noGrp="1"/>
          </p:cNvSpPr>
          <p:nvPr>
            <p:ph type="title"/>
          </p:nvPr>
        </p:nvSpPr>
        <p:spPr>
          <a:xfrm>
            <a:off x="1141412" y="360909"/>
            <a:ext cx="9905998" cy="712571"/>
          </a:xfrm>
        </p:spPr>
        <p:txBody>
          <a:bodyPr/>
          <a:lstStyle/>
          <a:p>
            <a:r>
              <a:rPr lang="en-US" cap="none" dirty="0">
                <a:solidFill>
                  <a:schemeClr val="bg1"/>
                </a:solidFill>
                <a:latin typeface="Arial Rounded MT Bold" panose="020F0704030504030204" pitchFamily="34" charset="0"/>
              </a:rPr>
              <a:t>Algorithm</a:t>
            </a:r>
            <a:endParaRPr lang="en-IN" cap="none" dirty="0">
              <a:solidFill>
                <a:schemeClr val="bg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149D690-E353-54A7-155F-CB5A55C9A72C}"/>
              </a:ext>
            </a:extLst>
          </p:cNvPr>
          <p:cNvSpPr>
            <a:spLocks noGrp="1"/>
          </p:cNvSpPr>
          <p:nvPr>
            <p:ph idx="1"/>
          </p:nvPr>
        </p:nvSpPr>
        <p:spPr>
          <a:xfrm>
            <a:off x="1141412" y="1296365"/>
            <a:ext cx="10849960" cy="5092860"/>
          </a:xfrm>
        </p:spPr>
        <p:txBody>
          <a:bodyPr>
            <a:noAutofit/>
          </a:bodyPr>
          <a:lstStyle/>
          <a:p>
            <a:pPr marL="0" indent="0">
              <a:buNone/>
            </a:pPr>
            <a:r>
              <a:rPr lang="en-US" sz="1800" dirty="0">
                <a:solidFill>
                  <a:schemeClr val="bg1"/>
                </a:solidFill>
                <a:latin typeface="Arial Rounded MT Bold" panose="020F0704030504030204" pitchFamily="34" charset="0"/>
              </a:rPr>
              <a:t>Delete_files_through_content Function:</a:t>
            </a:r>
          </a:p>
          <a:p>
            <a:pPr marL="0" indent="0" algn="just">
              <a:buNone/>
            </a:pPr>
            <a:r>
              <a:rPr lang="en-US" sz="1800" dirty="0">
                <a:solidFill>
                  <a:schemeClr val="bg1"/>
                </a:solidFill>
                <a:latin typeface="Arial Rounded MT Bold" panose="020F0704030504030204" pitchFamily="34" charset="0"/>
              </a:rPr>
              <a:t>	This function takes a pointer to the head of a linked list of nodes, a keyword to search for in file content, and a vector of tuples passed by reference. It deletes files that contain the given keyword and their file paths. The algorithm initializes a temporary pointer to the head of the linked list and traverses through the file linked list for the current folder. It then traverses through the inner linked list for files, opens each file, and reads each word. If a word matches the given keyword, it stores the file's details, including its address and pointers to nodes for deletion, in a vector. After processing all files, if the vector is not empty, it prints the list of file names containing the keyword. It then prompts the user to enter the name of the file they want to delete and iterates through the vector to delete the file and its corresponding node. Finally, it prints a success message if the file is deleted.</a:t>
            </a:r>
            <a:endParaRPr lang="en-IN" sz="16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2454537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2CB6-0054-ED18-C721-9FDFE3B71276}"/>
              </a:ext>
            </a:extLst>
          </p:cNvPr>
          <p:cNvSpPr>
            <a:spLocks noGrp="1"/>
          </p:cNvSpPr>
          <p:nvPr>
            <p:ph type="title"/>
          </p:nvPr>
        </p:nvSpPr>
        <p:spPr>
          <a:xfrm>
            <a:off x="1141412" y="360909"/>
            <a:ext cx="9905998" cy="712571"/>
          </a:xfrm>
        </p:spPr>
        <p:txBody>
          <a:bodyPr/>
          <a:lstStyle/>
          <a:p>
            <a:r>
              <a:rPr lang="en-US" cap="none" dirty="0">
                <a:solidFill>
                  <a:schemeClr val="bg1"/>
                </a:solidFill>
                <a:latin typeface="Arial Rounded MT Bold" panose="020F0704030504030204" pitchFamily="34" charset="0"/>
              </a:rPr>
              <a:t>Algorithm</a:t>
            </a:r>
            <a:endParaRPr lang="en-IN" cap="none" dirty="0">
              <a:solidFill>
                <a:schemeClr val="bg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149D690-E353-54A7-155F-CB5A55C9A72C}"/>
              </a:ext>
            </a:extLst>
          </p:cNvPr>
          <p:cNvSpPr>
            <a:spLocks noGrp="1"/>
          </p:cNvSpPr>
          <p:nvPr>
            <p:ph idx="1"/>
          </p:nvPr>
        </p:nvSpPr>
        <p:spPr>
          <a:xfrm>
            <a:off x="1141412" y="1296365"/>
            <a:ext cx="10849960" cy="5092860"/>
          </a:xfrm>
        </p:spPr>
        <p:txBody>
          <a:bodyPr>
            <a:noAutofit/>
          </a:bodyPr>
          <a:lstStyle/>
          <a:p>
            <a:pPr marL="0" indent="0">
              <a:buNone/>
            </a:pPr>
            <a:r>
              <a:rPr lang="en-US" sz="1800" dirty="0">
                <a:solidFill>
                  <a:schemeClr val="bg1"/>
                </a:solidFill>
                <a:latin typeface="Arial Rounded MT Bold" panose="020F0704030504030204" pitchFamily="34" charset="0"/>
              </a:rPr>
              <a:t>Sort_by_lexicographical Function:</a:t>
            </a:r>
          </a:p>
          <a:p>
            <a:pPr marL="0" indent="0">
              <a:buNone/>
            </a:pPr>
            <a:endParaRPr lang="en-US" sz="1800" dirty="0">
              <a:solidFill>
                <a:schemeClr val="bg1"/>
              </a:solidFill>
              <a:latin typeface="Arial Rounded MT Bold" panose="020F0704030504030204" pitchFamily="34" charset="0"/>
            </a:endParaRPr>
          </a:p>
          <a:p>
            <a:pPr marL="0" indent="0">
              <a:buNone/>
            </a:pPr>
            <a:r>
              <a:rPr lang="en-US" sz="1800" dirty="0">
                <a:solidFill>
                  <a:schemeClr val="bg1"/>
                </a:solidFill>
                <a:latin typeface="Arial Rounded MT Bold" panose="020F0704030504030204" pitchFamily="34" charset="0"/>
              </a:rPr>
              <a:t>	The Lexicographic File Sorting algorithm takes a 2D-linked list as input and sorts all files in all folders by lexicographic order. It iterates through each node of the linked list, checking if the folder path exists using filesystem functions like fs::exists or fs::</a:t>
            </a:r>
            <a:r>
              <a:rPr lang="en-US" sz="1800" dirty="0" err="1">
                <a:solidFill>
                  <a:schemeClr val="bg1"/>
                </a:solidFill>
                <a:latin typeface="Arial Rounded MT Bold" panose="020F0704030504030204" pitchFamily="34" charset="0"/>
              </a:rPr>
              <a:t>is_directory</a:t>
            </a:r>
            <a:r>
              <a:rPr lang="en-US" sz="1800" dirty="0">
                <a:solidFill>
                  <a:schemeClr val="bg1"/>
                </a:solidFill>
                <a:latin typeface="Arial Rounded MT Bold" panose="020F0704030504030204" pitchFamily="34" charset="0"/>
              </a:rPr>
              <a:t>. It then creates a vector of string file paths to store file paths within the folder and sorts them lexicologically. After sorting, it creates a temporary folder, moves all files from the vector to the temporary folder, and renames the file paths. Next, it moves all files from the temporary folder back to the original folder, renaming the file paths to their original form. Finally, it deletes the temporary folder.</a:t>
            </a:r>
          </a:p>
        </p:txBody>
      </p:sp>
    </p:spTree>
    <p:extLst>
      <p:ext uri="{BB962C8B-B14F-4D97-AF65-F5344CB8AC3E}">
        <p14:creationId xmlns:p14="http://schemas.microsoft.com/office/powerpoint/2010/main" val="59597482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37D8CF4B-28B7-D4F4-F511-51A767AA020C}"/>
              </a:ext>
            </a:extLst>
          </p:cNvPr>
          <p:cNvGrpSpPr/>
          <p:nvPr/>
        </p:nvGrpSpPr>
        <p:grpSpPr>
          <a:xfrm>
            <a:off x="73936" y="351686"/>
            <a:ext cx="11847482" cy="6136982"/>
            <a:chOff x="172259" y="94859"/>
            <a:chExt cx="11847482" cy="6136982"/>
          </a:xfrm>
        </p:grpSpPr>
        <p:pic>
          <p:nvPicPr>
            <p:cNvPr id="5" name="Picture 4">
              <a:extLst>
                <a:ext uri="{FF2B5EF4-FFF2-40B4-BE49-F238E27FC236}">
                  <a16:creationId xmlns:a16="http://schemas.microsoft.com/office/drawing/2014/main" id="{2776FBB7-5797-02C8-EFDA-F02DA6DDC863}"/>
                </a:ext>
              </a:extLst>
            </p:cNvPr>
            <p:cNvPicPr>
              <a:picLocks noChangeAspect="1"/>
            </p:cNvPicPr>
            <p:nvPr/>
          </p:nvPicPr>
          <p:blipFill>
            <a:blip r:embed="rId2"/>
            <a:stretch>
              <a:fillRect/>
            </a:stretch>
          </p:blipFill>
          <p:spPr>
            <a:xfrm>
              <a:off x="242974" y="94859"/>
              <a:ext cx="3075579" cy="2287191"/>
            </a:xfrm>
            <a:prstGeom prst="rect">
              <a:avLst/>
            </a:prstGeom>
          </p:spPr>
        </p:pic>
        <p:pic>
          <p:nvPicPr>
            <p:cNvPr id="7" name="Picture 6">
              <a:extLst>
                <a:ext uri="{FF2B5EF4-FFF2-40B4-BE49-F238E27FC236}">
                  <a16:creationId xmlns:a16="http://schemas.microsoft.com/office/drawing/2014/main" id="{5E6ECE3E-42AA-35A9-430C-7A596D2ED7FD}"/>
                </a:ext>
              </a:extLst>
            </p:cNvPr>
            <p:cNvPicPr>
              <a:picLocks noChangeAspect="1"/>
            </p:cNvPicPr>
            <p:nvPr/>
          </p:nvPicPr>
          <p:blipFill>
            <a:blip r:embed="rId3"/>
            <a:stretch>
              <a:fillRect/>
            </a:stretch>
          </p:blipFill>
          <p:spPr>
            <a:xfrm>
              <a:off x="172259" y="3748640"/>
              <a:ext cx="3417997" cy="2483201"/>
            </a:xfrm>
            <a:prstGeom prst="rect">
              <a:avLst/>
            </a:prstGeom>
          </p:spPr>
        </p:pic>
        <p:pic>
          <p:nvPicPr>
            <p:cNvPr id="9" name="Picture 8">
              <a:extLst>
                <a:ext uri="{FF2B5EF4-FFF2-40B4-BE49-F238E27FC236}">
                  <a16:creationId xmlns:a16="http://schemas.microsoft.com/office/drawing/2014/main" id="{C8E9E82E-180F-2687-75AF-1A5BDAAB0D37}"/>
                </a:ext>
              </a:extLst>
            </p:cNvPr>
            <p:cNvPicPr>
              <a:picLocks noChangeAspect="1"/>
            </p:cNvPicPr>
            <p:nvPr/>
          </p:nvPicPr>
          <p:blipFill>
            <a:blip r:embed="rId4"/>
            <a:stretch>
              <a:fillRect/>
            </a:stretch>
          </p:blipFill>
          <p:spPr>
            <a:xfrm>
              <a:off x="4654869" y="3748640"/>
              <a:ext cx="3739420" cy="2314611"/>
            </a:xfrm>
            <a:prstGeom prst="rect">
              <a:avLst/>
            </a:prstGeom>
          </p:spPr>
        </p:pic>
        <p:pic>
          <p:nvPicPr>
            <p:cNvPr id="11" name="Picture 10">
              <a:extLst>
                <a:ext uri="{FF2B5EF4-FFF2-40B4-BE49-F238E27FC236}">
                  <a16:creationId xmlns:a16="http://schemas.microsoft.com/office/drawing/2014/main" id="{7CF76B72-28C2-668E-20D2-F1CCF380D45C}"/>
                </a:ext>
              </a:extLst>
            </p:cNvPr>
            <p:cNvPicPr>
              <a:picLocks noChangeAspect="1"/>
            </p:cNvPicPr>
            <p:nvPr/>
          </p:nvPicPr>
          <p:blipFill>
            <a:blip r:embed="rId5"/>
            <a:stretch>
              <a:fillRect/>
            </a:stretch>
          </p:blipFill>
          <p:spPr>
            <a:xfrm>
              <a:off x="9095026" y="2765811"/>
              <a:ext cx="2924715" cy="2140135"/>
            </a:xfrm>
            <a:prstGeom prst="rect">
              <a:avLst/>
            </a:prstGeom>
          </p:spPr>
        </p:pic>
        <p:pic>
          <p:nvPicPr>
            <p:cNvPr id="13" name="Picture 12">
              <a:extLst>
                <a:ext uri="{FF2B5EF4-FFF2-40B4-BE49-F238E27FC236}">
                  <a16:creationId xmlns:a16="http://schemas.microsoft.com/office/drawing/2014/main" id="{72CAA1AB-904E-1B99-AEB0-FECC80BD4418}"/>
                </a:ext>
              </a:extLst>
            </p:cNvPr>
            <p:cNvPicPr>
              <a:picLocks noChangeAspect="1"/>
            </p:cNvPicPr>
            <p:nvPr/>
          </p:nvPicPr>
          <p:blipFill>
            <a:blip r:embed="rId6"/>
            <a:stretch>
              <a:fillRect/>
            </a:stretch>
          </p:blipFill>
          <p:spPr>
            <a:xfrm>
              <a:off x="4654869" y="94859"/>
              <a:ext cx="6338076" cy="1955063"/>
            </a:xfrm>
            <a:prstGeom prst="rect">
              <a:avLst/>
            </a:prstGeom>
          </p:spPr>
        </p:pic>
        <p:sp>
          <p:nvSpPr>
            <p:cNvPr id="14" name="Arrow: Right 13">
              <a:extLst>
                <a:ext uri="{FF2B5EF4-FFF2-40B4-BE49-F238E27FC236}">
                  <a16:creationId xmlns:a16="http://schemas.microsoft.com/office/drawing/2014/main" id="{9A7EE0D4-5CEF-DB9B-65DF-B680CEB9894E}"/>
                </a:ext>
              </a:extLst>
            </p:cNvPr>
            <p:cNvSpPr/>
            <p:nvPr/>
          </p:nvSpPr>
          <p:spPr>
            <a:xfrm>
              <a:off x="3318553" y="962323"/>
              <a:ext cx="1336316" cy="2822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FF00"/>
                </a:highlight>
              </a:endParaRPr>
            </a:p>
          </p:txBody>
        </p:sp>
        <p:sp>
          <p:nvSpPr>
            <p:cNvPr id="16" name="Arrow: Bent-Up 15">
              <a:extLst>
                <a:ext uri="{FF2B5EF4-FFF2-40B4-BE49-F238E27FC236}">
                  <a16:creationId xmlns:a16="http://schemas.microsoft.com/office/drawing/2014/main" id="{869ED224-2E32-1007-B172-B90413044B1C}"/>
                </a:ext>
              </a:extLst>
            </p:cNvPr>
            <p:cNvSpPr/>
            <p:nvPr/>
          </p:nvSpPr>
          <p:spPr>
            <a:xfrm flipV="1">
              <a:off x="10992945" y="962322"/>
              <a:ext cx="700737" cy="1803488"/>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Left 17">
              <a:extLst>
                <a:ext uri="{FF2B5EF4-FFF2-40B4-BE49-F238E27FC236}">
                  <a16:creationId xmlns:a16="http://schemas.microsoft.com/office/drawing/2014/main" id="{47F30F17-CAAA-08B5-000E-4771C32B7541}"/>
                </a:ext>
              </a:extLst>
            </p:cNvPr>
            <p:cNvSpPr/>
            <p:nvPr/>
          </p:nvSpPr>
          <p:spPr>
            <a:xfrm>
              <a:off x="8394289" y="4377267"/>
              <a:ext cx="700737" cy="27093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Left 18">
              <a:extLst>
                <a:ext uri="{FF2B5EF4-FFF2-40B4-BE49-F238E27FC236}">
                  <a16:creationId xmlns:a16="http://schemas.microsoft.com/office/drawing/2014/main" id="{A7FE1B3B-E2EB-6F8B-C1AA-C761D226611C}"/>
                </a:ext>
              </a:extLst>
            </p:cNvPr>
            <p:cNvSpPr/>
            <p:nvPr/>
          </p:nvSpPr>
          <p:spPr>
            <a:xfrm>
              <a:off x="3590256" y="4905946"/>
              <a:ext cx="1064613" cy="28227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Box 20">
            <a:extLst>
              <a:ext uri="{FF2B5EF4-FFF2-40B4-BE49-F238E27FC236}">
                <a16:creationId xmlns:a16="http://schemas.microsoft.com/office/drawing/2014/main" id="{05B0CD2F-C3FE-9745-6188-C309DFF00694}"/>
              </a:ext>
            </a:extLst>
          </p:cNvPr>
          <p:cNvSpPr txBox="1"/>
          <p:nvPr/>
        </p:nvSpPr>
        <p:spPr>
          <a:xfrm>
            <a:off x="612077" y="2776997"/>
            <a:ext cx="2120849" cy="369332"/>
          </a:xfrm>
          <a:prstGeom prst="rect">
            <a:avLst/>
          </a:prstGeom>
          <a:solidFill>
            <a:schemeClr val="bg2"/>
          </a:solidFill>
          <a:ln>
            <a:solidFill>
              <a:schemeClr val="bg1"/>
            </a:solidFill>
          </a:ln>
        </p:spPr>
        <p:txBody>
          <a:bodyPr wrap="square" rtlCol="0">
            <a:spAutoFit/>
          </a:bodyPr>
          <a:lstStyle/>
          <a:p>
            <a:r>
              <a:rPr lang="en-US" dirty="0">
                <a:solidFill>
                  <a:srgbClr val="FF0000"/>
                </a:solidFill>
              </a:rPr>
              <a:t>Main Folder (Before)</a:t>
            </a:r>
            <a:endParaRPr lang="en-IN" dirty="0">
              <a:solidFill>
                <a:srgbClr val="FF0000"/>
              </a:solidFill>
            </a:endParaRPr>
          </a:p>
        </p:txBody>
      </p:sp>
      <p:sp>
        <p:nvSpPr>
          <p:cNvPr id="23" name="TextBox 22">
            <a:extLst>
              <a:ext uri="{FF2B5EF4-FFF2-40B4-BE49-F238E27FC236}">
                <a16:creationId xmlns:a16="http://schemas.microsoft.com/office/drawing/2014/main" id="{D4070766-3D62-E1B1-998D-40B074B33BA6}"/>
              </a:ext>
            </a:extLst>
          </p:cNvPr>
          <p:cNvSpPr txBox="1"/>
          <p:nvPr/>
        </p:nvSpPr>
        <p:spPr>
          <a:xfrm>
            <a:off x="720338" y="6488668"/>
            <a:ext cx="2810262" cy="369332"/>
          </a:xfrm>
          <a:prstGeom prst="rect">
            <a:avLst/>
          </a:prstGeom>
          <a:solidFill>
            <a:schemeClr val="bg2"/>
          </a:solidFill>
          <a:ln>
            <a:solidFill>
              <a:schemeClr val="bg1"/>
            </a:solidFill>
          </a:ln>
        </p:spPr>
        <p:txBody>
          <a:bodyPr wrap="square" rtlCol="0">
            <a:spAutoFit/>
          </a:bodyPr>
          <a:lstStyle/>
          <a:p>
            <a:r>
              <a:rPr lang="en-US" dirty="0">
                <a:solidFill>
                  <a:srgbClr val="FF0000"/>
                </a:solidFill>
              </a:rPr>
              <a:t>Main Folder (After sorting)</a:t>
            </a:r>
            <a:endParaRPr lang="en-IN" dirty="0">
              <a:solidFill>
                <a:srgbClr val="FF0000"/>
              </a:solidFill>
            </a:endParaRPr>
          </a:p>
        </p:txBody>
      </p:sp>
    </p:spTree>
    <p:extLst>
      <p:ext uri="{BB962C8B-B14F-4D97-AF65-F5344CB8AC3E}">
        <p14:creationId xmlns:p14="http://schemas.microsoft.com/office/powerpoint/2010/main" val="2393274965"/>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248</TotalTime>
  <Words>1409</Words>
  <Application>Microsoft Office PowerPoint</Application>
  <PresentationFormat>Widescreen</PresentationFormat>
  <Paragraphs>128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Rounded MT Bold</vt:lpstr>
      <vt:lpstr>Tw Cen MT</vt:lpstr>
      <vt:lpstr>Wingdings</vt:lpstr>
      <vt:lpstr>Circuit</vt:lpstr>
      <vt:lpstr>Folder Cleaner</vt:lpstr>
      <vt:lpstr>Problem</vt:lpstr>
      <vt:lpstr>Algorithm</vt:lpstr>
      <vt:lpstr>How the 2D linked list would be…</vt:lpstr>
      <vt:lpstr>Algorithm</vt:lpstr>
      <vt:lpstr>Algorithm</vt:lpstr>
      <vt:lpstr>Algorithm</vt:lpstr>
      <vt:lpstr>Algorithm</vt:lpstr>
      <vt:lpstr>PowerPoint Presentation</vt:lpstr>
      <vt:lpstr>Data Structure Chosen</vt:lpstr>
      <vt:lpstr>2D linked list</vt:lpstr>
      <vt:lpstr>Stack</vt:lpstr>
      <vt:lpstr>Vector</vt:lpstr>
      <vt:lpstr>Tuple</vt:lpstr>
      <vt:lpstr>Map</vt:lpstr>
      <vt:lpstr>Time Complexity</vt:lpstr>
      <vt:lpstr>Space Complexity</vt:lpstr>
      <vt:lpstr>Video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dc:title>
  <dc:creator>Brinda Sorathiya</dc:creator>
  <cp:lastModifiedBy>Brinda Sorathiya</cp:lastModifiedBy>
  <cp:revision>6</cp:revision>
  <dcterms:created xsi:type="dcterms:W3CDTF">2024-05-03T11:16:59Z</dcterms:created>
  <dcterms:modified xsi:type="dcterms:W3CDTF">2024-05-03T17:04:32Z</dcterms:modified>
</cp:coreProperties>
</file>