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64" r:id="rId5"/>
    <p:sldId id="259" r:id="rId6"/>
    <p:sldId id="265" r:id="rId7"/>
    <p:sldId id="266" r:id="rId8"/>
    <p:sldId id="267" r:id="rId9"/>
    <p:sldId id="261" r:id="rId10"/>
    <p:sldId id="268" r:id="rId11"/>
    <p:sldId id="269" r:id="rId12"/>
    <p:sldId id="271" r:id="rId13"/>
    <p:sldId id="272" r:id="rId14"/>
    <p:sldId id="262" r:id="rId15"/>
    <p:sldId id="273" r:id="rId16"/>
    <p:sldId id="274" r:id="rId17"/>
    <p:sldId id="263" r:id="rId1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4" autoAdjust="0"/>
    <p:restoredTop sz="93298" autoAdjust="0"/>
  </p:normalViewPr>
  <p:slideViewPr>
    <p:cSldViewPr snapToGrid="0">
      <p:cViewPr varScale="1">
        <p:scale>
          <a:sx n="57" d="100"/>
          <a:sy n="57" d="100"/>
        </p:scale>
        <p:origin x="138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563A5-4E55-4864-B9A6-58B52518218B}" type="datetimeFigureOut">
              <a:rPr lang="en-US" smtClean="0"/>
              <a:t>3/9/2022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FDB54-C618-4F54-89B3-AF13E47A57EC}" type="slidenum">
              <a:rPr lang="en-US" smtClean="0"/>
              <a:t>‹#›</a:t>
            </a:fld>
            <a:endParaRPr lang="en-US"/>
          </a:p>
        </p:txBody>
      </p:sp>
    </p:spTree>
    <p:extLst>
      <p:ext uri="{BB962C8B-B14F-4D97-AF65-F5344CB8AC3E}">
        <p14:creationId xmlns:p14="http://schemas.microsoft.com/office/powerpoint/2010/main" val="404415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FDB54-C618-4F54-89B3-AF13E47A57EC}" type="slidenum">
              <a:rPr lang="en-US" smtClean="0"/>
              <a:t>1</a:t>
            </a:fld>
            <a:endParaRPr lang="en-US"/>
          </a:p>
        </p:txBody>
      </p:sp>
    </p:spTree>
    <p:extLst>
      <p:ext uri="{BB962C8B-B14F-4D97-AF65-F5344CB8AC3E}">
        <p14:creationId xmlns:p14="http://schemas.microsoft.com/office/powerpoint/2010/main" val="325699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7180E6-7E00-4882-ABC0-AA451F67F82C}"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363808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180E6-7E00-4882-ABC0-AA451F67F82C}"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105861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180E6-7E00-4882-ABC0-AA451F67F82C}"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37960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180E6-7E00-4882-ABC0-AA451F67F82C}"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224933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180E6-7E00-4882-ABC0-AA451F67F82C}"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141828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7180E6-7E00-4882-ABC0-AA451F67F82C}"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346028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7180E6-7E00-4882-ABC0-AA451F67F82C}"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246153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7180E6-7E00-4882-ABC0-AA451F67F82C}"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255859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180E6-7E00-4882-ABC0-AA451F67F82C}"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40683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180E6-7E00-4882-ABC0-AA451F67F82C}"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167307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180E6-7E00-4882-ABC0-AA451F67F82C}"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5FE2D-FF44-4874-8D69-1918C62947D9}" type="slidenum">
              <a:rPr lang="en-US" smtClean="0"/>
              <a:t>‹#›</a:t>
            </a:fld>
            <a:endParaRPr lang="en-US"/>
          </a:p>
        </p:txBody>
      </p:sp>
    </p:spTree>
    <p:extLst>
      <p:ext uri="{BB962C8B-B14F-4D97-AF65-F5344CB8AC3E}">
        <p14:creationId xmlns:p14="http://schemas.microsoft.com/office/powerpoint/2010/main" val="81982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80E6-7E00-4882-ABC0-AA451F67F82C}" type="datetimeFigureOut">
              <a:rPr lang="en-US" smtClean="0"/>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5FE2D-FF44-4874-8D69-1918C62947D9}" type="slidenum">
              <a:rPr lang="en-US" smtClean="0"/>
              <a:t>‹#›</a:t>
            </a:fld>
            <a:endParaRPr lang="en-US"/>
          </a:p>
        </p:txBody>
      </p:sp>
    </p:spTree>
    <p:extLst>
      <p:ext uri="{BB962C8B-B14F-4D97-AF65-F5344CB8AC3E}">
        <p14:creationId xmlns:p14="http://schemas.microsoft.com/office/powerpoint/2010/main" val="257701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tandfonline.com/"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1400175"/>
            <a:ext cx="6781800" cy="1219200"/>
          </a:xfrm>
        </p:spPr>
        <p:txBody>
          <a:bodyPr>
            <a:noAutofit/>
          </a:bodyPr>
          <a:lstStyle/>
          <a:p>
            <a:pPr algn="r"/>
            <a:r>
              <a:rPr lang="en-US" sz="2800" b="1" i="0" u="none" strike="noStrike" dirty="0">
                <a:solidFill>
                  <a:srgbClr val="2F2535"/>
                </a:solidFill>
                <a:effectLst/>
              </a:rPr>
              <a:t>Prediction of Covid-19 Cases in Kerala based on meteorological parameters using </a:t>
            </a:r>
            <a:r>
              <a:rPr lang="en-US" sz="2800" b="1" i="0" u="none" strike="noStrike" dirty="0" err="1">
                <a:solidFill>
                  <a:srgbClr val="2F2535"/>
                </a:solidFill>
                <a:effectLst/>
              </a:rPr>
              <a:t>BiLSTM</a:t>
            </a:r>
            <a:r>
              <a:rPr lang="en-US" sz="2800" b="1" i="0" u="none" strike="noStrike" dirty="0">
                <a:solidFill>
                  <a:srgbClr val="2F2535"/>
                </a:solidFill>
                <a:effectLst/>
              </a:rPr>
              <a:t> Technique.</a:t>
            </a:r>
            <a:endParaRPr lang="en-IN" sz="2800" dirty="0">
              <a:solidFill>
                <a:srgbClr val="002060"/>
              </a:solidFill>
              <a:latin typeface="Berlin Sans FB" pitchFamily="34" charset="0"/>
            </a:endParaRPr>
          </a:p>
        </p:txBody>
      </p:sp>
      <p:sp>
        <p:nvSpPr>
          <p:cNvPr id="5" name="Subtitle 2"/>
          <p:cNvSpPr txBox="1">
            <a:spLocks/>
          </p:cNvSpPr>
          <p:nvPr/>
        </p:nvSpPr>
        <p:spPr>
          <a:xfrm>
            <a:off x="2362200" y="3048000"/>
            <a:ext cx="6634224" cy="266700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200" dirty="0">
                <a:solidFill>
                  <a:srgbClr val="002060"/>
                </a:solidFill>
                <a:latin typeface="Berlin Sans FB" pitchFamily="34" charset="0"/>
              </a:rPr>
              <a:t>Authors</a:t>
            </a:r>
            <a:r>
              <a:rPr kumimoji="0" lang="en-IN" sz="3200" b="0" i="0" u="none" strike="noStrike" kern="1200" cap="none" spc="0" normalizeH="0" baseline="0" noProof="0" dirty="0">
                <a:ln>
                  <a:noFill/>
                </a:ln>
                <a:solidFill>
                  <a:srgbClr val="002060"/>
                </a:solidFill>
                <a:effectLst/>
                <a:uLnTx/>
                <a:uFillTx/>
                <a:latin typeface="Berlin Sans FB" pitchFamily="34" charset="0"/>
                <a:ea typeface="+mn-ea"/>
                <a:cs typeface="+mn-cs"/>
              </a:rPr>
              <a:t>:</a:t>
            </a:r>
          </a:p>
          <a:p>
            <a:pPr algn="ctr">
              <a:spcBef>
                <a:spcPct val="20000"/>
              </a:spcBef>
            </a:pPr>
            <a:r>
              <a:rPr lang="en-US" sz="1800" spc="-5" dirty="0">
                <a:effectLst/>
                <a:latin typeface="Times New Roman" panose="02020603050405020304" pitchFamily="18" charset="0"/>
                <a:ea typeface="Times New Roman" panose="02020603050405020304" pitchFamily="18" charset="0"/>
              </a:rPr>
              <a:t>Jerome</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Francis</a:t>
            </a:r>
            <a:r>
              <a:rPr lang="en-US" sz="1800" spc="-5" baseline="30000" dirty="0">
                <a:effectLst/>
                <a:latin typeface="Times New Roman" panose="02020603050405020304" pitchFamily="18" charset="0"/>
                <a:ea typeface="Times New Roman" panose="02020603050405020304" pitchFamily="18" charset="0"/>
              </a:rPr>
              <a:t>1,</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Brinda Dasgupta</a:t>
            </a:r>
            <a:r>
              <a:rPr lang="en-US" sz="1800" spc="10" dirty="0">
                <a:effectLst/>
                <a:latin typeface="Times New Roman" panose="02020603050405020304" pitchFamily="18" charset="0"/>
                <a:ea typeface="Times New Roman" panose="02020603050405020304" pitchFamily="18" charset="0"/>
              </a:rPr>
              <a:t> </a:t>
            </a:r>
            <a:r>
              <a:rPr lang="en-US" sz="1800" baseline="30000" dirty="0">
                <a:effectLst/>
                <a:latin typeface="Times New Roman" panose="02020603050405020304" pitchFamily="18" charset="0"/>
                <a:ea typeface="Times New Roman" panose="02020603050405020304" pitchFamily="18" charset="0"/>
              </a:rPr>
              <a:t>2,</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Abraham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baseline="30000" dirty="0">
                <a:effectLst/>
                <a:latin typeface="Times New Roman" panose="02020603050405020304" pitchFamily="18" charset="0"/>
                <a:ea typeface="Times New Roman" panose="02020603050405020304" pitchFamily="18" charset="0"/>
              </a:rPr>
              <a:t>3,</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Mahuya</a:t>
            </a:r>
            <a:r>
              <a:rPr lang="en-US" sz="1800" dirty="0">
                <a:effectLst/>
                <a:latin typeface="Times New Roman" panose="02020603050405020304" pitchFamily="18" charset="0"/>
                <a:ea typeface="Times New Roman" panose="02020603050405020304" pitchFamily="18" charset="0"/>
              </a:rPr>
              <a:t> Deb</a:t>
            </a:r>
            <a:r>
              <a:rPr lang="en-US" sz="1800" baseline="30000" dirty="0">
                <a:effectLst/>
                <a:latin typeface="Times New Roman" panose="02020603050405020304" pitchFamily="18" charset="0"/>
                <a:ea typeface="Times New Roman" panose="02020603050405020304" pitchFamily="18" charset="0"/>
              </a:rPr>
              <a:t>4,</a:t>
            </a:r>
            <a:endParaRPr lang="en-IN" sz="1800" dirty="0">
              <a:effectLst/>
              <a:latin typeface="Times New Roman" panose="02020603050405020304" pitchFamily="18" charset="0"/>
              <a:ea typeface="Times New Roman" panose="02020603050405020304" pitchFamily="18" charset="0"/>
            </a:endParaRPr>
          </a:p>
          <a:p>
            <a:pPr algn="ctr">
              <a:spcBef>
                <a:spcPct val="20000"/>
              </a:spcBef>
            </a:pPr>
            <a:r>
              <a:rPr lang="en-US" sz="1800" i="1" dirty="0">
                <a:effectLst/>
                <a:latin typeface="Times New Roman" panose="02020603050405020304" pitchFamily="18" charset="0"/>
                <a:ea typeface="Times New Roman" panose="02020603050405020304" pitchFamily="18" charset="0"/>
              </a:rPr>
              <a:t>Department</a:t>
            </a:r>
            <a:r>
              <a:rPr lang="en-US" sz="1800" i="1"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of</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Advanced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Computing,</a:t>
            </a:r>
            <a:r>
              <a:rPr lang="en-US" sz="1800" i="1"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St</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Joseph’s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College(Autonomous),</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Bangalore,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Karnataka,</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India</a:t>
            </a:r>
            <a:endParaRPr lang="en-IN" sz="1800" dirty="0">
              <a:effectLst/>
              <a:latin typeface="Times New Roman" panose="02020603050405020304" pitchFamily="18" charset="0"/>
              <a:ea typeface="Times New Roman" panose="02020603050405020304" pitchFamily="18" charset="0"/>
            </a:endParaRPr>
          </a:p>
          <a:p>
            <a:pPr algn="ctr">
              <a:spcBef>
                <a:spcPct val="20000"/>
              </a:spcBef>
            </a:pPr>
            <a:endParaRPr lang="en-IN" sz="2400" dirty="0">
              <a:solidFill>
                <a:srgbClr val="002060"/>
              </a:solidFill>
              <a:latin typeface="Berlin Sans FB" pitchFamily="34" charset="0"/>
            </a:endParaRPr>
          </a:p>
          <a:p>
            <a:pPr lvl="0" algn="ctr">
              <a:spcBef>
                <a:spcPct val="20000"/>
              </a:spcBef>
              <a:defRPr/>
            </a:pPr>
            <a:r>
              <a:rPr lang="en-IN" sz="3200" dirty="0">
                <a:solidFill>
                  <a:srgbClr val="002060"/>
                </a:solidFill>
                <a:latin typeface="Berlin Sans FB" pitchFamily="34" charset="0"/>
              </a:rPr>
              <a:t>Presented By:</a:t>
            </a:r>
          </a:p>
          <a:p>
            <a:pPr lvl="0" algn="ctr">
              <a:spcBef>
                <a:spcPct val="20000"/>
              </a:spcBef>
              <a:defRPr/>
            </a:pPr>
            <a:r>
              <a:rPr lang="en-US" sz="1800" spc="-5" dirty="0">
                <a:effectLst/>
                <a:latin typeface="Times New Roman" panose="02020603050405020304" pitchFamily="18" charset="0"/>
                <a:ea typeface="Times New Roman" panose="02020603050405020304" pitchFamily="18" charset="0"/>
              </a:rPr>
              <a:t>Jerome</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Francis</a:t>
            </a:r>
            <a:r>
              <a:rPr lang="en-US" sz="1800" spc="-5" baseline="30000" dirty="0">
                <a:effectLst/>
                <a:latin typeface="Times New Roman" panose="02020603050405020304" pitchFamily="18" charset="0"/>
                <a:ea typeface="Times New Roman" panose="02020603050405020304" pitchFamily="18" charset="0"/>
              </a:rPr>
              <a:t>1,</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Brinda Dasgupta</a:t>
            </a:r>
            <a:r>
              <a:rPr lang="en-US" sz="1800" spc="10" dirty="0">
                <a:effectLst/>
                <a:latin typeface="Times New Roman" panose="02020603050405020304" pitchFamily="18" charset="0"/>
                <a:ea typeface="Times New Roman" panose="02020603050405020304" pitchFamily="18" charset="0"/>
              </a:rPr>
              <a:t> </a:t>
            </a:r>
            <a:r>
              <a:rPr lang="en-US" sz="1800" baseline="30000" dirty="0">
                <a:effectLst/>
                <a:latin typeface="Times New Roman" panose="02020603050405020304" pitchFamily="18" charset="0"/>
                <a:ea typeface="Times New Roman" panose="02020603050405020304" pitchFamily="18" charset="0"/>
              </a:rPr>
              <a:t>2,</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Abraham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baseline="30000" dirty="0">
                <a:effectLst/>
                <a:latin typeface="Times New Roman" panose="02020603050405020304" pitchFamily="18" charset="0"/>
                <a:ea typeface="Times New Roman" panose="02020603050405020304" pitchFamily="18" charset="0"/>
              </a:rPr>
              <a:t>3</a:t>
            </a:r>
            <a:endParaRPr lang="en-IN" sz="2400" dirty="0">
              <a:solidFill>
                <a:srgbClr val="002060"/>
              </a:solidFill>
              <a:latin typeface="Berlin Sans FB"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rgbClr val="002060"/>
              </a:solidFill>
              <a:effectLst/>
              <a:uLnTx/>
              <a:uFillTx/>
              <a:latin typeface="Berlin Sans FB"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IN" sz="3200" dirty="0">
              <a:solidFill>
                <a:srgbClr val="002060"/>
              </a:solidFill>
              <a:latin typeface="Berlin Sans FB"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rgbClr val="002060"/>
              </a:solidFill>
              <a:effectLst/>
              <a:uLnTx/>
              <a:uFillTx/>
              <a:latin typeface="Berlin Sans FB" pitchFamily="34" charset="0"/>
              <a:ea typeface="+mn-ea"/>
              <a:cs typeface="+mn-cs"/>
            </a:endParaRPr>
          </a:p>
        </p:txBody>
      </p:sp>
      <p:pic>
        <p:nvPicPr>
          <p:cNvPr id="1026" name="Picture 2" descr="C:\Users\Bichitra\Desktop\METSASOFT2022\metasoft-2022\metasoft\images\tpl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371600"/>
            <a:ext cx="972979" cy="971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ichitra\Desktop\METSASOFT2022\metasoft-2022\metasoft\images\ieedig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23" y="266700"/>
            <a:ext cx="2449286"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0" cy="0"/>
          </a:xfrm>
          <a:prstGeom prst="rect">
            <a:avLst/>
          </a:prstGeom>
          <a:solidFill>
            <a:srgbClr val="006D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FFFFF"/>
                </a:solidFill>
                <a:effectLst/>
                <a:latin typeface="Open Sans"/>
                <a:cs typeface="Arial" pitchFamily="34" charset="0"/>
              </a:rPr>
              <a:t/>
            </a:r>
            <a:br>
              <a:rPr kumimoji="0" lang="en-US" sz="1200" b="0" i="0" u="none" strike="noStrike" cap="none" normalizeH="0" baseline="0">
                <a:ln>
                  <a:noFill/>
                </a:ln>
                <a:solidFill>
                  <a:srgbClr val="FFFFFF"/>
                </a:solidFill>
                <a:effectLst/>
                <a:latin typeface="Open Sans"/>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32" name="Picture 8" descr="Taylor and Francis Online">
            <a:hlinkClick r:id="rId5" tooltip="Taylor and Francis Onlin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1688" y="329044"/>
            <a:ext cx="2990850" cy="5472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METASOFT-2021"/>
          <p:cNvPicPr>
            <a:picLocks noChangeAspect="1" noChangeArrowheads="1"/>
          </p:cNvPicPr>
          <p:nvPr/>
        </p:nvPicPr>
        <p:blipFill>
          <a:blip r:embed="rId7">
            <a:extLst>
              <a:ext uri="{28A0092B-C50C-407E-A947-70E740481C1C}">
                <a14:useLocalDpi xmlns:a14="http://schemas.microsoft.com/office/drawing/2010/main" val="0"/>
              </a:ext>
            </a:extLst>
          </a:blip>
          <a:srcRect t="5551" b="5551"/>
          <a:stretch>
            <a:fillRect/>
          </a:stretch>
        </p:blipFill>
        <p:spPr bwMode="auto">
          <a:xfrm>
            <a:off x="-1018432" y="4170855"/>
            <a:ext cx="3990232" cy="1086945"/>
          </a:xfrm>
          <a:prstGeom prst="rect">
            <a:avLst/>
          </a:prstGeom>
          <a:noFill/>
          <a:ln>
            <a:noFill/>
          </a:ln>
          <a:effectLst/>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426955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Autofit/>
          </a:bodyPr>
          <a:lstStyle/>
          <a:p>
            <a:r>
              <a:rPr lang="en-IN" sz="4800" dirty="0" smtClean="0">
                <a:solidFill>
                  <a:srgbClr val="0070C0"/>
                </a:solidFill>
                <a:latin typeface="Berlin Sans FB" pitchFamily="34" charset="0"/>
              </a:rPr>
              <a:t>Test/Train</a:t>
            </a:r>
            <a:endParaRPr lang="en-IN" sz="4800" dirty="0">
              <a:solidFill>
                <a:srgbClr val="0070C0"/>
              </a:solidFill>
              <a:latin typeface="Berlin Sans FB" pitchFamily="34" charset="0"/>
            </a:endParaRPr>
          </a:p>
        </p:txBody>
      </p:sp>
      <p:pic>
        <p:nvPicPr>
          <p:cNvPr id="6"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3" name="Content Placeholder 2"/>
          <p:cNvPicPr>
            <a:picLocks noGrp="1" noChangeAspect="1"/>
          </p:cNvPicPr>
          <p:nvPr>
            <p:ph idx="1"/>
          </p:nvPr>
        </p:nvPicPr>
        <p:blipFill>
          <a:blip r:embed="rId3"/>
          <a:stretch>
            <a:fillRect/>
          </a:stretch>
        </p:blipFill>
        <p:spPr>
          <a:xfrm>
            <a:off x="457200" y="1781931"/>
            <a:ext cx="3848637" cy="3486637"/>
          </a:xfrm>
          <a:prstGeom prst="rect">
            <a:avLst/>
          </a:prstGeom>
        </p:spPr>
      </p:pic>
      <p:pic>
        <p:nvPicPr>
          <p:cNvPr id="8" name="Picture 7"/>
          <p:cNvPicPr>
            <a:picLocks noChangeAspect="1"/>
          </p:cNvPicPr>
          <p:nvPr/>
        </p:nvPicPr>
        <p:blipFill>
          <a:blip r:embed="rId4"/>
          <a:stretch>
            <a:fillRect/>
          </a:stretch>
        </p:blipFill>
        <p:spPr>
          <a:xfrm>
            <a:off x="4832293" y="1910536"/>
            <a:ext cx="3486637" cy="3229426"/>
          </a:xfrm>
          <a:prstGeom prst="rect">
            <a:avLst/>
          </a:prstGeom>
        </p:spPr>
      </p:pic>
    </p:spTree>
    <p:extLst>
      <p:ext uri="{BB962C8B-B14F-4D97-AF65-F5344CB8AC3E}">
        <p14:creationId xmlns:p14="http://schemas.microsoft.com/office/powerpoint/2010/main" val="109210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Autofit/>
          </a:bodyPr>
          <a:lstStyle/>
          <a:p>
            <a:r>
              <a:rPr lang="en-IN" sz="4800" dirty="0">
                <a:solidFill>
                  <a:srgbClr val="0070C0"/>
                </a:solidFill>
                <a:latin typeface="Berlin Sans FB" pitchFamily="34" charset="0"/>
              </a:rPr>
              <a:t/>
            </a:r>
            <a:br>
              <a:rPr lang="en-IN" sz="4800" dirty="0">
                <a:solidFill>
                  <a:srgbClr val="0070C0"/>
                </a:solidFill>
                <a:latin typeface="Berlin Sans FB" pitchFamily="34" charset="0"/>
              </a:rPr>
            </a:br>
            <a:r>
              <a:rPr lang="en-IN" sz="4800" dirty="0">
                <a:solidFill>
                  <a:srgbClr val="0070C0"/>
                </a:solidFill>
                <a:latin typeface="Berlin Sans FB" pitchFamily="34" charset="0"/>
              </a:rPr>
              <a:t>Experimental </a:t>
            </a:r>
            <a:r>
              <a:rPr lang="en-IN" sz="4800" dirty="0" smtClean="0">
                <a:solidFill>
                  <a:srgbClr val="0070C0"/>
                </a:solidFill>
                <a:latin typeface="Berlin Sans FB" pitchFamily="34" charset="0"/>
              </a:rPr>
              <a:t>Results</a:t>
            </a:r>
            <a:r>
              <a:rPr lang="en-IN" sz="4800" dirty="0">
                <a:solidFill>
                  <a:srgbClr val="0070C0"/>
                </a:solidFill>
                <a:latin typeface="Berlin Sans FB" pitchFamily="34" charset="0"/>
              </a:rPr>
              <a:t/>
            </a:r>
            <a:br>
              <a:rPr lang="en-IN" sz="4800" dirty="0">
                <a:solidFill>
                  <a:srgbClr val="0070C0"/>
                </a:solidFill>
                <a:latin typeface="Berlin Sans FB" pitchFamily="34" charset="0"/>
              </a:rPr>
            </a:br>
            <a:endParaRPr lang="en-IN" sz="4800" dirty="0">
              <a:solidFill>
                <a:srgbClr val="0070C0"/>
              </a:solidFill>
              <a:latin typeface="Berlin Sans FB" pitchFamily="34" charset="0"/>
            </a:endParaRPr>
          </a:p>
        </p:txBody>
      </p:sp>
      <p:pic>
        <p:nvPicPr>
          <p:cNvPr id="2" name="Content Placeholder 1"/>
          <p:cNvPicPr>
            <a:picLocks noGrp="1" noChangeAspect="1"/>
          </p:cNvPicPr>
          <p:nvPr>
            <p:ph idx="1"/>
          </p:nvPr>
        </p:nvPicPr>
        <p:blipFill>
          <a:blip r:embed="rId2"/>
          <a:stretch>
            <a:fillRect/>
          </a:stretch>
        </p:blipFill>
        <p:spPr>
          <a:xfrm>
            <a:off x="1922930" y="990600"/>
            <a:ext cx="5142559" cy="5665694"/>
          </a:xfrm>
          <a:prstGeom prst="rect">
            <a:avLst/>
          </a:prstGeom>
        </p:spPr>
      </p:pic>
      <p:pic>
        <p:nvPicPr>
          <p:cNvPr id="6" name="Picture 2" descr="logo-METASOFT-2021"/>
          <p:cNvPicPr>
            <a:picLocks noChangeAspect="1" noChangeArrowheads="1"/>
          </p:cNvPicPr>
          <p:nvPr/>
        </p:nvPicPr>
        <p:blipFill>
          <a:blip r:embed="rId3"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176149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Autofit/>
          </a:bodyPr>
          <a:lstStyle/>
          <a:p>
            <a:r>
              <a:rPr lang="en-IN" sz="4800" dirty="0">
                <a:solidFill>
                  <a:srgbClr val="0070C0"/>
                </a:solidFill>
                <a:latin typeface="Berlin Sans FB" pitchFamily="34" charset="0"/>
              </a:rPr>
              <a:t/>
            </a:r>
            <a:br>
              <a:rPr lang="en-IN" sz="4800" dirty="0">
                <a:solidFill>
                  <a:srgbClr val="0070C0"/>
                </a:solidFill>
                <a:latin typeface="Berlin Sans FB" pitchFamily="34" charset="0"/>
              </a:rPr>
            </a:br>
            <a:r>
              <a:rPr lang="en-IN" sz="4800" dirty="0">
                <a:solidFill>
                  <a:srgbClr val="0070C0"/>
                </a:solidFill>
                <a:latin typeface="Berlin Sans FB" pitchFamily="34" charset="0"/>
              </a:rPr>
              <a:t>Result </a:t>
            </a:r>
            <a:r>
              <a:rPr lang="en-IN" sz="4800" dirty="0" smtClean="0">
                <a:solidFill>
                  <a:srgbClr val="0070C0"/>
                </a:solidFill>
                <a:latin typeface="Berlin Sans FB" pitchFamily="34" charset="0"/>
              </a:rPr>
              <a:t>Analysis</a:t>
            </a:r>
            <a:r>
              <a:rPr lang="en-IN" sz="4800" dirty="0">
                <a:solidFill>
                  <a:srgbClr val="0070C0"/>
                </a:solidFill>
                <a:latin typeface="Berlin Sans FB" pitchFamily="34" charset="0"/>
              </a:rPr>
              <a:t/>
            </a:r>
            <a:br>
              <a:rPr lang="en-IN" sz="4800" dirty="0">
                <a:solidFill>
                  <a:srgbClr val="0070C0"/>
                </a:solidFill>
                <a:latin typeface="Berlin Sans FB" pitchFamily="34" charset="0"/>
              </a:rPr>
            </a:br>
            <a:endParaRPr lang="en-IN" sz="4800" dirty="0">
              <a:solidFill>
                <a:srgbClr val="0070C0"/>
              </a:solidFill>
              <a:latin typeface="Berlin Sans FB" pitchFamily="34" charset="0"/>
            </a:endParaRPr>
          </a:p>
        </p:txBody>
      </p:sp>
      <p:sp>
        <p:nvSpPr>
          <p:cNvPr id="5" name="Content Placeholder 2"/>
          <p:cNvSpPr>
            <a:spLocks noGrp="1"/>
          </p:cNvSpPr>
          <p:nvPr>
            <p:ph idx="1"/>
          </p:nvPr>
        </p:nvSpPr>
        <p:spPr/>
        <p:txBody>
          <a:bodyPr>
            <a:normAutofit fontScale="85000" lnSpcReduction="10000"/>
          </a:bodyPr>
          <a:lstStyle/>
          <a:p>
            <a:pPr algn="just">
              <a:buNone/>
            </a:pPr>
            <a:r>
              <a:rPr lang="en-IN" dirty="0" smtClean="0">
                <a:latin typeface="Berlin Sans FB" pitchFamily="34" charset="0"/>
              </a:rPr>
              <a:t>    </a:t>
            </a:r>
            <a:r>
              <a:rPr lang="en-IN" dirty="0" smtClean="0">
                <a:latin typeface="Times New Roman" panose="02020603050405020304" pitchFamily="18" charset="0"/>
                <a:cs typeface="Times New Roman" panose="02020603050405020304" pitchFamily="18" charset="0"/>
              </a:rPr>
              <a:t>Bidirectional </a:t>
            </a:r>
            <a:r>
              <a:rPr lang="en-IN" dirty="0">
                <a:latin typeface="Times New Roman" panose="02020603050405020304" pitchFamily="18" charset="0"/>
                <a:cs typeface="Times New Roman" panose="02020603050405020304" pitchFamily="18" charset="0"/>
              </a:rPr>
              <a:t>and unidirectional LSTM models were built to predict the number </a:t>
            </a:r>
            <a:r>
              <a:rPr lang="en-IN" dirty="0" smtClean="0">
                <a:latin typeface="Times New Roman" panose="02020603050405020304" pitchFamily="18" charset="0"/>
                <a:cs typeface="Times New Roman" panose="02020603050405020304" pitchFamily="18" charset="0"/>
              </a:rPr>
              <a:t>of </a:t>
            </a:r>
            <a:r>
              <a:rPr lang="en-IN" dirty="0">
                <a:latin typeface="Times New Roman" panose="02020603050405020304" pitchFamily="18" charset="0"/>
                <a:cs typeface="Times New Roman" panose="02020603050405020304" pitchFamily="18" charset="0"/>
              </a:rPr>
              <a:t>daily </a:t>
            </a:r>
            <a:r>
              <a:rPr lang="en-IN" dirty="0" smtClean="0">
                <a:latin typeface="Times New Roman" panose="02020603050405020304" pitchFamily="18" charset="0"/>
                <a:cs typeface="Times New Roman" panose="02020603050405020304" pitchFamily="18" charset="0"/>
              </a:rPr>
              <a:t>confirmed </a:t>
            </a:r>
            <a:r>
              <a:rPr lang="en-IN" dirty="0" err="1" smtClean="0">
                <a:latin typeface="Times New Roman" panose="02020603050405020304" pitchFamily="18" charset="0"/>
                <a:cs typeface="Times New Roman" panose="02020603050405020304" pitchFamily="18" charset="0"/>
              </a:rPr>
              <a:t>covid</a:t>
            </a:r>
            <a:r>
              <a:rPr lang="en-IN" dirty="0" smtClean="0">
                <a:latin typeface="Times New Roman" panose="02020603050405020304" pitchFamily="18" charset="0"/>
                <a:cs typeface="Times New Roman" panose="02020603050405020304" pitchFamily="18" charset="0"/>
              </a:rPr>
              <a:t> cases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 55 days into the future. The models were evaluated </a:t>
            </a:r>
            <a:r>
              <a:rPr lang="en-IN" dirty="0" smtClean="0">
                <a:latin typeface="Times New Roman" panose="02020603050405020304" pitchFamily="18" charset="0"/>
                <a:cs typeface="Times New Roman" panose="02020603050405020304" pitchFamily="18" charset="0"/>
              </a:rPr>
              <a:t>based on the </a:t>
            </a:r>
            <a:r>
              <a:rPr lang="en-IN" dirty="0">
                <a:latin typeface="Times New Roman" panose="02020603050405020304" pitchFamily="18" charset="0"/>
                <a:cs typeface="Times New Roman" panose="02020603050405020304" pitchFamily="18" charset="0"/>
              </a:rPr>
              <a:t>MAPE score </a:t>
            </a:r>
            <a:r>
              <a:rPr lang="en-IN" dirty="0" smtClean="0">
                <a:latin typeface="Times New Roman" panose="02020603050405020304" pitchFamily="18" charset="0"/>
                <a:cs typeface="Times New Roman" panose="02020603050405020304" pitchFamily="18" charset="0"/>
              </a:rPr>
              <a:t>obtained during testing. </a:t>
            </a:r>
          </a:p>
          <a:p>
            <a:pPr algn="just">
              <a:buNone/>
            </a:pPr>
            <a:endParaRPr lang="en-IN" dirty="0" smtClean="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results showed a better performance for the bidirectional LSTM model compared to unidirectional LSTM model.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results showed that </a:t>
            </a:r>
            <a:r>
              <a:rPr lang="en-IN" dirty="0" smtClean="0">
                <a:latin typeface="Times New Roman" panose="02020603050405020304" pitchFamily="18" charset="0"/>
                <a:cs typeface="Times New Roman" panose="02020603050405020304" pitchFamily="18" charset="0"/>
              </a:rPr>
              <a:t>the four layered </a:t>
            </a:r>
            <a:r>
              <a:rPr lang="en-IN" dirty="0" err="1" smtClean="0">
                <a:latin typeface="Times New Roman" panose="02020603050405020304" pitchFamily="18" charset="0"/>
                <a:cs typeface="Times New Roman" panose="02020603050405020304" pitchFamily="18" charset="0"/>
              </a:rPr>
              <a:t>BiLSTM</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model outperformed other models with an accuracy </a:t>
            </a:r>
            <a:r>
              <a:rPr lang="en-IN" dirty="0" smtClean="0">
                <a:latin typeface="Times New Roman" panose="02020603050405020304" pitchFamily="18" charset="0"/>
                <a:cs typeface="Times New Roman" panose="02020603050405020304" pitchFamily="18" charset="0"/>
              </a:rPr>
              <a:t>of 99.99</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6"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106307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0" y="16910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4" name="Rectangle 3"/>
          <p:cNvSpPr/>
          <p:nvPr/>
        </p:nvSpPr>
        <p:spPr>
          <a:xfrm>
            <a:off x="632012" y="1290918"/>
            <a:ext cx="7772400" cy="4247317"/>
          </a:xfrm>
          <a:prstGeom prst="rect">
            <a:avLst/>
          </a:prstGeom>
        </p:spPr>
        <p:txBody>
          <a:bodyPr wrap="square">
            <a:spAutoFit/>
          </a:bodyPr>
          <a:lstStyle/>
          <a:p>
            <a:r>
              <a:rPr lang="en-IN" sz="2700" dirty="0">
                <a:latin typeface="Times New Roman" panose="02020603050405020304" pitchFamily="18" charset="0"/>
                <a:cs typeface="Times New Roman" panose="02020603050405020304" pitchFamily="18" charset="0"/>
              </a:rPr>
              <a:t>While it is acknowledged that more comprehensive testing is required on much larger and cleaner dataset</a:t>
            </a:r>
            <a:r>
              <a:rPr lang="en-IN" sz="2700" dirty="0" smtClean="0">
                <a:latin typeface="Times New Roman" panose="02020603050405020304" pitchFamily="18" charset="0"/>
                <a:cs typeface="Times New Roman" panose="02020603050405020304" pitchFamily="18" charset="0"/>
              </a:rPr>
              <a:t>, this </a:t>
            </a:r>
            <a:r>
              <a:rPr lang="en-IN" sz="2700" dirty="0">
                <a:latin typeface="Times New Roman" panose="02020603050405020304" pitchFamily="18" charset="0"/>
                <a:cs typeface="Times New Roman" panose="02020603050405020304" pitchFamily="18" charset="0"/>
              </a:rPr>
              <a:t>contribution demonstrates the potential </a:t>
            </a:r>
            <a:r>
              <a:rPr lang="en-IN" sz="2700" dirty="0" smtClean="0">
                <a:latin typeface="Times New Roman" panose="02020603050405020304" pitchFamily="18" charset="0"/>
                <a:cs typeface="Times New Roman" panose="02020603050405020304" pitchFamily="18" charset="0"/>
              </a:rPr>
              <a:t>of </a:t>
            </a:r>
            <a:r>
              <a:rPr lang="en-IN" sz="2700" dirty="0" err="1" smtClean="0">
                <a:latin typeface="Times New Roman" panose="02020603050405020304" pitchFamily="18" charset="0"/>
                <a:cs typeface="Times New Roman" panose="02020603050405020304" pitchFamily="18" charset="0"/>
              </a:rPr>
              <a:t>BiLSTM</a:t>
            </a:r>
            <a:r>
              <a:rPr lang="en-IN" sz="2700" dirty="0" smtClean="0">
                <a:latin typeface="Times New Roman" panose="02020603050405020304" pitchFamily="18" charset="0"/>
                <a:cs typeface="Times New Roman" panose="02020603050405020304" pitchFamily="18" charset="0"/>
              </a:rPr>
              <a:t> and </a:t>
            </a:r>
            <a:r>
              <a:rPr lang="en-IN" sz="2700" dirty="0">
                <a:latin typeface="Times New Roman" panose="02020603050405020304" pitchFamily="18" charset="0"/>
                <a:cs typeface="Times New Roman" panose="02020603050405020304" pitchFamily="18" charset="0"/>
              </a:rPr>
              <a:t>hybrid LSTMs</a:t>
            </a:r>
            <a:r>
              <a:rPr lang="en-IN" sz="2700" dirty="0" smtClean="0">
                <a:latin typeface="Times New Roman" panose="02020603050405020304" pitchFamily="18" charset="0"/>
                <a:cs typeface="Times New Roman" panose="02020603050405020304" pitchFamily="18" charset="0"/>
              </a:rPr>
              <a:t>.</a:t>
            </a:r>
          </a:p>
          <a:p>
            <a:endParaRPr lang="en-IN" sz="2700" dirty="0" smtClean="0">
              <a:latin typeface="Times New Roman" panose="02020603050405020304" pitchFamily="18" charset="0"/>
              <a:cs typeface="Times New Roman" panose="02020603050405020304" pitchFamily="18" charset="0"/>
            </a:endParaRPr>
          </a:p>
          <a:p>
            <a:r>
              <a:rPr lang="en-IN" sz="2700" dirty="0" smtClean="0">
                <a:latin typeface="Times New Roman" panose="02020603050405020304" pitchFamily="18" charset="0"/>
                <a:cs typeface="Times New Roman" panose="02020603050405020304" pitchFamily="18" charset="0"/>
              </a:rPr>
              <a:t>Future directions in this </a:t>
            </a:r>
            <a:r>
              <a:rPr lang="en-IN" sz="2700" dirty="0">
                <a:latin typeface="Times New Roman" panose="02020603050405020304" pitchFamily="18" charset="0"/>
                <a:cs typeface="Times New Roman" panose="02020603050405020304" pitchFamily="18" charset="0"/>
              </a:rPr>
              <a:t>research include </a:t>
            </a:r>
            <a:r>
              <a:rPr lang="en-IN" sz="2700" dirty="0" smtClean="0">
                <a:latin typeface="Times New Roman" panose="02020603050405020304" pitchFamily="18" charset="0"/>
                <a:cs typeface="Times New Roman" panose="02020603050405020304" pitchFamily="18" charset="0"/>
              </a:rPr>
              <a:t>un-biased </a:t>
            </a:r>
            <a:r>
              <a:rPr lang="en-IN" sz="2700" dirty="0">
                <a:latin typeface="Times New Roman" panose="02020603050405020304" pitchFamily="18" charset="0"/>
                <a:cs typeface="Times New Roman" panose="02020603050405020304" pitchFamily="18" charset="0"/>
              </a:rPr>
              <a:t>collection </a:t>
            </a:r>
            <a:r>
              <a:rPr lang="en-IN" sz="2700" dirty="0" smtClean="0">
                <a:latin typeface="Times New Roman" panose="02020603050405020304" pitchFamily="18" charset="0"/>
                <a:cs typeface="Times New Roman" panose="02020603050405020304" pitchFamily="18" charset="0"/>
              </a:rPr>
              <a:t>of more </a:t>
            </a:r>
            <a:r>
              <a:rPr lang="en-IN" sz="2700" dirty="0">
                <a:latin typeface="Times New Roman" panose="02020603050405020304" pitchFamily="18" charset="0"/>
                <a:cs typeface="Times New Roman" panose="02020603050405020304" pitchFamily="18" charset="0"/>
              </a:rPr>
              <a:t>accurate weather data </a:t>
            </a:r>
            <a:r>
              <a:rPr lang="en-IN" sz="2700" dirty="0" smtClean="0">
                <a:latin typeface="Times New Roman" panose="02020603050405020304" pitchFamily="18" charset="0"/>
                <a:cs typeface="Times New Roman" panose="02020603050405020304" pitchFamily="18" charset="0"/>
              </a:rPr>
              <a:t>from weather </a:t>
            </a:r>
            <a:r>
              <a:rPr lang="en-IN" sz="2700" dirty="0">
                <a:latin typeface="Times New Roman" panose="02020603050405020304" pitchFamily="18" charset="0"/>
                <a:cs typeface="Times New Roman" panose="02020603050405020304" pitchFamily="18" charset="0"/>
              </a:rPr>
              <a:t>stations. The accuracy </a:t>
            </a:r>
            <a:r>
              <a:rPr lang="en-IN" sz="2700" dirty="0" smtClean="0">
                <a:latin typeface="Times New Roman" panose="02020603050405020304" pitchFamily="18" charset="0"/>
                <a:cs typeface="Times New Roman" panose="02020603050405020304" pitchFamily="18" charset="0"/>
              </a:rPr>
              <a:t>of the </a:t>
            </a:r>
            <a:r>
              <a:rPr lang="en-IN" sz="2700" dirty="0">
                <a:latin typeface="Times New Roman" panose="02020603050405020304" pitchFamily="18" charset="0"/>
                <a:cs typeface="Times New Roman" panose="02020603050405020304" pitchFamily="18" charset="0"/>
              </a:rPr>
              <a:t>model can be improved by </a:t>
            </a:r>
            <a:r>
              <a:rPr lang="en-IN" sz="2700" dirty="0" smtClean="0">
                <a:latin typeface="Times New Roman" panose="02020603050405020304" pitchFamily="18" charset="0"/>
                <a:cs typeface="Times New Roman" panose="02020603050405020304" pitchFamily="18" charset="0"/>
              </a:rPr>
              <a:t>using more </a:t>
            </a:r>
            <a:r>
              <a:rPr lang="en-IN" sz="2700" dirty="0">
                <a:latin typeface="Times New Roman" panose="02020603050405020304" pitchFamily="18" charset="0"/>
                <a:cs typeface="Times New Roman" panose="02020603050405020304" pitchFamily="18" charset="0"/>
              </a:rPr>
              <a:t>data for training the model and by including new features into the dataset.</a:t>
            </a:r>
          </a:p>
        </p:txBody>
      </p:sp>
    </p:spTree>
    <p:extLst>
      <p:ext uri="{BB962C8B-B14F-4D97-AF65-F5344CB8AC3E}">
        <p14:creationId xmlns:p14="http://schemas.microsoft.com/office/powerpoint/2010/main" val="164402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74638"/>
            <a:ext cx="8686800" cy="715962"/>
          </a:xfrm>
        </p:spPr>
        <p:txBody>
          <a:bodyPr>
            <a:normAutofit fontScale="90000"/>
          </a:bodyPr>
          <a:lstStyle/>
          <a:p>
            <a:r>
              <a:rPr lang="en-IN" sz="6000" dirty="0">
                <a:solidFill>
                  <a:srgbClr val="0070C0"/>
                </a:solidFill>
                <a:latin typeface="Berlin Sans FB" pitchFamily="34" charset="0"/>
              </a:rPr>
              <a:t>References</a:t>
            </a:r>
          </a:p>
        </p:txBody>
      </p:sp>
      <p:sp>
        <p:nvSpPr>
          <p:cNvPr id="3" name="Content Placeholder 2"/>
          <p:cNvSpPr>
            <a:spLocks noGrp="1"/>
          </p:cNvSpPr>
          <p:nvPr>
            <p:ph idx="1"/>
          </p:nvPr>
        </p:nvSpPr>
        <p:spPr>
          <a:xfrm>
            <a:off x="457200" y="1385047"/>
            <a:ext cx="8229600" cy="4525963"/>
          </a:xfrm>
        </p:spPr>
        <p:txBody>
          <a:bodyPr>
            <a:normAutofit fontScale="25000" lnSpcReduction="20000"/>
          </a:bodyPr>
          <a:lstStyle/>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W. D. B. U. N. N. H. </a:t>
            </a:r>
            <a:r>
              <a:rPr lang="en-US" sz="9600" dirty="0" err="1">
                <a:latin typeface="Times New Roman" panose="02020603050405020304" pitchFamily="18" charset="0"/>
                <a:cs typeface="Times New Roman" panose="02020603050405020304" pitchFamily="18" charset="0"/>
              </a:rPr>
              <a:t>Christophorus</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Beneditto</a:t>
            </a:r>
            <a:r>
              <a:rPr lang="en-US" sz="9600" dirty="0">
                <a:latin typeface="Times New Roman" panose="02020603050405020304" pitchFamily="18" charset="0"/>
                <a:cs typeface="Times New Roman" panose="02020603050405020304" pitchFamily="18" charset="0"/>
              </a:rPr>
              <a:t> Aditya </a:t>
            </a:r>
            <a:r>
              <a:rPr lang="en-US" sz="9600" dirty="0" err="1">
                <a:latin typeface="Times New Roman" panose="02020603050405020304" pitchFamily="18" charset="0"/>
                <a:cs typeface="Times New Roman" panose="02020603050405020304" pitchFamily="18" charset="0"/>
              </a:rPr>
              <a:t>Satrioa</a:t>
            </a:r>
            <a:r>
              <a:rPr lang="en-US" sz="9600" dirty="0">
                <a:latin typeface="Times New Roman" panose="02020603050405020304" pitchFamily="18" charset="0"/>
                <a:cs typeface="Times New Roman" panose="02020603050405020304" pitchFamily="18" charset="0"/>
              </a:rPr>
              <a:t>, "Time series analysis and forecasting of coronavirus disease in Indonesia using ARIMA and PROPHET," 2020.</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G. K. P. R. M. S. R. M. Kantha Rao </a:t>
            </a:r>
            <a:r>
              <a:rPr lang="en-US" sz="9600" dirty="0" err="1">
                <a:latin typeface="Times New Roman" panose="02020603050405020304" pitchFamily="18" charset="0"/>
                <a:cs typeface="Times New Roman" panose="02020603050405020304" pitchFamily="18" charset="0"/>
              </a:rPr>
              <a:t>Bhimala</a:t>
            </a:r>
            <a:r>
              <a:rPr lang="en-US" sz="9600" dirty="0">
                <a:latin typeface="Times New Roman" panose="02020603050405020304" pitchFamily="18" charset="0"/>
                <a:cs typeface="Times New Roman" panose="02020603050405020304" pitchFamily="18" charset="0"/>
              </a:rPr>
              <a:t>, "Prediction of Covid-19 cases using the weather integrated deep learning approach for India," Transboundary and Emerging Diseases, 2021.</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M. G. A. H. G. Rohit </a:t>
            </a:r>
            <a:r>
              <a:rPr lang="en-US" sz="9600" dirty="0" err="1">
                <a:latin typeface="Times New Roman" panose="02020603050405020304" pitchFamily="18" charset="0"/>
                <a:cs typeface="Times New Roman" panose="02020603050405020304" pitchFamily="18" charset="0"/>
              </a:rPr>
              <a:t>Salgotra</a:t>
            </a:r>
            <a:r>
              <a:rPr lang="en-US" sz="9600" dirty="0">
                <a:latin typeface="Times New Roman" panose="02020603050405020304" pitchFamily="18" charset="0"/>
                <a:cs typeface="Times New Roman" panose="02020603050405020304" pitchFamily="18" charset="0"/>
              </a:rPr>
              <a:t>, "Time Series Analysis and Forecast of the COVID-19 Pandemic in India using Genetic Programming," Chaos, Solitons and Fractals, 2020.</a:t>
            </a:r>
          </a:p>
          <a:p>
            <a:r>
              <a:rPr lang="en-US" sz="9600" dirty="0">
                <a:latin typeface="Times New Roman" panose="02020603050405020304" pitchFamily="18" charset="0"/>
                <a:cs typeface="Times New Roman" panose="02020603050405020304" pitchFamily="18" charset="0"/>
              </a:rPr>
              <a:t>D. D. </a:t>
            </a:r>
            <a:r>
              <a:rPr lang="en-US" sz="9600" dirty="0" err="1">
                <a:latin typeface="Times New Roman" panose="02020603050405020304" pitchFamily="18" charset="0"/>
                <a:cs typeface="Times New Roman" panose="02020603050405020304" pitchFamily="18" charset="0"/>
              </a:rPr>
              <a:t>Taib</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Dbouk</a:t>
            </a:r>
            <a:r>
              <a:rPr lang="en-US" sz="9600" dirty="0">
                <a:latin typeface="Times New Roman" panose="02020603050405020304" pitchFamily="18" charset="0"/>
                <a:cs typeface="Times New Roman" panose="02020603050405020304" pitchFamily="18" charset="0"/>
              </a:rPr>
              <a:t>, "On respiratory droplets and face masks," Physics of fluids, 32, 2020.</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B. p. K. N. A. M. </a:t>
            </a:r>
            <a:r>
              <a:rPr lang="en-US" sz="9600" dirty="0" err="1">
                <a:latin typeface="Times New Roman" panose="02020603050405020304" pitchFamily="18" charset="0"/>
                <a:cs typeface="Times New Roman" panose="02020603050405020304" pitchFamily="18" charset="0"/>
              </a:rPr>
              <a:t>Amitesh</a:t>
            </a:r>
            <a:r>
              <a:rPr lang="en-US" sz="9600" dirty="0">
                <a:latin typeface="Times New Roman" panose="02020603050405020304" pitchFamily="18" charset="0"/>
                <a:cs typeface="Times New Roman" panose="02020603050405020304" pitchFamily="18" charset="0"/>
              </a:rPr>
              <a:t> Gupta, "Estimating the impact of Daily Weather on the temporal pattern of COVID 19 Outbreak in India," Earth Systems and Environment, 2020.</a:t>
            </a:r>
          </a:p>
          <a:p>
            <a:pPr algn="just"/>
            <a:endParaRPr lang="en-IN" dirty="0">
              <a:latin typeface="Berlin Sans FB" pitchFamily="34" charset="0"/>
            </a:endParaRPr>
          </a:p>
        </p:txBody>
      </p:sp>
      <p:pic>
        <p:nvPicPr>
          <p:cNvPr id="5"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48117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9282" y="995082"/>
            <a:ext cx="8485093" cy="6669742"/>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9600" dirty="0" smtClean="0">
                <a:latin typeface="Times New Roman" panose="02020603050405020304" pitchFamily="18" charset="0"/>
                <a:cs typeface="Times New Roman" panose="02020603050405020304" pitchFamily="18" charset="0"/>
              </a:rPr>
              <a:t>K., D. N. R. a. C. W. </a:t>
            </a:r>
            <a:r>
              <a:rPr lang="en-US" sz="9600" dirty="0" err="1" smtClean="0">
                <a:latin typeface="Times New Roman" panose="02020603050405020304" pitchFamily="18" charset="0"/>
                <a:cs typeface="Times New Roman" panose="02020603050405020304" pitchFamily="18" charset="0"/>
              </a:rPr>
              <a:t>Sasikumar</a:t>
            </a:r>
            <a:r>
              <a:rPr lang="en-US" sz="9600" dirty="0" smtClean="0">
                <a:latin typeface="Times New Roman" panose="02020603050405020304" pitchFamily="18" charset="0"/>
                <a:cs typeface="Times New Roman" panose="02020603050405020304" pitchFamily="18" charset="0"/>
              </a:rPr>
              <a:t>, "Impact of extreme hot climate on COVID-19 outbreak in India," </a:t>
            </a:r>
            <a:r>
              <a:rPr lang="en-US" sz="9600" dirty="0" err="1" smtClean="0">
                <a:latin typeface="Times New Roman" panose="02020603050405020304" pitchFamily="18" charset="0"/>
                <a:cs typeface="Times New Roman" panose="02020603050405020304" pitchFamily="18" charset="0"/>
              </a:rPr>
              <a:t>GeoHealth</a:t>
            </a:r>
            <a:r>
              <a:rPr lang="en-US" sz="9600" dirty="0" smtClean="0">
                <a:latin typeface="Times New Roman" panose="02020603050405020304" pitchFamily="18" charset="0"/>
                <a:cs typeface="Times New Roman" panose="02020603050405020304" pitchFamily="18" charset="0"/>
              </a:rPr>
              <a:t>, 2020.</a:t>
            </a:r>
          </a:p>
          <a:p>
            <a:r>
              <a:rPr lang="en-US" sz="9600" dirty="0" smtClean="0">
                <a:latin typeface="Times New Roman" panose="02020603050405020304" pitchFamily="18" charset="0"/>
                <a:cs typeface="Times New Roman" panose="02020603050405020304" pitchFamily="18" charset="0"/>
              </a:rPr>
              <a:t>S. Kumar, "Effect of meteorological parameters on spread of COVID-19 in India and air quality during lockdown," Science of the total environment, vol. 745, 2020.</a:t>
            </a:r>
          </a:p>
          <a:p>
            <a:r>
              <a:rPr lang="en-US" sz="9600" dirty="0" smtClean="0">
                <a:latin typeface="Times New Roman" panose="02020603050405020304" pitchFamily="18" charset="0"/>
                <a:cs typeface="Times New Roman" panose="02020603050405020304" pitchFamily="18" charset="0"/>
              </a:rPr>
              <a:t>R. R. K. Gaurav Kumar, "A correlation study between meteorological parameters and COVID-19 pandemic in Mumbai, India, Diabetes and Metabolic Syndrome," Clinical Research and Reviews, vol. 14, pp. 1735-1742, 2020.</a:t>
            </a:r>
          </a:p>
          <a:p>
            <a:r>
              <a:rPr lang="en-US" sz="9600" dirty="0" err="1" smtClean="0">
                <a:latin typeface="Times New Roman" panose="02020603050405020304" pitchFamily="18" charset="0"/>
                <a:cs typeface="Times New Roman" panose="02020603050405020304" pitchFamily="18" charset="0"/>
              </a:rPr>
              <a:t>Allam</a:t>
            </a:r>
            <a:r>
              <a:rPr lang="en-US" sz="9600" dirty="0" smtClean="0">
                <a:latin typeface="Times New Roman" panose="02020603050405020304" pitchFamily="18" charset="0"/>
                <a:cs typeface="Times New Roman" panose="02020603050405020304" pitchFamily="18" charset="0"/>
              </a:rPr>
              <a:t>, M. S., &amp; Sultana, R. (2021). Influences of climatic and non-climatic factors on COVID-19 outbreak: A review of existing literature. Environmental Challenges, 5, 100255.</a:t>
            </a:r>
          </a:p>
          <a:p>
            <a:r>
              <a:rPr lang="en-US" sz="9600" dirty="0" smtClean="0">
                <a:latin typeface="Times New Roman" panose="02020603050405020304" pitchFamily="18" charset="0"/>
                <a:cs typeface="Times New Roman" panose="02020603050405020304" pitchFamily="18" charset="0"/>
              </a:rPr>
              <a:t>Ma, Y., Zhao, Y., Liu, J., He, X., Wang, B., Fu, S., ... &amp; Luo, B. (2020). Effects of temperature variation and humidity on the death of COVID-19 in Wuhan, China. Science of the total environment, 724, 138226.</a:t>
            </a:r>
          </a:p>
        </p:txBody>
      </p:sp>
      <p:pic>
        <p:nvPicPr>
          <p:cNvPr id="5"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32695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517" y="553614"/>
            <a:ext cx="8148918" cy="2215991"/>
          </a:xfrm>
          <a:prstGeom prst="rect">
            <a:avLst/>
          </a:prstGeom>
        </p:spPr>
        <p:txBody>
          <a:bodyPr wrap="square">
            <a:spAutoFit/>
          </a:bodyPr>
          <a:lstStyle/>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Comunian</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Dongo</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Milani</a:t>
            </a:r>
            <a:r>
              <a:rPr lang="en-US" sz="2400" dirty="0">
                <a:latin typeface="Times New Roman" panose="02020603050405020304" pitchFamily="18" charset="0"/>
                <a:cs typeface="Times New Roman" panose="02020603050405020304" pitchFamily="18" charset="0"/>
              </a:rPr>
              <a:t>, C., &amp; </a:t>
            </a:r>
            <a:r>
              <a:rPr lang="en-US" sz="2400" dirty="0" err="1">
                <a:latin typeface="Times New Roman" panose="02020603050405020304" pitchFamily="18" charset="0"/>
                <a:cs typeface="Times New Roman" panose="02020603050405020304" pitchFamily="18" charset="0"/>
              </a:rPr>
              <a:t>Palestini</a:t>
            </a:r>
            <a:r>
              <a:rPr lang="en-US" sz="2400" dirty="0">
                <a:latin typeface="Times New Roman" panose="02020603050405020304" pitchFamily="18" charset="0"/>
                <a:cs typeface="Times New Roman" panose="02020603050405020304" pitchFamily="18" charset="0"/>
              </a:rPr>
              <a:t>, P. (2020). Air pollution and COVID-19: the role of particulate matter in the spread and increase of COVID-19’s morbidity and mortality. International journal of environmental research and public health, 17(12), 4487.</a:t>
            </a:r>
          </a:p>
          <a:p>
            <a:pPr algn="just"/>
            <a:endParaRPr lang="en-IN" dirty="0">
              <a:latin typeface="Berlin Sans FB" pitchFamily="34" charset="0"/>
            </a:endParaRPr>
          </a:p>
        </p:txBody>
      </p:sp>
      <p:pic>
        <p:nvPicPr>
          <p:cNvPr id="3"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94506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0"/>
            <a:ext cx="8229600" cy="1295400"/>
          </a:xfrm>
        </p:spPr>
        <p:txBody>
          <a:bodyPr>
            <a:noAutofit/>
          </a:bodyPr>
          <a:lstStyle/>
          <a:p>
            <a:pPr algn="ctr">
              <a:buNone/>
            </a:pPr>
            <a:r>
              <a:rPr lang="en-IN" sz="9600" dirty="0">
                <a:solidFill>
                  <a:srgbClr val="0070C0"/>
                </a:solidFill>
                <a:latin typeface="Berlin Sans FB" pitchFamily="34" charset="0"/>
              </a:rPr>
              <a:t>Thank You!</a:t>
            </a:r>
          </a:p>
        </p:txBody>
      </p:sp>
    </p:spTree>
    <p:extLst>
      <p:ext uri="{BB962C8B-B14F-4D97-AF65-F5344CB8AC3E}">
        <p14:creationId xmlns:p14="http://schemas.microsoft.com/office/powerpoint/2010/main" val="206795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z="6000" dirty="0">
                <a:solidFill>
                  <a:srgbClr val="0070C0"/>
                </a:solidFill>
                <a:latin typeface="Berlin Sans FB" pitchFamily="34" charset="0"/>
              </a:rPr>
              <a:t>Introduction</a:t>
            </a:r>
          </a:p>
        </p:txBody>
      </p:sp>
      <p:sp>
        <p:nvSpPr>
          <p:cNvPr id="3" name="Content Placeholder 2"/>
          <p:cNvSpPr>
            <a:spLocks noGrp="1"/>
          </p:cNvSpPr>
          <p:nvPr>
            <p:ph idx="1"/>
          </p:nvPr>
        </p:nvSpPr>
        <p:spPr/>
        <p:txBody>
          <a:bodyPr>
            <a:normAutofit fontScale="85000" lnSpcReduction="20000"/>
          </a:bodyPr>
          <a:lstStyle/>
          <a:p>
            <a:r>
              <a:rPr lang="en-US" b="0" i="0" u="none" strike="noStrike" dirty="0">
                <a:solidFill>
                  <a:srgbClr val="2F2535"/>
                </a:solidFill>
                <a:effectLst/>
                <a:latin typeface="Times New Roman" panose="02020603050405020304" pitchFamily="18" charset="0"/>
                <a:cs typeface="Times New Roman" panose="02020603050405020304" pitchFamily="18" charset="0"/>
              </a:rPr>
              <a:t>The rate of disease transmission can be reduced if the rate of disease transmission is determined. This will help governments plan better public health policies to deal with the consequences of the pandemic.</a:t>
            </a:r>
            <a:endParaRPr lang="en-US" dirty="0">
              <a:solidFill>
                <a:srgbClr val="2F2535"/>
              </a:solidFill>
              <a:effectLst/>
              <a:latin typeface="Times New Roman" panose="02020603050405020304" pitchFamily="18" charset="0"/>
              <a:cs typeface="Times New Roman" panose="02020603050405020304" pitchFamily="18" charset="0"/>
            </a:endParaRPr>
          </a:p>
          <a:p>
            <a:r>
              <a:rPr lang="en-US" b="0" i="0" u="none" strike="noStrike" dirty="0">
                <a:solidFill>
                  <a:srgbClr val="2F2535"/>
                </a:solidFill>
                <a:effectLst/>
                <a:latin typeface="Times New Roman" panose="02020603050405020304" pitchFamily="18" charset="0"/>
                <a:cs typeface="Times New Roman" panose="02020603050405020304" pitchFamily="18" charset="0"/>
              </a:rPr>
              <a:t>Climatic and environmental factors strongly influence the transmissibility of </a:t>
            </a:r>
            <a:r>
              <a:rPr lang="en-US" b="0" i="0" u="none" strike="noStrike" dirty="0" smtClean="0">
                <a:solidFill>
                  <a:srgbClr val="2F2535"/>
                </a:solidFill>
                <a:effectLst/>
                <a:latin typeface="Times New Roman" panose="02020603050405020304" pitchFamily="18" charset="0"/>
                <a:cs typeface="Times New Roman" panose="02020603050405020304" pitchFamily="18" charset="0"/>
              </a:rPr>
              <a:t>Covid19. </a:t>
            </a:r>
            <a:r>
              <a:rPr lang="en-US" b="0" i="0" u="none" strike="noStrike" dirty="0">
                <a:solidFill>
                  <a:srgbClr val="2F2535"/>
                </a:solidFill>
                <a:effectLst/>
                <a:latin typeface="Times New Roman" panose="02020603050405020304" pitchFamily="18" charset="0"/>
                <a:cs typeface="Times New Roman" panose="02020603050405020304" pitchFamily="18" charset="0"/>
              </a:rPr>
              <a:t>It affects the spatial and temporal distribution of infectious diseases. Therefore, it is important to understand how transmission is catalyzed by environmental conditions. Hence, we undertake this study to analyze the role of environmental and climate variables in the spread of Covid19</a:t>
            </a:r>
            <a:endParaRPr lang="en-US" dirty="0">
              <a:solidFill>
                <a:srgbClr val="2F2535"/>
              </a:solidFill>
              <a:effectLst/>
              <a:latin typeface="Times New Roman" panose="02020603050405020304" pitchFamily="18" charset="0"/>
              <a:cs typeface="Times New Roman" panose="02020603050405020304" pitchFamily="18" charset="0"/>
            </a:endParaRPr>
          </a:p>
          <a:p>
            <a:pPr algn="just"/>
            <a:endParaRPr lang="en-IN" dirty="0">
              <a:latin typeface="Berlin Sans FB" pitchFamily="34" charset="0"/>
            </a:endParaRPr>
          </a:p>
        </p:txBody>
      </p:sp>
      <p:pic>
        <p:nvPicPr>
          <p:cNvPr id="2050"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40925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IN" sz="6000" dirty="0">
                <a:solidFill>
                  <a:srgbClr val="0070C0"/>
                </a:solidFill>
                <a:latin typeface="Berlin Sans FB" pitchFamily="34" charset="0"/>
              </a:rPr>
              <a:t>Literature Survey</a:t>
            </a:r>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Talib </a:t>
            </a:r>
            <a:r>
              <a:rPr lang="en-US" dirty="0" err="1">
                <a:latin typeface="Times New Roman" panose="02020603050405020304" pitchFamily="18" charset="0"/>
                <a:cs typeface="Times New Roman" panose="02020603050405020304" pitchFamily="18" charset="0"/>
              </a:rPr>
              <a:t>Dbouk</a:t>
            </a:r>
            <a:r>
              <a:rPr lang="en-US" dirty="0">
                <a:latin typeface="Times New Roman" panose="02020603050405020304" pitchFamily="18" charset="0"/>
                <a:cs typeface="Times New Roman" panose="02020603050405020304" pitchFamily="18" charset="0"/>
              </a:rPr>
              <a:t>, and Dimitris </a:t>
            </a:r>
            <a:r>
              <a:rPr lang="en-US" dirty="0" err="1">
                <a:latin typeface="Times New Roman" panose="02020603050405020304" pitchFamily="18" charset="0"/>
                <a:cs typeface="Times New Roman" panose="02020603050405020304" pitchFamily="18" charset="0"/>
              </a:rPr>
              <a:t>Drikakis</a:t>
            </a:r>
            <a:r>
              <a:rPr lang="en-US" dirty="0">
                <a:latin typeface="Times New Roman" panose="02020603050405020304" pitchFamily="18" charset="0"/>
                <a:cs typeface="Times New Roman" panose="02020603050405020304" pitchFamily="18" charset="0"/>
              </a:rPr>
              <a:t>-The results suggest that two pandemic outbreaks per year are more likely a natural phenomenon that is directly related to the weather seasonality during a pandemic evolution. </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Amitesh</a:t>
            </a:r>
            <a:r>
              <a:rPr lang="en-US" dirty="0">
                <a:latin typeface="Times New Roman" panose="02020603050405020304" pitchFamily="18" charset="0"/>
                <a:cs typeface="Times New Roman" panose="02020603050405020304" pitchFamily="18" charset="0"/>
              </a:rPr>
              <a:t> Gupta1 · </a:t>
            </a:r>
            <a:r>
              <a:rPr lang="en-US" dirty="0" err="1">
                <a:latin typeface="Times New Roman" panose="02020603050405020304" pitchFamily="18" charset="0"/>
                <a:cs typeface="Times New Roman" panose="02020603050405020304" pitchFamily="18" charset="0"/>
              </a:rPr>
              <a:t>Biswajeet</a:t>
            </a:r>
            <a:r>
              <a:rPr lang="en-US" dirty="0">
                <a:latin typeface="Times New Roman" panose="02020603050405020304" pitchFamily="18" charset="0"/>
                <a:cs typeface="Times New Roman" panose="02020603050405020304" pitchFamily="18" charset="0"/>
              </a:rPr>
              <a:t> Pradhan2,3 · Khairul Nizam Abdul Maulud3,4: COVID-19 cases are significantly associated with a very certain range of temperature parameters and wind speed. Thus, much better than linear correlation, the nonlinear SVM-based regression approach efficiently resolved this complex association</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Sarvan</a:t>
            </a:r>
            <a:r>
              <a:rPr lang="en-US" dirty="0">
                <a:latin typeface="Times New Roman" panose="02020603050405020304" pitchFamily="18" charset="0"/>
                <a:cs typeface="Times New Roman" panose="02020603050405020304" pitchFamily="18" charset="0"/>
              </a:rPr>
              <a:t> Kumar, Prof. Rajendra Singh, Veer Bahadur Singh : The hypothesis that high Temp and high humidity will reduce the number of cases due to the coronavirus is not found working for the Indian region.</a:t>
            </a:r>
          </a:p>
          <a:p>
            <a:pPr algn="just"/>
            <a:endParaRPr lang="en-IN" dirty="0">
              <a:latin typeface="Berlin Sans FB" pitchFamily="34" charset="0"/>
            </a:endParaRPr>
          </a:p>
        </p:txBody>
      </p:sp>
      <p:pic>
        <p:nvPicPr>
          <p:cNvPr id="6"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153378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7D07D-0493-4F9F-ACE9-C59FF21F14D5}"/>
              </a:ext>
            </a:extLst>
          </p:cNvPr>
          <p:cNvSpPr>
            <a:spLocks noGrp="1"/>
          </p:cNvSpPr>
          <p:nvPr>
            <p:ph idx="1"/>
          </p:nvPr>
        </p:nvSpPr>
        <p:spPr>
          <a:xfrm>
            <a:off x="389965" y="1237129"/>
            <a:ext cx="8229600" cy="4525963"/>
          </a:xfrm>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Keerthi Sasikumar1,2, </a:t>
            </a:r>
            <a:r>
              <a:rPr lang="en-US" dirty="0" err="1">
                <a:latin typeface="Times New Roman" panose="02020603050405020304" pitchFamily="18" charset="0"/>
                <a:cs typeface="Times New Roman" panose="02020603050405020304" pitchFamily="18" charset="0"/>
              </a:rPr>
              <a:t>Debashis</a:t>
            </a:r>
            <a:r>
              <a:rPr lang="en-US" dirty="0">
                <a:latin typeface="Times New Roman" panose="02020603050405020304" pitchFamily="18" charset="0"/>
                <a:cs typeface="Times New Roman" panose="02020603050405020304" pitchFamily="18" charset="0"/>
              </a:rPr>
              <a:t> Nath3 , </a:t>
            </a:r>
            <a:r>
              <a:rPr lang="en-US" dirty="0" err="1">
                <a:latin typeface="Times New Roman" panose="02020603050405020304" pitchFamily="18" charset="0"/>
                <a:cs typeface="Times New Roman" panose="02020603050405020304" pitchFamily="18" charset="0"/>
              </a:rPr>
              <a:t>Reshmita</a:t>
            </a:r>
            <a:r>
              <a:rPr lang="en-US" dirty="0">
                <a:latin typeface="Times New Roman" panose="02020603050405020304" pitchFamily="18" charset="0"/>
                <a:cs typeface="Times New Roman" panose="02020603050405020304" pitchFamily="18" charset="0"/>
              </a:rPr>
              <a:t> Nath3, and Wen Chen1,2: The survival and growth of SARS‐CoV‐2 in the environment have tighter association with ambient temperature and relative humidity. </a:t>
            </a:r>
            <a:r>
              <a:rPr lang="en-US" dirty="0">
                <a:latin typeface="Times New Roman" panose="02020603050405020304" pitchFamily="18" charset="0"/>
                <a:cs typeface="Times New Roman" panose="02020603050405020304" pitchFamily="18" charset="0"/>
              </a:rPr>
              <a:t>Extreme climate change has an important role in the spread of COVID‐19 pandemic in India</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Gaurav Kumar, </a:t>
            </a:r>
            <a:r>
              <a:rPr lang="en-US" dirty="0" err="1">
                <a:latin typeface="Times New Roman" panose="02020603050405020304" pitchFamily="18" charset="0"/>
                <a:cs typeface="Times New Roman" panose="02020603050405020304" pitchFamily="18" charset="0"/>
              </a:rPr>
              <a:t>Ritu</a:t>
            </a:r>
            <a:r>
              <a:rPr lang="en-US" dirty="0">
                <a:latin typeface="Times New Roman" panose="02020603050405020304" pitchFamily="18" charset="0"/>
                <a:cs typeface="Times New Roman" panose="02020603050405020304" pitchFamily="18" charset="0"/>
              </a:rPr>
              <a:t> Raj Kumar: It was found that RH and P were having relatively strong influence on the COVID-19 active cases. Since the surface pressure parameter was having negligible variation during the study period therefore it can be dropped off and finally, RH can be regarded as the major parameter.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10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IN" sz="6000" dirty="0">
                <a:solidFill>
                  <a:srgbClr val="0070C0"/>
                </a:solidFill>
                <a:latin typeface="Berlin Sans FB" pitchFamily="34" charset="0"/>
              </a:rPr>
              <a:t>Proposed Model</a:t>
            </a:r>
          </a:p>
        </p:txBody>
      </p:sp>
      <p:pic>
        <p:nvPicPr>
          <p:cNvPr id="6" name="Content Placeholder 5">
            <a:extLst>
              <a:ext uri="{FF2B5EF4-FFF2-40B4-BE49-F238E27FC236}">
                <a16:creationId xmlns:a16="http://schemas.microsoft.com/office/drawing/2014/main" id="{37CF5B88-3829-4D38-9D3C-FEF4815CF4A6}"/>
              </a:ext>
            </a:extLst>
          </p:cNvPr>
          <p:cNvPicPr>
            <a:picLocks noGrp="1" noChangeAspect="1"/>
          </p:cNvPicPr>
          <p:nvPr>
            <p:ph idx="1"/>
          </p:nvPr>
        </p:nvPicPr>
        <p:blipFill>
          <a:blip r:embed="rId2"/>
          <a:stretch>
            <a:fillRect/>
          </a:stretch>
        </p:blipFill>
        <p:spPr>
          <a:xfrm>
            <a:off x="498633" y="1600200"/>
            <a:ext cx="8146734" cy="4525963"/>
          </a:xfrm>
        </p:spPr>
      </p:pic>
      <p:pic>
        <p:nvPicPr>
          <p:cNvPr id="5" name="Picture 2" descr="logo-METASOFT-2021"/>
          <p:cNvPicPr>
            <a:picLocks noChangeAspect="1" noChangeArrowheads="1"/>
          </p:cNvPicPr>
          <p:nvPr/>
        </p:nvPicPr>
        <p:blipFill>
          <a:blip r:embed="rId3"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88182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BA2DA5-51BE-4C2D-89DD-F9DBE5727416}"/>
              </a:ext>
            </a:extLst>
          </p:cNvPr>
          <p:cNvSpPr txBox="1"/>
          <p:nvPr/>
        </p:nvSpPr>
        <p:spPr>
          <a:xfrm>
            <a:off x="2286000" y="3244334"/>
            <a:ext cx="4572000" cy="369332"/>
          </a:xfrm>
          <a:prstGeom prst="rect">
            <a:avLst/>
          </a:prstGeom>
          <a:noFill/>
        </p:spPr>
        <p:txBody>
          <a:bodyPr wrap="square">
            <a:spAutoFit/>
          </a:bodyPr>
          <a:lstStyle/>
          <a:p>
            <a:endParaRPr lang="en-IN" dirty="0"/>
          </a:p>
        </p:txBody>
      </p:sp>
      <p:pic>
        <p:nvPicPr>
          <p:cNvPr id="5" name="Picture 4">
            <a:extLst>
              <a:ext uri="{FF2B5EF4-FFF2-40B4-BE49-F238E27FC236}">
                <a16:creationId xmlns:a16="http://schemas.microsoft.com/office/drawing/2014/main" id="{62E5BC85-3BB9-4E56-84D0-AB53E07BD5A8}"/>
              </a:ext>
            </a:extLst>
          </p:cNvPr>
          <p:cNvPicPr>
            <a:picLocks noChangeAspect="1"/>
          </p:cNvPicPr>
          <p:nvPr/>
        </p:nvPicPr>
        <p:blipFill>
          <a:blip r:embed="rId2"/>
          <a:stretch>
            <a:fillRect/>
          </a:stretch>
        </p:blipFill>
        <p:spPr>
          <a:xfrm>
            <a:off x="637626" y="618733"/>
            <a:ext cx="7868748" cy="5620534"/>
          </a:xfrm>
          <a:prstGeom prst="rect">
            <a:avLst/>
          </a:prstGeom>
        </p:spPr>
      </p:pic>
      <p:pic>
        <p:nvPicPr>
          <p:cNvPr id="4" name="Picture 2" descr="logo-METASOFT-2021"/>
          <p:cNvPicPr>
            <a:picLocks noChangeAspect="1" noChangeArrowheads="1"/>
          </p:cNvPicPr>
          <p:nvPr/>
        </p:nvPicPr>
        <p:blipFill>
          <a:blip r:embed="rId3"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77617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799" y="571101"/>
            <a:ext cx="7516907" cy="5715798"/>
          </a:xfrm>
          <a:prstGeom prst="rect">
            <a:avLst/>
          </a:prstGeom>
        </p:spPr>
      </p:pic>
      <p:pic>
        <p:nvPicPr>
          <p:cNvPr id="4" name="Picture 2" descr="logo-METASOFT-2021"/>
          <p:cNvPicPr>
            <a:picLocks noChangeAspect="1" noChangeArrowheads="1"/>
          </p:cNvPicPr>
          <p:nvPr/>
        </p:nvPicPr>
        <p:blipFill>
          <a:blip r:embed="rId3"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0199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70C0"/>
                </a:solidFill>
                <a:latin typeface="Berlin Sans FB" pitchFamily="34" charset="0"/>
              </a:rPr>
              <a:t>Dataset</a:t>
            </a:r>
            <a:br>
              <a:rPr lang="en-IN" dirty="0" smtClean="0">
                <a:solidFill>
                  <a:srgbClr val="0070C0"/>
                </a:solidFill>
                <a:latin typeface="Berlin Sans FB" pitchFamily="34" charset="0"/>
              </a:rPr>
            </a:b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pic>
        <p:nvPicPr>
          <p:cNvPr id="4"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0" y="173973"/>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7" name="Picture 6"/>
          <p:cNvPicPr>
            <a:picLocks noChangeAspect="1"/>
          </p:cNvPicPr>
          <p:nvPr/>
        </p:nvPicPr>
        <p:blipFill>
          <a:blip r:embed="rId3"/>
          <a:stretch>
            <a:fillRect/>
          </a:stretch>
        </p:blipFill>
        <p:spPr>
          <a:xfrm>
            <a:off x="187125" y="1315676"/>
            <a:ext cx="8769749" cy="4614477"/>
          </a:xfrm>
          <a:prstGeom prst="rect">
            <a:avLst/>
          </a:prstGeom>
        </p:spPr>
      </p:pic>
    </p:spTree>
    <p:extLst>
      <p:ext uri="{BB962C8B-B14F-4D97-AF65-F5344CB8AC3E}">
        <p14:creationId xmlns:p14="http://schemas.microsoft.com/office/powerpoint/2010/main" val="113385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Autofit/>
          </a:bodyPr>
          <a:lstStyle/>
          <a:p>
            <a:r>
              <a:rPr lang="en-IN" sz="4800" dirty="0">
                <a:solidFill>
                  <a:srgbClr val="0070C0"/>
                </a:solidFill>
                <a:latin typeface="Berlin Sans FB" pitchFamily="34" charset="0"/>
              </a:rPr>
              <a:t>Parameters setup</a:t>
            </a:r>
            <a:endParaRPr lang="en-IN" sz="4800" dirty="0">
              <a:solidFill>
                <a:srgbClr val="0070C0"/>
              </a:solidFill>
              <a:latin typeface="Berlin Sans FB" pitchFamily="34" charset="0"/>
            </a:endParaRPr>
          </a:p>
        </p:txBody>
      </p:sp>
      <p:sp>
        <p:nvSpPr>
          <p:cNvPr id="5" name="Content Placeholder 2"/>
          <p:cNvSpPr>
            <a:spLocks noGrp="1"/>
          </p:cNvSpPr>
          <p:nvPr>
            <p:ph idx="1"/>
          </p:nvPr>
        </p:nvSpPr>
        <p:spPr/>
        <p:txBody>
          <a:bodyPr>
            <a:normAutofit/>
          </a:bodyPr>
          <a:lstStyle/>
          <a:p>
            <a:pPr algn="just">
              <a:buNone/>
            </a:pPr>
            <a:endParaRPr lang="en-IN" dirty="0"/>
          </a:p>
          <a:p>
            <a:pPr algn="just">
              <a:buNone/>
            </a:pPr>
            <a:endParaRPr lang="en-IN" dirty="0">
              <a:latin typeface="Berlin Sans FB" pitchFamily="34" charset="0"/>
            </a:endParaRPr>
          </a:p>
        </p:txBody>
      </p:sp>
      <p:pic>
        <p:nvPicPr>
          <p:cNvPr id="6" name="Picture 2" descr="logo-METASOFT-2021"/>
          <p:cNvPicPr>
            <a:picLocks noChangeAspect="1" noChangeArrowheads="1"/>
          </p:cNvPicPr>
          <p:nvPr/>
        </p:nvPicPr>
        <p:blipFill>
          <a:blip r:embed="rId2" cstate="print">
            <a:extLst>
              <a:ext uri="{28A0092B-C50C-407E-A947-70E740481C1C}">
                <a14:useLocalDpi xmlns:a14="http://schemas.microsoft.com/office/drawing/2010/main" val="0"/>
              </a:ext>
            </a:extLst>
          </a:blip>
          <a:srcRect t="5551" b="5551"/>
          <a:stretch>
            <a:fillRect/>
          </a:stretch>
        </p:blipFill>
        <p:spPr bwMode="auto">
          <a:xfrm>
            <a:off x="1" y="34636"/>
            <a:ext cx="1219199" cy="47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2" name="Picture 1"/>
          <p:cNvPicPr>
            <a:picLocks noChangeAspect="1"/>
          </p:cNvPicPr>
          <p:nvPr/>
        </p:nvPicPr>
        <p:blipFill>
          <a:blip r:embed="rId3"/>
          <a:stretch>
            <a:fillRect/>
          </a:stretch>
        </p:blipFill>
        <p:spPr>
          <a:xfrm>
            <a:off x="284535" y="1338181"/>
            <a:ext cx="8574930" cy="4074458"/>
          </a:xfrm>
          <a:prstGeom prst="rect">
            <a:avLst/>
          </a:prstGeom>
        </p:spPr>
      </p:pic>
      <p:sp>
        <p:nvSpPr>
          <p:cNvPr id="3" name="Rectangle 2"/>
          <p:cNvSpPr/>
          <p:nvPr/>
        </p:nvSpPr>
        <p:spPr>
          <a:xfrm>
            <a:off x="6239435" y="1976718"/>
            <a:ext cx="2164977" cy="18864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7321923" y="3863182"/>
            <a:ext cx="1710207" cy="154945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p:cNvSpPr/>
          <p:nvPr/>
        </p:nvSpPr>
        <p:spPr>
          <a:xfrm>
            <a:off x="7664825" y="825472"/>
            <a:ext cx="1367306" cy="132605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4538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983</Words>
  <Application>Microsoft Office PowerPoint</Application>
  <PresentationFormat>On-screen Show (4:3)</PresentationFormat>
  <Paragraphs>46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Berlin Sans FB</vt:lpstr>
      <vt:lpstr>Calibri</vt:lpstr>
      <vt:lpstr>Open Sans</vt:lpstr>
      <vt:lpstr>Times New Roman</vt:lpstr>
      <vt:lpstr>Office Theme</vt:lpstr>
      <vt:lpstr>PowerPoint Presentation</vt:lpstr>
      <vt:lpstr>Introduction</vt:lpstr>
      <vt:lpstr>Literature Survey</vt:lpstr>
      <vt:lpstr>PowerPoint Presentation</vt:lpstr>
      <vt:lpstr>Proposed Model</vt:lpstr>
      <vt:lpstr>PowerPoint Presentation</vt:lpstr>
      <vt:lpstr>PowerPoint Presentation</vt:lpstr>
      <vt:lpstr>Dataset </vt:lpstr>
      <vt:lpstr>Parameters setup</vt:lpstr>
      <vt:lpstr>Test/Train</vt:lpstr>
      <vt:lpstr> Experimental Results </vt:lpstr>
      <vt:lpstr> Result Analysis </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AGK</dc:creator>
  <cp:lastModifiedBy>20BDA43</cp:lastModifiedBy>
  <cp:revision>12</cp:revision>
  <dcterms:modified xsi:type="dcterms:W3CDTF">2022-03-09T13:18:01Z</dcterms:modified>
</cp:coreProperties>
</file>