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89" r:id="rId6"/>
    <p:sldId id="292" r:id="rId7"/>
    <p:sldId id="288" r:id="rId8"/>
    <p:sldId id="291" r:id="rId9"/>
    <p:sldId id="294" r:id="rId10"/>
    <p:sldId id="290" r:id="rId11"/>
    <p:sldId id="297" r:id="rId12"/>
    <p:sldId id="298" r:id="rId13"/>
    <p:sldId id="299" r:id="rId14"/>
    <p:sldId id="300" r:id="rId15"/>
    <p:sldId id="301" r:id="rId16"/>
    <p:sldId id="296" r:id="rId17"/>
    <p:sldId id="302" r:id="rId18"/>
    <p:sldId id="303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422" autoAdjust="0"/>
  </p:normalViewPr>
  <p:slideViewPr>
    <p:cSldViewPr snapToGrid="0">
      <p:cViewPr varScale="1">
        <p:scale>
          <a:sx n="121" d="100"/>
          <a:sy n="121" d="100"/>
        </p:scale>
        <p:origin x="77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4/14/24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4/14/24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 Inventory Management  Portal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7" y="3721608"/>
            <a:ext cx="7284033" cy="2460828"/>
          </a:xfrm>
        </p:spPr>
        <p:txBody>
          <a:bodyPr>
            <a:normAutofit/>
          </a:bodyPr>
          <a:lstStyle/>
          <a:p>
            <a:r>
              <a:rPr lang="en-US" sz="2400" dirty="0"/>
              <a:t>Brinda </a:t>
            </a:r>
            <a:r>
              <a:rPr lang="en-US" sz="2400" dirty="0" err="1"/>
              <a:t>Nathvani</a:t>
            </a:r>
            <a:r>
              <a:rPr lang="en-US" sz="2400" dirty="0"/>
              <a:t> - IU1841220023</a:t>
            </a:r>
          </a:p>
          <a:p>
            <a:pPr marL="0" indent="0">
              <a:buNone/>
            </a:pPr>
            <a:r>
              <a:rPr lang="en-US" sz="2400" dirty="0"/>
              <a:t>IT </a:t>
            </a:r>
            <a:r>
              <a:rPr lang="en-US" sz="2400" dirty="0" err="1"/>
              <a:t>Sem</a:t>
            </a:r>
            <a:r>
              <a:rPr lang="en-US" sz="2400" dirty="0"/>
              <a:t> 8</a:t>
            </a:r>
          </a:p>
          <a:p>
            <a:pPr marL="0" indent="0">
              <a:buNone/>
            </a:pPr>
            <a:r>
              <a:rPr lang="en-US" sz="2400" dirty="0"/>
              <a:t>IU/ITE/IT/2022/IDP-043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2EF2907-52A5-4368-9B58-986F0077F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446" y="227889"/>
            <a:ext cx="30289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9893-A68C-44D5-8953-60E22F28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0AA991-3A28-4CDF-89CC-87E60A18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B638B-1D9C-4FF3-A165-5F48AC286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  <a:p>
            <a:r>
              <a:rPr lang="en-US" dirty="0"/>
              <a:t>View Details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444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4332-0A5D-405B-BB95-CB46904C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Existing System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B4CC53-A969-4A51-9D17-9BE8CE96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87248-6AE7-43F4-AD35-203BB7571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95580" indent="-183515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196215" algn="l"/>
              </a:tabLst>
            </a:pPr>
            <a:r>
              <a:rPr lang="en-US" sz="2800" spc="5" dirty="0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lang="en-US"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800" spc="10" dirty="0">
                <a:solidFill>
                  <a:srgbClr val="FFFFFF"/>
                </a:solidFill>
                <a:latin typeface="Calibri"/>
                <a:cs typeface="Calibri"/>
              </a:rPr>
              <a:t>of the</a:t>
            </a:r>
            <a:r>
              <a:rPr lang="en-US"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800" spc="-5" dirty="0">
                <a:solidFill>
                  <a:srgbClr val="FFFFFF"/>
                </a:solidFill>
                <a:latin typeface="Calibri"/>
                <a:cs typeface="Calibri"/>
              </a:rPr>
              <a:t>organizations</a:t>
            </a:r>
            <a:r>
              <a:rPr lang="en-US"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Calibri"/>
                <a:cs typeface="Calibri"/>
              </a:rPr>
              <a:t>follow</a:t>
            </a:r>
            <a:r>
              <a:rPr lang="en-US"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800" spc="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lang="en-US" sz="2800" spc="5" dirty="0">
                <a:solidFill>
                  <a:srgbClr val="FFFFFF"/>
                </a:solidFill>
                <a:latin typeface="Calibri"/>
                <a:cs typeface="Calibri"/>
              </a:rPr>
              <a:t> traditional</a:t>
            </a:r>
            <a:r>
              <a:rPr lang="en-US"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800" spc="5" dirty="0">
                <a:solidFill>
                  <a:srgbClr val="FFFFFF"/>
                </a:solidFill>
                <a:latin typeface="Calibri"/>
                <a:cs typeface="Calibri"/>
              </a:rPr>
              <a:t>approach</a:t>
            </a:r>
            <a:r>
              <a:rPr lang="en-US"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800" spc="-1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lang="en-US"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800" spc="5" dirty="0">
                <a:solidFill>
                  <a:srgbClr val="FFFFFF"/>
                </a:solidFill>
                <a:latin typeface="Calibri"/>
                <a:cs typeface="Calibri"/>
              </a:rPr>
              <a:t>Inventory Management.</a:t>
            </a:r>
            <a:endParaRPr lang="en-US" sz="2800" dirty="0">
              <a:latin typeface="Calibri"/>
              <a:cs typeface="Calibri"/>
            </a:endParaRPr>
          </a:p>
          <a:p>
            <a:pPr marL="195580" marR="5080" indent="-183515" algn="just">
              <a:lnSpc>
                <a:spcPct val="70900"/>
              </a:lnSpc>
              <a:spcBef>
                <a:spcPts val="1000"/>
              </a:spcBef>
              <a:buFont typeface="Arial MT"/>
              <a:buChar char="•"/>
              <a:tabLst>
                <a:tab pos="196215" algn="l"/>
              </a:tabLst>
            </a:pPr>
            <a:r>
              <a:rPr lang="en-US" sz="2800" spc="5" dirty="0">
                <a:solidFill>
                  <a:srgbClr val="FFFFFF"/>
                </a:solidFill>
                <a:latin typeface="Calibri"/>
                <a:cs typeface="Calibri"/>
              </a:rPr>
              <a:t>Manually management </a:t>
            </a:r>
            <a:r>
              <a:rPr lang="en-US" sz="2800" spc="1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lang="en-US" spc="5" dirty="0">
                <a:solidFill>
                  <a:srgbClr val="FFFFFF"/>
                </a:solidFill>
                <a:latin typeface="Calibri"/>
                <a:cs typeface="Calibri"/>
              </a:rPr>
              <a:t>inventory</a:t>
            </a:r>
            <a:r>
              <a:rPr lang="en-US" sz="2800" spc="5" dirty="0">
                <a:solidFill>
                  <a:srgbClr val="FFFFFF"/>
                </a:solidFill>
                <a:latin typeface="Calibri"/>
                <a:cs typeface="Calibri"/>
              </a:rPr>
              <a:t> is </a:t>
            </a:r>
            <a:r>
              <a:rPr lang="en-US" sz="2800" dirty="0">
                <a:solidFill>
                  <a:srgbClr val="FFFFFF"/>
                </a:solidFill>
                <a:latin typeface="Calibri"/>
                <a:cs typeface="Calibri"/>
              </a:rPr>
              <a:t>difficult </a:t>
            </a:r>
            <a:r>
              <a:rPr lang="en-US" sz="2800" spc="10" dirty="0">
                <a:solidFill>
                  <a:srgbClr val="FFFFFF"/>
                </a:solidFill>
                <a:latin typeface="Calibri"/>
                <a:cs typeface="Calibri"/>
              </a:rPr>
              <a:t>such as assigning </a:t>
            </a:r>
            <a:r>
              <a:rPr lang="en-US" spc="5" dirty="0">
                <a:solidFill>
                  <a:srgbClr val="FFFFFF"/>
                </a:solidFill>
                <a:latin typeface="Calibri"/>
                <a:cs typeface="Calibri"/>
              </a:rPr>
              <a:t>inventory</a:t>
            </a:r>
            <a:r>
              <a:rPr lang="en-US" sz="2800" spc="5" dirty="0">
                <a:solidFill>
                  <a:srgbClr val="FFFFFF"/>
                </a:solidFill>
                <a:latin typeface="Calibri"/>
                <a:cs typeface="Calibri"/>
              </a:rPr>
              <a:t> via employee </a:t>
            </a:r>
            <a:r>
              <a:rPr lang="en-US"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Calibri"/>
                <a:cs typeface="Calibri"/>
              </a:rPr>
              <a:t>details </a:t>
            </a:r>
            <a:r>
              <a:rPr lang="en-US" sz="2800" spc="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lang="en-US" sz="2800" dirty="0">
                <a:solidFill>
                  <a:srgbClr val="FFFFFF"/>
                </a:solidFill>
                <a:latin typeface="Calibri"/>
                <a:cs typeface="Calibri"/>
              </a:rPr>
              <a:t> papers.</a:t>
            </a:r>
            <a:endParaRPr lang="en-US" sz="2800" dirty="0">
              <a:latin typeface="Calibri"/>
              <a:cs typeface="Calibri"/>
            </a:endParaRPr>
          </a:p>
          <a:p>
            <a:pPr marL="195580" marR="10795" indent="-183515" algn="just">
              <a:lnSpc>
                <a:spcPct val="70900"/>
              </a:lnSpc>
              <a:spcBef>
                <a:spcPts val="1000"/>
              </a:spcBef>
              <a:buFont typeface="Arial MT"/>
              <a:buChar char="•"/>
              <a:tabLst>
                <a:tab pos="196215" algn="l"/>
              </a:tabLst>
            </a:pPr>
            <a:r>
              <a:rPr lang="en-US" sz="2800" spc="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lang="en-US" sz="2800" spc="1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lang="en-US" sz="2800" spc="5" dirty="0">
                <a:solidFill>
                  <a:srgbClr val="FFFFFF"/>
                </a:solidFill>
                <a:latin typeface="Calibri"/>
                <a:cs typeface="Calibri"/>
              </a:rPr>
              <a:t>traditional </a:t>
            </a:r>
            <a:r>
              <a:rPr lang="en-US" sz="2800" spc="-10" dirty="0">
                <a:solidFill>
                  <a:srgbClr val="FFFFFF"/>
                </a:solidFill>
                <a:latin typeface="Calibri"/>
                <a:cs typeface="Calibri"/>
              </a:rPr>
              <a:t>system, </a:t>
            </a:r>
            <a:r>
              <a:rPr lang="en-US" sz="2800" spc="10" dirty="0">
                <a:solidFill>
                  <a:srgbClr val="FFFFFF"/>
                </a:solidFill>
                <a:latin typeface="Calibri"/>
                <a:cs typeface="Calibri"/>
              </a:rPr>
              <a:t>one </a:t>
            </a:r>
            <a:r>
              <a:rPr lang="en-US" sz="2800" dirty="0">
                <a:solidFill>
                  <a:srgbClr val="FFFFFF"/>
                </a:solidFill>
                <a:latin typeface="Calibri"/>
                <a:cs typeface="Calibri"/>
              </a:rPr>
              <a:t>person </a:t>
            </a:r>
            <a:r>
              <a:rPr lang="en-US" sz="2800" spc="5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lang="en-US" sz="2800" spc="10" dirty="0">
                <a:solidFill>
                  <a:srgbClr val="FFFFFF"/>
                </a:solidFill>
                <a:latin typeface="Calibri"/>
                <a:cs typeface="Calibri"/>
              </a:rPr>
              <a:t>not know </a:t>
            </a:r>
            <a:r>
              <a:rPr lang="en-US" sz="2800" spc="5" dirty="0">
                <a:solidFill>
                  <a:srgbClr val="FFFFFF"/>
                </a:solidFill>
                <a:latin typeface="Calibri"/>
                <a:cs typeface="Calibri"/>
              </a:rPr>
              <a:t>every employee </a:t>
            </a:r>
            <a:r>
              <a:rPr lang="en-US" sz="2800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lang="en-US" sz="2800" spc="1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lang="en-US" sz="2800" spc="-10" dirty="0">
                <a:solidFill>
                  <a:srgbClr val="FFFFFF"/>
                </a:solidFill>
                <a:latin typeface="Calibri"/>
                <a:cs typeface="Calibri"/>
              </a:rPr>
              <a:t>different </a:t>
            </a:r>
            <a:r>
              <a:rPr lang="en-US"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800" spc="5" dirty="0">
                <a:solidFill>
                  <a:srgbClr val="FFFFFF"/>
                </a:solidFill>
                <a:latin typeface="Calibri"/>
                <a:cs typeface="Calibri"/>
              </a:rPr>
              <a:t>department </a:t>
            </a:r>
            <a:r>
              <a:rPr lang="en-US" sz="2800" spc="1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lang="en-US" sz="2800" spc="5" dirty="0">
                <a:solidFill>
                  <a:srgbClr val="FFFFFF"/>
                </a:solidFill>
                <a:latin typeface="Calibri"/>
                <a:cs typeface="Calibri"/>
              </a:rPr>
              <a:t>his </a:t>
            </a:r>
            <a:r>
              <a:rPr lang="en-US" sz="2800" spc="10" dirty="0">
                <a:solidFill>
                  <a:srgbClr val="FFFFFF"/>
                </a:solidFill>
                <a:latin typeface="Calibri"/>
                <a:cs typeface="Calibri"/>
              </a:rPr>
              <a:t>assigned </a:t>
            </a:r>
            <a:r>
              <a:rPr lang="en-US" sz="2800" spc="5" dirty="0">
                <a:solidFill>
                  <a:srgbClr val="FFFFFF"/>
                </a:solidFill>
                <a:latin typeface="Calibri"/>
                <a:cs typeface="Calibri"/>
              </a:rPr>
              <a:t>assets in </a:t>
            </a:r>
            <a:r>
              <a:rPr lang="en-US" sz="2800" spc="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lang="en-US" sz="2800" spc="-5" dirty="0">
                <a:solidFill>
                  <a:srgbClr val="FFFFFF"/>
                </a:solidFill>
                <a:latin typeface="Calibri"/>
                <a:cs typeface="Calibri"/>
              </a:rPr>
              <a:t>organization, </a:t>
            </a:r>
            <a:r>
              <a:rPr lang="en-US" sz="2800" spc="10" dirty="0">
                <a:solidFill>
                  <a:srgbClr val="FFFFFF"/>
                </a:solidFill>
                <a:latin typeface="Calibri"/>
                <a:cs typeface="Calibri"/>
              </a:rPr>
              <a:t>so </a:t>
            </a:r>
            <a:r>
              <a:rPr lang="en-US" sz="2800" spc="5" dirty="0">
                <a:solidFill>
                  <a:srgbClr val="FFFFFF"/>
                </a:solidFill>
                <a:latin typeface="Calibri"/>
                <a:cs typeface="Calibri"/>
              </a:rPr>
              <a:t>sometimes assets will </a:t>
            </a:r>
            <a:r>
              <a:rPr lang="en-US" sz="2800" spc="10" dirty="0">
                <a:solidFill>
                  <a:srgbClr val="FFFFFF"/>
                </a:solidFill>
                <a:latin typeface="Calibri"/>
                <a:cs typeface="Calibri"/>
              </a:rPr>
              <a:t> be</a:t>
            </a:r>
            <a:r>
              <a:rPr lang="en-US" sz="2800" dirty="0">
                <a:solidFill>
                  <a:srgbClr val="FFFFFF"/>
                </a:solidFill>
                <a:latin typeface="Calibri"/>
                <a:cs typeface="Calibri"/>
              </a:rPr>
              <a:t> lost,</a:t>
            </a:r>
            <a:r>
              <a:rPr lang="en-US"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800" spc="1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lang="en-US"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800" spc="1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lang="en-US" sz="2800" spc="5" dirty="0">
                <a:solidFill>
                  <a:srgbClr val="FFFFFF"/>
                </a:solidFill>
                <a:latin typeface="Calibri"/>
                <a:cs typeface="Calibri"/>
              </a:rPr>
              <a:t> remember</a:t>
            </a:r>
            <a:r>
              <a:rPr lang="en-US"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800" spc="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lang="en-US"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800" spc="-5" dirty="0">
                <a:solidFill>
                  <a:srgbClr val="FFFFFF"/>
                </a:solidFill>
                <a:latin typeface="Calibri"/>
                <a:cs typeface="Calibri"/>
              </a:rPr>
              <a:t>status/condition</a:t>
            </a:r>
            <a:r>
              <a:rPr lang="en-US" sz="2800" spc="10" dirty="0">
                <a:solidFill>
                  <a:srgbClr val="FFFFFF"/>
                </a:solidFill>
                <a:latin typeface="Calibri"/>
                <a:cs typeface="Calibri"/>
              </a:rPr>
              <a:t> of</a:t>
            </a:r>
            <a:r>
              <a:rPr lang="en-US"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800" spc="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lang="en-US"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pc="5" dirty="0">
                <a:solidFill>
                  <a:srgbClr val="FFFFFF"/>
                </a:solidFill>
                <a:latin typeface="Calibri"/>
                <a:cs typeface="Calibri"/>
              </a:rPr>
              <a:t>assets</a:t>
            </a:r>
            <a:r>
              <a:rPr lang="en-US"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800" spc="5" dirty="0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lang="en-US" sz="2800" dirty="0">
                <a:solidFill>
                  <a:srgbClr val="FFFFFF"/>
                </a:solidFill>
                <a:latin typeface="Calibri"/>
                <a:cs typeface="Calibri"/>
              </a:rPr>
              <a:t>papers</a:t>
            </a:r>
            <a:r>
              <a:rPr lang="en-US"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Calibri"/>
                <a:cs typeface="Calibri"/>
              </a:rPr>
              <a:t>are lost.</a:t>
            </a:r>
            <a:endParaRPr lang="en-US" sz="2800" dirty="0">
              <a:latin typeface="Calibri"/>
              <a:cs typeface="Calibri"/>
            </a:endParaRPr>
          </a:p>
          <a:p>
            <a:pPr marL="195580" marR="22225" indent="-183515" algn="just">
              <a:lnSpc>
                <a:spcPct val="70900"/>
              </a:lnSpc>
              <a:spcBef>
                <a:spcPts val="1000"/>
              </a:spcBef>
              <a:buFont typeface="Arial MT"/>
              <a:buChar char="•"/>
              <a:tabLst>
                <a:tab pos="196215" algn="l"/>
              </a:tabLst>
            </a:pPr>
            <a:r>
              <a:rPr lang="en-US" sz="2800" spc="5" dirty="0">
                <a:solidFill>
                  <a:srgbClr val="FFFFFF"/>
                </a:solidFill>
                <a:latin typeface="Calibri"/>
                <a:cs typeface="Calibri"/>
              </a:rPr>
              <a:t>Access </a:t>
            </a:r>
            <a:r>
              <a:rPr lang="en-US" sz="280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lang="en-US" sz="2800" spc="5" dirty="0">
                <a:solidFill>
                  <a:srgbClr val="FFFFFF"/>
                </a:solidFill>
                <a:latin typeface="Calibri"/>
                <a:cs typeface="Calibri"/>
              </a:rPr>
              <a:t>these </a:t>
            </a:r>
            <a:r>
              <a:rPr lang="en-US" sz="2800" dirty="0">
                <a:solidFill>
                  <a:srgbClr val="FFFFFF"/>
                </a:solidFill>
                <a:latin typeface="Calibri"/>
                <a:cs typeface="Calibri"/>
              </a:rPr>
              <a:t>details </a:t>
            </a:r>
            <a:r>
              <a:rPr lang="en-US" sz="2800" spc="1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lang="en-US" sz="2800" dirty="0">
                <a:solidFill>
                  <a:srgbClr val="FFFFFF"/>
                </a:solidFill>
                <a:latin typeface="Calibri"/>
                <a:cs typeface="Calibri"/>
              </a:rPr>
              <a:t>papers </a:t>
            </a:r>
            <a:r>
              <a:rPr lang="en-US" sz="2800" spc="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lang="en-US" sz="2800" spc="10" dirty="0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lang="en-US" sz="2800" spc="-5" dirty="0">
                <a:solidFill>
                  <a:srgbClr val="FFFFFF"/>
                </a:solidFill>
                <a:latin typeface="Calibri"/>
                <a:cs typeface="Calibri"/>
              </a:rPr>
              <a:t>granted </a:t>
            </a:r>
            <a:r>
              <a:rPr lang="en-US" sz="280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lang="en-US" sz="2800" spc="5" dirty="0">
                <a:solidFill>
                  <a:srgbClr val="FFFFFF"/>
                </a:solidFill>
                <a:latin typeface="Calibri"/>
                <a:cs typeface="Calibri"/>
              </a:rPr>
              <a:t>every employee in </a:t>
            </a:r>
            <a:r>
              <a:rPr lang="en-US" sz="2800" spc="10" dirty="0">
                <a:solidFill>
                  <a:srgbClr val="FFFFFF"/>
                </a:solidFill>
                <a:latin typeface="Calibri"/>
                <a:cs typeface="Calibri"/>
              </a:rPr>
              <a:t>absence </a:t>
            </a:r>
            <a:r>
              <a:rPr lang="en-US" sz="2800" spc="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lang="en-US" sz="2800" spc="10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lang="en-US" sz="2800" spc="-5" dirty="0">
                <a:solidFill>
                  <a:srgbClr val="FFFFFF"/>
                </a:solidFill>
                <a:latin typeface="Calibri"/>
                <a:cs typeface="Calibri"/>
              </a:rPr>
              <a:t> authority.</a:t>
            </a:r>
            <a:endParaRPr lang="en-US" sz="2800" dirty="0">
              <a:latin typeface="Calibri"/>
              <a:cs typeface="Calibri"/>
            </a:endParaRPr>
          </a:p>
          <a:p>
            <a:pPr marL="195580" marR="26034" indent="-183515">
              <a:lnSpc>
                <a:spcPct val="70900"/>
              </a:lnSpc>
              <a:spcBef>
                <a:spcPts val="1000"/>
              </a:spcBef>
              <a:buFont typeface="Arial MT"/>
              <a:buChar char="•"/>
              <a:tabLst>
                <a:tab pos="196215" algn="l"/>
              </a:tabLst>
            </a:pPr>
            <a:r>
              <a:rPr lang="en-US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lang="en-US" sz="2800" spc="5" dirty="0">
                <a:solidFill>
                  <a:srgbClr val="FFFFFF"/>
                </a:solidFill>
                <a:latin typeface="Calibri"/>
                <a:cs typeface="Calibri"/>
              </a:rPr>
              <a:t>very</a:t>
            </a:r>
            <a:r>
              <a:rPr lang="en-US" sz="2800" spc="45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800" spc="1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lang="en-US" sz="2800" spc="4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800" spc="-5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lang="en-US" sz="2800" spc="45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800" spc="5" dirty="0">
                <a:solidFill>
                  <a:srgbClr val="FFFFFF"/>
                </a:solidFill>
                <a:latin typeface="Calibri"/>
                <a:cs typeface="Calibri"/>
              </a:rPr>
              <a:t>employee</a:t>
            </a:r>
            <a:r>
              <a:rPr lang="en-US" sz="2800" spc="4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800" spc="10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lang="en-US" sz="2800" spc="4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800" spc="5" dirty="0">
                <a:solidFill>
                  <a:srgbClr val="FFFFFF"/>
                </a:solidFill>
                <a:latin typeface="Calibri"/>
                <a:cs typeface="Calibri"/>
              </a:rPr>
              <a:t>assets</a:t>
            </a:r>
            <a:r>
              <a:rPr lang="en-US" sz="2800" spc="45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800" spc="1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lang="en-US" sz="2800" spc="4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800" spc="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lang="en-US" sz="2800" spc="4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800" spc="-5" dirty="0">
                <a:solidFill>
                  <a:srgbClr val="FFFFFF"/>
                </a:solidFill>
                <a:latin typeface="Calibri"/>
                <a:cs typeface="Calibri"/>
              </a:rPr>
              <a:t>organization</a:t>
            </a:r>
            <a:r>
              <a:rPr lang="en-US" sz="2800" spc="459" dirty="0">
                <a:solidFill>
                  <a:srgbClr val="FFFFFF"/>
                </a:solidFill>
                <a:latin typeface="Calibri"/>
                <a:cs typeface="Calibri"/>
              </a:rPr>
              <a:t> ,</a:t>
            </a:r>
            <a:r>
              <a:rPr lang="en-US" sz="2800" spc="10" dirty="0">
                <a:solidFill>
                  <a:srgbClr val="FFFFFF"/>
                </a:solidFill>
                <a:latin typeface="Calibri"/>
                <a:cs typeface="Calibri"/>
              </a:rPr>
              <a:t>then the</a:t>
            </a:r>
            <a:r>
              <a:rPr lang="en-US" sz="2800" spc="45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800" spc="10" dirty="0">
                <a:solidFill>
                  <a:srgbClr val="FFFFFF"/>
                </a:solidFill>
                <a:latin typeface="Calibri"/>
                <a:cs typeface="Calibri"/>
              </a:rPr>
              <a:t>same </a:t>
            </a:r>
            <a:r>
              <a:rPr lang="en-US" sz="2800" spc="-5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Calibri"/>
                <a:cs typeface="Calibri"/>
              </a:rPr>
              <a:t>details are given to </a:t>
            </a:r>
            <a:r>
              <a:rPr lang="en-US" sz="2800" spc="5" dirty="0">
                <a:solidFill>
                  <a:srgbClr val="FFFFFF"/>
                </a:solidFill>
                <a:latin typeface="Calibri"/>
                <a:cs typeface="Calibri"/>
              </a:rPr>
              <a:t> authorized</a:t>
            </a:r>
            <a:r>
              <a:rPr lang="en-US" sz="2800" dirty="0">
                <a:solidFill>
                  <a:srgbClr val="FFFFFF"/>
                </a:solidFill>
                <a:latin typeface="Calibri"/>
                <a:cs typeface="Calibri"/>
              </a:rPr>
              <a:t> person</a:t>
            </a:r>
            <a:r>
              <a:rPr lang="en-US"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800" spc="-1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lang="en-US"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800" spc="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lang="en-US"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800" spc="10" dirty="0">
                <a:solidFill>
                  <a:srgbClr val="FFFFFF"/>
                </a:solidFill>
                <a:latin typeface="Calibri"/>
                <a:cs typeface="Calibri"/>
              </a:rPr>
              <a:t>purpose</a:t>
            </a:r>
            <a:r>
              <a:rPr lang="en-US"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800" spc="1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lang="en-US"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800" spc="-5" dirty="0">
                <a:solidFill>
                  <a:srgbClr val="FFFFFF"/>
                </a:solidFill>
                <a:latin typeface="Calibri"/>
                <a:cs typeface="Calibri"/>
              </a:rPr>
              <a:t>record.</a:t>
            </a:r>
            <a:endParaRPr lang="en-US" sz="2800" dirty="0">
              <a:latin typeface="Calibri"/>
              <a:cs typeface="Calibri"/>
            </a:endParaRPr>
          </a:p>
          <a:p>
            <a:pPr marL="195580" indent="-183515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196215" algn="l"/>
              </a:tabLst>
            </a:pPr>
            <a:r>
              <a:rPr lang="en-US" sz="2800" spc="-15" dirty="0">
                <a:solidFill>
                  <a:srgbClr val="FFFFFF"/>
                </a:solidFill>
                <a:latin typeface="Calibri"/>
                <a:cs typeface="Calibri"/>
              </a:rPr>
              <a:t>It’s</a:t>
            </a:r>
            <a:r>
              <a:rPr lang="en-US" sz="2800" spc="10" dirty="0">
                <a:solidFill>
                  <a:srgbClr val="FFFFFF"/>
                </a:solidFill>
                <a:latin typeface="Calibri"/>
                <a:cs typeface="Calibri"/>
              </a:rPr>
              <a:t> a </a:t>
            </a:r>
            <a:r>
              <a:rPr lang="en-US" sz="2800" spc="5" dirty="0">
                <a:solidFill>
                  <a:srgbClr val="FFFFFF"/>
                </a:solidFill>
                <a:latin typeface="Calibri"/>
                <a:cs typeface="Calibri"/>
              </a:rPr>
              <a:t>time-consuming</a:t>
            </a:r>
            <a:r>
              <a:rPr lang="en-US"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Calibri"/>
                <a:cs typeface="Calibri"/>
              </a:rPr>
              <a:t>process</a:t>
            </a:r>
            <a:r>
              <a:rPr lang="en-US"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800" spc="-1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lang="en-US"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800" spc="5" dirty="0">
                <a:solidFill>
                  <a:srgbClr val="FFFFFF"/>
                </a:solidFill>
                <a:latin typeface="Calibri"/>
                <a:cs typeface="Calibri"/>
              </a:rPr>
              <a:t>traditional</a:t>
            </a:r>
            <a:r>
              <a:rPr lang="en-US"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800" spc="-10" dirty="0">
                <a:solidFill>
                  <a:srgbClr val="FFFFFF"/>
                </a:solidFill>
                <a:latin typeface="Calibri"/>
                <a:cs typeface="Calibri"/>
              </a:rPr>
              <a:t>system.</a:t>
            </a:r>
            <a:endParaRPr lang="en-US" sz="28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3725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E4E3-D70F-4052-88E3-CCB127158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/>
              <a:t>Need for System</a:t>
            </a:r>
            <a:endParaRPr lang="en-IN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9ECC31-A1BE-4673-87F0-EEDABE9C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013A6-9ABC-4390-9D78-A17BB6E0C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7960" marR="33655" indent="-17589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188595" algn="l"/>
                <a:tab pos="883919" algn="l"/>
                <a:tab pos="1578610" algn="l"/>
                <a:tab pos="1948814" algn="l"/>
                <a:tab pos="2580005" algn="l"/>
                <a:tab pos="3856354" algn="l"/>
                <a:tab pos="4871085" algn="l"/>
                <a:tab pos="6322060" algn="l"/>
                <a:tab pos="6774815" algn="l"/>
                <a:tab pos="7920355" algn="l"/>
                <a:tab pos="9269730" algn="l"/>
              </a:tabLst>
            </a:pPr>
            <a:r>
              <a:rPr lang="en-US" sz="3600" spc="-5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lang="en-US" sz="3600" dirty="0">
                <a:solidFill>
                  <a:srgbClr val="FFFFFF"/>
                </a:solidFill>
                <a:latin typeface="Calibri"/>
                <a:cs typeface="Calibri"/>
              </a:rPr>
              <a:t>r project </a:t>
            </a:r>
            <a:r>
              <a:rPr lang="en-US" sz="36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lang="en-US" sz="3600" dirty="0">
                <a:solidFill>
                  <a:srgbClr val="FFFFFF"/>
                </a:solidFill>
                <a:latin typeface="Calibri"/>
                <a:cs typeface="Calibri"/>
              </a:rPr>
              <a:t>s </a:t>
            </a:r>
            <a:r>
              <a:rPr lang="en-US" sz="3600" spc="-1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lang="en-US" sz="36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lang="en-US" sz="3600" spc="-5" dirty="0">
                <a:solidFill>
                  <a:srgbClr val="FFFFFF"/>
                </a:solidFill>
                <a:latin typeface="Calibri"/>
                <a:cs typeface="Calibri"/>
              </a:rPr>
              <a:t>por</a:t>
            </a:r>
            <a:r>
              <a:rPr lang="en-US" sz="3600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lang="en-US" sz="3600" dirty="0">
                <a:solidFill>
                  <a:srgbClr val="FFFFFF"/>
                </a:solidFill>
                <a:latin typeface="Calibri"/>
                <a:cs typeface="Calibri"/>
              </a:rPr>
              <a:t>al </a:t>
            </a:r>
            <a:r>
              <a:rPr lang="en-US" sz="3600" spc="-5" dirty="0">
                <a:solidFill>
                  <a:srgbClr val="FFFFFF"/>
                </a:solidFill>
                <a:latin typeface="Calibri"/>
                <a:cs typeface="Calibri"/>
              </a:rPr>
              <a:t>designe</a:t>
            </a:r>
            <a:r>
              <a:rPr lang="en-US" sz="3600" dirty="0">
                <a:solidFill>
                  <a:srgbClr val="FFFFFF"/>
                </a:solidFill>
                <a:latin typeface="Calibri"/>
                <a:cs typeface="Calibri"/>
              </a:rPr>
              <a:t>d </a:t>
            </a:r>
            <a:r>
              <a:rPr lang="en-US" sz="36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lang="en-US" sz="3600" dirty="0">
                <a:solidFill>
                  <a:srgbClr val="FFFFFF"/>
                </a:solidFill>
                <a:latin typeface="Calibri"/>
                <a:cs typeface="Calibri"/>
              </a:rPr>
              <a:t>o </a:t>
            </a:r>
            <a:r>
              <a:rPr lang="en-US" sz="36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lang="en-US" sz="3600" spc="-5" dirty="0">
                <a:solidFill>
                  <a:srgbClr val="FFFFFF"/>
                </a:solidFill>
                <a:latin typeface="Calibri"/>
                <a:cs typeface="Calibri"/>
              </a:rPr>
              <a:t>educ</a:t>
            </a:r>
            <a:r>
              <a:rPr lang="en-US" sz="36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lang="en-US" sz="36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lang="en-US" sz="36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en-US" sz="36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lang="en-US" sz="3600" spc="-5" dirty="0">
                <a:solidFill>
                  <a:srgbClr val="FFFFFF"/>
                </a:solidFill>
                <a:latin typeface="Calibri"/>
                <a:cs typeface="Calibri"/>
              </a:rPr>
              <a:t>fusion in the organization</a:t>
            </a:r>
            <a:r>
              <a:rPr lang="en-US" sz="36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lang="en-US" sz="3600" dirty="0">
              <a:latin typeface="Calibri"/>
              <a:cs typeface="Calibri"/>
            </a:endParaRPr>
          </a:p>
          <a:p>
            <a:pPr marL="187960" marR="5080" indent="-175895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188595" algn="l"/>
              </a:tabLst>
            </a:pPr>
            <a:r>
              <a:rPr lang="en-US" sz="36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lang="en-US" sz="3600" spc="-3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lang="en-US" sz="3600" spc="-5" dirty="0">
                <a:solidFill>
                  <a:srgbClr val="FFFFFF"/>
                </a:solidFill>
                <a:latin typeface="Calibri"/>
                <a:cs typeface="Calibri"/>
              </a:rPr>
              <a:t> has functionality</a:t>
            </a:r>
            <a:r>
              <a:rPr lang="en-US" sz="3600" dirty="0">
                <a:solidFill>
                  <a:srgbClr val="FFFFFF"/>
                </a:solidFill>
                <a:latin typeface="Calibri"/>
                <a:cs typeface="Calibri"/>
              </a:rPr>
              <a:t> to </a:t>
            </a:r>
            <a:r>
              <a:rPr lang="en-US" sz="3600" spc="-5" dirty="0">
                <a:solidFill>
                  <a:srgbClr val="FFFFFF"/>
                </a:solidFill>
                <a:latin typeface="Calibri"/>
                <a:cs typeface="Calibri"/>
              </a:rPr>
              <a:t>check </a:t>
            </a:r>
            <a:r>
              <a:rPr lang="en-US" sz="36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lang="en-US" sz="3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600" spc="-25" dirty="0">
                <a:solidFill>
                  <a:srgbClr val="FFFFFF"/>
                </a:solidFill>
                <a:latin typeface="Calibri"/>
                <a:cs typeface="Calibri"/>
              </a:rPr>
              <a:t>status</a:t>
            </a:r>
            <a:r>
              <a:rPr lang="en-US" sz="3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600" spc="-5" dirty="0">
                <a:solidFill>
                  <a:srgbClr val="FFFFFF"/>
                </a:solidFill>
                <a:latin typeface="Calibri"/>
                <a:cs typeface="Calibri"/>
              </a:rPr>
              <a:t>of assets</a:t>
            </a:r>
            <a:r>
              <a:rPr lang="en-US" sz="3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600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lang="en-US" sz="3600" spc="-10" dirty="0">
                <a:solidFill>
                  <a:srgbClr val="FFFFFF"/>
                </a:solidFill>
                <a:latin typeface="Calibri"/>
                <a:cs typeface="Calibri"/>
              </a:rPr>
              <a:t>anyplace.</a:t>
            </a:r>
            <a:endParaRPr lang="en-US" sz="3600" dirty="0">
              <a:latin typeface="Calibri"/>
              <a:cs typeface="Calibri"/>
            </a:endParaRPr>
          </a:p>
          <a:p>
            <a:pPr marL="187960" indent="-17589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188595" algn="l"/>
              </a:tabLst>
            </a:pPr>
            <a:r>
              <a:rPr lang="en-US" sz="3600" spc="-5" dirty="0">
                <a:solidFill>
                  <a:srgbClr val="FFFFFF"/>
                </a:solidFill>
                <a:latin typeface="Calibri"/>
                <a:cs typeface="Calibri"/>
              </a:rPr>
              <a:t>There is no need </a:t>
            </a:r>
            <a:r>
              <a:rPr lang="en-US" sz="36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lang="en-US" sz="3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600" spc="-20" dirty="0">
                <a:solidFill>
                  <a:srgbClr val="FFFFFF"/>
                </a:solidFill>
                <a:latin typeface="Calibri"/>
                <a:cs typeface="Calibri"/>
              </a:rPr>
              <a:t>keep</a:t>
            </a:r>
            <a:r>
              <a:rPr lang="en-US" sz="3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600" spc="-20" dirty="0">
                <a:solidFill>
                  <a:srgbClr val="FFFFFF"/>
                </a:solidFill>
                <a:latin typeface="Calibri"/>
                <a:cs typeface="Calibri"/>
              </a:rPr>
              <a:t>records</a:t>
            </a:r>
            <a:r>
              <a:rPr lang="en-US" sz="3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lang="en-US" sz="3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600" spc="-10" dirty="0">
                <a:solidFill>
                  <a:srgbClr val="FFFFFF"/>
                </a:solidFill>
                <a:latin typeface="Calibri"/>
                <a:cs typeface="Calibri"/>
              </a:rPr>
              <a:t>details</a:t>
            </a:r>
            <a:r>
              <a:rPr lang="en-US" sz="3600" spc="-5" dirty="0">
                <a:solidFill>
                  <a:srgbClr val="FFFFFF"/>
                </a:solidFill>
                <a:latin typeface="Calibri"/>
                <a:cs typeface="Calibri"/>
              </a:rPr>
              <a:t> on paper </a:t>
            </a:r>
            <a:r>
              <a:rPr lang="en-US" sz="3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lang="en-US" sz="3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600" spc="-50" dirty="0">
                <a:solidFill>
                  <a:srgbClr val="FFFFFF"/>
                </a:solidFill>
                <a:latin typeface="Calibri"/>
                <a:cs typeface="Calibri"/>
              </a:rPr>
              <a:t>register.</a:t>
            </a:r>
            <a:endParaRPr lang="en-US" sz="3600" dirty="0">
              <a:latin typeface="Calibri"/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0440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3FCA-4314-4AB2-8CFC-E6374A8FB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US" sz="4800" dirty="0"/>
              <a:t>Timeline of the Project</a:t>
            </a:r>
            <a:endParaRPr lang="en-IN" sz="4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535427-B769-4ECB-B1CD-665D7497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CA716-D129-4E5D-B33B-ECE73F094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This project will be completed within 2-3 Months and there will also be the graphical representation of the data in the dashboard.</a:t>
            </a:r>
          </a:p>
          <a:p>
            <a:r>
              <a:rPr lang="en-US" sz="3200" dirty="0"/>
              <a:t>It will be easy to get to know the data through visualization.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7611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A9A5-6D98-44A8-81B2-81A8AA79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D5E91E-7627-4D64-971D-90ABDD774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2840EC1-BFAA-4419-A4E0-4D55C8FE7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707" y="1211548"/>
            <a:ext cx="10356112" cy="5521911"/>
          </a:xfrm>
        </p:spPr>
      </p:pic>
    </p:spTree>
    <p:extLst>
      <p:ext uri="{BB962C8B-B14F-4D97-AF65-F5344CB8AC3E}">
        <p14:creationId xmlns:p14="http://schemas.microsoft.com/office/powerpoint/2010/main" val="474728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1D73-9CF6-48DE-B988-E492F0917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0AE363-7B83-41C3-B420-3108222E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886178A-C776-44C6-94EF-9CF03EDD9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665" y="1446028"/>
            <a:ext cx="10579395" cy="5234172"/>
          </a:xfrm>
        </p:spPr>
      </p:pic>
    </p:spTree>
    <p:extLst>
      <p:ext uri="{BB962C8B-B14F-4D97-AF65-F5344CB8AC3E}">
        <p14:creationId xmlns:p14="http://schemas.microsoft.com/office/powerpoint/2010/main" val="2844393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40230"/>
          </a:xfrm>
        </p:spPr>
        <p:txBody>
          <a:bodyPr/>
          <a:lstStyle/>
          <a:p>
            <a:r>
              <a:rPr lang="en-US" sz="5400" dirty="0"/>
              <a:t>Project Problem Statement</a:t>
            </a:r>
            <a:endParaRPr lang="en-IN" sz="5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366" y="1825625"/>
            <a:ext cx="6215012" cy="4351338"/>
          </a:xfrm>
        </p:spPr>
        <p:txBody>
          <a:bodyPr/>
          <a:lstStyle/>
          <a:p>
            <a:r>
              <a:rPr lang="en-US" sz="3200" dirty="0"/>
              <a:t>To Provide an effective inventory management and an efficient management view of assets.</a:t>
            </a:r>
          </a:p>
          <a:p>
            <a:r>
              <a:rPr lang="en-US" sz="3200" dirty="0"/>
              <a:t>Fetching the details about the system used by the employees.</a:t>
            </a:r>
          </a:p>
          <a:p>
            <a:endParaRPr lang="en-US" sz="3600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744" y="1944710"/>
            <a:ext cx="3497083" cy="376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1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8EDE7-4275-4A8D-8399-656AAAEF4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US" sz="4800" dirty="0"/>
              <a:t>Introduction  Of The Project</a:t>
            </a:r>
            <a:endParaRPr lang="en-IN" sz="4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45406-2C2E-4BE9-B4B0-92B66353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3A57C-27AE-42C8-BFE6-9BFFF4389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970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•"/>
            </a:pPr>
            <a:endParaRPr lang="en-US" dirty="0"/>
          </a:p>
          <a:p>
            <a:pPr marL="673735" marR="15240" lvl="1" indent="-190500">
              <a:lnSpc>
                <a:spcPct val="70000"/>
              </a:lnSpc>
              <a:buFont typeface="Arial"/>
              <a:buChar char="•"/>
              <a:tabLst>
                <a:tab pos="674370" algn="l"/>
              </a:tabLst>
            </a:pPr>
            <a:r>
              <a:rPr lang="en-US" sz="3200" spc="-5" dirty="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lang="en-US" sz="32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200" spc="-1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lang="en-US" sz="32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200" spc="-5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lang="en-US" sz="32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en-US" sz="3200" spc="90" dirty="0">
                <a:solidFill>
                  <a:srgbClr val="FFFFFF"/>
                </a:solidFill>
                <a:latin typeface="Calibri"/>
                <a:cs typeface="Calibri"/>
              </a:rPr>
              <a:t>n </a:t>
            </a:r>
            <a:r>
              <a:rPr lang="en-US" sz="3200" spc="-15" dirty="0">
                <a:solidFill>
                  <a:srgbClr val="FFFFFF"/>
                </a:solidFill>
                <a:latin typeface="Calibri"/>
                <a:cs typeface="Calibri"/>
              </a:rPr>
              <a:t>interface</a:t>
            </a:r>
            <a:r>
              <a:rPr lang="en-US" sz="32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2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lang="en-US" sz="32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2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lang="en-US" sz="32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200" spc="-10" dirty="0">
                <a:solidFill>
                  <a:srgbClr val="FFFFFF"/>
                </a:solidFill>
                <a:latin typeface="Calibri"/>
                <a:cs typeface="Calibri"/>
              </a:rPr>
              <a:t>organization</a:t>
            </a:r>
            <a:r>
              <a:rPr lang="en-US" sz="32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2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lang="en-US" sz="32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200" spc="-5" dirty="0">
                <a:solidFill>
                  <a:srgbClr val="FFFFFF"/>
                </a:solidFill>
                <a:latin typeface="Calibri"/>
                <a:cs typeface="Calibri"/>
              </a:rPr>
              <a:t>needs</a:t>
            </a:r>
            <a:r>
              <a:rPr lang="en-US" sz="32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2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lang="en-US" sz="32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200" spc="-5" dirty="0">
                <a:solidFill>
                  <a:srgbClr val="FFFFFF"/>
                </a:solidFill>
                <a:latin typeface="Calibri"/>
                <a:cs typeface="Calibri"/>
              </a:rPr>
              <a:t>manage</a:t>
            </a:r>
            <a:r>
              <a:rPr lang="en-US" sz="32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200" spc="-5" dirty="0">
                <a:solidFill>
                  <a:srgbClr val="FFFFFF"/>
                </a:solidFill>
                <a:latin typeface="Calibri"/>
                <a:cs typeface="Calibri"/>
              </a:rPr>
              <a:t>its </a:t>
            </a:r>
            <a:r>
              <a:rPr lang="en-US" sz="3200" spc="-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200" spc="-5" dirty="0">
                <a:solidFill>
                  <a:srgbClr val="FFFFFF"/>
                </a:solidFill>
                <a:latin typeface="Calibri"/>
                <a:cs typeface="Calibri"/>
              </a:rPr>
              <a:t>own</a:t>
            </a:r>
            <a:r>
              <a:rPr lang="en-US" sz="3200" spc="-10" dirty="0">
                <a:solidFill>
                  <a:srgbClr val="FFFFFF"/>
                </a:solidFill>
                <a:latin typeface="Calibri"/>
                <a:cs typeface="Calibri"/>
              </a:rPr>
              <a:t> assets</a:t>
            </a:r>
            <a:r>
              <a:rPr lang="en-US" sz="3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lang="en-US" sz="3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200" spc="-20" dirty="0">
                <a:solidFill>
                  <a:srgbClr val="FFFFFF"/>
                </a:solidFill>
                <a:latin typeface="Calibri"/>
                <a:cs typeface="Calibri"/>
              </a:rPr>
              <a:t>inventory.</a:t>
            </a:r>
          </a:p>
          <a:p>
            <a:pPr marL="483235" marR="15240" lvl="1" indent="0">
              <a:lnSpc>
                <a:spcPct val="70000"/>
              </a:lnSpc>
              <a:buNone/>
              <a:tabLst>
                <a:tab pos="674370" algn="l"/>
              </a:tabLst>
            </a:pPr>
            <a:endParaRPr lang="en-US" sz="3200" dirty="0"/>
          </a:p>
          <a:p>
            <a:pPr marL="673735" marR="16510" lvl="1" indent="-190500">
              <a:lnSpc>
                <a:spcPct val="70000"/>
              </a:lnSpc>
              <a:buFont typeface="Arial"/>
              <a:buChar char="•"/>
              <a:tabLst>
                <a:tab pos="674370" algn="l"/>
              </a:tabLst>
            </a:pPr>
            <a:r>
              <a:rPr lang="en-US" sz="3200" spc="-45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lang="en-US" sz="320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200" spc="-5" dirty="0">
                <a:solidFill>
                  <a:srgbClr val="FFFFFF"/>
                </a:solidFill>
                <a:latin typeface="Calibri"/>
                <a:cs typeface="Calibri"/>
              </a:rPr>
              <a:t>provide</a:t>
            </a:r>
            <a:r>
              <a:rPr lang="en-US" sz="3200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200" spc="-5" dirty="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r>
              <a:rPr lang="en-US" sz="3200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2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lang="en-US" sz="3200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200" spc="-5" dirty="0">
                <a:solidFill>
                  <a:srgbClr val="FFFFFF"/>
                </a:solidFill>
                <a:latin typeface="Calibri"/>
                <a:cs typeface="Calibri"/>
              </a:rPr>
              <a:t>manage</a:t>
            </a:r>
            <a:r>
              <a:rPr lang="en-US" sz="3200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200" spc="-10" dirty="0">
                <a:solidFill>
                  <a:srgbClr val="FFFFFF"/>
                </a:solidFill>
                <a:latin typeface="Calibri"/>
                <a:cs typeface="Calibri"/>
              </a:rPr>
              <a:t>assets</a:t>
            </a:r>
            <a:r>
              <a:rPr lang="en-US" sz="3200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200" spc="-5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lang="en-US" sz="3200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2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lang="en-US" sz="3200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200" spc="-10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lang="en-US" sz="3200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200" spc="-10" dirty="0">
                <a:solidFill>
                  <a:srgbClr val="FFFFFF"/>
                </a:solidFill>
                <a:latin typeface="Calibri"/>
                <a:cs typeface="Calibri"/>
              </a:rPr>
              <a:t>categories</a:t>
            </a:r>
            <a:r>
              <a:rPr lang="en-US" sz="3200" spc="125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lang="en-US" sz="3200" spc="130" dirty="0">
                <a:solidFill>
                  <a:srgbClr val="FFFFFF"/>
                </a:solidFill>
                <a:latin typeface="Calibri"/>
                <a:cs typeface="Calibri"/>
              </a:rPr>
              <a:t>Location, </a:t>
            </a:r>
            <a:r>
              <a:rPr lang="en-US" sz="3200" spc="-10" dirty="0">
                <a:solidFill>
                  <a:srgbClr val="FFFFFF"/>
                </a:solidFill>
                <a:latin typeface="Calibri"/>
                <a:cs typeface="Calibri"/>
              </a:rPr>
              <a:t>departments</a:t>
            </a:r>
            <a:r>
              <a:rPr lang="en-US" sz="320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2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lang="en-US" sz="3200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2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lang="en-US" sz="3200" spc="-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200" spc="-10" dirty="0">
                <a:solidFill>
                  <a:srgbClr val="FFFFFF"/>
                </a:solidFill>
                <a:latin typeface="Calibri"/>
                <a:cs typeface="Calibri"/>
              </a:rPr>
              <a:t>organization.</a:t>
            </a:r>
          </a:p>
          <a:p>
            <a:pPr marL="483235" marR="16510" lvl="1" indent="0">
              <a:lnSpc>
                <a:spcPct val="70000"/>
              </a:lnSpc>
              <a:buNone/>
              <a:tabLst>
                <a:tab pos="674370" algn="l"/>
              </a:tabLst>
            </a:pPr>
            <a:endParaRPr lang="en-US" sz="3200" dirty="0"/>
          </a:p>
          <a:p>
            <a:pPr marL="673735" marR="9525" lvl="1" indent="-190500">
              <a:lnSpc>
                <a:spcPct val="70000"/>
              </a:lnSpc>
              <a:buFont typeface="Arial"/>
              <a:buChar char="•"/>
              <a:tabLst>
                <a:tab pos="674370" algn="l"/>
              </a:tabLst>
            </a:pPr>
            <a:r>
              <a:rPr lang="en-US" sz="32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lang="en-US" sz="3200" spc="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200" spc="-5" dirty="0">
                <a:solidFill>
                  <a:srgbClr val="FFFFFF"/>
                </a:solidFill>
                <a:latin typeface="Calibri"/>
                <a:cs typeface="Calibri"/>
              </a:rPr>
              <a:t>Admin can view all the details related to the system of the department and also update any changes.</a:t>
            </a:r>
          </a:p>
          <a:p>
            <a:pPr marL="483235" marR="9525" lvl="1" indent="0">
              <a:lnSpc>
                <a:spcPct val="70000"/>
              </a:lnSpc>
              <a:buNone/>
              <a:tabLst>
                <a:tab pos="674370" algn="l"/>
              </a:tabLst>
            </a:pPr>
            <a:endParaRPr lang="en-US" sz="3200" spc="-5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673735" marR="9525" lvl="1" indent="-190500">
              <a:lnSpc>
                <a:spcPct val="70000"/>
              </a:lnSpc>
              <a:buFont typeface="Arial"/>
              <a:buChar char="•"/>
              <a:tabLst>
                <a:tab pos="674370" algn="l"/>
              </a:tabLst>
            </a:pPr>
            <a:r>
              <a:rPr lang="en-US" sz="3200" spc="-5" dirty="0">
                <a:solidFill>
                  <a:srgbClr val="FFFFFF"/>
                </a:solidFill>
                <a:latin typeface="Calibri"/>
                <a:cs typeface="Calibri"/>
              </a:rPr>
              <a:t>It is a Database-First approach in Entity Framework.</a:t>
            </a:r>
          </a:p>
          <a:p>
            <a:pPr marL="483235" marR="9525" lvl="1" indent="0">
              <a:lnSpc>
                <a:spcPct val="70000"/>
              </a:lnSpc>
              <a:buNone/>
              <a:tabLst>
                <a:tab pos="674370" algn="l"/>
              </a:tabLst>
            </a:pPr>
            <a:endParaRPr lang="en-US" sz="3200" dirty="0"/>
          </a:p>
          <a:p>
            <a:pPr marL="483235" marR="15240" lvl="1" indent="0">
              <a:lnSpc>
                <a:spcPct val="70000"/>
              </a:lnSpc>
              <a:buNone/>
              <a:tabLst>
                <a:tab pos="674370" algn="l"/>
              </a:tabLst>
            </a:pPr>
            <a:endParaRPr lang="en-US" sz="2800" dirty="0">
              <a:latin typeface="Calibri"/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485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Objectives of the Project </a:t>
            </a:r>
            <a:br>
              <a:rPr lang="en-IN" dirty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6091707" y="1825625"/>
            <a:ext cx="5566893" cy="4351338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To have an overall asset detail available and easy management.</a:t>
            </a:r>
          </a:p>
          <a:p>
            <a:r>
              <a:rPr lang="en-US" sz="3200" dirty="0"/>
              <a:t>Smooth execution of functions</a:t>
            </a:r>
          </a:p>
          <a:p>
            <a:r>
              <a:rPr lang="en-US" sz="3200" dirty="0"/>
              <a:t>Keeping wastage and losses to a Minimum.</a:t>
            </a:r>
          </a:p>
          <a:p>
            <a:r>
              <a:rPr lang="en-US" sz="3200" dirty="0"/>
              <a:t>Material Availability</a:t>
            </a:r>
          </a:p>
          <a:p>
            <a:r>
              <a:rPr lang="en-US" sz="3200" dirty="0"/>
              <a:t>Better Level of customer Service.</a:t>
            </a:r>
            <a:endParaRPr lang="en-IN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90" y="1564370"/>
            <a:ext cx="5298919" cy="398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3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r>
              <a:rPr lang="en-US" sz="4400" dirty="0"/>
              <a:t>Functionalities of project</a:t>
            </a:r>
            <a:endParaRPr lang="en-IN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It will store all the details of employees working in the company in which we can Add details, edit details, Left/Terminated details, and check the overall status department wise, and detailed report of the employees working and left.</a:t>
            </a:r>
          </a:p>
          <a:p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837" y="1210614"/>
            <a:ext cx="3561477" cy="450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1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AD38D-FF70-4C2D-9803-B6DE6A8C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Unique Aspects of the project</a:t>
            </a:r>
            <a:endParaRPr lang="en-IN" sz="4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69ABBD-E5F5-4A9A-A9D9-A3E843DBD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4D4D6-1D4B-404C-8C14-4ED23ABEE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To add a functionality in which, we will be able to show the data through graphical representation.</a:t>
            </a:r>
          </a:p>
          <a:p>
            <a:r>
              <a:rPr lang="en-US" sz="3200" dirty="0"/>
              <a:t>To get a better understanding of the system through data visualization.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58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US" sz="4800" dirty="0"/>
              <a:t>Tools and Technology  </a:t>
            </a:r>
            <a:endParaRPr lang="en-IN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366" y="1825625"/>
            <a:ext cx="6330922" cy="4351338"/>
          </a:xfrm>
        </p:spPr>
        <p:txBody>
          <a:bodyPr/>
          <a:lstStyle/>
          <a:p>
            <a:r>
              <a:rPr lang="en-US" dirty="0"/>
              <a:t>Tools to be used: </a:t>
            </a:r>
            <a:r>
              <a:rPr lang="en-US" dirty="0" err="1"/>
              <a:t>.Net</a:t>
            </a:r>
            <a:r>
              <a:rPr lang="en-US" dirty="0"/>
              <a:t> Core</a:t>
            </a:r>
          </a:p>
          <a:p>
            <a:r>
              <a:rPr lang="en-US" dirty="0"/>
              <a:t>Technology name : Asp.net (Version 4.0)</a:t>
            </a:r>
          </a:p>
          <a:p>
            <a:r>
              <a:rPr lang="en-US" dirty="0"/>
              <a:t>Front end: HTML, Bootstrap, CSS</a:t>
            </a:r>
          </a:p>
          <a:p>
            <a:r>
              <a:rPr lang="en-US" dirty="0"/>
              <a:t>Back end: MVC</a:t>
            </a:r>
          </a:p>
          <a:p>
            <a:r>
              <a:rPr lang="en-US" dirty="0"/>
              <a:t>Database: MSSQL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063" y="2133978"/>
            <a:ext cx="4522337" cy="334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15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6AFE-5F09-4BC6-B580-D60EDF16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/>
              <a:t>Entity</a:t>
            </a:r>
            <a:endParaRPr lang="en-IN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7DD9ED-3F30-4DEE-9D5D-64A56821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372EC-3A24-4117-BE7B-3145187A4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7960" indent="-1758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8595" algn="l"/>
              </a:tabLst>
            </a:pPr>
            <a:r>
              <a:rPr lang="en-US" sz="3200" spc="-15" dirty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lang="en-US" sz="3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200" spc="-1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lang="en-US"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200" spc="-15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lang="en-US"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200" spc="-15" dirty="0">
                <a:solidFill>
                  <a:srgbClr val="FFFFFF"/>
                </a:solidFill>
                <a:latin typeface="Calibri"/>
                <a:cs typeface="Calibri"/>
              </a:rPr>
              <a:t>Entities</a:t>
            </a:r>
            <a:r>
              <a:rPr lang="en-US" sz="3200" spc="-5" dirty="0">
                <a:solidFill>
                  <a:srgbClr val="FFFFFF"/>
                </a:solidFill>
                <a:latin typeface="Calibri"/>
                <a:cs typeface="Calibri"/>
              </a:rPr>
              <a:t> in our</a:t>
            </a:r>
            <a:r>
              <a:rPr lang="en-US"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200" spc="-15" dirty="0">
                <a:solidFill>
                  <a:srgbClr val="FFFFFF"/>
                </a:solidFill>
                <a:latin typeface="Calibri"/>
                <a:cs typeface="Calibri"/>
              </a:rPr>
              <a:t>Project.</a:t>
            </a:r>
          </a:p>
          <a:p>
            <a:pPr marL="12065" indent="0">
              <a:lnSpc>
                <a:spcPct val="100000"/>
              </a:lnSpc>
              <a:spcBef>
                <a:spcPts val="100"/>
              </a:spcBef>
              <a:buNone/>
              <a:tabLst>
                <a:tab pos="188595" algn="l"/>
              </a:tabLst>
            </a:pPr>
            <a:endParaRPr lang="en-US" sz="3200" dirty="0">
              <a:latin typeface="Calibri"/>
              <a:cs typeface="Calibri"/>
            </a:endParaRPr>
          </a:p>
          <a:p>
            <a:pPr marL="645160" lvl="1" indent="-341630">
              <a:lnSpc>
                <a:spcPct val="100000"/>
              </a:lnSpc>
              <a:spcBef>
                <a:spcPts val="5"/>
              </a:spcBef>
              <a:buFont typeface="Yu Gothic UI"/>
              <a:buChar char="❖"/>
              <a:tabLst>
                <a:tab pos="645795" algn="l"/>
              </a:tabLst>
            </a:pPr>
            <a:r>
              <a:rPr lang="en-US" sz="3200" spc="-5" dirty="0">
                <a:solidFill>
                  <a:srgbClr val="FFFFFF"/>
                </a:solidFill>
                <a:latin typeface="Calibri"/>
                <a:cs typeface="Calibri"/>
              </a:rPr>
              <a:t>Admin</a:t>
            </a:r>
            <a:endParaRPr lang="en-US" sz="32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Yu Gothic UI"/>
              <a:buChar char="❖"/>
            </a:pPr>
            <a:endParaRPr lang="en-US" sz="3200" dirty="0">
              <a:latin typeface="Calibri"/>
              <a:cs typeface="Calibri"/>
            </a:endParaRPr>
          </a:p>
          <a:p>
            <a:pPr marL="645160" lvl="1" indent="-341630">
              <a:lnSpc>
                <a:spcPct val="100000"/>
              </a:lnSpc>
              <a:buFont typeface="Yu Gothic UI"/>
              <a:buChar char="❖"/>
              <a:tabLst>
                <a:tab pos="645795" algn="l"/>
              </a:tabLst>
            </a:pPr>
            <a:r>
              <a:rPr lang="en-US" sz="3200" spc="-1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endParaRPr lang="en-US" sz="3200" dirty="0">
              <a:latin typeface="Calibri"/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5527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8E6F-7D46-497D-8874-04BE0103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/>
              <a:t> Admin</a:t>
            </a:r>
            <a:endParaRPr lang="en-IN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5731C6-CD39-4F1B-94DE-6C8E9B895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8D14E-A74B-4E66-86F2-206AF1B32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9125" indent="-607060">
              <a:lnSpc>
                <a:spcPct val="100000"/>
              </a:lnSpc>
              <a:spcBef>
                <a:spcPts val="425"/>
              </a:spcBef>
              <a:buAutoNum type="arabicPeriod"/>
              <a:tabLst>
                <a:tab pos="619125" algn="l"/>
                <a:tab pos="619760" algn="l"/>
              </a:tabLst>
            </a:pPr>
            <a:r>
              <a:rPr lang="en-IN" sz="2000" spc="-5" dirty="0">
                <a:solidFill>
                  <a:srgbClr val="FFFFFF"/>
                </a:solidFill>
                <a:latin typeface="Calibri"/>
                <a:cs typeface="Calibri"/>
              </a:rPr>
              <a:t>Login</a:t>
            </a:r>
            <a:endParaRPr lang="en-IN" sz="2000" dirty="0">
              <a:latin typeface="Calibri"/>
              <a:cs typeface="Calibri"/>
            </a:endParaRPr>
          </a:p>
          <a:p>
            <a:pPr marL="619125" indent="-607060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619125" algn="l"/>
                <a:tab pos="619760" algn="l"/>
              </a:tabLst>
            </a:pPr>
            <a:r>
              <a:rPr lang="en-IN" sz="2000" spc="-10" dirty="0">
                <a:solidFill>
                  <a:srgbClr val="FFFFFF"/>
                </a:solidFill>
                <a:latin typeface="Calibri"/>
                <a:cs typeface="Calibri"/>
              </a:rPr>
              <a:t>Manage</a:t>
            </a:r>
            <a:r>
              <a:rPr lang="en-IN"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2000" spc="-15" dirty="0">
                <a:solidFill>
                  <a:srgbClr val="FFFFFF"/>
                </a:solidFill>
                <a:latin typeface="Calibri"/>
                <a:cs typeface="Calibri"/>
              </a:rPr>
              <a:t>Profile</a:t>
            </a:r>
            <a:endParaRPr lang="en-IN" sz="2000" dirty="0">
              <a:latin typeface="Calibri"/>
              <a:cs typeface="Calibri"/>
            </a:endParaRPr>
          </a:p>
          <a:p>
            <a:pPr marL="619125" indent="-607060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619125" algn="l"/>
                <a:tab pos="619760" algn="l"/>
              </a:tabLst>
            </a:pPr>
            <a:r>
              <a:rPr lang="en-IN" sz="2000" spc="-10" dirty="0">
                <a:solidFill>
                  <a:srgbClr val="FFFFFF"/>
                </a:solidFill>
                <a:latin typeface="Calibri"/>
                <a:cs typeface="Calibri"/>
              </a:rPr>
              <a:t>Manage</a:t>
            </a:r>
            <a:r>
              <a:rPr lang="en-IN"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2000" spc="-10" dirty="0">
                <a:solidFill>
                  <a:srgbClr val="FFFFFF"/>
                </a:solidFill>
                <a:latin typeface="Calibri"/>
                <a:cs typeface="Calibri"/>
              </a:rPr>
              <a:t>Employees</a:t>
            </a:r>
            <a:endParaRPr lang="en-IN" sz="2000" dirty="0">
              <a:latin typeface="Calibri"/>
              <a:cs typeface="Calibri"/>
            </a:endParaRPr>
          </a:p>
          <a:p>
            <a:pPr marL="619125" indent="-60706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619125" algn="l"/>
                <a:tab pos="619760" algn="l"/>
              </a:tabLst>
            </a:pPr>
            <a:r>
              <a:rPr lang="en-IN" sz="2000" spc="-10" dirty="0">
                <a:solidFill>
                  <a:srgbClr val="FFFFFF"/>
                </a:solidFill>
                <a:latin typeface="Calibri"/>
                <a:cs typeface="Calibri"/>
              </a:rPr>
              <a:t>Manage</a:t>
            </a:r>
            <a:r>
              <a:rPr lang="en-IN"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2000" spc="-10" dirty="0">
                <a:solidFill>
                  <a:srgbClr val="FFFFFF"/>
                </a:solidFill>
                <a:latin typeface="Calibri"/>
                <a:cs typeface="Calibri"/>
              </a:rPr>
              <a:t>Departments</a:t>
            </a:r>
            <a:endParaRPr lang="en-IN" sz="2000" dirty="0">
              <a:latin typeface="Calibri"/>
              <a:cs typeface="Calibri"/>
            </a:endParaRPr>
          </a:p>
          <a:p>
            <a:pPr marL="619125" indent="-60706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619125" algn="l"/>
                <a:tab pos="619760" algn="l"/>
              </a:tabLst>
            </a:pPr>
            <a:r>
              <a:rPr lang="en-IN" sz="2000" spc="-10" dirty="0">
                <a:solidFill>
                  <a:srgbClr val="FFFFFF"/>
                </a:solidFill>
                <a:latin typeface="Calibri"/>
                <a:cs typeface="Calibri"/>
              </a:rPr>
              <a:t>Manage</a:t>
            </a:r>
            <a:r>
              <a:rPr lang="en-IN"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2000" spc="-10" dirty="0">
                <a:solidFill>
                  <a:srgbClr val="FFFFFF"/>
                </a:solidFill>
                <a:latin typeface="Calibri"/>
                <a:cs typeface="Calibri"/>
              </a:rPr>
              <a:t>Assets</a:t>
            </a:r>
            <a:endParaRPr lang="en-IN" sz="2000" dirty="0">
              <a:latin typeface="Calibri"/>
              <a:cs typeface="Calibri"/>
            </a:endParaRPr>
          </a:p>
          <a:p>
            <a:pPr marL="619125" indent="-607060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619125" algn="l"/>
                <a:tab pos="619760" algn="l"/>
              </a:tabLst>
            </a:pPr>
            <a:r>
              <a:rPr lang="en-IN" sz="2000" spc="-10" dirty="0">
                <a:solidFill>
                  <a:srgbClr val="FFFFFF"/>
                </a:solidFill>
                <a:latin typeface="Calibri"/>
                <a:cs typeface="Calibri"/>
              </a:rPr>
              <a:t>Manage</a:t>
            </a:r>
            <a:r>
              <a:rPr lang="en-IN"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2000" spc="-20" dirty="0">
                <a:solidFill>
                  <a:srgbClr val="FFFFFF"/>
                </a:solidFill>
                <a:latin typeface="Calibri"/>
                <a:cs typeface="Calibri"/>
              </a:rPr>
              <a:t>Inventory</a:t>
            </a:r>
          </a:p>
          <a:p>
            <a:pPr marL="619125" indent="-607060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619125" algn="l"/>
                <a:tab pos="619760" algn="l"/>
              </a:tabLst>
            </a:pPr>
            <a:r>
              <a:rPr lang="en-IN" sz="2000" spc="-20" dirty="0">
                <a:solidFill>
                  <a:srgbClr val="FFFFFF"/>
                </a:solidFill>
                <a:latin typeface="Calibri"/>
                <a:cs typeface="Calibri"/>
              </a:rPr>
              <a:t>Update details</a:t>
            </a:r>
          </a:p>
          <a:p>
            <a:pPr marL="619125" indent="-607060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619125" algn="l"/>
                <a:tab pos="619760" algn="l"/>
              </a:tabLst>
            </a:pPr>
            <a:r>
              <a:rPr lang="en-IN" sz="2000" spc="-20" dirty="0">
                <a:solidFill>
                  <a:srgbClr val="FFFFFF"/>
                </a:solidFill>
                <a:latin typeface="Calibri"/>
                <a:cs typeface="Calibri"/>
              </a:rPr>
              <a:t>Edit profiles</a:t>
            </a:r>
          </a:p>
          <a:p>
            <a:pPr marL="619125" indent="-607060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619125" algn="l"/>
                <a:tab pos="619760" algn="l"/>
              </a:tabLst>
            </a:pPr>
            <a:r>
              <a:rPr lang="en-IN" sz="2000" spc="-20" dirty="0">
                <a:solidFill>
                  <a:srgbClr val="FFFFFF"/>
                </a:solidFill>
                <a:latin typeface="Calibri"/>
                <a:cs typeface="Calibri"/>
              </a:rPr>
              <a:t>Add details</a:t>
            </a:r>
          </a:p>
          <a:p>
            <a:pPr marL="619125" indent="-607060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619125" algn="l"/>
                <a:tab pos="619760" algn="l"/>
              </a:tabLst>
            </a:pPr>
            <a:r>
              <a:rPr lang="en-IN" sz="2000" dirty="0">
                <a:latin typeface="Calibri"/>
                <a:cs typeface="Calibri"/>
              </a:rPr>
              <a:t>Left details</a:t>
            </a:r>
          </a:p>
          <a:p>
            <a:pPr marL="619125" indent="-607060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619125" algn="l"/>
                <a:tab pos="619760" algn="l"/>
              </a:tabLst>
            </a:pPr>
            <a:r>
              <a:rPr lang="en-IN" sz="2000" dirty="0">
                <a:latin typeface="Calibri"/>
                <a:cs typeface="Calibri"/>
              </a:rPr>
              <a:t>File Upload</a:t>
            </a:r>
          </a:p>
          <a:p>
            <a:pPr marL="619125" indent="-607060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619125" algn="l"/>
                <a:tab pos="619760" algn="l"/>
              </a:tabLst>
            </a:pPr>
            <a:r>
              <a:rPr lang="en-IN" sz="2000" dirty="0">
                <a:latin typeface="Calibri"/>
                <a:cs typeface="Calibri"/>
              </a:rPr>
              <a:t>Inventory Details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546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16c05727-aa75-4e4a-9b5f-8a80a1165891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544</Words>
  <Application>Microsoft Macintosh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Yu Gothic UI</vt:lpstr>
      <vt:lpstr>Arial</vt:lpstr>
      <vt:lpstr>Arial MT</vt:lpstr>
      <vt:lpstr>Calibri</vt:lpstr>
      <vt:lpstr>Trade Gothic LT Pro</vt:lpstr>
      <vt:lpstr>Trebuchet MS</vt:lpstr>
      <vt:lpstr>Office Theme</vt:lpstr>
      <vt:lpstr>IT Inventory Management  Portal</vt:lpstr>
      <vt:lpstr>Project Problem Statement</vt:lpstr>
      <vt:lpstr>Introduction  Of The Project</vt:lpstr>
      <vt:lpstr>Objectives of the Project  </vt:lpstr>
      <vt:lpstr>Functionalities of project</vt:lpstr>
      <vt:lpstr>Unique Aspects of the project</vt:lpstr>
      <vt:lpstr>Tools and Technology  </vt:lpstr>
      <vt:lpstr>Entity</vt:lpstr>
      <vt:lpstr> Admin</vt:lpstr>
      <vt:lpstr>User </vt:lpstr>
      <vt:lpstr>About Existing System</vt:lpstr>
      <vt:lpstr>Need for System</vt:lpstr>
      <vt:lpstr>Timeline of the Project</vt:lpstr>
      <vt:lpstr>Login Page</vt:lpstr>
      <vt:lpstr>Dashboard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2022-01-22T15:27:00Z</dcterms:created>
  <dcterms:modified xsi:type="dcterms:W3CDTF">2024-04-14T21:55:29Z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