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60" r:id="rId4"/>
    <p:sldId id="296" r:id="rId5"/>
    <p:sldId id="262" r:id="rId6"/>
    <p:sldId id="297" r:id="rId7"/>
    <p:sldId id="300" r:id="rId8"/>
    <p:sldId id="303" r:id="rId9"/>
    <p:sldId id="304" r:id="rId10"/>
    <p:sldId id="285" r:id="rId11"/>
    <p:sldId id="263" r:id="rId12"/>
    <p:sldId id="298" r:id="rId13"/>
    <p:sldId id="299" r:id="rId14"/>
    <p:sldId id="264" r:id="rId15"/>
    <p:sldId id="301" r:id="rId16"/>
    <p:sldId id="268" r:id="rId17"/>
    <p:sldId id="272" r:id="rId18"/>
    <p:sldId id="302" r:id="rId19"/>
    <p:sldId id="278" r:id="rId20"/>
    <p:sldId id="305" r:id="rId21"/>
  </p:sldIdLst>
  <p:sldSz cx="9144000" cy="5143500" type="screen16x9"/>
  <p:notesSz cx="6858000" cy="9144000"/>
  <p:embeddedFontLst>
    <p:embeddedFont>
      <p:font typeface="Lexend Deca" panose="020B0604020202020204" charset="-78"/>
      <p:regular r:id="rId23"/>
    </p:embeddedFont>
    <p:embeddedFont>
      <p:font typeface="Muli" panose="02000503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138BE6-E374-4A1A-BE6D-9E52B14417BE}">
  <a:tblStyle styleId="{1A138BE6-E374-4A1A-BE6D-9E52B1441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286F9A-8295-4760-8310-7838FB866F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bc98855ff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bc98855ff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2406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917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6625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20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2661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353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040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30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DiVsU376Ui942OelwvGhd79nVP5OBgFN/view?usp=share_link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1.png"/><Relationship Id="rId4" Type="http://schemas.openxmlformats.org/officeDocument/2006/relationships/hyperlink" Target="https://drive.google.com/file/d/1Vx7xvTwecD9UDSrgIwvXsYhk8Ia-AfM-/view?usp=share_lin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7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7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7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7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7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935892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Vehicle Collateral Loans            on Blockchain</a:t>
            </a: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2"/>
          <p:cNvSpPr txBox="1">
            <a:spLocks noGrp="1"/>
          </p:cNvSpPr>
          <p:nvPr>
            <p:ph type="title"/>
          </p:nvPr>
        </p:nvSpPr>
        <p:spPr>
          <a:xfrm>
            <a:off x="452678" y="159460"/>
            <a:ext cx="6014400" cy="59071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Actors Involved</a:t>
            </a:r>
            <a:endParaRPr sz="2800" dirty="0"/>
          </a:p>
        </p:txBody>
      </p:sp>
      <p:sp>
        <p:nvSpPr>
          <p:cNvPr id="482" name="Google Shape;482;p4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83" name="Google Shape;483;p42"/>
          <p:cNvSpPr/>
          <p:nvPr/>
        </p:nvSpPr>
        <p:spPr>
          <a:xfrm>
            <a:off x="452678" y="1118073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Lender</a:t>
            </a:r>
            <a:r>
              <a:rPr lang="en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	</a:t>
            </a:r>
            <a:endParaRPr b="1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Lender can be single entity, a group or an institution</a:t>
            </a:r>
          </a:p>
        </p:txBody>
      </p:sp>
      <p:sp>
        <p:nvSpPr>
          <p:cNvPr id="484" name="Google Shape;484;p42"/>
          <p:cNvSpPr/>
          <p:nvPr/>
        </p:nvSpPr>
        <p:spPr>
          <a:xfrm>
            <a:off x="4501163" y="1118073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Borrower</a:t>
            </a:r>
            <a:endParaRPr lang="en-US" b="1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Single entity opting for a                          loan</a:t>
            </a:r>
            <a:r>
              <a:rPr lang="en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 </a:t>
            </a: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5" name="Google Shape;485;p42"/>
          <p:cNvSpPr/>
          <p:nvPr/>
        </p:nvSpPr>
        <p:spPr>
          <a:xfrm>
            <a:off x="452678" y="2876573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RTO</a:t>
            </a:r>
            <a:endParaRPr b="1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Government entity acting as creator &amp; validator of NFTs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6" name="Google Shape;486;p42"/>
          <p:cNvSpPr/>
          <p:nvPr/>
        </p:nvSpPr>
        <p:spPr>
          <a:xfrm>
            <a:off x="4501163" y="2876573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Oracle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For getting off-chain data like creditworthiness, KYC and car market place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7" name="Google Shape;487;p42"/>
          <p:cNvSpPr/>
          <p:nvPr/>
        </p:nvSpPr>
        <p:spPr>
          <a:xfrm>
            <a:off x="3126303" y="1493062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42"/>
          <p:cNvSpPr/>
          <p:nvPr/>
        </p:nvSpPr>
        <p:spPr>
          <a:xfrm rot="5400000">
            <a:off x="3300557" y="1493062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42"/>
          <p:cNvSpPr/>
          <p:nvPr/>
        </p:nvSpPr>
        <p:spPr>
          <a:xfrm rot="10800000">
            <a:off x="3300557" y="166867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42"/>
          <p:cNvSpPr/>
          <p:nvPr/>
        </p:nvSpPr>
        <p:spPr>
          <a:xfrm rot="-5400000">
            <a:off x="3126303" y="1676174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42"/>
          <p:cNvSpPr/>
          <p:nvPr/>
        </p:nvSpPr>
        <p:spPr>
          <a:xfrm>
            <a:off x="3682778" y="1997250"/>
            <a:ext cx="349569" cy="47061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lt1"/>
                </a:solidFill>
                <a:latin typeface="Lexend Deca"/>
              </a:rPr>
              <a:t>L</a:t>
            </a:r>
            <a:endParaRPr b="1" i="0" dirty="0">
              <a:ln>
                <a:noFill/>
              </a:ln>
              <a:solidFill>
                <a:schemeClr val="lt1"/>
              </a:solidFill>
              <a:latin typeface="Lexend Deca"/>
            </a:endParaRPr>
          </a:p>
        </p:txBody>
      </p:sp>
      <p:sp>
        <p:nvSpPr>
          <p:cNvPr id="492" name="Google Shape;492;p42"/>
          <p:cNvSpPr/>
          <p:nvPr/>
        </p:nvSpPr>
        <p:spPr>
          <a:xfrm>
            <a:off x="4698398" y="2004970"/>
            <a:ext cx="518951" cy="4197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lt1"/>
                </a:solidFill>
                <a:latin typeface="Lexend Deca"/>
              </a:rPr>
              <a:t>B</a:t>
            </a:r>
            <a:endParaRPr b="1" i="0" dirty="0">
              <a:ln>
                <a:noFill/>
              </a:ln>
              <a:solidFill>
                <a:schemeClr val="lt1"/>
              </a:solidFill>
              <a:latin typeface="Lexend Deca"/>
            </a:endParaRPr>
          </a:p>
        </p:txBody>
      </p:sp>
      <p:sp>
        <p:nvSpPr>
          <p:cNvPr id="493" name="Google Shape;493;p42"/>
          <p:cNvSpPr/>
          <p:nvPr/>
        </p:nvSpPr>
        <p:spPr>
          <a:xfrm>
            <a:off x="3648191" y="3103625"/>
            <a:ext cx="449622" cy="47061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lt1"/>
                </a:solidFill>
                <a:latin typeface="Lexend Deca"/>
              </a:rPr>
              <a:t>R</a:t>
            </a:r>
            <a:endParaRPr b="1" i="0" dirty="0">
              <a:ln>
                <a:noFill/>
              </a:ln>
              <a:solidFill>
                <a:schemeClr val="lt1"/>
              </a:solidFill>
              <a:latin typeface="Lexend Deca"/>
            </a:endParaRPr>
          </a:p>
        </p:txBody>
      </p:sp>
      <p:sp>
        <p:nvSpPr>
          <p:cNvPr id="494" name="Google Shape;494;p42"/>
          <p:cNvSpPr/>
          <p:nvPr/>
        </p:nvSpPr>
        <p:spPr>
          <a:xfrm>
            <a:off x="4812656" y="3111345"/>
            <a:ext cx="404693" cy="46289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lt1"/>
                </a:solidFill>
                <a:latin typeface="Lexend Deca"/>
              </a:rPr>
              <a:t>O</a:t>
            </a:r>
            <a:endParaRPr b="1" i="0" dirty="0">
              <a:ln>
                <a:noFill/>
              </a:ln>
              <a:solidFill>
                <a:schemeClr val="lt1"/>
              </a:solidFill>
              <a:latin typeface="Lexend Dec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538640" y="198120"/>
            <a:ext cx="6098400" cy="55283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Flow</a:t>
            </a:r>
            <a:endParaRPr sz="2800" dirty="0"/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" name="Google Shape;112;p19">
            <a:extLst>
              <a:ext uri="{FF2B5EF4-FFF2-40B4-BE49-F238E27FC236}">
                <a16:creationId xmlns:a16="http://schemas.microsoft.com/office/drawing/2014/main" id="{5594D7BD-CCC5-42A3-C2D9-6AADB687260A}"/>
              </a:ext>
            </a:extLst>
          </p:cNvPr>
          <p:cNvSpPr txBox="1">
            <a:spLocks/>
          </p:cNvSpPr>
          <p:nvPr/>
        </p:nvSpPr>
        <p:spPr>
          <a:xfrm>
            <a:off x="538640" y="822128"/>
            <a:ext cx="8066719" cy="3788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buSzPct val="61000"/>
            </a:pPr>
            <a:r>
              <a:rPr lang="en-US" sz="1800" dirty="0"/>
              <a:t>In a vehicle collateral loan on a blockchain, the borrower applies, and the lender verifies the vehicle ownership and condition.</a:t>
            </a:r>
          </a:p>
          <a:p>
            <a:pPr>
              <a:buSzPct val="61000"/>
            </a:pPr>
            <a:r>
              <a:rPr lang="en-US" sz="1800" dirty="0"/>
              <a:t>A smart contract outlines the loan terms, and the borrower receives the loan amount.</a:t>
            </a:r>
          </a:p>
          <a:p>
            <a:pPr>
              <a:buSzPct val="61000"/>
            </a:pPr>
            <a:r>
              <a:rPr lang="en-US" sz="1800" dirty="0"/>
              <a:t>The vehicle's ownership is locked on the blockchain as collateral, and the borrower makes repayments.</a:t>
            </a:r>
          </a:p>
          <a:p>
            <a:pPr>
              <a:buSzPct val="61000"/>
            </a:pPr>
            <a:r>
              <a:rPr lang="en-US" sz="1800" dirty="0"/>
              <a:t>When the loan is repaid, the smart contract releases the ownership back to the borrower.</a:t>
            </a:r>
          </a:p>
          <a:p>
            <a:pPr>
              <a:buSzPct val="61000"/>
            </a:pPr>
            <a:r>
              <a:rPr lang="en-US" sz="1800" dirty="0"/>
              <a:t>The blockchain records and verifies everything for transparency and security.</a:t>
            </a:r>
            <a:r>
              <a:rPr lang="en-US" altLang="en-US" sz="1800" dirty="0"/>
              <a:t> </a:t>
            </a:r>
          </a:p>
          <a:p>
            <a:pPr>
              <a:buSzPct val="61000"/>
            </a:pPr>
            <a:endParaRPr lang="en-US" sz="1800" dirty="0"/>
          </a:p>
          <a:p>
            <a:pPr marL="0" indent="0">
              <a:buFont typeface="Muli"/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88C7A-8502-5F33-ADB5-CDF6B5F32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50" y="195071"/>
            <a:ext cx="7900034" cy="575695"/>
          </a:xfrm>
        </p:spPr>
        <p:txBody>
          <a:bodyPr/>
          <a:lstStyle/>
          <a:p>
            <a:r>
              <a:rPr lang="en-US" sz="2800" dirty="0"/>
              <a:t>Background Checks for Debtors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DF985-D14F-B24C-447F-9DC5F7573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50" y="998982"/>
            <a:ext cx="7900034" cy="3161700"/>
          </a:xfrm>
        </p:spPr>
        <p:txBody>
          <a:bodyPr/>
          <a:lstStyle/>
          <a:p>
            <a:pPr>
              <a:buSzPct val="61000"/>
            </a:pPr>
            <a:r>
              <a:rPr lang="en-IN" sz="1800" dirty="0"/>
              <a:t>Oracles are used to check the creditworthiness of the debtors. </a:t>
            </a:r>
            <a:endParaRPr lang="en-US" sz="1800" dirty="0"/>
          </a:p>
          <a:p>
            <a:pPr>
              <a:buSzPct val="61000"/>
            </a:pPr>
            <a:r>
              <a:rPr lang="en-IN" sz="1800" dirty="0"/>
              <a:t>It contains the KYC details of the borrower and is possible to get a credit rating, if matches it will let the user have access to the portal.</a:t>
            </a:r>
            <a:endParaRPr lang="en-US" sz="1800" dirty="0"/>
          </a:p>
          <a:p>
            <a:pPr>
              <a:buSzPct val="61000"/>
            </a:pPr>
            <a:r>
              <a:rPr lang="en-IN" sz="1800" dirty="0"/>
              <a:t>This process is done once while signing up and every time applying for a loan.</a:t>
            </a:r>
          </a:p>
          <a:p>
            <a:pPr>
              <a:buSzPct val="61000"/>
            </a:pPr>
            <a:r>
              <a:rPr lang="en-IN" sz="1800" dirty="0"/>
              <a:t>These details are available to the lenders to make decision.</a:t>
            </a:r>
            <a:endParaRPr lang="en-US" sz="1800" dirty="0"/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8049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88C7A-8502-5F33-ADB5-CDF6B5F32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50" y="195071"/>
            <a:ext cx="7900034" cy="575695"/>
          </a:xfrm>
        </p:spPr>
        <p:txBody>
          <a:bodyPr/>
          <a:lstStyle/>
          <a:p>
            <a:r>
              <a:rPr lang="en-US" sz="2800" dirty="0"/>
              <a:t>Asset Registration and Verification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DF985-D14F-B24C-447F-9DC5F7573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50" y="998982"/>
            <a:ext cx="7900034" cy="3161700"/>
          </a:xfrm>
        </p:spPr>
        <p:txBody>
          <a:bodyPr/>
          <a:lstStyle/>
          <a:p>
            <a:pPr>
              <a:buSzPct val="61000"/>
            </a:pPr>
            <a:r>
              <a:rPr lang="en-IN" sz="1800" dirty="0"/>
              <a:t>The physical vehicle is first registered in RTO from the car manufacturer, then it is converted into NFT for the purpose of collateral.</a:t>
            </a:r>
          </a:p>
          <a:p>
            <a:pPr>
              <a:buSzPct val="61000"/>
            </a:pPr>
            <a:r>
              <a:rPr lang="en-IN" sz="1800" dirty="0"/>
              <a:t>The address of the NFT acts as verification of real asset</a:t>
            </a:r>
          </a:p>
          <a:p>
            <a:pPr>
              <a:buSzPct val="61000"/>
            </a:pPr>
            <a:r>
              <a:rPr lang="en-IN" sz="1800" dirty="0"/>
              <a:t>Details of the vehicle is added in the network which will be visible for the users</a:t>
            </a:r>
          </a:p>
          <a:p>
            <a:pPr>
              <a:buSzPct val="61000"/>
            </a:pPr>
            <a:r>
              <a:rPr lang="en-IN" sz="1800" dirty="0"/>
              <a:t>Ownership of the vehicle is transferred only when the borrower completes the payment.</a:t>
            </a:r>
            <a:endParaRPr lang="en-US" sz="1800" dirty="0"/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3048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73116" y="99179"/>
            <a:ext cx="6405600" cy="58881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Important Parameters</a:t>
            </a:r>
            <a:endParaRPr sz="2800" dirty="0"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26AC6-BD4C-26CD-AE5E-9CAE12697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246" y="998796"/>
            <a:ext cx="2005800" cy="3202200"/>
          </a:xfrm>
        </p:spPr>
        <p:txBody>
          <a:bodyPr/>
          <a:lstStyle/>
          <a:p>
            <a:pPr marL="127000" indent="0">
              <a:buNone/>
            </a:pPr>
            <a:r>
              <a:rPr lang="en-US" sz="1800" b="1" dirty="0"/>
              <a:t>Incentivization</a:t>
            </a:r>
          </a:p>
          <a:p>
            <a:pPr marL="127000" indent="0">
              <a:buNone/>
            </a:pPr>
            <a:r>
              <a:rPr lang="en-IN" sz="1400" dirty="0"/>
              <a:t>As there is no middlemen involved in this network the interests/incentives are directly received by the lender according to the terms and conditions agreed between the borrower and lender.</a:t>
            </a:r>
            <a:r>
              <a:rPr lang="en-US" sz="1400" dirty="0"/>
              <a:t>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327C56-FF98-771A-A1C0-20598D2AB90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570144" y="998796"/>
            <a:ext cx="2005800" cy="3202200"/>
          </a:xfrm>
        </p:spPr>
        <p:txBody>
          <a:bodyPr/>
          <a:lstStyle/>
          <a:p>
            <a:pPr marL="127000" indent="0">
              <a:buNone/>
            </a:pPr>
            <a:r>
              <a:rPr lang="en-US" sz="1800" b="1" dirty="0"/>
              <a:t>Marketplace</a:t>
            </a:r>
          </a:p>
          <a:p>
            <a:pPr marL="127000" indent="0">
              <a:buNone/>
            </a:pPr>
            <a:r>
              <a:rPr lang="en-IN" sz="1400" dirty="0"/>
              <a:t>The network will have a marketplace where the list of lenders which can be individual or pools with their conditions stated accordingly. This helps the borrower to look for funds easily at one place.</a:t>
            </a:r>
            <a:endParaRPr lang="en-US" sz="1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366724-B7F7-8695-DEAC-861CE44A0A61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728042" y="1001417"/>
            <a:ext cx="2005800" cy="3202200"/>
          </a:xfrm>
        </p:spPr>
        <p:txBody>
          <a:bodyPr/>
          <a:lstStyle/>
          <a:p>
            <a:pPr marL="127000" indent="0">
              <a:buNone/>
            </a:pPr>
            <a:r>
              <a:rPr lang="en-US" sz="1800" b="1" dirty="0"/>
              <a:t>Risk</a:t>
            </a:r>
            <a:endParaRPr lang="en-US" sz="1400" b="1" dirty="0"/>
          </a:p>
          <a:p>
            <a:pPr marL="127000" indent="0">
              <a:buNone/>
            </a:pPr>
            <a:r>
              <a:rPr lang="en-IN" sz="1400" dirty="0"/>
              <a:t>Creditors can face risks such as default in payments, borrower not maintaining sufficient balance in the wallet.</a:t>
            </a:r>
            <a:endParaRPr lang="en-US" sz="1400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0CB4B07-BF9A-A168-AEE9-E60B35A199DB}"/>
              </a:ext>
            </a:extLst>
          </p:cNvPr>
          <p:cNvSpPr txBox="1">
            <a:spLocks/>
          </p:cNvSpPr>
          <p:nvPr/>
        </p:nvSpPr>
        <p:spPr>
          <a:xfrm>
            <a:off x="6885940" y="998796"/>
            <a:ext cx="2005800" cy="32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⬡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127000" indent="0">
              <a:buNone/>
            </a:pPr>
            <a:r>
              <a:rPr lang="en-US" sz="1800" b="1" dirty="0"/>
              <a:t>Loan Defaults</a:t>
            </a:r>
          </a:p>
          <a:p>
            <a:pPr marL="127000" indent="0">
              <a:buNone/>
            </a:pPr>
            <a:r>
              <a:rPr lang="en-IN" sz="1400" dirty="0"/>
              <a:t>If the borrower fails to maintain balance in the wallet which the smart contract cannot deduct, he/she will have provided due to pay it with added interest to it. In case of long-term defaults, the ownership of NFT is transferred to the lender.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7FE5-F823-AF76-63E1-B67B22CF1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95" y="89598"/>
            <a:ext cx="6014400" cy="490946"/>
          </a:xfrm>
        </p:spPr>
        <p:txBody>
          <a:bodyPr/>
          <a:lstStyle/>
          <a:p>
            <a:r>
              <a:rPr lang="en-US" sz="2800" dirty="0"/>
              <a:t>Flow Digram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7FEEA4-FFAC-1100-E4E6-3859B8D1B4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0498223-ABB6-16A0-2E8A-423E8AB09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7" y="713678"/>
            <a:ext cx="8914568" cy="436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60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>
            <a:spLocks noGrp="1"/>
          </p:cNvSpPr>
          <p:nvPr>
            <p:ph type="title"/>
          </p:nvPr>
        </p:nvSpPr>
        <p:spPr>
          <a:xfrm>
            <a:off x="483538" y="138310"/>
            <a:ext cx="6014400" cy="52361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Blockchain Platform Selection</a:t>
            </a:r>
            <a:endParaRPr sz="2800" dirty="0"/>
          </a:p>
        </p:txBody>
      </p:sp>
      <p:graphicFrame>
        <p:nvGraphicFramePr>
          <p:cNvPr id="226" name="Google Shape;226;p25"/>
          <p:cNvGraphicFramePr/>
          <p:nvPr>
            <p:extLst>
              <p:ext uri="{D42A27DB-BD31-4B8C-83A1-F6EECF244321}">
                <p14:modId xmlns:p14="http://schemas.microsoft.com/office/powerpoint/2010/main" val="1871866004"/>
              </p:ext>
            </p:extLst>
          </p:nvPr>
        </p:nvGraphicFramePr>
        <p:xfrm>
          <a:off x="483538" y="776462"/>
          <a:ext cx="8176924" cy="2978400"/>
        </p:xfrm>
        <a:graphic>
          <a:graphicData uri="http://schemas.openxmlformats.org/drawingml/2006/table">
            <a:tbl>
              <a:tblPr>
                <a:noFill/>
                <a:tableStyleId>{1A138BE6-E374-4A1A-BE6D-9E52B14417BE}</a:tableStyleId>
              </a:tblPr>
              <a:tblGrid>
                <a:gridCol w="2029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4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4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Hyperledger Fabric</a:t>
                      </a:r>
                      <a:endParaRPr sz="1400" b="1" dirty="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Ethereum</a:t>
                      </a:r>
                      <a:endParaRPr sz="1400" b="1" dirty="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Polygon</a:t>
                      </a:r>
                      <a:endParaRPr sz="1400" b="1" dirty="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Transparency</a:t>
                      </a:r>
                      <a:endParaRPr sz="1400" b="1" dirty="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dirty="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NO</a:t>
                      </a:r>
                      <a:endParaRPr sz="1400" b="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Yes</a:t>
                      </a:r>
                      <a:endParaRPr sz="1400" b="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dirty="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Yes</a:t>
                      </a:r>
                      <a:endParaRPr sz="1400" b="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Throughput</a:t>
                      </a:r>
                      <a:endParaRPr sz="1400" b="1" dirty="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High</a:t>
                      </a:r>
                      <a:endParaRPr sz="1400" b="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Low</a:t>
                      </a:r>
                      <a:endParaRPr sz="1400" b="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dirty="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H</a:t>
                      </a:r>
                      <a:r>
                        <a:rPr lang="en-US" sz="1400" b="0" dirty="0" err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i</a:t>
                      </a:r>
                      <a:r>
                        <a:rPr lang="en" sz="1400" b="0" dirty="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gh</a:t>
                      </a:r>
                      <a:endParaRPr sz="1400" b="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Security</a:t>
                      </a:r>
                      <a:endParaRPr sz="1400" b="1" dirty="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dirty="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Mid</a:t>
                      </a:r>
                      <a:endParaRPr sz="1400" b="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High</a:t>
                      </a:r>
                      <a:endParaRPr sz="1400" b="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dirty="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High</a:t>
                      </a:r>
                      <a:endParaRPr sz="1400" b="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7" name="Google Shape;227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7820D4-88A2-A80B-387B-6981D4EDF8E5}"/>
              </a:ext>
            </a:extLst>
          </p:cNvPr>
          <p:cNvSpPr txBox="1"/>
          <p:nvPr/>
        </p:nvSpPr>
        <p:spPr>
          <a:xfrm>
            <a:off x="646771" y="3910361"/>
            <a:ext cx="3687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Muli" panose="02000503000000000000" pitchFamily="2" charset="0"/>
              </a:rPr>
              <a:t>Polygon Blockchain is best suitable.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>
            <a:spLocks noGrp="1"/>
          </p:cNvSpPr>
          <p:nvPr>
            <p:ph type="title"/>
          </p:nvPr>
        </p:nvSpPr>
        <p:spPr>
          <a:xfrm>
            <a:off x="580550" y="176238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Technology</a:t>
            </a:r>
            <a:endParaRPr dirty="0"/>
          </a:p>
        </p:txBody>
      </p:sp>
      <p:sp>
        <p:nvSpPr>
          <p:cNvPr id="266" name="Google Shape;266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67" name="Google Shape;267;p29"/>
          <p:cNvGrpSpPr/>
          <p:nvPr/>
        </p:nvGrpSpPr>
        <p:grpSpPr>
          <a:xfrm>
            <a:off x="5733225" y="3501794"/>
            <a:ext cx="608492" cy="312900"/>
            <a:chOff x="6038025" y="3156109"/>
            <a:chExt cx="608492" cy="312900"/>
          </a:xfrm>
        </p:grpSpPr>
        <p:cxnSp>
          <p:nvCxnSpPr>
            <p:cNvPr id="268" name="Google Shape;268;p29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0" name="Google Shape;270;p29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9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3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72" name="Google Shape;272;p29"/>
          <p:cNvGrpSpPr/>
          <p:nvPr/>
        </p:nvGrpSpPr>
        <p:grpSpPr>
          <a:xfrm>
            <a:off x="2193691" y="2701789"/>
            <a:ext cx="1132559" cy="312900"/>
            <a:chOff x="2498491" y="2373759"/>
            <a:chExt cx="1132559" cy="312900"/>
          </a:xfrm>
        </p:grpSpPr>
        <p:cxnSp>
          <p:nvCxnSpPr>
            <p:cNvPr id="274" name="Google Shape;274;p29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5" name="Google Shape;275;p29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9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2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77" name="Google Shape;277;p29"/>
          <p:cNvGrpSpPr/>
          <p:nvPr/>
        </p:nvGrpSpPr>
        <p:grpSpPr>
          <a:xfrm>
            <a:off x="4603300" y="1270945"/>
            <a:ext cx="3599586" cy="1384500"/>
            <a:chOff x="4908100" y="889950"/>
            <a:chExt cx="3599586" cy="1384500"/>
          </a:xfrm>
        </p:grpSpPr>
        <p:cxnSp>
          <p:nvCxnSpPr>
            <p:cNvPr id="278" name="Google Shape;278;p29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9" name="Google Shape;279;p29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Frontend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chemeClr val="tx2">
                    <a:lumMod val="10000"/>
                  </a:schemeClr>
                </a:buClr>
                <a:buSzPct val="120000"/>
                <a:buFont typeface="Courier New" panose="02070309020205020404" pitchFamily="49" charset="0"/>
                <a:buChar char="o"/>
              </a:pPr>
              <a:r>
                <a:rPr lang="en-US" sz="1100" dirty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Web3Js Intermediate between blockchain and frontend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chemeClr val="tx2">
                    <a:lumMod val="10000"/>
                  </a:schemeClr>
                </a:buClr>
                <a:buSzPct val="120000"/>
                <a:buFont typeface="Courier New" panose="02070309020205020404" pitchFamily="49" charset="0"/>
                <a:buChar char="o"/>
              </a:pPr>
              <a:r>
                <a:rPr lang="en-US" sz="1100" dirty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ReactJs User Interface</a:t>
              </a:r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9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1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82" name="Google Shape;282;p29"/>
          <p:cNvGrpSpPr/>
          <p:nvPr/>
        </p:nvGrpSpPr>
        <p:grpSpPr>
          <a:xfrm>
            <a:off x="2509794" y="1479150"/>
            <a:ext cx="3514811" cy="3252003"/>
            <a:chOff x="2991269" y="1153325"/>
            <a:chExt cx="3514811" cy="3252003"/>
          </a:xfrm>
        </p:grpSpPr>
        <p:sp>
          <p:nvSpPr>
            <p:cNvPr id="283" name="Google Shape;283;p29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84" name="Google Shape;284;p29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85" name="Google Shape;285;p29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86" name="Google Shape;286;p29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87" name="Google Shape;287;p29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88" name="Google Shape;288;p29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89" name="Google Shape;289;p29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0" name="Google Shape;290;p29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sp>
        <p:nvSpPr>
          <p:cNvPr id="2" name="Google Shape;279;p29">
            <a:extLst>
              <a:ext uri="{FF2B5EF4-FFF2-40B4-BE49-F238E27FC236}">
                <a16:creationId xmlns:a16="http://schemas.microsoft.com/office/drawing/2014/main" id="{DA76EDA6-C581-013F-3DDA-F49A06917CF3}"/>
              </a:ext>
            </a:extLst>
          </p:cNvPr>
          <p:cNvSpPr txBox="1"/>
          <p:nvPr/>
        </p:nvSpPr>
        <p:spPr>
          <a:xfrm>
            <a:off x="372515" y="2130685"/>
            <a:ext cx="1867200" cy="13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Backend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tx2">
                  <a:lumMod val="10000"/>
                </a:schemeClr>
              </a:buClr>
              <a:buSzPct val="120000"/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NodeJS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tx2">
                  <a:lumMod val="10000"/>
                </a:schemeClr>
              </a:buClr>
              <a:buSzPct val="120000"/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MySQL Database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tx2">
                  <a:lumMod val="10000"/>
                </a:schemeClr>
              </a:buClr>
              <a:buSzPct val="120000"/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Polygon Blockchain (Solidity)</a:t>
            </a:r>
          </a:p>
        </p:txBody>
      </p:sp>
      <p:sp>
        <p:nvSpPr>
          <p:cNvPr id="3" name="Google Shape;279;p29">
            <a:extLst>
              <a:ext uri="{FF2B5EF4-FFF2-40B4-BE49-F238E27FC236}">
                <a16:creationId xmlns:a16="http://schemas.microsoft.com/office/drawing/2014/main" id="{151A0633-D626-0867-3979-8CBB31BF3969}"/>
              </a:ext>
            </a:extLst>
          </p:cNvPr>
          <p:cNvSpPr txBox="1"/>
          <p:nvPr/>
        </p:nvSpPr>
        <p:spPr>
          <a:xfrm>
            <a:off x="6594950" y="2964735"/>
            <a:ext cx="1867200" cy="13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Infrastructure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tx2">
                  <a:lumMod val="10000"/>
                </a:schemeClr>
              </a:buClr>
              <a:buSzPct val="120000"/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E2627-8AFF-EE12-53A5-CB9976111197}"/>
              </a:ext>
            </a:extLst>
          </p:cNvPr>
          <p:cNvSpPr txBox="1"/>
          <p:nvPr/>
        </p:nvSpPr>
        <p:spPr>
          <a:xfrm>
            <a:off x="3813340" y="2079720"/>
            <a:ext cx="922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Frontend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DE2F59-9D82-B0AB-DC88-966C5F8D988C}"/>
              </a:ext>
            </a:extLst>
          </p:cNvPr>
          <p:cNvSpPr txBox="1"/>
          <p:nvPr/>
        </p:nvSpPr>
        <p:spPr>
          <a:xfrm>
            <a:off x="3796378" y="2917382"/>
            <a:ext cx="939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Backend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66FACB-A0B9-1444-CB7C-947BBF598B45}"/>
              </a:ext>
            </a:extLst>
          </p:cNvPr>
          <p:cNvSpPr txBox="1"/>
          <p:nvPr/>
        </p:nvSpPr>
        <p:spPr>
          <a:xfrm>
            <a:off x="3628186" y="3945520"/>
            <a:ext cx="1291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Infrastructure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7FE5-F823-AF76-63E1-B67B22CF1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95" y="89598"/>
            <a:ext cx="6014400" cy="490946"/>
          </a:xfrm>
        </p:spPr>
        <p:txBody>
          <a:bodyPr/>
          <a:lstStyle/>
          <a:p>
            <a:r>
              <a:rPr lang="en-US" sz="2800" dirty="0"/>
              <a:t>Architecture Digram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7FEEA4-FFAC-1100-E4E6-3859B8D1B4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11" name="Picture 10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6E346EC3-5A55-F842-01C3-EBA8565B1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2940"/>
            <a:ext cx="9144000" cy="403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04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577150"/>
            <a:ext cx="2681868" cy="60219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Conclusion</a:t>
            </a:r>
            <a:endParaRPr sz="3600" dirty="0"/>
          </a:p>
        </p:txBody>
      </p:sp>
      <p:sp>
        <p:nvSpPr>
          <p:cNvPr id="369" name="Google Shape;369;p35"/>
          <p:cNvSpPr txBox="1">
            <a:spLocks noGrp="1"/>
          </p:cNvSpPr>
          <p:nvPr>
            <p:ph type="subTitle" idx="4294967295"/>
          </p:nvPr>
        </p:nvSpPr>
        <p:spPr>
          <a:xfrm>
            <a:off x="685799" y="1326286"/>
            <a:ext cx="5083099" cy="29186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We propose the decentralized system, where borrowers, lenders, banks, RTO still exist but in decision-making. Public blockchain like Polygon gives stronger decentralization network which is tamper proof and fully transparent.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21F9DDA-F215-D13D-CE33-CC4DFEBA171B}"/>
              </a:ext>
            </a:extLst>
          </p:cNvPr>
          <p:cNvGrpSpPr/>
          <p:nvPr/>
        </p:nvGrpSpPr>
        <p:grpSpPr>
          <a:xfrm>
            <a:off x="5500939" y="577150"/>
            <a:ext cx="3171324" cy="3989200"/>
            <a:chOff x="3924900" y="581600"/>
            <a:chExt cx="3171324" cy="3989200"/>
          </a:xfrm>
        </p:grpSpPr>
        <p:pic>
          <p:nvPicPr>
            <p:cNvPr id="370" name="Google Shape;370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24900" y="2681025"/>
              <a:ext cx="3171324" cy="1889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60014" y="1914980"/>
              <a:ext cx="548700" cy="1597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946909" y="581600"/>
              <a:ext cx="1279700" cy="14982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Objective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580550" y="1270776"/>
            <a:ext cx="5203216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SzPts val="1100"/>
            </a:pPr>
            <a:r>
              <a:rPr lang="en-US" sz="1800" dirty="0"/>
              <a:t>Making Collateral loan system transparent and available for all.</a:t>
            </a:r>
          </a:p>
          <a:p>
            <a:pPr marL="285750" indent="-285750">
              <a:buSzPts val="1100"/>
            </a:pPr>
            <a:r>
              <a:rPr lang="en-US" sz="1800" dirty="0"/>
              <a:t>Making it automated removing all manual errors.</a:t>
            </a:r>
          </a:p>
          <a:p>
            <a:pPr marL="342900" indent="-342900">
              <a:buSzPts val="1100"/>
            </a:pPr>
            <a:r>
              <a:rPr lang="en-US" sz="1800" dirty="0"/>
              <a:t>Directly passing benefits to user instead of third-party mediators.</a:t>
            </a:r>
          </a:p>
          <a:p>
            <a:pPr marL="342900" indent="-342900">
              <a:buSzPts val="1100"/>
            </a:pPr>
            <a:r>
              <a:rPr lang="en-US" sz="1800" dirty="0"/>
              <a:t>Improving user experience for easy adaptability.</a:t>
            </a:r>
          </a:p>
          <a:p>
            <a:pPr marL="342900" indent="-342900">
              <a:buClr>
                <a:schemeClr val="dk1"/>
              </a:buClr>
              <a:buSzPts val="1100"/>
            </a:pPr>
            <a:endParaRPr lang="en-US" sz="1800" dirty="0"/>
          </a:p>
          <a:p>
            <a:pPr marL="342900" indent="-342900">
              <a:buClr>
                <a:schemeClr val="dk1"/>
              </a:buClr>
              <a:buSzPts val="1100"/>
            </a:pPr>
            <a:endParaRPr sz="1800"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13675DD-A22F-6307-C683-2C74F6850B97}"/>
              </a:ext>
            </a:extLst>
          </p:cNvPr>
          <p:cNvGrpSpPr/>
          <p:nvPr/>
        </p:nvGrpSpPr>
        <p:grpSpPr>
          <a:xfrm>
            <a:off x="6259756" y="1063375"/>
            <a:ext cx="2219340" cy="2088275"/>
            <a:chOff x="6259756" y="1063375"/>
            <a:chExt cx="2219340" cy="2088275"/>
          </a:xfrm>
        </p:grpSpPr>
        <p:pic>
          <p:nvPicPr>
            <p:cNvPr id="3" name="Google Shape;96;p17">
              <a:extLst>
                <a:ext uri="{FF2B5EF4-FFF2-40B4-BE49-F238E27FC236}">
                  <a16:creationId xmlns:a16="http://schemas.microsoft.com/office/drawing/2014/main" id="{0D94F798-5BD1-4293-2369-F1157319BC7B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59756" y="1991850"/>
              <a:ext cx="2219340" cy="1159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97;p17">
              <a:extLst>
                <a:ext uri="{FF2B5EF4-FFF2-40B4-BE49-F238E27FC236}">
                  <a16:creationId xmlns:a16="http://schemas.microsoft.com/office/drawing/2014/main" id="{DF47283C-0C04-BA2A-73F0-93257F70B551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25938" y="2449022"/>
              <a:ext cx="145275" cy="42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oogle Shape;98;p17">
              <a:extLst>
                <a:ext uri="{FF2B5EF4-FFF2-40B4-BE49-F238E27FC236}">
                  <a16:creationId xmlns:a16="http://schemas.microsoft.com/office/drawing/2014/main" id="{0D024FCD-B46C-C1AC-67FD-9F817C9D073C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916588" y="1063375"/>
              <a:ext cx="1032700" cy="1209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 txBox="1">
            <a:spLocks noGrp="1"/>
          </p:cNvSpPr>
          <p:nvPr>
            <p:ph type="title"/>
          </p:nvPr>
        </p:nvSpPr>
        <p:spPr>
          <a:xfrm>
            <a:off x="347674" y="340851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BD2757-10CD-9A2F-C803-71A79E0A6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7674" y="1518688"/>
            <a:ext cx="6014400" cy="3161700"/>
          </a:xfrm>
        </p:spPr>
        <p:txBody>
          <a:bodyPr/>
          <a:lstStyle/>
          <a:p>
            <a:r>
              <a:rPr lang="en-US" sz="1600" dirty="0"/>
              <a:t>Video Link - </a:t>
            </a:r>
            <a:r>
              <a:rPr lang="en-US" sz="16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https://drive.google.com/file/d/1DiVsU376Ui942OelwvGhd79nVP5OBgFN/view?usp=share_link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/>
              <a:t>Responsibilities Doc file - </a:t>
            </a:r>
            <a:r>
              <a:rPr lang="en-US" sz="1600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https://drive.google.com/file/d/1Vx7xvTwecD9UDSrgIwvXsYhk8Ia-AfM-/view?usp=share_link</a:t>
            </a:r>
            <a:endParaRPr lang="en-US" sz="1600" u="sng" dirty="0">
              <a:solidFill>
                <a:schemeClr val="bg1"/>
              </a:solidFill>
            </a:endParaRPr>
          </a:p>
        </p:txBody>
      </p:sp>
      <p:sp>
        <p:nvSpPr>
          <p:cNvPr id="367" name="Google Shape;367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AF086AF-38CD-1730-A6D5-3B6A725617E4}"/>
              </a:ext>
            </a:extLst>
          </p:cNvPr>
          <p:cNvGrpSpPr/>
          <p:nvPr/>
        </p:nvGrpSpPr>
        <p:grpSpPr>
          <a:xfrm>
            <a:off x="5857960" y="769551"/>
            <a:ext cx="3171324" cy="3980300"/>
            <a:chOff x="3924900" y="581600"/>
            <a:chExt cx="3171324" cy="3980300"/>
          </a:xfrm>
        </p:grpSpPr>
        <p:pic>
          <p:nvPicPr>
            <p:cNvPr id="370" name="Google Shape;370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24900" y="2672125"/>
              <a:ext cx="3171324" cy="1889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160014" y="1906080"/>
              <a:ext cx="548700" cy="1597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946909" y="581600"/>
              <a:ext cx="1279700" cy="14982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46781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447A986-2C1F-E32D-2500-B2B2DDC8EE93}"/>
              </a:ext>
            </a:extLst>
          </p:cNvPr>
          <p:cNvGrpSpPr/>
          <p:nvPr/>
        </p:nvGrpSpPr>
        <p:grpSpPr>
          <a:xfrm>
            <a:off x="6259756" y="1063375"/>
            <a:ext cx="2219340" cy="2088275"/>
            <a:chOff x="6259756" y="1063375"/>
            <a:chExt cx="2219340" cy="2088275"/>
          </a:xfrm>
        </p:grpSpPr>
        <p:pic>
          <p:nvPicPr>
            <p:cNvPr id="96" name="Google Shape;96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59756" y="1991850"/>
              <a:ext cx="2219340" cy="1159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25938" y="2449022"/>
              <a:ext cx="145275" cy="42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916588" y="1063375"/>
              <a:ext cx="1032700" cy="12091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55E469AF-E81D-608F-40A3-3B7239F4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50" y="-63695"/>
            <a:ext cx="6014400" cy="857400"/>
          </a:xfrm>
        </p:spPr>
        <p:txBody>
          <a:bodyPr/>
          <a:lstStyle/>
          <a:p>
            <a:r>
              <a:rPr lang="en-US" sz="2800" dirty="0"/>
              <a:t>Current Process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6850E-1D1A-58CE-8033-D3329B5D9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772" y="1063375"/>
            <a:ext cx="6014400" cy="3945373"/>
          </a:xfrm>
        </p:spPr>
        <p:txBody>
          <a:bodyPr/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ct val="61000"/>
              <a:buChar char="⬡"/>
            </a:pPr>
            <a:r>
              <a:rPr lang="en-US" sz="1800" dirty="0"/>
              <a:t>Borrower goes to bank requesting a loan.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ct val="61000"/>
              <a:buChar char="⬡"/>
            </a:pPr>
            <a:r>
              <a:rPr lang="en-US" sz="1800" dirty="0"/>
              <a:t>Bank assign’s the agent and a list of documents.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ct val="61000"/>
              <a:buChar char="⬡"/>
            </a:pPr>
            <a:r>
              <a:rPr lang="en-US" sz="1800" dirty="0"/>
              <a:t>The document are the collected, verified and validated which usually takes a lot of time.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ct val="61000"/>
              <a:buChar char="⬡"/>
            </a:pPr>
            <a:r>
              <a:rPr lang="en-US" sz="1800" dirty="0"/>
              <a:t>Then another agent is assigned for vehicle inspection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ct val="61000"/>
              <a:buChar char="⬡"/>
            </a:pPr>
            <a:r>
              <a:rPr lang="en-US" sz="1800" dirty="0"/>
              <a:t>Then the loan amount and terms are decided by the bank and forwarded to the borrower.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ct val="61000"/>
              <a:buChar char="⬡"/>
            </a:pPr>
            <a:r>
              <a:rPr lang="en-US" sz="1800" dirty="0"/>
              <a:t>Then the borrower agrees or disagrees on terms and respectively the amount is disbursed.</a:t>
            </a:r>
          </a:p>
          <a:p>
            <a:pPr>
              <a:buSzPct val="61000"/>
            </a:pPr>
            <a:endParaRPr lang="en-US" sz="1800" dirty="0"/>
          </a:p>
          <a:p>
            <a:pPr>
              <a:buSzPct val="61000"/>
            </a:pP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7231B6-FC5D-6057-089B-6B65CA4302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5857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896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4481" y="1111121"/>
            <a:ext cx="1032700" cy="12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5E469AF-E81D-608F-40A3-3B7239F4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50" y="-126179"/>
            <a:ext cx="6014400" cy="857400"/>
          </a:xfrm>
        </p:spPr>
        <p:txBody>
          <a:bodyPr/>
          <a:lstStyle/>
          <a:p>
            <a:r>
              <a:rPr lang="en-US" sz="2800" dirty="0"/>
              <a:t>Issue with Current Process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6850E-1D1A-58CE-8033-D3329B5D9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50" y="868979"/>
            <a:ext cx="5783079" cy="3945373"/>
          </a:xfrm>
        </p:spPr>
        <p:txBody>
          <a:bodyPr/>
          <a:lstStyle/>
          <a:p>
            <a:pPr>
              <a:buSzPct val="61000"/>
            </a:pPr>
            <a:r>
              <a:rPr lang="en-US" sz="1800" dirty="0"/>
              <a:t>Too many middleman are there in the process which leads to –</a:t>
            </a:r>
          </a:p>
          <a:p>
            <a:pPr lvl="1">
              <a:buSzPct val="200000"/>
            </a:pPr>
            <a:r>
              <a:rPr lang="en-US" sz="1600" dirty="0"/>
              <a:t>Less benefits for the user as each have their own cuts (mortality).</a:t>
            </a:r>
          </a:p>
          <a:p>
            <a:pPr lvl="1">
              <a:buSzPct val="200000"/>
            </a:pPr>
            <a:r>
              <a:rPr lang="en-US" sz="1600" dirty="0"/>
              <a:t>Higher chances of manual error (human error).</a:t>
            </a:r>
            <a:endParaRPr lang="en-US" sz="1800" dirty="0"/>
          </a:p>
          <a:p>
            <a:pPr>
              <a:buSzPct val="61000"/>
            </a:pPr>
            <a:r>
              <a:rPr lang="en-US" sz="1800" dirty="0"/>
              <a:t>Too many documentation needed for verification and validation.</a:t>
            </a:r>
          </a:p>
          <a:p>
            <a:pPr>
              <a:buSzPct val="61000"/>
            </a:pPr>
            <a:r>
              <a:rPr lang="en-US" sz="1800" dirty="0"/>
              <a:t>User don’t have all available offers at one place.</a:t>
            </a:r>
          </a:p>
          <a:p>
            <a:pPr>
              <a:buSzPct val="61000"/>
            </a:pPr>
            <a:r>
              <a:rPr lang="en-US" sz="1800" dirty="0"/>
              <a:t>No transparency in the process (due to middleman).</a:t>
            </a:r>
          </a:p>
          <a:p>
            <a:pPr>
              <a:buSzPct val="61000"/>
            </a:pPr>
            <a:r>
              <a:rPr lang="en-US" sz="1800" dirty="0"/>
              <a:t>As so many checks and people are involved the amount of time consumed also increases.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CACE1F-4DFC-5C4F-28A1-888971ADC1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7222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8512453-BD37-52FA-313C-01D37B229941}"/>
              </a:ext>
            </a:extLst>
          </p:cNvPr>
          <p:cNvGrpSpPr/>
          <p:nvPr/>
        </p:nvGrpSpPr>
        <p:grpSpPr>
          <a:xfrm>
            <a:off x="5768302" y="1122556"/>
            <a:ext cx="3349465" cy="2924949"/>
            <a:chOff x="5003989" y="756240"/>
            <a:chExt cx="4077203" cy="3291265"/>
          </a:xfrm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</p:grpSpPr>
        <p:pic>
          <p:nvPicPr>
            <p:cNvPr id="110" name="Google Shape;11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27450" y="2211062"/>
              <a:ext cx="2017495" cy="1209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03989" y="1434470"/>
              <a:ext cx="481900" cy="55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186718" y="1556163"/>
              <a:ext cx="481900" cy="55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271059" y="2170138"/>
              <a:ext cx="1111472" cy="961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271059" y="1777572"/>
              <a:ext cx="1111472" cy="961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174309" y="756240"/>
              <a:ext cx="1245500" cy="7999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997336" y="1666762"/>
              <a:ext cx="848475" cy="5552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0" name="Google Shape;120;p19"/>
            <p:cNvCxnSpPr/>
            <p:nvPr/>
          </p:nvCxnSpPr>
          <p:spPr>
            <a:xfrm>
              <a:off x="7575859" y="3257288"/>
              <a:ext cx="664200" cy="3834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9"/>
            <p:cNvCxnSpPr/>
            <p:nvPr/>
          </p:nvCxnSpPr>
          <p:spPr>
            <a:xfrm>
              <a:off x="5527609" y="2035238"/>
              <a:ext cx="559800" cy="32310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2" name="Google Shape;122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320072" y="1370716"/>
              <a:ext cx="190716" cy="5552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3" name="Google Shape;123;p19"/>
            <p:cNvCxnSpPr/>
            <p:nvPr/>
          </p:nvCxnSpPr>
          <p:spPr>
            <a:xfrm flipH="1">
              <a:off x="5254609" y="3181088"/>
              <a:ext cx="936600" cy="5409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9"/>
            <p:cNvCxnSpPr/>
            <p:nvPr/>
          </p:nvCxnSpPr>
          <p:spPr>
            <a:xfrm flipH="1">
              <a:off x="7527259" y="2111438"/>
              <a:ext cx="559800" cy="32310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5" name="Google Shape;125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5039897" y="2732996"/>
              <a:ext cx="1019495" cy="1122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8277750" y="3287994"/>
              <a:ext cx="430025" cy="59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8651167" y="3448355"/>
              <a:ext cx="430025" cy="599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9"/>
            <p:cNvSpPr/>
            <p:nvPr/>
          </p:nvSpPr>
          <p:spPr>
            <a:xfrm>
              <a:off x="6731384" y="1645250"/>
              <a:ext cx="190800" cy="476700"/>
            </a:xfrm>
            <a:prstGeom prst="upDown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chemeClr val="accent4"/>
                </a:gs>
                <a:gs pos="100000">
                  <a:srgbClr val="00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96767"/>
            <a:ext cx="3332700" cy="5234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What is Defi ?</a:t>
            </a:r>
            <a:endParaRPr sz="2800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685801" y="805478"/>
            <a:ext cx="5153486" cy="37888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ct val="61000"/>
            </a:pPr>
            <a:r>
              <a:rPr lang="en-US" sz="1800" dirty="0"/>
              <a:t>Defi (Decentralized Finance) is a financial system built on blockchain technology that operates without intermediaries such as bank or exchanges. </a:t>
            </a:r>
          </a:p>
          <a:p>
            <a:pPr>
              <a:buSzPct val="61000"/>
            </a:pPr>
            <a:r>
              <a:rPr lang="en-US" sz="1800" dirty="0"/>
              <a:t>It relies on smart contract to provide transparent, secure and accessible financial services like lending, borrowing, trading and insurance.</a:t>
            </a:r>
          </a:p>
          <a:p>
            <a:pPr>
              <a:buSzPct val="61000"/>
            </a:pPr>
            <a:r>
              <a:rPr lang="en-US" sz="1800" dirty="0"/>
              <a:t>Defi has the potential to democratize finance and provide financial inclusion for the unbanked and underbanked.</a:t>
            </a:r>
          </a:p>
          <a:p>
            <a:pPr>
              <a:buSzPct val="61000"/>
            </a:pP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8512453-BD37-52FA-313C-01D37B229941}"/>
              </a:ext>
            </a:extLst>
          </p:cNvPr>
          <p:cNvGrpSpPr/>
          <p:nvPr/>
        </p:nvGrpSpPr>
        <p:grpSpPr>
          <a:xfrm>
            <a:off x="5731726" y="1122556"/>
            <a:ext cx="3349465" cy="2924949"/>
            <a:chOff x="5003989" y="756240"/>
            <a:chExt cx="4077203" cy="3291265"/>
          </a:xfrm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</p:grpSpPr>
        <p:pic>
          <p:nvPicPr>
            <p:cNvPr id="110" name="Google Shape;11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27450" y="2211062"/>
              <a:ext cx="2017495" cy="1209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03989" y="1434470"/>
              <a:ext cx="481900" cy="55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186718" y="1556163"/>
              <a:ext cx="481900" cy="55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271059" y="2170138"/>
              <a:ext cx="1111472" cy="961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271059" y="1777572"/>
              <a:ext cx="1111472" cy="961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174309" y="756240"/>
              <a:ext cx="1245500" cy="7999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997336" y="1666762"/>
              <a:ext cx="848475" cy="5552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0" name="Google Shape;120;p19"/>
            <p:cNvCxnSpPr/>
            <p:nvPr/>
          </p:nvCxnSpPr>
          <p:spPr>
            <a:xfrm>
              <a:off x="7575859" y="3257288"/>
              <a:ext cx="664200" cy="3834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9"/>
            <p:cNvCxnSpPr/>
            <p:nvPr/>
          </p:nvCxnSpPr>
          <p:spPr>
            <a:xfrm>
              <a:off x="5527609" y="2035238"/>
              <a:ext cx="559800" cy="32310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2" name="Google Shape;122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320072" y="1370716"/>
              <a:ext cx="190716" cy="5552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3" name="Google Shape;123;p19"/>
            <p:cNvCxnSpPr/>
            <p:nvPr/>
          </p:nvCxnSpPr>
          <p:spPr>
            <a:xfrm flipH="1">
              <a:off x="5254609" y="3181088"/>
              <a:ext cx="936600" cy="5409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9"/>
            <p:cNvCxnSpPr/>
            <p:nvPr/>
          </p:nvCxnSpPr>
          <p:spPr>
            <a:xfrm flipH="1">
              <a:off x="7527259" y="2111438"/>
              <a:ext cx="559800" cy="32310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5" name="Google Shape;125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5039897" y="2732996"/>
              <a:ext cx="1019495" cy="1122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8277750" y="3287994"/>
              <a:ext cx="430025" cy="59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8651167" y="3448355"/>
              <a:ext cx="430025" cy="599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9"/>
            <p:cNvSpPr/>
            <p:nvPr/>
          </p:nvSpPr>
          <p:spPr>
            <a:xfrm>
              <a:off x="6731384" y="1645250"/>
              <a:ext cx="190800" cy="476700"/>
            </a:xfrm>
            <a:prstGeom prst="upDown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chemeClr val="accent4"/>
                </a:gs>
                <a:gs pos="100000">
                  <a:srgbClr val="00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96767"/>
            <a:ext cx="3332700" cy="5234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Why Defi ?</a:t>
            </a:r>
            <a:endParaRPr sz="2800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685801" y="805478"/>
            <a:ext cx="5153486" cy="37888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ct val="61000"/>
            </a:pPr>
            <a:r>
              <a:rPr lang="en-US" sz="1800" dirty="0"/>
              <a:t>DeFi offers several benefits over traditional finance, such as lower fees, faster transaction times, greater transparency, and increased accessibility.</a:t>
            </a:r>
          </a:p>
          <a:p>
            <a:pPr>
              <a:buSzPct val="61000"/>
            </a:pPr>
            <a:r>
              <a:rPr lang="en-US" sz="1800" dirty="0"/>
              <a:t>DeFi is built on a decentralized infrastructure, making it resistant to censorship and fraud. These benefits make DeFi an attractive option for those looking for an alternative to traditional finance.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089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8512453-BD37-52FA-313C-01D37B229941}"/>
              </a:ext>
            </a:extLst>
          </p:cNvPr>
          <p:cNvGrpSpPr/>
          <p:nvPr/>
        </p:nvGrpSpPr>
        <p:grpSpPr>
          <a:xfrm>
            <a:off x="5731726" y="1122556"/>
            <a:ext cx="3349465" cy="2924949"/>
            <a:chOff x="5003989" y="756240"/>
            <a:chExt cx="4077203" cy="3291265"/>
          </a:xfrm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</p:grpSpPr>
        <p:pic>
          <p:nvPicPr>
            <p:cNvPr id="110" name="Google Shape;11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27450" y="2211062"/>
              <a:ext cx="2017495" cy="1209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03989" y="1434470"/>
              <a:ext cx="481900" cy="55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186718" y="1556163"/>
              <a:ext cx="481900" cy="55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271059" y="2170138"/>
              <a:ext cx="1111472" cy="961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271059" y="1777572"/>
              <a:ext cx="1111472" cy="961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174309" y="756240"/>
              <a:ext cx="1245500" cy="7999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997336" y="1666762"/>
              <a:ext cx="848475" cy="5552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0" name="Google Shape;120;p19"/>
            <p:cNvCxnSpPr/>
            <p:nvPr/>
          </p:nvCxnSpPr>
          <p:spPr>
            <a:xfrm>
              <a:off x="7575859" y="3257288"/>
              <a:ext cx="664200" cy="3834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9"/>
            <p:cNvCxnSpPr/>
            <p:nvPr/>
          </p:nvCxnSpPr>
          <p:spPr>
            <a:xfrm>
              <a:off x="5527609" y="2035238"/>
              <a:ext cx="559800" cy="32310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2" name="Google Shape;122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320072" y="1370716"/>
              <a:ext cx="190716" cy="5552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3" name="Google Shape;123;p19"/>
            <p:cNvCxnSpPr/>
            <p:nvPr/>
          </p:nvCxnSpPr>
          <p:spPr>
            <a:xfrm flipH="1">
              <a:off x="5254609" y="3181088"/>
              <a:ext cx="936600" cy="5409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9"/>
            <p:cNvCxnSpPr/>
            <p:nvPr/>
          </p:nvCxnSpPr>
          <p:spPr>
            <a:xfrm flipH="1">
              <a:off x="7527259" y="2111438"/>
              <a:ext cx="559800" cy="32310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5" name="Google Shape;125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5039897" y="2732996"/>
              <a:ext cx="1019495" cy="1122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8277750" y="3287994"/>
              <a:ext cx="430025" cy="59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8651167" y="3448355"/>
              <a:ext cx="430025" cy="599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9"/>
            <p:cNvSpPr/>
            <p:nvPr/>
          </p:nvSpPr>
          <p:spPr>
            <a:xfrm>
              <a:off x="6731384" y="1645250"/>
              <a:ext cx="190800" cy="476700"/>
            </a:xfrm>
            <a:prstGeom prst="upDown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chemeClr val="accent4"/>
                </a:gs>
                <a:gs pos="100000">
                  <a:srgbClr val="00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685800" y="308342"/>
            <a:ext cx="7770123" cy="5234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How can Existing Lending Institutions Participate in DeFi?</a:t>
            </a:r>
            <a:endParaRPr sz="2800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685801" y="1303194"/>
            <a:ext cx="5153486" cy="37888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ct val="61000"/>
            </a:pPr>
            <a:r>
              <a:rPr lang="en-US" sz="1800" dirty="0"/>
              <a:t>By providing liquidity to DeFi protocols, integrating with existing DeFi platforms or creating their own DeFi solutions.</a:t>
            </a:r>
          </a:p>
          <a:p>
            <a:pPr>
              <a:buSzPct val="61000"/>
            </a:pPr>
            <a:r>
              <a:rPr lang="en-US" sz="1800" dirty="0"/>
              <a:t>By doing so, they can reach new customers, diversify their revenue streams, and improve their operational efficiency.</a:t>
            </a:r>
          </a:p>
          <a:p>
            <a:pPr>
              <a:buSzPct val="61000"/>
            </a:pPr>
            <a:r>
              <a:rPr lang="en-US" sz="1800" dirty="0"/>
              <a:t>However, they must carefully assess the risks and regulatory implications before entering the DeFi space, which is still relatively new and evolving.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1430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8512453-BD37-52FA-313C-01D37B229941}"/>
              </a:ext>
            </a:extLst>
          </p:cNvPr>
          <p:cNvGrpSpPr/>
          <p:nvPr/>
        </p:nvGrpSpPr>
        <p:grpSpPr>
          <a:xfrm>
            <a:off x="5731726" y="1122556"/>
            <a:ext cx="3349465" cy="2924949"/>
            <a:chOff x="5003989" y="756240"/>
            <a:chExt cx="4077203" cy="3291265"/>
          </a:xfrm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</p:grpSpPr>
        <p:pic>
          <p:nvPicPr>
            <p:cNvPr id="110" name="Google Shape;11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27450" y="2211062"/>
              <a:ext cx="2017495" cy="1209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03989" y="1434470"/>
              <a:ext cx="481900" cy="55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186718" y="1556163"/>
              <a:ext cx="481900" cy="55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271059" y="2170138"/>
              <a:ext cx="1111472" cy="961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271059" y="1777572"/>
              <a:ext cx="1111472" cy="961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174309" y="756240"/>
              <a:ext cx="1245500" cy="7999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997336" y="1666762"/>
              <a:ext cx="848475" cy="5552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0" name="Google Shape;120;p19"/>
            <p:cNvCxnSpPr/>
            <p:nvPr/>
          </p:nvCxnSpPr>
          <p:spPr>
            <a:xfrm>
              <a:off x="7575859" y="3257288"/>
              <a:ext cx="664200" cy="3834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9"/>
            <p:cNvCxnSpPr/>
            <p:nvPr/>
          </p:nvCxnSpPr>
          <p:spPr>
            <a:xfrm>
              <a:off x="5527609" y="2035238"/>
              <a:ext cx="559800" cy="32310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2" name="Google Shape;122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320072" y="1370716"/>
              <a:ext cx="190716" cy="5552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3" name="Google Shape;123;p19"/>
            <p:cNvCxnSpPr/>
            <p:nvPr/>
          </p:nvCxnSpPr>
          <p:spPr>
            <a:xfrm flipH="1">
              <a:off x="5254609" y="3181088"/>
              <a:ext cx="936600" cy="5409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9"/>
            <p:cNvCxnSpPr/>
            <p:nvPr/>
          </p:nvCxnSpPr>
          <p:spPr>
            <a:xfrm flipH="1">
              <a:off x="7527259" y="2111438"/>
              <a:ext cx="559800" cy="32310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5" name="Google Shape;125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5039897" y="2732996"/>
              <a:ext cx="1019495" cy="1122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8277750" y="3287994"/>
              <a:ext cx="430025" cy="59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8651167" y="3448355"/>
              <a:ext cx="430025" cy="599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9"/>
            <p:cNvSpPr/>
            <p:nvPr/>
          </p:nvSpPr>
          <p:spPr>
            <a:xfrm>
              <a:off x="6731384" y="1645250"/>
              <a:ext cx="190800" cy="476700"/>
            </a:xfrm>
            <a:prstGeom prst="upDown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chemeClr val="accent4"/>
                </a:gs>
                <a:gs pos="100000">
                  <a:srgbClr val="00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685800" y="308342"/>
            <a:ext cx="7770123" cy="5234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Advantages of using Blockchain</a:t>
            </a:r>
            <a:endParaRPr sz="2800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680532" y="912102"/>
            <a:ext cx="5153486" cy="37888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ct val="61000"/>
            </a:pPr>
            <a:r>
              <a:rPr lang="en-US" sz="1800" dirty="0"/>
              <a:t>Decentralization</a:t>
            </a:r>
          </a:p>
          <a:p>
            <a:pPr>
              <a:buSzPct val="61000"/>
            </a:pPr>
            <a:r>
              <a:rPr lang="en-US" sz="1800" dirty="0"/>
              <a:t>Transparency</a:t>
            </a:r>
          </a:p>
          <a:p>
            <a:pPr>
              <a:buSzPct val="61000"/>
            </a:pPr>
            <a:r>
              <a:rPr lang="en-US" sz="1800" dirty="0"/>
              <a:t>Security </a:t>
            </a:r>
          </a:p>
          <a:p>
            <a:pPr>
              <a:buSzPct val="61000"/>
            </a:pPr>
            <a:r>
              <a:rPr lang="en-US" sz="1800" dirty="0"/>
              <a:t>Efficiency</a:t>
            </a:r>
          </a:p>
          <a:p>
            <a:pPr>
              <a:buSzPct val="61000"/>
            </a:pPr>
            <a:r>
              <a:rPr lang="en-US" sz="1800" dirty="0"/>
              <a:t>Innovation </a:t>
            </a:r>
          </a:p>
          <a:p>
            <a:pPr>
              <a:buSzPct val="61000"/>
            </a:pPr>
            <a:r>
              <a:rPr lang="en-US" sz="1800" dirty="0"/>
              <a:t>It can increase trust, reduce costs, automate processes, and enable new business models.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7165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8512453-BD37-52FA-313C-01D37B229941}"/>
              </a:ext>
            </a:extLst>
          </p:cNvPr>
          <p:cNvGrpSpPr/>
          <p:nvPr/>
        </p:nvGrpSpPr>
        <p:grpSpPr>
          <a:xfrm>
            <a:off x="5731726" y="1122556"/>
            <a:ext cx="3349465" cy="2924949"/>
            <a:chOff x="5003989" y="756240"/>
            <a:chExt cx="4077203" cy="3291265"/>
          </a:xfrm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</p:grpSpPr>
        <p:pic>
          <p:nvPicPr>
            <p:cNvPr id="110" name="Google Shape;11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27450" y="2211062"/>
              <a:ext cx="2017495" cy="1209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03989" y="1434470"/>
              <a:ext cx="481900" cy="55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186718" y="1556163"/>
              <a:ext cx="481900" cy="55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271059" y="2170138"/>
              <a:ext cx="1111472" cy="961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271059" y="1777572"/>
              <a:ext cx="1111472" cy="961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174309" y="756240"/>
              <a:ext cx="1245500" cy="7999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997336" y="1666762"/>
              <a:ext cx="848475" cy="5552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0" name="Google Shape;120;p19"/>
            <p:cNvCxnSpPr/>
            <p:nvPr/>
          </p:nvCxnSpPr>
          <p:spPr>
            <a:xfrm>
              <a:off x="7575859" y="3257288"/>
              <a:ext cx="664200" cy="3834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9"/>
            <p:cNvCxnSpPr/>
            <p:nvPr/>
          </p:nvCxnSpPr>
          <p:spPr>
            <a:xfrm>
              <a:off x="5527609" y="2035238"/>
              <a:ext cx="559800" cy="32310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2" name="Google Shape;122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320072" y="1370716"/>
              <a:ext cx="190716" cy="5552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3" name="Google Shape;123;p19"/>
            <p:cNvCxnSpPr/>
            <p:nvPr/>
          </p:nvCxnSpPr>
          <p:spPr>
            <a:xfrm flipH="1">
              <a:off x="5254609" y="3181088"/>
              <a:ext cx="936600" cy="5409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9"/>
            <p:cNvCxnSpPr/>
            <p:nvPr/>
          </p:nvCxnSpPr>
          <p:spPr>
            <a:xfrm flipH="1">
              <a:off x="7527259" y="2111438"/>
              <a:ext cx="559800" cy="32310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5" name="Google Shape;125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5039897" y="2732996"/>
              <a:ext cx="1019495" cy="1122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8277750" y="3287994"/>
              <a:ext cx="430025" cy="59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8651167" y="3448355"/>
              <a:ext cx="430025" cy="599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9"/>
            <p:cNvSpPr/>
            <p:nvPr/>
          </p:nvSpPr>
          <p:spPr>
            <a:xfrm>
              <a:off x="6731384" y="1645250"/>
              <a:ext cx="190800" cy="476700"/>
            </a:xfrm>
            <a:prstGeom prst="upDown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chemeClr val="accent4"/>
                </a:gs>
                <a:gs pos="100000">
                  <a:srgbClr val="00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685800" y="308342"/>
            <a:ext cx="7770123" cy="5234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Challenges with Blockchain</a:t>
            </a:r>
            <a:endParaRPr sz="2800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680532" y="912102"/>
            <a:ext cx="5153486" cy="37888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ct val="61000"/>
            </a:pPr>
            <a:r>
              <a:rPr lang="en-US" sz="1800" dirty="0"/>
              <a:t>Scalability</a:t>
            </a:r>
          </a:p>
          <a:p>
            <a:pPr>
              <a:buSzPct val="61000"/>
            </a:pPr>
            <a:r>
              <a:rPr lang="en-US" sz="1800" dirty="0"/>
              <a:t>Adoption</a:t>
            </a:r>
          </a:p>
          <a:p>
            <a:pPr>
              <a:buSzPct val="61000"/>
            </a:pPr>
            <a:r>
              <a:rPr lang="en-US" sz="1800" dirty="0"/>
              <a:t>Regulation</a:t>
            </a:r>
          </a:p>
          <a:p>
            <a:pPr>
              <a:buSzPct val="61000"/>
            </a:pPr>
            <a:r>
              <a:rPr lang="en-US" sz="1800" dirty="0"/>
              <a:t>Interoperability</a:t>
            </a:r>
          </a:p>
          <a:p>
            <a:pPr>
              <a:buSzPct val="61000"/>
            </a:pPr>
            <a:r>
              <a:rPr lang="en-US" sz="1800" dirty="0"/>
              <a:t>Security risks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041225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1024</Words>
  <Application>Microsoft Office PowerPoint</Application>
  <PresentationFormat>On-screen Show (16:9)</PresentationFormat>
  <Paragraphs>142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Courier New</vt:lpstr>
      <vt:lpstr>Lexend Deca</vt:lpstr>
      <vt:lpstr>Muli</vt:lpstr>
      <vt:lpstr>Aliena template</vt:lpstr>
      <vt:lpstr>Vehicle Collateral Loans            on Blockchain</vt:lpstr>
      <vt:lpstr>Objective</vt:lpstr>
      <vt:lpstr>Current Process</vt:lpstr>
      <vt:lpstr>Issue with Current Process</vt:lpstr>
      <vt:lpstr>What is Defi ?</vt:lpstr>
      <vt:lpstr>Why Defi ?</vt:lpstr>
      <vt:lpstr>How can Existing Lending Institutions Participate in DeFi?</vt:lpstr>
      <vt:lpstr>Advantages of using Blockchain</vt:lpstr>
      <vt:lpstr>Challenges with Blockchain</vt:lpstr>
      <vt:lpstr>Actors Involved</vt:lpstr>
      <vt:lpstr>Flow</vt:lpstr>
      <vt:lpstr>Background Checks for Debtors</vt:lpstr>
      <vt:lpstr>Asset Registration and Verification</vt:lpstr>
      <vt:lpstr>Important Parameters</vt:lpstr>
      <vt:lpstr>Flow Digram</vt:lpstr>
      <vt:lpstr>Blockchain Platform Selection</vt:lpstr>
      <vt:lpstr>Technology</vt:lpstr>
      <vt:lpstr>Architecture Digram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Collateral Loans            on Blockchain</dc:title>
  <dc:creator>Shivraj phadtare</dc:creator>
  <cp:lastModifiedBy>Shivraj phadtare</cp:lastModifiedBy>
  <cp:revision>7</cp:revision>
  <dcterms:modified xsi:type="dcterms:W3CDTF">2023-04-05T13:27:57Z</dcterms:modified>
</cp:coreProperties>
</file>