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6DFF-C2B1-A82F-AA68-D2AE9E971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3CDE9-2659-B215-2EC3-8D1264CD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B9E2-A7F7-0756-B999-5F9AB775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912A-1735-73AA-2C7A-2986BFB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59D3-2305-9485-48B1-9BCB8DB1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CCFD-1E15-C158-D0E9-A6860040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EFD97-CBF2-912D-C8E7-0F9ABB470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3263-D81E-FD59-48DC-4164B04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5133-F4D2-910A-68DB-163DC08A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08CC-066C-9458-20B9-92ACC70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FF779-BB56-A507-4143-53E3BA06C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EC76-E4E8-A347-AA2C-B896B7D8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A976-9BE1-C10A-8876-DDB865FE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FFD2-2367-ECEB-2354-5B4CACAD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75A2-A941-2023-ED49-BF257636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5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150C-16F6-AE89-E994-7A265EF7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BE75-B8EB-4BB3-9E58-AA5E075D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E496-F3F6-DC0F-483F-A7E7FBD2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E892-77CA-1CD6-6A58-768D49E2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56F0-883E-15AF-3C72-A5893025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2D2-5491-9D98-BD29-B0427F16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5A12-108F-580C-CD7B-66FE5222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F293-1443-724D-1F4F-5F8F149D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3F53-E0F6-41A2-4E5E-71768B92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8CDA-3BB0-5E47-5152-AC865D9D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0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2671-C4CC-D14E-BB1F-A3B85EE7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34EF-FF9D-9F9D-5CD2-B8687F84C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F92DA-EC45-DF45-D7A3-FF19372F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8EC7-DF41-1332-60B9-C0535AB6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4873-EB37-06BD-8BFD-8272CB75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B350-1B7C-A604-5FCE-8B5E520D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1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FB9C-8805-42C8-7BDF-8447F12A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445D8-FE19-6023-A164-3CF3CD296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A8DD-CABB-204D-FC8C-35535615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B88E2-CD59-6CC6-CAEC-D97821531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BBEBC-E0BC-2B30-E0B7-7AE32FADD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F214D-3170-F965-6E6D-7535ABE7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352CF-071B-621B-B43F-16B7C49C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B52C8-93E0-C56A-6A1D-B945F727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7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E08A-2C69-6065-9D65-B36FCE31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6CA47-F010-2EF7-D002-26828609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C6180-B862-A30B-2947-2A84334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E442B-EED0-7F9A-215C-5527482D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3D374-3DE9-40D3-D9C8-55C61916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FF611-959F-9E19-B9B3-53226FBB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E5AE-6BE6-829D-816E-71B9AB17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49E8-643C-F563-DBC9-6F37EC37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81E0-23FD-148A-425E-6DFDCA4D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4FCF3-1CC9-802A-E56C-F158F183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1E52F-CA83-9E27-5185-29ECE91F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81CD3-D0C7-48D5-346A-20C5923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EDAE-853B-FCB9-B0D2-89169892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4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6A1-0A28-FE98-AA3E-A6198D52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5D50A-EE7A-5D2F-4F75-A76372D0C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EBB-DB29-A191-825C-8407F3E9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70976-6BD5-8473-00C8-C197A356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730F7-4F99-F905-2EEF-84AE4BE0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0BCB-FBF8-7B21-4E08-ADD1FE56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0F31-4C9F-3191-3725-6551C915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A964-522E-F34C-3B26-AB481D3E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D0D4-D569-4557-61D9-5CD1F20C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6870C-01EA-4540-8ED9-90B78B81BE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5898-F216-DC24-CA91-4AD4C6485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5C5D-4058-4785-0A77-B3F1EBD20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1D281-6975-4170-B80E-9A1901E30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1)Average </a:t>
            </a:r>
            <a:r>
              <a:rPr lang="en-IN" sz="4000" dirty="0" err="1">
                <a:solidFill>
                  <a:srgbClr val="FFFFFF"/>
                </a:solidFill>
              </a:rPr>
              <a:t>leadtime</a:t>
            </a:r>
            <a:r>
              <a:rPr lang="en-IN" sz="4000" dirty="0">
                <a:solidFill>
                  <a:srgbClr val="FFFFFF"/>
                </a:solidFill>
              </a:rPr>
              <a:t> between request date and completion 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27AB5-2539-014C-C1A9-1AA16823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=DAYS(G2,F2) to get</a:t>
            </a:r>
          </a:p>
          <a:p>
            <a:pPr marL="0" indent="0">
              <a:buNone/>
            </a:pPr>
            <a:r>
              <a:rPr lang="en-IN" dirty="0"/>
              <a:t>   date difference</a:t>
            </a:r>
          </a:p>
          <a:p>
            <a:r>
              <a:rPr lang="en-IN" dirty="0"/>
              <a:t>Value may be negative</a:t>
            </a:r>
          </a:p>
          <a:p>
            <a:pPr marL="0" indent="0">
              <a:buNone/>
            </a:pPr>
            <a:r>
              <a:rPr lang="en-IN" dirty="0"/>
              <a:t> for blanks</a:t>
            </a:r>
          </a:p>
          <a:p>
            <a:pPr marL="0" indent="0">
              <a:buNone/>
            </a:pPr>
            <a:r>
              <a:rPr lang="en-IN" dirty="0"/>
              <a:t> And if value&gt;0 return</a:t>
            </a:r>
          </a:p>
          <a:p>
            <a:pPr marL="0" indent="0">
              <a:buNone/>
            </a:pPr>
            <a:r>
              <a:rPr lang="en-IN" dirty="0"/>
              <a:t> same value else fill NA</a:t>
            </a:r>
          </a:p>
          <a:p>
            <a:r>
              <a:rPr lang="en-IN" dirty="0"/>
              <a:t>=IF(W3&gt;0,W3,"NA")</a:t>
            </a:r>
          </a:p>
          <a:p>
            <a:r>
              <a:rPr lang="en-IN" dirty="0"/>
              <a:t>So that no null values</a:t>
            </a:r>
          </a:p>
          <a:p>
            <a:pPr marL="0" indent="0">
              <a:buNone/>
            </a:pPr>
            <a:r>
              <a:rPr lang="en-IN" dirty="0"/>
              <a:t>are considered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9F532-1F11-60B7-896B-D00CAD8A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84" y="1825134"/>
            <a:ext cx="7370345" cy="411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692CF-09F9-86EA-FCD9-E8871EB06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487" y="1825625"/>
            <a:ext cx="8287026" cy="4351338"/>
          </a:xfrm>
        </p:spPr>
      </p:pic>
    </p:spTree>
    <p:extLst>
      <p:ext uri="{BB962C8B-B14F-4D97-AF65-F5344CB8AC3E}">
        <p14:creationId xmlns:p14="http://schemas.microsoft.com/office/powerpoint/2010/main" val="28250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37A6D-9BB6-76FF-9B28-7370F3DD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819" y="1825625"/>
            <a:ext cx="8262362" cy="4351338"/>
          </a:xfrm>
        </p:spPr>
      </p:pic>
    </p:spTree>
    <p:extLst>
      <p:ext uri="{BB962C8B-B14F-4D97-AF65-F5344CB8AC3E}">
        <p14:creationId xmlns:p14="http://schemas.microsoft.com/office/powerpoint/2010/main" val="378918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 err="1">
                <a:solidFill>
                  <a:srgbClr val="FFFFFF"/>
                </a:solidFill>
              </a:rPr>
              <a:t>Slicer,time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5427B-11E1-D82A-17F3-B479F0F52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60" y="1825625"/>
            <a:ext cx="8675480" cy="4351338"/>
          </a:xfrm>
        </p:spPr>
      </p:pic>
    </p:spTree>
    <p:extLst>
      <p:ext uri="{BB962C8B-B14F-4D97-AF65-F5344CB8AC3E}">
        <p14:creationId xmlns:p14="http://schemas.microsoft.com/office/powerpoint/2010/main" val="393271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Slicer: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105835-E66F-23AE-19FD-B100663A4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61" y="1803853"/>
            <a:ext cx="8266678" cy="4351338"/>
          </a:xfrm>
        </p:spPr>
      </p:pic>
    </p:spTree>
    <p:extLst>
      <p:ext uri="{BB962C8B-B14F-4D97-AF65-F5344CB8AC3E}">
        <p14:creationId xmlns:p14="http://schemas.microsoft.com/office/powerpoint/2010/main" val="22808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BF6C2-10B6-CD23-9CFD-43FAF9D1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2)District that has highest </a:t>
            </a:r>
            <a:r>
              <a:rPr lang="en-IN" sz="4000" dirty="0" err="1">
                <a:solidFill>
                  <a:srgbClr val="FFFFFF"/>
                </a:solidFill>
              </a:rPr>
              <a:t>no.of</a:t>
            </a:r>
            <a:r>
              <a:rPr lang="en-IN" sz="4000" dirty="0">
                <a:solidFill>
                  <a:srgbClr val="FFFFFF"/>
                </a:solidFill>
              </a:rPr>
              <a:t> rush jobs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F3A712-7E6A-851B-B99C-F7FDCC48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Northwest district has highest no. of rush jobs</a:t>
            </a:r>
          </a:p>
          <a:p>
            <a:r>
              <a:rPr lang="en-IN" dirty="0"/>
              <a:t>Steps:</a:t>
            </a:r>
          </a:p>
          <a:p>
            <a:r>
              <a:rPr lang="en-IN" dirty="0"/>
              <a:t>Pivot table, district in </a:t>
            </a:r>
          </a:p>
          <a:p>
            <a:pPr marL="0" indent="0">
              <a:buNone/>
            </a:pPr>
            <a:r>
              <a:rPr lang="en-IN" dirty="0"/>
              <a:t>   rows and count of </a:t>
            </a:r>
          </a:p>
          <a:p>
            <a:pPr marL="0" indent="0">
              <a:buNone/>
            </a:pPr>
            <a:r>
              <a:rPr lang="en-IN" dirty="0"/>
              <a:t>   crush jobs in values</a:t>
            </a:r>
          </a:p>
          <a:p>
            <a:pPr marL="0" indent="0">
              <a:buNone/>
            </a:pPr>
            <a:r>
              <a:rPr lang="en-IN" dirty="0"/>
              <a:t>  sort according to count</a:t>
            </a:r>
          </a:p>
          <a:p>
            <a:pPr marL="0" indent="0">
              <a:buNone/>
            </a:pPr>
            <a:r>
              <a:rPr lang="en-IN" dirty="0"/>
              <a:t>  of rush</a:t>
            </a:r>
          </a:p>
          <a:p>
            <a:pPr marL="0" indent="0">
              <a:buNone/>
            </a:pPr>
            <a:r>
              <a:rPr lang="en-IN" dirty="0"/>
              <a:t>Value filter then top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758856-0286-F883-C762-7FE24AEC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16" y="2318410"/>
            <a:ext cx="6413694" cy="3365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1795D9-C2AD-E50B-543E-08BCC6D8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49" y="5760170"/>
            <a:ext cx="3505380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3)Difference between Average Labour hours of rush and non rush jobs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33933A-F708-38FF-729C-3CDA37D9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Avg</a:t>
            </a:r>
            <a:r>
              <a:rPr lang="en-IN" dirty="0"/>
              <a:t> labour hours of rush jobs is less than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lbhrs</a:t>
            </a:r>
            <a:r>
              <a:rPr lang="en-IN" dirty="0"/>
              <a:t> of non rush jobs</a:t>
            </a:r>
          </a:p>
          <a:p>
            <a:r>
              <a:rPr lang="en-IN" dirty="0"/>
              <a:t>This infers rush jobs have less labour hours than non rush jobs</a:t>
            </a:r>
          </a:p>
          <a:p>
            <a:r>
              <a:rPr lang="en-IN" dirty="0"/>
              <a:t> 0.57 is </a:t>
            </a:r>
            <a:r>
              <a:rPr lang="en-IN" dirty="0" err="1"/>
              <a:t>avg</a:t>
            </a:r>
            <a:r>
              <a:rPr lang="en-IN" dirty="0"/>
              <a:t> of rush </a:t>
            </a:r>
            <a:r>
              <a:rPr lang="en-IN" dirty="0" err="1"/>
              <a:t>lbhrs</a:t>
            </a:r>
            <a:endParaRPr lang="en-IN" dirty="0"/>
          </a:p>
          <a:p>
            <a:r>
              <a:rPr lang="en-IN" dirty="0"/>
              <a:t>0.79 is </a:t>
            </a:r>
            <a:r>
              <a:rPr lang="en-IN" dirty="0" err="1"/>
              <a:t>avg</a:t>
            </a:r>
            <a:r>
              <a:rPr lang="en-IN" dirty="0"/>
              <a:t> of non rush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lbhrs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0.79&lt;0.57</a:t>
            </a:r>
          </a:p>
          <a:p>
            <a:endParaRPr lang="en-IN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1B3653E-9BDC-FE4B-89FA-A141947E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90" y="3133493"/>
            <a:ext cx="5769749" cy="350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4)Distribution of payment types across services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68A49A-8989-EFCD-2105-1EB7ECBA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Payment from account has highest </a:t>
            </a:r>
            <a:r>
              <a:rPr lang="en-IN" dirty="0" err="1"/>
              <a:t>no.of</a:t>
            </a:r>
            <a:r>
              <a:rPr lang="en-IN" dirty="0"/>
              <a:t> services </a:t>
            </a:r>
          </a:p>
          <a:p>
            <a:r>
              <a:rPr lang="en-IN" dirty="0"/>
              <a:t>Payment from credit </a:t>
            </a:r>
          </a:p>
          <a:p>
            <a:pPr marL="0" indent="0">
              <a:buNone/>
            </a:pPr>
            <a:r>
              <a:rPr lang="en-IN" dirty="0"/>
              <a:t>   card has least services.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FEBCE23-64D9-0252-7CEC-B58AAFB9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39" y="2330995"/>
            <a:ext cx="7321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9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5)Trend of payments over years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27AB5-2539-014C-C1A9-1AA16823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year by using =TEXT(F2,"yyyy") </a:t>
            </a:r>
          </a:p>
          <a:p>
            <a:r>
              <a:rPr lang="en-IN" dirty="0"/>
              <a:t>Then inset pivot table </a:t>
            </a:r>
          </a:p>
          <a:p>
            <a:r>
              <a:rPr lang="en-IN" dirty="0"/>
              <a:t>Payment in rows and year in col count of wo in values</a:t>
            </a:r>
          </a:p>
          <a:p>
            <a:r>
              <a:rPr lang="en-IN" dirty="0"/>
              <a:t>Then sort in descending of count of orders</a:t>
            </a:r>
          </a:p>
          <a:p>
            <a:r>
              <a:rPr lang="en-IN" dirty="0"/>
              <a:t>Then insert a line chart to know the trend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57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Q5)insights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27AB5-2539-014C-C1A9-1AA16823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2021 has more orders in each payment method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8AFB4-C44F-5F4B-43FB-13F3BE9F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0" y="2188541"/>
            <a:ext cx="7911957" cy="41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6)Relationship between </a:t>
            </a:r>
            <a:r>
              <a:rPr lang="en-IN" sz="4000" dirty="0" err="1">
                <a:solidFill>
                  <a:srgbClr val="FFFFFF"/>
                </a:solidFill>
              </a:rPr>
              <a:t>no.of</a:t>
            </a:r>
            <a:r>
              <a:rPr lang="en-IN" sz="4000" dirty="0">
                <a:solidFill>
                  <a:srgbClr val="FFFFFF"/>
                </a:solidFill>
              </a:rPr>
              <a:t> techs and </a:t>
            </a:r>
            <a:r>
              <a:rPr lang="en-IN" sz="4000" dirty="0" err="1">
                <a:solidFill>
                  <a:srgbClr val="FFFFFF"/>
                </a:solidFill>
              </a:rPr>
              <a:t>partcost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27AB5-2539-014C-C1A9-1AA16823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Correl</a:t>
            </a:r>
            <a:r>
              <a:rPr lang="en-IN" dirty="0"/>
              <a:t> formula to know the relationship</a:t>
            </a:r>
          </a:p>
          <a:p>
            <a:r>
              <a:rPr lang="pt-BR" dirty="0"/>
              <a:t>=CORREL(B2:B4,A2:A4)</a:t>
            </a:r>
          </a:p>
          <a:p>
            <a:r>
              <a:rPr lang="pt-BR" dirty="0"/>
              <a:t>-70.23 is high correlation and</a:t>
            </a:r>
          </a:p>
          <a:p>
            <a:pPr marL="0" indent="0">
              <a:buNone/>
            </a:pPr>
            <a:r>
              <a:rPr lang="pt-BR" dirty="0"/>
              <a:t>    the relationship is indirect.If </a:t>
            </a:r>
          </a:p>
          <a:p>
            <a:pPr marL="0" indent="0">
              <a:buNone/>
            </a:pPr>
            <a:r>
              <a:rPr lang="pt-BR" dirty="0"/>
              <a:t>    no.of techs increases then sum</a:t>
            </a:r>
          </a:p>
          <a:p>
            <a:pPr marL="0" indent="0">
              <a:buNone/>
            </a:pPr>
            <a:r>
              <a:rPr lang="pt-BR" dirty="0"/>
              <a:t>    of parts decreases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5B4EE-9F2F-6D7F-666A-9D663AC76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33"/>
          <a:stretch/>
        </p:blipFill>
        <p:spPr>
          <a:xfrm>
            <a:off x="6172200" y="2497729"/>
            <a:ext cx="5388428" cy="40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0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795723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7)Most common type of service requested in each district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27AB5-2539-014C-C1A9-1AA16823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955"/>
            <a:ext cx="10515600" cy="4601008"/>
          </a:xfrm>
        </p:spPr>
        <p:txBody>
          <a:bodyPr/>
          <a:lstStyle/>
          <a:p>
            <a:r>
              <a:rPr lang="en-IN" dirty="0"/>
              <a:t>Index formula to know the index of max count</a:t>
            </a:r>
          </a:p>
          <a:p>
            <a:r>
              <a:rPr lang="en-US" dirty="0"/>
              <a:t>=INDEX($A$4:$F$13,1,MATCH(MAX($B5:$F5),$B5:$F5,0)+1)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8A00B-57CC-2992-CBD5-84BB4A84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29" y="2519346"/>
            <a:ext cx="8216757" cy="43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2997-972C-97C2-9BC6-C23D4B9F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8)Distribution of payment types according to warranty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2BD190-5AEE-3522-E0B3-651E3D68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Payment types of warranty parts are either cod or through warranty.</a:t>
            </a:r>
          </a:p>
          <a:p>
            <a:r>
              <a:rPr lang="en-IN" dirty="0"/>
              <a:t>They don’t use </a:t>
            </a:r>
          </a:p>
          <a:p>
            <a:pPr marL="0" indent="0">
              <a:buNone/>
            </a:pPr>
            <a:r>
              <a:rPr lang="en-IN" dirty="0"/>
              <a:t>   account or credit as</a:t>
            </a:r>
          </a:p>
          <a:p>
            <a:pPr marL="0" indent="0">
              <a:buNone/>
            </a:pPr>
            <a:r>
              <a:rPr lang="en-IN" dirty="0"/>
              <a:t>   payment option</a:t>
            </a:r>
          </a:p>
          <a:p>
            <a:r>
              <a:rPr lang="en-IN" dirty="0"/>
              <a:t>Warranty option is 0 </a:t>
            </a:r>
          </a:p>
          <a:p>
            <a:pPr marL="0" indent="0">
              <a:buNone/>
            </a:pPr>
            <a:r>
              <a:rPr lang="en-IN" dirty="0"/>
              <a:t>   for warranty.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2242D-6E52-DEB2-E2B5-394DE670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58" y="2286954"/>
            <a:ext cx="6812461" cy="34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395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1)Average leadtime between request date and completion date</vt:lpstr>
      <vt:lpstr>2)District that has highest no.of rush jobs</vt:lpstr>
      <vt:lpstr>3)Difference between Average Labour hours of rush and non rush jobs</vt:lpstr>
      <vt:lpstr>4)Distribution of payment types across services</vt:lpstr>
      <vt:lpstr>5)Trend of payments over years</vt:lpstr>
      <vt:lpstr>Q5)insights</vt:lpstr>
      <vt:lpstr>6)Relationship between no.of techs and partcost</vt:lpstr>
      <vt:lpstr>7)Most common type of service requested in each district</vt:lpstr>
      <vt:lpstr>8)Distribution of payment types according to warranty</vt:lpstr>
      <vt:lpstr>Dashboard</vt:lpstr>
      <vt:lpstr>PowerPoint Presentation</vt:lpstr>
      <vt:lpstr>Slicer,time</vt:lpstr>
      <vt:lpstr>Slicer: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Brindavivek Kotha</dc:creator>
  <cp:lastModifiedBy>Brindavivek Kotha</cp:lastModifiedBy>
  <cp:revision>31</cp:revision>
  <dcterms:created xsi:type="dcterms:W3CDTF">2024-04-02T06:55:52Z</dcterms:created>
  <dcterms:modified xsi:type="dcterms:W3CDTF">2024-04-02T11:13:13Z</dcterms:modified>
</cp:coreProperties>
</file>