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76" r:id="rId5"/>
    <p:sldId id="261" r:id="rId6"/>
    <p:sldId id="269" r:id="rId7"/>
    <p:sldId id="263" r:id="rId8"/>
    <p:sldId id="264" r:id="rId9"/>
    <p:sldId id="272" r:id="rId10"/>
    <p:sldId id="273" r:id="rId11"/>
    <p:sldId id="274" r:id="rId12"/>
    <p:sldId id="275" r:id="rId13"/>
    <p:sldId id="290" r:id="rId14"/>
    <p:sldId id="278" r:id="rId15"/>
    <p:sldId id="291" r:id="rId16"/>
    <p:sldId id="286" r:id="rId17"/>
    <p:sldId id="292" r:id="rId18"/>
    <p:sldId id="289" r:id="rId19"/>
    <p:sldId id="293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Sections Program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900</c:v>
                </c:pt>
                <c:pt idx="1">
                  <c:v>4000</c:v>
                </c:pt>
                <c:pt idx="2">
                  <c:v>4050</c:v>
                </c:pt>
                <c:pt idx="3">
                  <c:v>5100</c:v>
                </c:pt>
                <c:pt idx="4">
                  <c:v>5300</c:v>
                </c:pt>
                <c:pt idx="5">
                  <c:v>11000</c:v>
                </c:pt>
                <c:pt idx="6">
                  <c:v>12700</c:v>
                </c:pt>
                <c:pt idx="7">
                  <c:v>17900</c:v>
                </c:pt>
                <c:pt idx="8">
                  <c:v>19150</c:v>
                </c:pt>
                <c:pt idx="9">
                  <c:v>19900</c:v>
                </c:pt>
                <c:pt idx="10">
                  <c:v>19650</c:v>
                </c:pt>
                <c:pt idx="11">
                  <c:v>22750</c:v>
                </c:pt>
                <c:pt idx="12">
                  <c:v>25200</c:v>
                </c:pt>
                <c:pt idx="13">
                  <c:v>24050</c:v>
                </c:pt>
                <c:pt idx="14">
                  <c:v>28000</c:v>
                </c:pt>
                <c:pt idx="15">
                  <c:v>25950</c:v>
                </c:pt>
                <c:pt idx="16">
                  <c:v>34600</c:v>
                </c:pt>
                <c:pt idx="17">
                  <c:v>30100</c:v>
                </c:pt>
                <c:pt idx="18">
                  <c:v>27700</c:v>
                </c:pt>
                <c:pt idx="19">
                  <c:v>30800</c:v>
                </c:pt>
                <c:pt idx="20">
                  <c:v>35800</c:v>
                </c:pt>
                <c:pt idx="21">
                  <c:v>34100</c:v>
                </c:pt>
                <c:pt idx="22">
                  <c:v>33000</c:v>
                </c:pt>
                <c:pt idx="23">
                  <c:v>29850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Xeon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550</c:v>
                </c:pt>
                <c:pt idx="1">
                  <c:v>1550</c:v>
                </c:pt>
                <c:pt idx="2">
                  <c:v>1950</c:v>
                </c:pt>
                <c:pt idx="3">
                  <c:v>1900</c:v>
                </c:pt>
                <c:pt idx="4">
                  <c:v>2150</c:v>
                </c:pt>
                <c:pt idx="5">
                  <c:v>2550</c:v>
                </c:pt>
                <c:pt idx="6">
                  <c:v>2950</c:v>
                </c:pt>
                <c:pt idx="7">
                  <c:v>3000</c:v>
                </c:pt>
                <c:pt idx="8">
                  <c:v>3300</c:v>
                </c:pt>
                <c:pt idx="9">
                  <c:v>3300</c:v>
                </c:pt>
                <c:pt idx="10">
                  <c:v>6500</c:v>
                </c:pt>
                <c:pt idx="11">
                  <c:v>6150</c:v>
                </c:pt>
                <c:pt idx="12">
                  <c:v>4100</c:v>
                </c:pt>
                <c:pt idx="13">
                  <c:v>9500</c:v>
                </c:pt>
                <c:pt idx="14">
                  <c:v>9400</c:v>
                </c:pt>
                <c:pt idx="15">
                  <c:v>9300</c:v>
                </c:pt>
                <c:pt idx="16">
                  <c:v>8400</c:v>
                </c:pt>
                <c:pt idx="17">
                  <c:v>8950</c:v>
                </c:pt>
                <c:pt idx="18">
                  <c:v>11350</c:v>
                </c:pt>
                <c:pt idx="19">
                  <c:v>11850</c:v>
                </c:pt>
                <c:pt idx="20">
                  <c:v>8000</c:v>
                </c:pt>
                <c:pt idx="21">
                  <c:v>10750</c:v>
                </c:pt>
                <c:pt idx="22">
                  <c:v>11400</c:v>
                </c:pt>
                <c:pt idx="23">
                  <c:v>11800</c:v>
                </c:pt>
                <c:pt idx="24">
                  <c:v>11800</c:v>
                </c:pt>
                <c:pt idx="25">
                  <c:v>11900</c:v>
                </c:pt>
                <c:pt idx="26">
                  <c:v>8250</c:v>
                </c:pt>
                <c:pt idx="27">
                  <c:v>10800</c:v>
                </c:pt>
                <c:pt idx="28">
                  <c:v>14850</c:v>
                </c:pt>
                <c:pt idx="29">
                  <c:v>10100</c:v>
                </c:pt>
                <c:pt idx="30">
                  <c:v>11750</c:v>
                </c:pt>
                <c:pt idx="31">
                  <c:v>12550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Intel Core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950</c:v>
                </c:pt>
                <c:pt idx="1">
                  <c:v>4200</c:v>
                </c:pt>
                <c:pt idx="2">
                  <c:v>6800</c:v>
                </c:pt>
                <c:pt idx="3">
                  <c:v>5550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39296"/>
        <c:axId val="387596832"/>
      </c:lineChart>
      <c:catAx>
        <c:axId val="38763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596832"/>
        <c:crosses val="autoZero"/>
        <c:auto val="1"/>
        <c:lblAlgn val="ctr"/>
        <c:lblOffset val="100"/>
        <c:noMultiLvlLbl val="0"/>
      </c:catAx>
      <c:valAx>
        <c:axId val="3875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in 10</a:t>
                </a:r>
                <a:r>
                  <a:rPr lang="en-US" baseline="30000" dirty="0"/>
                  <a:t>-5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3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Tasks Program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700</c:v>
                </c:pt>
                <c:pt idx="1">
                  <c:v>3400</c:v>
                </c:pt>
                <c:pt idx="2">
                  <c:v>3550</c:v>
                </c:pt>
                <c:pt idx="3">
                  <c:v>4400</c:v>
                </c:pt>
                <c:pt idx="4">
                  <c:v>5500</c:v>
                </c:pt>
                <c:pt idx="5">
                  <c:v>5650</c:v>
                </c:pt>
                <c:pt idx="6">
                  <c:v>6700</c:v>
                </c:pt>
                <c:pt idx="7">
                  <c:v>6500</c:v>
                </c:pt>
                <c:pt idx="8">
                  <c:v>10700</c:v>
                </c:pt>
                <c:pt idx="9">
                  <c:v>10250</c:v>
                </c:pt>
                <c:pt idx="10">
                  <c:v>9900</c:v>
                </c:pt>
                <c:pt idx="11">
                  <c:v>11950</c:v>
                </c:pt>
                <c:pt idx="12">
                  <c:v>12450</c:v>
                </c:pt>
                <c:pt idx="13">
                  <c:v>13700</c:v>
                </c:pt>
                <c:pt idx="14">
                  <c:v>17000</c:v>
                </c:pt>
                <c:pt idx="15">
                  <c:v>18900</c:v>
                </c:pt>
                <c:pt idx="16">
                  <c:v>14700</c:v>
                </c:pt>
                <c:pt idx="17">
                  <c:v>11550</c:v>
                </c:pt>
                <c:pt idx="18">
                  <c:v>16950</c:v>
                </c:pt>
                <c:pt idx="19">
                  <c:v>16300</c:v>
                </c:pt>
                <c:pt idx="20">
                  <c:v>13550</c:v>
                </c:pt>
                <c:pt idx="21">
                  <c:v>13300</c:v>
                </c:pt>
                <c:pt idx="22">
                  <c:v>14250</c:v>
                </c:pt>
                <c:pt idx="23">
                  <c:v>20500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Xeon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550</c:v>
                </c:pt>
                <c:pt idx="1">
                  <c:v>1900</c:v>
                </c:pt>
                <c:pt idx="2">
                  <c:v>2050</c:v>
                </c:pt>
                <c:pt idx="3">
                  <c:v>2450</c:v>
                </c:pt>
                <c:pt idx="4">
                  <c:v>2450</c:v>
                </c:pt>
                <c:pt idx="5">
                  <c:v>2800</c:v>
                </c:pt>
                <c:pt idx="6">
                  <c:v>3600</c:v>
                </c:pt>
                <c:pt idx="7">
                  <c:v>3150</c:v>
                </c:pt>
                <c:pt idx="8">
                  <c:v>3300</c:v>
                </c:pt>
                <c:pt idx="9">
                  <c:v>3200</c:v>
                </c:pt>
                <c:pt idx="10">
                  <c:v>3550</c:v>
                </c:pt>
                <c:pt idx="11">
                  <c:v>4350</c:v>
                </c:pt>
                <c:pt idx="12">
                  <c:v>2550</c:v>
                </c:pt>
                <c:pt idx="13">
                  <c:v>2650</c:v>
                </c:pt>
                <c:pt idx="14">
                  <c:v>4450</c:v>
                </c:pt>
                <c:pt idx="15">
                  <c:v>3550</c:v>
                </c:pt>
                <c:pt idx="16">
                  <c:v>7250</c:v>
                </c:pt>
                <c:pt idx="17">
                  <c:v>7800</c:v>
                </c:pt>
                <c:pt idx="18">
                  <c:v>6500</c:v>
                </c:pt>
                <c:pt idx="19">
                  <c:v>8050</c:v>
                </c:pt>
                <c:pt idx="20">
                  <c:v>7700</c:v>
                </c:pt>
                <c:pt idx="21">
                  <c:v>6500</c:v>
                </c:pt>
                <c:pt idx="22">
                  <c:v>6700</c:v>
                </c:pt>
                <c:pt idx="23">
                  <c:v>7550</c:v>
                </c:pt>
                <c:pt idx="24">
                  <c:v>8900</c:v>
                </c:pt>
                <c:pt idx="25">
                  <c:v>8200</c:v>
                </c:pt>
                <c:pt idx="26">
                  <c:v>6000</c:v>
                </c:pt>
                <c:pt idx="27">
                  <c:v>9600</c:v>
                </c:pt>
                <c:pt idx="28">
                  <c:v>6650</c:v>
                </c:pt>
                <c:pt idx="29">
                  <c:v>9650</c:v>
                </c:pt>
                <c:pt idx="30">
                  <c:v>8050</c:v>
                </c:pt>
                <c:pt idx="31">
                  <c:v>4400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Intel Core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65</c:v>
                </c:pt>
                <c:pt idx="1">
                  <c:v>145</c:v>
                </c:pt>
                <c:pt idx="2">
                  <c:v>195</c:v>
                </c:pt>
                <c:pt idx="3">
                  <c:v>1148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462496"/>
        <c:axId val="356471120"/>
      </c:lineChart>
      <c:catAx>
        <c:axId val="35646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471120"/>
        <c:crosses val="autoZero"/>
        <c:auto val="1"/>
        <c:lblAlgn val="ctr"/>
        <c:lblOffset val="100"/>
        <c:noMultiLvlLbl val="0"/>
      </c:catAx>
      <c:valAx>
        <c:axId val="35647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in 10</a:t>
                </a:r>
                <a:r>
                  <a:rPr lang="en-US" baseline="30000" dirty="0"/>
                  <a:t>-5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46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Cilksort</a:t>
            </a:r>
            <a:r>
              <a:rPr lang="en-US" dirty="0"/>
              <a:t> vs OpenMP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0.1039885</c:v>
                </c:pt>
                <c:pt idx="1">
                  <c:v>0.10294499999999999</c:v>
                </c:pt>
                <c:pt idx="2">
                  <c:v>0.10904949999999999</c:v>
                </c:pt>
                <c:pt idx="3">
                  <c:v>0.1293165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7.1049500000000002E-2</c:v>
                </c:pt>
                <c:pt idx="1">
                  <c:v>7.0317000000000005E-2</c:v>
                </c:pt>
                <c:pt idx="2">
                  <c:v>6.2080999999999997E-2</c:v>
                </c:pt>
                <c:pt idx="3">
                  <c:v>6.3912499999999997E-2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Cilksort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5.7432499999999997E-2</c:v>
                </c:pt>
                <c:pt idx="1">
                  <c:v>3.1230000000000001E-2</c:v>
                </c:pt>
                <c:pt idx="2">
                  <c:v>3.1975000000000003E-2</c:v>
                </c:pt>
                <c:pt idx="3">
                  <c:v>3.5713500000000002E-2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951536"/>
        <c:axId val="390073568"/>
      </c:lineChart>
      <c:catAx>
        <c:axId val="3879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73568"/>
        <c:crosses val="autoZero"/>
        <c:auto val="1"/>
        <c:lblAlgn val="ctr"/>
        <c:lblOffset val="100"/>
        <c:noMultiLvlLbl val="0"/>
      </c:catAx>
      <c:valAx>
        <c:axId val="39007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iN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008D4-82DE-4049-8671-8BCE3DF88B20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2A996-38B7-4BB7-87D3-C901F1D4DD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E6B4D-6988-4A56-8AA8-509C79C958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3094" name="Picture 22" descr="TTU 2 Title Page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525849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152544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158812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396097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72093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7259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67340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39430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860115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179728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43" name="Picture 19" descr="TTU 2 Title Page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Ubuntu" panose="020B0504030602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i="1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bell-to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" b="9528"/>
          <a:stretch>
            <a:fillRect/>
          </a:stretch>
        </p:blipFill>
        <p:spPr bwMode="auto">
          <a:xfrm>
            <a:off x="687388" y="2274888"/>
            <a:ext cx="1843087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40013" y="1676400"/>
            <a:ext cx="6489700" cy="1092200"/>
          </a:xfrm>
        </p:spPr>
        <p:txBody>
          <a:bodyPr/>
          <a:lstStyle/>
          <a:p>
            <a:r>
              <a:rPr lang="en-US" altLang="en-US" sz="3200" dirty="0">
                <a:latin typeface="Rockwell" pitchFamily="18" charset="0"/>
              </a:rPr>
              <a:t>OPENMP THREADING PERFORMANCE FOR MERGE SORT ALGORITHM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268663"/>
            <a:ext cx="6400800" cy="1752600"/>
          </a:xfrm>
        </p:spPr>
        <p:txBody>
          <a:bodyPr/>
          <a:lstStyle/>
          <a:p>
            <a:r>
              <a:rPr lang="en-US" altLang="en-US" sz="2400" b="1" dirty="0">
                <a:latin typeface="Century" panose="02040604050505020304" pitchFamily="18" charset="0"/>
              </a:rPr>
              <a:t>Team D:</a:t>
            </a:r>
          </a:p>
          <a:p>
            <a:r>
              <a:rPr lang="en-US" altLang="en-US" sz="2400" dirty="0">
                <a:latin typeface="Century" panose="02040604050505020304" pitchFamily="18" charset="0"/>
              </a:rPr>
              <a:t>Shashank Koundinya Cheruku</a:t>
            </a:r>
          </a:p>
          <a:p>
            <a:r>
              <a:rPr lang="en-US" altLang="en-US" sz="2400" dirty="0">
                <a:latin typeface="Century" panose="02040604050505020304" pitchFamily="18" charset="0"/>
              </a:rPr>
              <a:t>Brindavani Sunkari</a:t>
            </a:r>
          </a:p>
          <a:p>
            <a:endParaRPr lang="en-US" altLang="en-US" sz="1800" i="1" dirty="0"/>
          </a:p>
          <a:p>
            <a:r>
              <a:rPr lang="en-US" altLang="en-US" sz="1800" i="1" dirty="0"/>
              <a:t>Thursday, May 11, 2017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94" y="523778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Supervisor:</a:t>
            </a:r>
          </a:p>
          <a:p>
            <a:pPr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Mr. John Leidel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PhD Student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Texas Tech University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TASKS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1" y="1524000"/>
            <a:ext cx="8050083" cy="4953000"/>
          </a:xfrm>
        </p:spPr>
      </p:pic>
    </p:spTree>
    <p:extLst>
      <p:ext uri="{BB962C8B-B14F-4D97-AF65-F5344CB8AC3E}">
        <p14:creationId xmlns:p14="http://schemas.microsoft.com/office/powerpoint/2010/main" val="2745202257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SAMPLE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295400"/>
            <a:ext cx="8050085" cy="5257800"/>
          </a:xfrm>
        </p:spPr>
      </p:pic>
    </p:spTree>
    <p:extLst>
      <p:ext uri="{BB962C8B-B14F-4D97-AF65-F5344CB8AC3E}">
        <p14:creationId xmlns:p14="http://schemas.microsoft.com/office/powerpoint/2010/main" val="2341785381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713038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5886821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983784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451583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CILKPLUS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722437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Another implementation of the parallel execution by Intel Corporation.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It is an extension to the C and C++ languages to support data and task parallelism.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It is not just a library but it is a language extension to C and C++ compilers.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Requires Intel Parallel Studio XE and Visual Studio for Windows. So, we installed it in Ubuntu.</a:t>
            </a:r>
          </a:p>
        </p:txBody>
      </p:sp>
    </p:spTree>
    <p:extLst>
      <p:ext uri="{BB962C8B-B14F-4D97-AF65-F5344CB8AC3E}">
        <p14:creationId xmlns:p14="http://schemas.microsoft.com/office/powerpoint/2010/main" val="2595560964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CILKPLUS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676400"/>
            <a:ext cx="8229600" cy="4525963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Advantages over OpenMP: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Very few keywords to implement task parallelism.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Automatic load balancing.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Includes Reducers which provide a lock-free mechanism.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Has low cost spawning, so good for highly recursive code.</a:t>
            </a:r>
          </a:p>
        </p:txBody>
      </p:sp>
    </p:spTree>
    <p:extLst>
      <p:ext uri="{BB962C8B-B14F-4D97-AF65-F5344CB8AC3E}">
        <p14:creationId xmlns:p14="http://schemas.microsoft.com/office/powerpoint/2010/main" val="920810474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CILKSORT CODE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7" y="1600201"/>
            <a:ext cx="7914351" cy="5056188"/>
          </a:xfrm>
        </p:spPr>
      </p:pic>
    </p:spTree>
    <p:extLst>
      <p:ext uri="{BB962C8B-B14F-4D97-AF65-F5344CB8AC3E}">
        <p14:creationId xmlns:p14="http://schemas.microsoft.com/office/powerpoint/2010/main" val="3266927721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CILKSORT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27919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921520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0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Task algorithm performs better than the sections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The overhead associated with the threads increases with the number of threads.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This is due to the scaling issues of the merge sort algorithm for large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0"/>
              </a:rPr>
              <a:t>Cilksort</a:t>
            </a:r>
            <a:r>
              <a:rPr lang="en-US" sz="2800" dirty="0">
                <a:latin typeface="Rockwell" panose="02060603020205020403" pitchFamily="18" charset="0"/>
              </a:rPr>
              <a:t> comparatively performs better than the </a:t>
            </a:r>
            <a:r>
              <a:rPr lang="en-US" sz="2800" dirty="0" err="1">
                <a:latin typeface="Rockwell" panose="02060603020205020403" pitchFamily="18" charset="0"/>
              </a:rPr>
              <a:t>OpenMP</a:t>
            </a:r>
            <a:r>
              <a:rPr lang="en-US" sz="2800">
                <a:latin typeface="Rockwell" panose="02060603020205020403" pitchFamily="18" charset="0"/>
              </a:rPr>
              <a:t> algorithms.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35394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676401"/>
            <a:ext cx="8229600" cy="4979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Overhead can be calculated for the </a:t>
            </a:r>
            <a:r>
              <a:rPr lang="en-US" dirty="0" err="1">
                <a:latin typeface="Rockwell" panose="02060603020205020403" pitchFamily="18" charset="0"/>
              </a:rPr>
              <a:t>Cilksort</a:t>
            </a:r>
            <a:r>
              <a:rPr lang="en-US" dirty="0">
                <a:latin typeface="Rockwell" panose="02060603020205020403" pitchFamily="18" charset="0"/>
              </a:rPr>
              <a:t> Algorithm and compared with OpenMP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Develop a more efficient algorithm to reduce the overheads.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Performance Implications of </a:t>
            </a:r>
            <a:r>
              <a:rPr lang="en-US" dirty="0" err="1">
                <a:latin typeface="Rockwell" panose="02060603020205020403" pitchFamily="18" charset="0"/>
              </a:rPr>
              <a:t>cilksort</a:t>
            </a:r>
            <a:r>
              <a:rPr lang="en-US" dirty="0">
                <a:latin typeface="Rockwell" panose="02060603020205020403" pitchFamily="18" charset="0"/>
              </a:rPr>
              <a:t> can be calculated among different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137334269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722437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Problem Statement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Motivation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Proposed Research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Analysis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</a:t>
            </a:r>
            <a:r>
              <a:rPr lang="en-IN" sz="2400" dirty="0" err="1">
                <a:latin typeface="Rockwell" pitchFamily="18" charset="0"/>
              </a:rPr>
              <a:t>Cilksort</a:t>
            </a:r>
            <a:endParaRPr lang="en-IN" sz="2400" dirty="0">
              <a:latin typeface="Rockwell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Results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Future Work</a:t>
            </a: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sz="8000" dirty="0">
                <a:solidFill>
                  <a:schemeClr val="tx1"/>
                </a:solidFill>
                <a:latin typeface="Lucida Handwriting" pitchFamily="66" charset="0"/>
              </a:rPr>
              <a:t>THANK YOU!</a:t>
            </a: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OpenMP is an API that supports multi-platform shared memory multiprocessing programming.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Used for parallel execution and parallelism can be controlled by specifying the number of threads.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Advantage of using OpenMP over pthreads is its portability.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Current version is 4.5 and 5.0 is under review.</a:t>
            </a:r>
          </a:p>
          <a:p>
            <a:pPr marL="114300" lvl="1" indent="0">
              <a:buNone/>
            </a:pPr>
            <a:r>
              <a:rPr lang="en-IN" sz="2000" dirty="0">
                <a:latin typeface="Rockwell" pitchFamily="18" charset="0"/>
              </a:rPr>
              <a:t>	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1"/>
            <a:ext cx="8229600" cy="52085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OpenMP clauses have an overhead associated with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This overhead is caused by fork and join latency.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This overhead causes delay in the execution when implemented on large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calculate the overhead against no. of threads.</a:t>
            </a:r>
          </a:p>
        </p:txBody>
      </p:sp>
    </p:spTree>
    <p:extLst>
      <p:ext uri="{BB962C8B-B14F-4D97-AF65-F5344CB8AC3E}">
        <p14:creationId xmlns:p14="http://schemas.microsoft.com/office/powerpoint/2010/main" val="12253012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2954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Parallel execution is done for faster implementation.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But, overheads cause the delay in its execution.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Merge Sort is the efficient algorithm of all the sorting techniques.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So, we would like to analyse the overhead for Merge Sort using OpenMP directives.</a:t>
            </a: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PROPOSED RESEARCH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9913" y="1524001"/>
            <a:ext cx="8229600" cy="5132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implement 2-stage parallel algorithm to differ the overhead from initial latency.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implemented the merge sort using: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Sections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analyzed these benchmarks for 3 different platforms for 1 to 2*N no. </a:t>
            </a:r>
            <a:r>
              <a:rPr lang="en-US">
                <a:latin typeface="Rockwell" panose="02060603020205020403" pitchFamily="18" charset="0"/>
              </a:rPr>
              <a:t>of cores.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13656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PROPOSED RESEARCH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71736"/>
              </p:ext>
            </p:extLst>
          </p:nvPr>
        </p:nvGraphicFramePr>
        <p:xfrm>
          <a:off x="569913" y="16764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06459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761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567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2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Twelve-Core AMD Opteron Processor @ 1.8Ghz</a:t>
                      </a:r>
                    </a:p>
                    <a:p>
                      <a:r>
                        <a:rPr lang="en-US" dirty="0"/>
                        <a:t>64GB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Ubuntu 16.04 LTS</a:t>
                      </a:r>
                    </a:p>
                    <a:p>
                      <a:r>
                        <a:rPr lang="en-US" dirty="0"/>
                        <a:t>Kernel: 4.4.0-66-generic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5.4.0 2016609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Sixteen-Core Intel Xeon CPU E5-2650 @ 2.6Ghz</a:t>
                      </a:r>
                    </a:p>
                    <a:p>
                      <a:r>
                        <a:rPr lang="en-US" dirty="0"/>
                        <a:t>64GB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CentOS Release 6.5</a:t>
                      </a:r>
                    </a:p>
                    <a:p>
                      <a:r>
                        <a:rPr lang="en-US" dirty="0"/>
                        <a:t>disci.hpcc.ttu.edu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4.4.7 20120313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5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Dual-Core Intel Core i5-2410M CPU @ 2.30GHz</a:t>
                      </a:r>
                    </a:p>
                    <a:p>
                      <a:r>
                        <a:rPr lang="en-US" dirty="0"/>
                        <a:t>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Ubuntu 16.04.2 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Cilkplus</a:t>
                      </a:r>
                      <a:r>
                        <a:rPr lang="en-US" dirty="0"/>
                        <a:t> compiler</a:t>
                      </a:r>
                    </a:p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4.9.0 20130520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1992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Rockwell" pitchFamily="18" charset="0"/>
              </a:rPr>
              <a:t>MAIN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524000"/>
            <a:ext cx="8050085" cy="4953000"/>
          </a:xfrm>
          <a:ln>
            <a:prstDash val="sysDot"/>
          </a:ln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SECTIONS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447800"/>
            <a:ext cx="8050085" cy="5105400"/>
          </a:xfrm>
        </p:spPr>
      </p:pic>
    </p:spTree>
    <p:extLst>
      <p:ext uri="{BB962C8B-B14F-4D97-AF65-F5344CB8AC3E}">
        <p14:creationId xmlns:p14="http://schemas.microsoft.com/office/powerpoint/2010/main" val="213011354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doc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</Template>
  <TotalTime>1695</TotalTime>
  <Words>544</Words>
  <Application>Microsoft Office PowerPoint</Application>
  <PresentationFormat>On-screen Show 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</vt:lpstr>
      <vt:lpstr>Lucida Handwriting</vt:lpstr>
      <vt:lpstr>Rockwell</vt:lpstr>
      <vt:lpstr>Times New Roman</vt:lpstr>
      <vt:lpstr>Ubuntu</vt:lpstr>
      <vt:lpstr>Wingdings</vt:lpstr>
      <vt:lpstr>doc</vt:lpstr>
      <vt:lpstr>OPENMP THREADING PERFORMANCE FOR MERGE SORT ALGORITHM</vt:lpstr>
      <vt:lpstr>CONTENTS</vt:lpstr>
      <vt:lpstr>INTRODUCTION</vt:lpstr>
      <vt:lpstr>PROBLEM STATEMENT</vt:lpstr>
      <vt:lpstr>MOTIVATION</vt:lpstr>
      <vt:lpstr>PROPOSED RESEARCH</vt:lpstr>
      <vt:lpstr>PROPOSED RESEARCH</vt:lpstr>
      <vt:lpstr>MAIN FUNCTION</vt:lpstr>
      <vt:lpstr>SECTIONS</vt:lpstr>
      <vt:lpstr>TASKS</vt:lpstr>
      <vt:lpstr>SAMPLE OUTPUT</vt:lpstr>
      <vt:lpstr>ANALYSIS</vt:lpstr>
      <vt:lpstr>ANALYSIS</vt:lpstr>
      <vt:lpstr>CILKPLUS COMPILER</vt:lpstr>
      <vt:lpstr>CILKPLUS COMPILER</vt:lpstr>
      <vt:lpstr>CILKSORT CODE</vt:lpstr>
      <vt:lpstr>CILKSORT ANALYSIS</vt:lpstr>
      <vt:lpstr>RESULTS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CLOUD ABUSE</dc:title>
  <dc:creator>Shashank Cheruku;Bharath Kande</dc:creator>
  <cp:lastModifiedBy>Cheruku, Shashank Koundinya</cp:lastModifiedBy>
  <cp:revision>131</cp:revision>
  <dcterms:created xsi:type="dcterms:W3CDTF">2006-08-16T00:00:00Z</dcterms:created>
  <dcterms:modified xsi:type="dcterms:W3CDTF">2017-05-11T17:08:59Z</dcterms:modified>
</cp:coreProperties>
</file>