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handoutMasterIdLst>
    <p:handoutMasterId r:id="rId11"/>
  </p:handoutMasterIdLst>
  <p:sldIdLst>
    <p:sldId id="504" r:id="rId2"/>
    <p:sldId id="977" r:id="rId3"/>
    <p:sldId id="978" r:id="rId4"/>
    <p:sldId id="988" r:id="rId5"/>
    <p:sldId id="989" r:id="rId6"/>
    <p:sldId id="987" r:id="rId7"/>
    <p:sldId id="980" r:id="rId8"/>
    <p:sldId id="983" r:id="rId9"/>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290">
          <p15:clr>
            <a:srgbClr val="A4A3A4"/>
          </p15:clr>
        </p15:guide>
        <p15:guide id="2" orient="horz" pos="4062">
          <p15:clr>
            <a:srgbClr val="A4A3A4"/>
          </p15:clr>
        </p15:guide>
        <p15:guide id="3" orient="horz" pos="212">
          <p15:clr>
            <a:srgbClr val="A4A3A4"/>
          </p15:clr>
        </p15:guide>
        <p15:guide id="4" orient="horz" pos="2096">
          <p15:clr>
            <a:srgbClr val="A4A3A4"/>
          </p15:clr>
        </p15:guide>
        <p15:guide id="5" pos="169">
          <p15:clr>
            <a:srgbClr val="A4A3A4"/>
          </p15:clr>
        </p15:guide>
        <p15:guide id="6" pos="7553">
          <p15:clr>
            <a:srgbClr val="A4A3A4"/>
          </p15:clr>
        </p15:guide>
        <p15:guide id="7" pos="59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E8F"/>
    <a:srgbClr val="007BA2"/>
    <a:srgbClr val="B5CCEA"/>
    <a:srgbClr val="2F82BF"/>
    <a:srgbClr val="B42359"/>
    <a:srgbClr val="3086BF"/>
    <a:srgbClr val="123761"/>
    <a:srgbClr val="4F7DAD"/>
    <a:srgbClr val="5688B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2090" autoAdjust="0"/>
  </p:normalViewPr>
  <p:slideViewPr>
    <p:cSldViewPr snapToGrid="0">
      <p:cViewPr varScale="1">
        <p:scale>
          <a:sx n="74" d="100"/>
          <a:sy n="74" d="100"/>
        </p:scale>
        <p:origin x="576" y="72"/>
      </p:cViewPr>
      <p:guideLst>
        <p:guide orient="horz" pos="1290"/>
        <p:guide orient="horz" pos="4062"/>
        <p:guide orient="horz" pos="212"/>
        <p:guide orient="horz" pos="2096"/>
        <p:guide pos="169"/>
        <p:guide pos="7553"/>
        <p:guide pos="599"/>
      </p:guideLst>
    </p:cSldViewPr>
  </p:slideViewPr>
  <p:notesTextViewPr>
    <p:cViewPr>
      <p:scale>
        <a:sx n="100" d="100"/>
        <a:sy n="100" d="100"/>
      </p:scale>
      <p:origin x="0" y="0"/>
    </p:cViewPr>
  </p:notesTextViewPr>
  <p:sorterViewPr>
    <p:cViewPr varScale="1">
      <p:scale>
        <a:sx n="100" d="100"/>
        <a:sy n="100" d="100"/>
      </p:scale>
      <p:origin x="0" y="7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a:ea typeface="MS PGothic" panose="020B0600070205080204" pitchFamily="34" charset="-128"/>
                <a:cs typeface="Arial" panose="020B0604020202020204" pitchFamily="34" charset="0"/>
              </a:defRPr>
            </a:lvl1pPr>
          </a:lstStyle>
          <a:p>
            <a:pPr>
              <a:defRPr/>
            </a:pPr>
            <a:fld id="{916E80C9-9524-48EC-9C37-FDDD278BA284}" type="datetime1">
              <a:rPr lang="en-US"/>
              <a:t>6/10/2019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ea typeface="MS PGothic" panose="020B0600070205080204" pitchFamily="34" charset="-128"/>
                <a:cs typeface="Arial" panose="020B0604020202020204" pitchFamily="34" charset="0"/>
              </a:defRPr>
            </a:lvl1pPr>
          </a:lstStyle>
          <a:p>
            <a:pPr>
              <a:defRPr/>
            </a:pPr>
            <a:fld id="{8010CA36-9309-49C8-B07E-AAF702B0C62E}" type="slidenum">
              <a:rPr lang="en-US"/>
              <a:t>‹#›</a:t>
            </a:fld>
            <a:endParaRPr lang="en-US"/>
          </a:p>
        </p:txBody>
      </p:sp>
    </p:spTree>
    <p:extLst>
      <p:ext uri="{BB962C8B-B14F-4D97-AF65-F5344CB8AC3E}">
        <p14:creationId xmlns:p14="http://schemas.microsoft.com/office/powerpoint/2010/main" val="18743766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a:ea typeface="MS PGothic" panose="020B0600070205080204" pitchFamily="34" charset="-128"/>
                <a:cs typeface="Arial" panose="020B0604020202020204" pitchFamily="34" charset="0"/>
              </a:defRPr>
            </a:lvl1pPr>
          </a:lstStyle>
          <a:p>
            <a:pPr>
              <a:defRPr/>
            </a:pPr>
            <a:fld id="{F91BF580-FD9D-4C78-9383-94D3FDD761F8}" type="datetime1">
              <a:rPr lang="en-US"/>
              <a:t>6/10/2019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ea typeface="MS PGothic" panose="020B0600070205080204" pitchFamily="34" charset="-128"/>
                <a:cs typeface="Arial" panose="020B0604020202020204" pitchFamily="34" charset="0"/>
              </a:defRPr>
            </a:lvl1pPr>
          </a:lstStyle>
          <a:p>
            <a:pPr>
              <a:defRPr/>
            </a:pPr>
            <a:fld id="{FB23CDD8-D2B6-4C60-8F57-F08576837834}" type="slidenum">
              <a:rPr lang="en-US"/>
              <a:t>‹#›</a:t>
            </a:fld>
            <a:endParaRPr lang="en-US"/>
          </a:p>
        </p:txBody>
      </p:sp>
    </p:spTree>
    <p:extLst>
      <p:ext uri="{BB962C8B-B14F-4D97-AF65-F5344CB8AC3E}">
        <p14:creationId xmlns:p14="http://schemas.microsoft.com/office/powerpoint/2010/main" val="2328517719"/>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9510713" y="1474788"/>
            <a:ext cx="2286000" cy="2851150"/>
          </a:xfrm>
          <a:prstGeom prst="rect">
            <a:avLst/>
          </a:prstGeom>
        </p:spPr>
        <p:txBody>
          <a:bodyPr/>
          <a:lstStyle/>
          <a:p>
            <a:r>
              <a:rPr lang="en-US" smtClean="0"/>
              <a:t>Click icon to add picture</a:t>
            </a:r>
            <a:endParaRPr lang="en-IN"/>
          </a:p>
        </p:txBody>
      </p:sp>
      <p:sp>
        <p:nvSpPr>
          <p:cNvPr id="6" name="Rectangle 5"/>
          <p:cNvSpPr/>
          <p:nvPr/>
        </p:nvSpPr>
        <p:spPr>
          <a:xfrm>
            <a:off x="0" y="1475580"/>
            <a:ext cx="9358313" cy="2849564"/>
          </a:xfrm>
          <a:prstGeom prst="rect">
            <a:avLst/>
          </a:prstGeom>
          <a:solidFill>
            <a:schemeClr val="tx2"/>
          </a:solidFill>
          <a:ln w="3175" cap="flat" cmpd="sng" algn="ctr">
            <a:noFill/>
            <a:prstDash val="solid"/>
          </a:ln>
          <a:effectLst/>
        </p:spPr>
        <p:txBody>
          <a:bodyPr rot="0" spcFirstLastPara="0" vertOverflow="overflow" horzOverflow="overflow" vert="horz" wrap="square" lIns="91440" tIns="91440" rIns="91440" bIns="91440" numCol="1" spcCol="0" rtlCol="0" fromWordArt="0" anchor="ctr" anchorCtr="0" forceAA="0" compatLnSpc="1">
            <a:noAutofit/>
          </a:bodyPr>
          <a:lstStyle/>
          <a:p>
            <a:pPr algn="ctr" defTabSz="914400" eaLnBrk="1" fontAlgn="auto" hangingPunct="1">
              <a:spcBef>
                <a:spcPts val="600"/>
              </a:spcBef>
              <a:spcAft>
                <a:spcPts val="0"/>
              </a:spcAft>
            </a:pPr>
            <a:endParaRPr lang="en-IN" sz="1400" kern="0" dirty="0">
              <a:solidFill>
                <a:srgbClr val="000000"/>
              </a:solidFill>
              <a:latin typeface="+mj-lt"/>
              <a:ea typeface="+mn-ea"/>
            </a:endParaRPr>
          </a:p>
        </p:txBody>
      </p:sp>
      <p:grpSp>
        <p:nvGrpSpPr>
          <p:cNvPr id="7" name="Group 6"/>
          <p:cNvGrpSpPr/>
          <p:nvPr/>
        </p:nvGrpSpPr>
        <p:grpSpPr>
          <a:xfrm>
            <a:off x="3571" y="1475581"/>
            <a:ext cx="835819" cy="1147763"/>
            <a:chOff x="-19050" y="-4763"/>
            <a:chExt cx="835819" cy="1147763"/>
          </a:xfrm>
          <a:solidFill>
            <a:schemeClr val="bg1">
              <a:alpha val="17000"/>
            </a:schemeClr>
          </a:solidFill>
        </p:grpSpPr>
        <p:sp>
          <p:nvSpPr>
            <p:cNvPr id="8" name="Freeform 7"/>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9" name="Freeform 8"/>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grpSp>
      <p:sp>
        <p:nvSpPr>
          <p:cNvPr id="3" name="Subtitle 2"/>
          <p:cNvSpPr>
            <a:spLocks noGrp="1"/>
          </p:cNvSpPr>
          <p:nvPr userDrawn="1">
            <p:ph type="subTitle" idx="1"/>
          </p:nvPr>
        </p:nvSpPr>
        <p:spPr bwMode="gray">
          <a:xfrm>
            <a:off x="1119189" y="3013807"/>
            <a:ext cx="8095149" cy="307777"/>
          </a:xfrm>
          <a:prstGeom prst="rect">
            <a:avLst/>
          </a:prstGeom>
        </p:spPr>
        <p:txBody>
          <a:bodyPr wrap="square" lIns="0" tIns="0" rIns="0" bIns="0">
            <a:spAutoFit/>
          </a:bodyPr>
          <a:lstStyle>
            <a:lvl1pPr marL="0" indent="0" algn="l">
              <a:buNone/>
              <a:defRPr sz="20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userDrawn="1">
            <p:ph type="ctrTitle"/>
          </p:nvPr>
        </p:nvSpPr>
        <p:spPr bwMode="gray">
          <a:xfrm>
            <a:off x="1119189" y="2427922"/>
            <a:ext cx="8095149" cy="492443"/>
          </a:xfrm>
        </p:spPr>
        <p:txBody>
          <a:bodyPr wrap="square" lIns="0" tIns="0" rIns="0" bIns="0" anchor="b" anchorCtr="0">
            <a:spAutoFit/>
          </a:bodyPr>
          <a:lstStyle>
            <a:lvl1pPr algn="l">
              <a:defRPr sz="3200">
                <a:solidFill>
                  <a:srgbClr val="FFFFFF"/>
                </a:solidFill>
                <a:latin typeface="+mj-lt"/>
                <a:cs typeface="Century Gothic" panose="020B0502020202020204" pitchFamily="34" charset="0"/>
              </a:defRPr>
            </a:lvl1pPr>
          </a:lstStyle>
          <a:p>
            <a:r>
              <a:rPr lang="en-US" smtClean="0"/>
              <a:t>Click to edit Master title style</a:t>
            </a:r>
            <a:endParaRPr lang="en-US" dirty="0"/>
          </a:p>
        </p:txBody>
      </p:sp>
      <p:pic>
        <p:nvPicPr>
          <p:cNvPr id="10" name="Picture 9" descr="MAVERIC LOGO.eps"/>
          <p:cNvPicPr>
            <a:picLocks noChangeAspect="1"/>
          </p:cNvPicPr>
          <p:nvPr userDrawn="1"/>
        </p:nvPicPr>
        <p:blipFill rotWithShape="1">
          <a:blip r:embed="rId3">
            <a:extLst>
              <a:ext uri="{28A0092B-C50C-407E-A947-70E740481C1C}">
                <a14:useLocalDpi xmlns:a14="http://schemas.microsoft.com/office/drawing/2010/main" val="0"/>
              </a:ext>
            </a:extLst>
          </a:blip>
          <a:srcRect b="57599"/>
          <a:stretch>
            <a:fillRect/>
          </a:stretch>
        </p:blipFill>
        <p:spPr bwMode="auto">
          <a:xfrm>
            <a:off x="1119189" y="4422957"/>
            <a:ext cx="2157413" cy="599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userDrawn="1">
            <p:custDataLst>
              <p:tags r:id="rId1"/>
            </p:custDataLst>
          </p:nvPr>
        </p:nvSpPr>
        <p:spPr>
          <a:xfrm>
            <a:off x="1047749" y="6496053"/>
            <a:ext cx="3089267" cy="246203"/>
          </a:xfrm>
          <a:prstGeom prst="rect">
            <a:avLst/>
          </a:prstGeom>
          <a:noFill/>
        </p:spPr>
        <p:txBody>
          <a:bodyPr wrap="none" lIns="91420" tIns="45711" rIns="91420" bIns="45711">
            <a:spAutoFit/>
          </a:bodyPr>
          <a:lstStyle/>
          <a:p>
            <a:pPr defTabSz="456565">
              <a:defRPr/>
            </a:pPr>
            <a:r>
              <a:rPr lang="en-US" sz="1000" kern="0" dirty="0">
                <a:solidFill>
                  <a:prstClr val="white">
                    <a:lumMod val="50000"/>
                  </a:prstClr>
                </a:solidFill>
                <a:latin typeface="+mj-lt"/>
              </a:rPr>
              <a:t>COPYRIGHT ©. ALL RIGHTS PROTECTED AND RESERVED.</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p:cNvSpPr/>
          <p:nvPr userDrawn="1"/>
        </p:nvSpPr>
        <p:spPr>
          <a:xfrm>
            <a:off x="0" y="6429376"/>
            <a:ext cx="12192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mj-lt"/>
            </a:endParaRPr>
          </a:p>
        </p:txBody>
      </p:sp>
      <p:sp>
        <p:nvSpPr>
          <p:cNvPr id="5" name="TextBox 4"/>
          <p:cNvSpPr txBox="1">
            <a:spLocks noChangeArrowheads="1"/>
          </p:cNvSpPr>
          <p:nvPr userDrawn="1"/>
        </p:nvSpPr>
        <p:spPr bwMode="gray">
          <a:xfrm>
            <a:off x="11782177" y="6566744"/>
            <a:ext cx="15068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eaLnBrk="1" hangingPunct="1">
              <a:defRPr/>
            </a:pPr>
            <a:fld id="{1A293784-CD66-4D8C-B283-7FF5ACBA415D}" type="slidenum">
              <a:rPr lang="en-US" sz="1000" smtClean="0">
                <a:solidFill>
                  <a:schemeClr val="bg2">
                    <a:lumMod val="25000"/>
                  </a:schemeClr>
                </a:solidFill>
                <a:latin typeface="+mj-lt"/>
                <a:cs typeface="Arial" panose="020B0604020202020204" pitchFamily="34" charset="0"/>
              </a:rPr>
              <a:t>‹#›</a:t>
            </a:fld>
            <a:endParaRPr lang="en-US" sz="1000" dirty="0" smtClean="0">
              <a:solidFill>
                <a:schemeClr val="bg2">
                  <a:lumMod val="25000"/>
                </a:schemeClr>
              </a:solidFill>
              <a:latin typeface="+mj-lt"/>
              <a:cs typeface="Arial" panose="020B0604020202020204" pitchFamily="34" charset="0"/>
            </a:endParaRPr>
          </a:p>
        </p:txBody>
      </p:sp>
      <p:sp>
        <p:nvSpPr>
          <p:cNvPr id="3" name="Content Placeholder 2"/>
          <p:cNvSpPr>
            <a:spLocks noGrp="1"/>
          </p:cNvSpPr>
          <p:nvPr>
            <p:ph idx="1"/>
          </p:nvPr>
        </p:nvSpPr>
        <p:spPr bwMode="gray">
          <a:xfrm>
            <a:off x="1001484" y="1370868"/>
            <a:ext cx="10926987" cy="1487587"/>
          </a:xfrm>
          <a:prstGeom prst="rect">
            <a:avLst/>
          </a:prstGeom>
        </p:spPr>
        <p:txBody>
          <a:bodyPr wrap="square" lIns="0" tIns="0" rIns="0" bIns="0">
            <a:spAutoFit/>
          </a:bodyPr>
          <a:lstStyle>
            <a:lvl1pPr marL="0" indent="0">
              <a:spcBef>
                <a:spcPts val="200"/>
              </a:spcBef>
              <a:buClr>
                <a:srgbClr val="2F82BF"/>
              </a:buClr>
              <a:buSzPct val="120000"/>
              <a:buFont typeface="Lucida Grande"/>
              <a:buNone/>
              <a:defRPr sz="1800">
                <a:latin typeface="+mj-lt"/>
                <a:cs typeface="Arial" panose="020B0604020202020204" pitchFamily="34" charset="0"/>
              </a:defRPr>
            </a:lvl1pPr>
            <a:lvl2pPr marL="363855" indent="-363855">
              <a:spcBef>
                <a:spcPts val="200"/>
              </a:spcBef>
              <a:buClr>
                <a:srgbClr val="2F82BF"/>
              </a:buClr>
              <a:buSzPct val="110000"/>
              <a:buFont typeface="Wingdings" panose="05000000000000000000" pitchFamily="2" charset="2"/>
              <a:buChar char="§"/>
              <a:defRPr sz="1800">
                <a:latin typeface="+mj-lt"/>
                <a:cs typeface="Arial" panose="020B0604020202020204" pitchFamily="34" charset="0"/>
              </a:defRPr>
            </a:lvl2pPr>
            <a:lvl3pPr marL="711200" indent="-347980">
              <a:spcBef>
                <a:spcPts val="200"/>
              </a:spcBef>
              <a:buClr>
                <a:srgbClr val="2F82BF"/>
              </a:buClr>
              <a:buFont typeface="Symbol" panose="05050102010706020507" pitchFamily="18" charset="2"/>
              <a:buChar char="-"/>
              <a:defRPr sz="1800">
                <a:latin typeface="+mj-lt"/>
                <a:cs typeface="Arial" panose="020B0604020202020204" pitchFamily="34" charset="0"/>
              </a:defRPr>
            </a:lvl3pPr>
            <a:lvl4pPr marL="1075055" indent="-363855">
              <a:spcBef>
                <a:spcPts val="200"/>
              </a:spcBef>
              <a:buClr>
                <a:srgbClr val="2F82BF"/>
              </a:buClr>
              <a:buSzPct val="90000"/>
              <a:buFont typeface="Arial" panose="020B0604020202020204" pitchFamily="34" charset="0"/>
              <a:buChar char="•"/>
              <a:defRPr sz="1800">
                <a:latin typeface="+mj-lt"/>
                <a:cs typeface="Arial" panose="020B0604020202020204" pitchFamily="34" charset="0"/>
              </a:defRPr>
            </a:lvl4pPr>
            <a:lvl5pPr marL="1437005" indent="-361950">
              <a:spcBef>
                <a:spcPts val="200"/>
              </a:spcBef>
              <a:buClr>
                <a:schemeClr val="tx2"/>
              </a:buClr>
              <a:buFont typeface="Symbol" panose="05050102010706020507" pitchFamily="18" charset="2"/>
              <a:buChar char="-"/>
              <a:defRPr sz="1800">
                <a:latin typeface="+mj-lt"/>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hasCustomPrompt="1"/>
          </p:nvPr>
        </p:nvSpPr>
        <p:spPr bwMode="gray">
          <a:xfrm>
            <a:off x="1001485" y="200320"/>
            <a:ext cx="109269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3000">
                <a:solidFill>
                  <a:schemeClr val="tx2"/>
                </a:solidFill>
                <a:latin typeface="+mj-lt"/>
              </a:defRPr>
            </a:lvl1pPr>
          </a:lstStyle>
          <a:p>
            <a:pPr lvl="0"/>
            <a:r>
              <a:rPr lang="en-US" dirty="0" smtClean="0"/>
              <a:t>Click to edit title</a:t>
            </a:r>
            <a:endParaRPr lang="en-US" dirty="0"/>
          </a:p>
        </p:txBody>
      </p:sp>
      <p:sp>
        <p:nvSpPr>
          <p:cNvPr id="2" name="TextBox 1"/>
          <p:cNvSpPr txBox="1"/>
          <p:nvPr userDrawn="1"/>
        </p:nvSpPr>
        <p:spPr>
          <a:xfrm>
            <a:off x="10517706" y="6551355"/>
            <a:ext cx="1042465" cy="184666"/>
          </a:xfrm>
          <a:prstGeom prst="rect">
            <a:avLst/>
          </a:prstGeom>
          <a:noFill/>
        </p:spPr>
        <p:txBody>
          <a:bodyPr wrap="none" lIns="0" tIns="0" rIns="0" bIns="0" rtlCol="0" anchor="ctr" anchorCtr="0">
            <a:spAutoFit/>
          </a:bodyPr>
          <a:lstStyle/>
          <a:p>
            <a:pPr algn="r"/>
            <a:r>
              <a:rPr lang="en-IN" sz="1200" dirty="0" smtClean="0">
                <a:solidFill>
                  <a:schemeClr val="bg2">
                    <a:lumMod val="25000"/>
                  </a:schemeClr>
                </a:solidFill>
                <a:latin typeface="+mj-lt"/>
                <a:cs typeface="Arial" panose="020B0604020202020204" pitchFamily="34" charset="0"/>
              </a:rPr>
              <a:t>Maveric Systems</a:t>
            </a:r>
            <a:endParaRPr lang="en-IN" sz="1200" dirty="0">
              <a:solidFill>
                <a:schemeClr val="bg2">
                  <a:lumMod val="25000"/>
                </a:schemeClr>
              </a:solidFill>
              <a:latin typeface="+mj-lt"/>
              <a:cs typeface="Arial" panose="020B0604020202020204" pitchFamily="34" charset="0"/>
            </a:endParaRPr>
          </a:p>
        </p:txBody>
      </p:sp>
      <p:cxnSp>
        <p:nvCxnSpPr>
          <p:cNvPr id="8" name="Straight Connector 7"/>
          <p:cNvCxnSpPr/>
          <p:nvPr userDrawn="1"/>
        </p:nvCxnSpPr>
        <p:spPr>
          <a:xfrm>
            <a:off x="11669571"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0" y="-4763"/>
            <a:ext cx="835819"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gr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Divider Slide">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11778971" y="6566744"/>
            <a:ext cx="1570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eaLnBrk="1" hangingPunct="1">
              <a:defRPr/>
            </a:pPr>
            <a:fld id="{1A293784-CD66-4D8C-B283-7FF5ACBA415D}" type="slidenum">
              <a:rPr lang="en-US" sz="1000" smtClean="0">
                <a:solidFill>
                  <a:schemeClr val="bg2">
                    <a:lumMod val="25000"/>
                  </a:schemeClr>
                </a:solidFill>
                <a:latin typeface="Arial" panose="020B0604020202020204" pitchFamily="34" charset="0"/>
                <a:cs typeface="Arial" panose="020B0604020202020204" pitchFamily="34" charset="0"/>
              </a:rPr>
              <a:t>‹#›</a:t>
            </a:fld>
            <a:endParaRPr lang="en-US" sz="1000" dirty="0" smtClean="0">
              <a:solidFill>
                <a:schemeClr val="bg2">
                  <a:lumMod val="25000"/>
                </a:schemeClr>
              </a:solidFill>
              <a:latin typeface="Arial" panose="020B0604020202020204" pitchFamily="34" charset="0"/>
              <a:cs typeface="Arial" panose="020B0604020202020204" pitchFamily="34" charset="0"/>
            </a:endParaRPr>
          </a:p>
        </p:txBody>
      </p:sp>
      <p:sp>
        <p:nvSpPr>
          <p:cNvPr id="4" name="Title Placeholder 1"/>
          <p:cNvSpPr>
            <a:spLocks noGrp="1"/>
          </p:cNvSpPr>
          <p:nvPr>
            <p:ph type="title" hasCustomPrompt="1"/>
          </p:nvPr>
        </p:nvSpPr>
        <p:spPr bwMode="gray">
          <a:xfrm>
            <a:off x="3922710" y="1978434"/>
            <a:ext cx="800576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lgn="r">
              <a:defRPr sz="2800">
                <a:solidFill>
                  <a:schemeClr val="tx2"/>
                </a:solidFill>
              </a:defRPr>
            </a:lvl1pPr>
          </a:lstStyle>
          <a:p>
            <a:pPr lvl="0"/>
            <a:r>
              <a:rPr lang="en-US" dirty="0" smtClean="0"/>
              <a:t>Click to edit title</a:t>
            </a:r>
            <a:endParaRPr lang="en-US" dirty="0"/>
          </a:p>
        </p:txBody>
      </p:sp>
      <p:sp>
        <p:nvSpPr>
          <p:cNvPr id="2" name="TextBox 1"/>
          <p:cNvSpPr txBox="1"/>
          <p:nvPr userDrawn="1"/>
        </p:nvSpPr>
        <p:spPr>
          <a:xfrm>
            <a:off x="10389979" y="6551355"/>
            <a:ext cx="1170192" cy="184666"/>
          </a:xfrm>
          <a:prstGeom prst="rect">
            <a:avLst/>
          </a:prstGeom>
          <a:noFill/>
        </p:spPr>
        <p:txBody>
          <a:bodyPr wrap="none" lIns="0" tIns="0" rIns="0" bIns="0" rtlCol="0" anchor="ctr" anchorCtr="0">
            <a:spAutoFit/>
          </a:bodyPr>
          <a:lstStyle/>
          <a:p>
            <a:pPr algn="r"/>
            <a:r>
              <a:rPr lang="en-IN" sz="1200" dirty="0" smtClean="0">
                <a:solidFill>
                  <a:schemeClr val="bg2">
                    <a:lumMod val="25000"/>
                  </a:schemeClr>
                </a:solidFill>
                <a:latin typeface="Arial" panose="020B0604020202020204" pitchFamily="34" charset="0"/>
                <a:cs typeface="Arial" panose="020B0604020202020204" pitchFamily="34" charset="0"/>
              </a:rPr>
              <a:t>Maveric Systems</a:t>
            </a:r>
            <a:endParaRPr lang="en-IN" sz="1200" dirty="0">
              <a:solidFill>
                <a:schemeClr val="bg2">
                  <a:lumMod val="25000"/>
                </a:schemeClr>
              </a:solidFill>
              <a:latin typeface="Arial" panose="020B0604020202020204" pitchFamily="34" charset="0"/>
              <a:cs typeface="Arial" panose="020B0604020202020204" pitchFamily="34" charset="0"/>
            </a:endParaRPr>
          </a:p>
        </p:txBody>
      </p:sp>
      <p:cxnSp>
        <p:nvCxnSpPr>
          <p:cNvPr id="8" name="Straight Connector 7"/>
          <p:cNvCxnSpPr/>
          <p:nvPr userDrawn="1"/>
        </p:nvCxnSpPr>
        <p:spPr>
          <a:xfrm>
            <a:off x="11633104"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userDrawn="1"/>
        </p:nvGrpSpPr>
        <p:grpSpPr>
          <a:xfrm>
            <a:off x="-12380" y="-28576"/>
            <a:ext cx="3935090" cy="5677596"/>
            <a:chOff x="2160910" y="711647"/>
            <a:chExt cx="3935090" cy="5677596"/>
          </a:xfrm>
        </p:grpSpPr>
        <p:sp>
          <p:nvSpPr>
            <p:cNvPr id="13" name="Freeform 12"/>
            <p:cNvSpPr/>
            <p:nvPr/>
          </p:nvSpPr>
          <p:spPr>
            <a:xfrm>
              <a:off x="2363868" y="711647"/>
              <a:ext cx="3732132" cy="1634612"/>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 name="connsiteX0-1" fmla="*/ 245269 w 788194"/>
                <a:gd name="connsiteY0-2" fmla="*/ 0 h 345216"/>
                <a:gd name="connsiteX1-3" fmla="*/ 788194 w 788194"/>
                <a:gd name="connsiteY1-4" fmla="*/ 342901 h 345216"/>
                <a:gd name="connsiteX2-5" fmla="*/ 537717 w 788194"/>
                <a:gd name="connsiteY2-6" fmla="*/ 345216 h 345216"/>
                <a:gd name="connsiteX3-7" fmla="*/ 0 w 788194"/>
                <a:gd name="connsiteY3-8" fmla="*/ 2382 h 345216"/>
                <a:gd name="connsiteX4-9" fmla="*/ 245269 w 788194"/>
                <a:gd name="connsiteY4-10" fmla="*/ 0 h 345216"/>
                <a:gd name="connsiteX0-11" fmla="*/ 242050 w 788194"/>
                <a:gd name="connsiteY0-12" fmla="*/ 0 h 345216"/>
                <a:gd name="connsiteX1-13" fmla="*/ 788194 w 788194"/>
                <a:gd name="connsiteY1-14" fmla="*/ 342901 h 345216"/>
                <a:gd name="connsiteX2-15" fmla="*/ 537717 w 788194"/>
                <a:gd name="connsiteY2-16" fmla="*/ 345216 h 345216"/>
                <a:gd name="connsiteX3-17" fmla="*/ 0 w 788194"/>
                <a:gd name="connsiteY3-18" fmla="*/ 2382 h 345216"/>
                <a:gd name="connsiteX4-19" fmla="*/ 242050 w 788194"/>
                <a:gd name="connsiteY4-20" fmla="*/ 0 h 34521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88194" h="345216">
                  <a:moveTo>
                    <a:pt x="242050" y="0"/>
                  </a:moveTo>
                  <a:lnTo>
                    <a:pt x="788194" y="342901"/>
                  </a:lnTo>
                  <a:lnTo>
                    <a:pt x="537717" y="345216"/>
                  </a:lnTo>
                  <a:lnTo>
                    <a:pt x="0" y="2382"/>
                  </a:lnTo>
                  <a:lnTo>
                    <a:pt x="242050"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4" name="Freeform 13"/>
            <p:cNvSpPr/>
            <p:nvPr/>
          </p:nvSpPr>
          <p:spPr>
            <a:xfrm>
              <a:off x="2160910" y="2718657"/>
              <a:ext cx="3878715" cy="3670586"/>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 name="connsiteX0-1" fmla="*/ 557213 w 819151"/>
                <a:gd name="connsiteY0-2" fmla="*/ 2381 h 775196"/>
                <a:gd name="connsiteX1-3" fmla="*/ 819151 w 819151"/>
                <a:gd name="connsiteY1-4" fmla="*/ 0 h 775196"/>
                <a:gd name="connsiteX2-5" fmla="*/ 4290 w 819151"/>
                <a:gd name="connsiteY2-6" fmla="*/ 775196 h 775196"/>
                <a:gd name="connsiteX3-7" fmla="*/ 0 w 819151"/>
                <a:gd name="connsiteY3-8" fmla="*/ 526256 h 775196"/>
                <a:gd name="connsiteX4-9" fmla="*/ 557213 w 819151"/>
                <a:gd name="connsiteY4-10" fmla="*/ 2381 h 77519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9151" h="775196">
                  <a:moveTo>
                    <a:pt x="557213" y="2381"/>
                  </a:moveTo>
                  <a:lnTo>
                    <a:pt x="819151" y="0"/>
                  </a:lnTo>
                  <a:lnTo>
                    <a:pt x="4290" y="775196"/>
                  </a:lnTo>
                  <a:lnTo>
                    <a:pt x="0" y="526256"/>
                  </a:lnTo>
                  <a:lnTo>
                    <a:pt x="557213"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gr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6429376"/>
            <a:ext cx="12192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5" name="TextBox 4"/>
          <p:cNvSpPr txBox="1">
            <a:spLocks noChangeArrowheads="1"/>
          </p:cNvSpPr>
          <p:nvPr userDrawn="1"/>
        </p:nvSpPr>
        <p:spPr bwMode="gray">
          <a:xfrm>
            <a:off x="11778971" y="6566744"/>
            <a:ext cx="1570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eaLnBrk="1" hangingPunct="1">
              <a:defRPr/>
            </a:pPr>
            <a:fld id="{1A293784-CD66-4D8C-B283-7FF5ACBA415D}" type="slidenum">
              <a:rPr lang="en-US" sz="1000" smtClean="0">
                <a:solidFill>
                  <a:srgbClr val="EEECE1">
                    <a:lumMod val="25000"/>
                  </a:srgbClr>
                </a:solidFill>
                <a:latin typeface="Arial" panose="020B0604020202020204" pitchFamily="34" charset="0"/>
                <a:cs typeface="Arial" panose="020B0604020202020204" pitchFamily="34" charset="0"/>
              </a:rPr>
              <a:t>‹#›</a:t>
            </a:fld>
            <a:endParaRPr lang="en-US" sz="1000" dirty="0" smtClean="0">
              <a:solidFill>
                <a:srgbClr val="EEECE1">
                  <a:lumMod val="25000"/>
                </a:srgb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bwMode="gray">
          <a:xfrm>
            <a:off x="1001484" y="1370868"/>
            <a:ext cx="10926987" cy="1487587"/>
          </a:xfrm>
          <a:prstGeom prst="rect">
            <a:avLst/>
          </a:prstGeom>
        </p:spPr>
        <p:txBody>
          <a:bodyPr wrap="square" lIns="0" tIns="0" rIns="0" bIns="0">
            <a:spAutoFit/>
          </a:bodyPr>
          <a:lstStyle>
            <a:lvl1pPr marL="0" indent="0">
              <a:spcBef>
                <a:spcPts val="200"/>
              </a:spcBef>
              <a:buClr>
                <a:srgbClr val="2F82BF"/>
              </a:buClr>
              <a:buSzPct val="120000"/>
              <a:buFont typeface="Lucida Grande"/>
              <a:buNone/>
              <a:defRPr sz="1800">
                <a:latin typeface="Arial" panose="020B0604020202020204" pitchFamily="34" charset="0"/>
                <a:cs typeface="Arial" panose="020B0604020202020204" pitchFamily="34" charset="0"/>
              </a:defRPr>
            </a:lvl1pPr>
            <a:lvl2pPr marL="363855" indent="-363855">
              <a:spcBef>
                <a:spcPts val="200"/>
              </a:spcBef>
              <a:buClr>
                <a:srgbClr val="2F82BF"/>
              </a:buClr>
              <a:buSzPct val="110000"/>
              <a:buFont typeface="Wingdings" panose="05000000000000000000" pitchFamily="2" charset="2"/>
              <a:buChar char="§"/>
              <a:defRPr sz="1800">
                <a:latin typeface="Arial" panose="020B0604020202020204" pitchFamily="34" charset="0"/>
                <a:cs typeface="Arial" panose="020B0604020202020204" pitchFamily="34" charset="0"/>
              </a:defRPr>
            </a:lvl2pPr>
            <a:lvl3pPr marL="711200" indent="-347980">
              <a:spcBef>
                <a:spcPts val="200"/>
              </a:spcBef>
              <a:buClr>
                <a:srgbClr val="2F82BF"/>
              </a:buClr>
              <a:buFont typeface="Symbol" panose="05050102010706020507" pitchFamily="18" charset="2"/>
              <a:buChar char="-"/>
              <a:defRPr sz="1800">
                <a:latin typeface="Arial" panose="020B0604020202020204" pitchFamily="34" charset="0"/>
                <a:cs typeface="Arial" panose="020B0604020202020204" pitchFamily="34" charset="0"/>
              </a:defRPr>
            </a:lvl3pPr>
            <a:lvl4pPr marL="1075055" indent="-363855">
              <a:spcBef>
                <a:spcPts val="200"/>
              </a:spcBef>
              <a:buClr>
                <a:srgbClr val="2F82BF"/>
              </a:buClr>
              <a:buSzPct val="90000"/>
              <a:buFont typeface="Arial" panose="020B0604020202020204" pitchFamily="34" charset="0"/>
              <a:buChar char="•"/>
              <a:defRPr sz="1800">
                <a:latin typeface="Arial" panose="020B0604020202020204" pitchFamily="34" charset="0"/>
                <a:cs typeface="Arial" panose="020B0604020202020204" pitchFamily="34" charset="0"/>
              </a:defRPr>
            </a:lvl4pPr>
            <a:lvl5pPr marL="1437005" indent="-361950">
              <a:spcBef>
                <a:spcPts val="200"/>
              </a:spcBef>
              <a:buClr>
                <a:schemeClr val="tx2"/>
              </a:buClr>
              <a:buFont typeface="Symbol" panose="05050102010706020507" pitchFamily="18" charset="2"/>
              <a:buChar char="-"/>
              <a:defRPr sz="18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hasCustomPrompt="1"/>
          </p:nvPr>
        </p:nvSpPr>
        <p:spPr bwMode="gray">
          <a:xfrm>
            <a:off x="1001485" y="200320"/>
            <a:ext cx="1092698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800">
                <a:solidFill>
                  <a:schemeClr val="tx2"/>
                </a:solidFill>
              </a:defRPr>
            </a:lvl1pPr>
          </a:lstStyle>
          <a:p>
            <a:pPr lvl="0"/>
            <a:r>
              <a:rPr lang="en-US" dirty="0" smtClean="0"/>
              <a:t>Click to edit title</a:t>
            </a:r>
            <a:endParaRPr lang="en-US" dirty="0"/>
          </a:p>
        </p:txBody>
      </p:sp>
      <p:sp>
        <p:nvSpPr>
          <p:cNvPr id="2" name="TextBox 1"/>
          <p:cNvSpPr txBox="1"/>
          <p:nvPr userDrawn="1"/>
        </p:nvSpPr>
        <p:spPr>
          <a:xfrm>
            <a:off x="10389979" y="6551355"/>
            <a:ext cx="1170192" cy="184666"/>
          </a:xfrm>
          <a:prstGeom prst="rect">
            <a:avLst/>
          </a:prstGeom>
          <a:noFill/>
        </p:spPr>
        <p:txBody>
          <a:bodyPr wrap="none" lIns="0" tIns="0" rIns="0" bIns="0" rtlCol="0" anchor="ctr" anchorCtr="0">
            <a:spAutoFit/>
          </a:bodyPr>
          <a:lstStyle/>
          <a:p>
            <a:pPr algn="r"/>
            <a:r>
              <a:rPr lang="en-IN" sz="1200" dirty="0" smtClean="0">
                <a:solidFill>
                  <a:srgbClr val="EEECE1">
                    <a:lumMod val="25000"/>
                  </a:srgbClr>
                </a:solidFill>
                <a:latin typeface="Arial" panose="020B0604020202020204" pitchFamily="34" charset="0"/>
                <a:cs typeface="Arial" panose="020B0604020202020204" pitchFamily="34" charset="0"/>
              </a:rPr>
              <a:t>Maveric Systems</a:t>
            </a:r>
            <a:endParaRPr lang="en-IN" sz="1200" dirty="0">
              <a:solidFill>
                <a:srgbClr val="EEECE1">
                  <a:lumMod val="25000"/>
                </a:srgbClr>
              </a:solidFill>
              <a:latin typeface="Arial" panose="020B0604020202020204" pitchFamily="34" charset="0"/>
              <a:cs typeface="Arial" panose="020B0604020202020204" pitchFamily="34" charset="0"/>
            </a:endParaRPr>
          </a:p>
        </p:txBody>
      </p:sp>
      <p:cxnSp>
        <p:nvCxnSpPr>
          <p:cNvPr id="8" name="Straight Connector 7"/>
          <p:cNvCxnSpPr/>
          <p:nvPr userDrawn="1"/>
        </p:nvCxnSpPr>
        <p:spPr>
          <a:xfrm>
            <a:off x="11633104"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0" y="-4763"/>
            <a:ext cx="835819"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prstClr val="white"/>
                </a:solidFill>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prstClr val="white"/>
                </a:solidFill>
              </a:endParaRPr>
            </a:p>
          </p:txBody>
        </p:sp>
      </p:gr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Back Cov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 y="3737050"/>
            <a:ext cx="12192001" cy="3125287"/>
          </a:xfrm>
          <a:prstGeom prst="rect">
            <a:avLst/>
          </a:prstGeom>
        </p:spPr>
      </p:pic>
      <p:sp>
        <p:nvSpPr>
          <p:cNvPr id="72" name="Freeform 71"/>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solidFill>
            <a:srgbClr val="234E8F"/>
          </a:solidFill>
          <a:ln w="0">
            <a:noFill/>
            <a:prstDash val="solid"/>
            <a:round/>
          </a:ln>
        </p:spPr>
        <p:txBody>
          <a:bodyPr vert="horz" wrap="square" lIns="91440" tIns="45720" rIns="91440" bIns="45720" numCol="1" anchor="t" anchorCtr="0" compatLnSpc="1"/>
          <a:lstStyle/>
          <a:p>
            <a:endParaRPr lang="en-US" dirty="0">
              <a:solidFill>
                <a:prstClr val="black"/>
              </a:solidFill>
            </a:endParaRPr>
          </a:p>
        </p:txBody>
      </p:sp>
      <p:sp>
        <p:nvSpPr>
          <p:cNvPr id="73" name="Freeform 72"/>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solidFill>
            <a:srgbClr val="234E8F"/>
          </a:solidFill>
          <a:ln w="0">
            <a:noFill/>
            <a:prstDash val="solid"/>
            <a:round/>
          </a:ln>
        </p:spPr>
        <p:txBody>
          <a:bodyPr vert="horz" wrap="square" lIns="91440" tIns="45720" rIns="91440" bIns="45720" numCol="1" anchor="t" anchorCtr="0" compatLnSpc="1"/>
          <a:lstStyle/>
          <a:p>
            <a:endParaRPr lang="en-US" dirty="0">
              <a:solidFill>
                <a:prstClr val="black"/>
              </a:solidFill>
            </a:endParaRPr>
          </a:p>
        </p:txBody>
      </p:sp>
      <p:sp>
        <p:nvSpPr>
          <p:cNvPr id="74" name="Freeform 28"/>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solidFill>
            <a:srgbClr val="234E8F"/>
          </a:solidFill>
          <a:ln w="0">
            <a:noFill/>
            <a:prstDash val="solid"/>
            <a:round/>
          </a:ln>
        </p:spPr>
        <p:txBody>
          <a:bodyPr vert="horz" wrap="square" lIns="91440" tIns="45720" rIns="91440" bIns="45720" numCol="1" anchor="t" anchorCtr="0" compatLnSpc="1"/>
          <a:lstStyle/>
          <a:p>
            <a:endParaRPr lang="en-US" dirty="0">
              <a:solidFill>
                <a:prstClr val="black"/>
              </a:solidFill>
            </a:endParaRPr>
          </a:p>
        </p:txBody>
      </p:sp>
      <p:sp>
        <p:nvSpPr>
          <p:cNvPr id="75" name="Freeform 29"/>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rgbClr val="D0247B"/>
          </a:solidFill>
          <a:ln w="0">
            <a:noFill/>
            <a:prstDash val="solid"/>
            <a:round/>
          </a:ln>
        </p:spPr>
        <p:txBody>
          <a:bodyPr vert="horz" wrap="square" lIns="91440" tIns="45720" rIns="91440" bIns="45720" numCol="1" anchor="t" anchorCtr="0" compatLnSpc="1"/>
          <a:lstStyle/>
          <a:p>
            <a:endParaRPr lang="en-US" dirty="0">
              <a:solidFill>
                <a:prstClr val="black"/>
              </a:solidFill>
            </a:endParaRPr>
          </a:p>
        </p:txBody>
      </p:sp>
      <p:sp>
        <p:nvSpPr>
          <p:cNvPr id="76" name="Freeform 30"/>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rgbClr val="6C99D6"/>
          </a:solidFill>
          <a:ln w="0">
            <a:noFill/>
            <a:prstDash val="solid"/>
            <a:round/>
          </a:ln>
        </p:spPr>
        <p:txBody>
          <a:bodyPr vert="horz" wrap="square" lIns="91440" tIns="45720" rIns="91440" bIns="45720" numCol="1" anchor="t" anchorCtr="0" compatLnSpc="1"/>
          <a:lstStyle/>
          <a:p>
            <a:endParaRPr lang="en-US" dirty="0">
              <a:solidFill>
                <a:prstClr val="black"/>
              </a:solidFill>
            </a:endParaRPr>
          </a:p>
        </p:txBody>
      </p:sp>
      <p:sp>
        <p:nvSpPr>
          <p:cNvPr id="77" name="Freeform 31"/>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solidFill>
            <a:srgbClr val="234E8F"/>
          </a:solidFill>
          <a:ln w="0">
            <a:noFill/>
            <a:prstDash val="solid"/>
            <a:round/>
          </a:ln>
        </p:spPr>
        <p:txBody>
          <a:bodyPr vert="horz" wrap="square" lIns="91440" tIns="45720" rIns="91440" bIns="45720" numCol="1" anchor="t" anchorCtr="0" compatLnSpc="1"/>
          <a:lstStyle/>
          <a:p>
            <a:endParaRPr lang="en-US" dirty="0">
              <a:solidFill>
                <a:prstClr val="black"/>
              </a:solidFill>
            </a:endParaRPr>
          </a:p>
        </p:txBody>
      </p:sp>
      <p:sp>
        <p:nvSpPr>
          <p:cNvPr id="78"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solidFill>
            <a:srgbClr val="234E8F"/>
          </a:solidFill>
          <a:ln w="0">
            <a:noFill/>
            <a:prstDash val="solid"/>
            <a:round/>
          </a:ln>
        </p:spPr>
        <p:txBody>
          <a:bodyPr vert="horz" wrap="square" lIns="91440" tIns="45720" rIns="91440" bIns="45720" numCol="1" anchor="t" anchorCtr="0" compatLnSpc="1"/>
          <a:lstStyle/>
          <a:p>
            <a:endParaRPr lang="en-US" dirty="0">
              <a:solidFill>
                <a:prstClr val="black"/>
              </a:solidFill>
            </a:endParaRPr>
          </a:p>
        </p:txBody>
      </p:sp>
      <p:sp>
        <p:nvSpPr>
          <p:cNvPr id="79"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solidFill>
            <a:srgbClr val="234E8F"/>
          </a:solidFill>
          <a:ln w="0">
            <a:noFill/>
            <a:prstDash val="solid"/>
            <a:round/>
          </a:ln>
        </p:spPr>
        <p:txBody>
          <a:bodyPr vert="horz" wrap="square" lIns="91440" tIns="45720" rIns="91440" bIns="45720" numCol="1" anchor="t" anchorCtr="0" compatLnSpc="1"/>
          <a:lstStyle/>
          <a:p>
            <a:endParaRPr lang="en-US" dirty="0">
              <a:solidFill>
                <a:prstClr val="black"/>
              </a:solidFill>
            </a:endParaRPr>
          </a:p>
        </p:txBody>
      </p:sp>
      <p:sp>
        <p:nvSpPr>
          <p:cNvPr id="49" name="TextBox 37"/>
          <p:cNvSpPr txBox="1"/>
          <p:nvPr/>
        </p:nvSpPr>
        <p:spPr bwMode="gray">
          <a:xfrm>
            <a:off x="3187896" y="3833979"/>
            <a:ext cx="5816209" cy="840230"/>
          </a:xfrm>
          <a:prstGeom prst="rect">
            <a:avLst/>
          </a:prstGeom>
          <a:noFill/>
        </p:spPr>
        <p:txBody>
          <a:bodyPr wrap="square" lIns="0" tIns="0" rIns="0" bIns="0">
            <a:spAutoFit/>
          </a:bodyPr>
          <a:lstStyle/>
          <a:p>
            <a:pPr algn="ctr" defTabSz="914400" eaLnBrk="1" fontAlgn="auto" hangingPunct="1">
              <a:spcBef>
                <a:spcPct val="20000"/>
              </a:spcBef>
              <a:spcAft>
                <a:spcPts val="0"/>
              </a:spcAft>
              <a:buFont typeface="Arial" panose="020B0604020202020204" pitchFamily="34" charset="0"/>
              <a:buNone/>
              <a:defRPr/>
            </a:pPr>
            <a:r>
              <a:rPr lang="en-US" sz="1050" dirty="0">
                <a:solidFill>
                  <a:prstClr val="white"/>
                </a:solidFill>
                <a:latin typeface="+mj-lt"/>
              </a:rPr>
              <a:t>COPYRIGHT © </a:t>
            </a:r>
            <a:r>
              <a:rPr lang="en-US" sz="1050" dirty="0" smtClean="0">
                <a:solidFill>
                  <a:prstClr val="white"/>
                </a:solidFill>
                <a:latin typeface="+mj-lt"/>
              </a:rPr>
              <a:t>2019. </a:t>
            </a:r>
            <a:r>
              <a:rPr lang="en-US" sz="1050" dirty="0">
                <a:solidFill>
                  <a:prstClr val="white"/>
                </a:solidFill>
                <a:latin typeface="+mj-lt"/>
              </a:rPr>
              <a:t>ALL RIGHTS PROTECTED AND RESERVED.</a:t>
            </a:r>
          </a:p>
          <a:p>
            <a:pPr algn="ctr" defTabSz="914400" eaLnBrk="1" fontAlgn="auto" hangingPunct="1">
              <a:spcBef>
                <a:spcPct val="20000"/>
              </a:spcBef>
              <a:spcAft>
                <a:spcPts val="0"/>
              </a:spcAft>
              <a:buFont typeface="Arial" panose="020B0604020202020204" pitchFamily="34" charset="0"/>
              <a:buNone/>
              <a:defRPr/>
            </a:pPr>
            <a:r>
              <a:rPr lang="en-US" sz="1050" dirty="0" smtClean="0">
                <a:solidFill>
                  <a:prstClr val="white"/>
                </a:solidFill>
                <a:latin typeface="+mj-lt"/>
              </a:rPr>
              <a:t>The </a:t>
            </a:r>
            <a:r>
              <a:rPr lang="en-US" sz="1050" dirty="0">
                <a:solidFill>
                  <a:prstClr val="white"/>
                </a:solidFill>
                <a:latin typeface="+mj-lt"/>
              </a:rPr>
              <a:t>information contained in this document, much of which is confidential to </a:t>
            </a:r>
            <a:r>
              <a:rPr lang="en-US" sz="1050" dirty="0" smtClean="0">
                <a:solidFill>
                  <a:prstClr val="white"/>
                </a:solidFill>
                <a:latin typeface="+mj-lt"/>
              </a:rPr>
              <a:t>Maveric Systems, </a:t>
            </a:r>
            <a:r>
              <a:rPr lang="en-US" sz="1050" dirty="0">
                <a:solidFill>
                  <a:prstClr val="white"/>
                </a:solidFill>
                <a:latin typeface="+mj-lt"/>
              </a:rPr>
              <a:t>is for the sole use of the intended recipients. No part of this document may be reproduced in any form or by any means, electronic, mechanical, photocopying, recording, or otherwise, without the prior written permission of </a:t>
            </a:r>
            <a:r>
              <a:rPr lang="en-US" sz="1050" dirty="0" smtClean="0">
                <a:solidFill>
                  <a:prstClr val="white"/>
                </a:solidFill>
                <a:latin typeface="+mj-lt"/>
              </a:rPr>
              <a:t>Maveric Systems.</a:t>
            </a:r>
            <a:endParaRPr lang="en-US" sz="1050" dirty="0">
              <a:solidFill>
                <a:prstClr val="white"/>
              </a:solidFill>
              <a:latin typeface="+mj-lt"/>
            </a:endParaRPr>
          </a:p>
        </p:txBody>
      </p:sp>
      <p:sp>
        <p:nvSpPr>
          <p:cNvPr id="50" name="TextBox 49"/>
          <p:cNvSpPr txBox="1"/>
          <p:nvPr/>
        </p:nvSpPr>
        <p:spPr bwMode="gray">
          <a:xfrm>
            <a:off x="3910081" y="1375632"/>
            <a:ext cx="4371839" cy="2241639"/>
          </a:xfrm>
          <a:prstGeom prst="rect">
            <a:avLst/>
          </a:prstGeom>
          <a:noFill/>
        </p:spPr>
        <p:txBody>
          <a:bodyPr wrap="none" lIns="0" tIns="0" rIns="0" bIns="0" anchor="b" anchorCtr="0">
            <a:spAutoFit/>
          </a:bodyPr>
          <a:lstStyle/>
          <a:p>
            <a:pPr algn="ctr" defTabSz="914400" eaLnBrk="1" fontAlgn="auto" hangingPunct="1">
              <a:spcBef>
                <a:spcPts val="0"/>
              </a:spcBef>
              <a:spcAft>
                <a:spcPts val="0"/>
              </a:spcAft>
              <a:defRPr/>
            </a:pPr>
            <a:r>
              <a:rPr lang="en-US" sz="1200" dirty="0" smtClean="0">
                <a:solidFill>
                  <a:srgbClr val="007BA2"/>
                </a:solidFill>
                <a:latin typeface="+mj-lt"/>
                <a:cs typeface="Arial" panose="020B0604020202020204" pitchFamily="34" charset="0"/>
              </a:rPr>
              <a:t>Corporate </a:t>
            </a:r>
            <a:r>
              <a:rPr lang="en-US" sz="1200" dirty="0">
                <a:solidFill>
                  <a:srgbClr val="007BA2"/>
                </a:solidFill>
                <a:latin typeface="+mj-lt"/>
                <a:cs typeface="Arial" panose="020B0604020202020204" pitchFamily="34" charset="0"/>
              </a:rPr>
              <a:t>Headquarters</a:t>
            </a: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rPr>
              <a:t>Lords Tower, Block 1,</a:t>
            </a: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rPr>
              <a:t>2</a:t>
            </a:r>
            <a:r>
              <a:rPr lang="en-US" sz="1200" baseline="30000" dirty="0" smtClean="0">
                <a:solidFill>
                  <a:prstClr val="black">
                    <a:lumMod val="65000"/>
                    <a:lumOff val="35000"/>
                  </a:prstClr>
                </a:solidFill>
                <a:latin typeface="+mj-lt"/>
                <a:cs typeface="Arial" panose="020B0604020202020204" pitchFamily="34" charset="0"/>
              </a:rPr>
              <a:t>nd</a:t>
            </a:r>
            <a:r>
              <a:rPr lang="en-US" sz="1200" dirty="0" smtClean="0">
                <a:solidFill>
                  <a:prstClr val="black">
                    <a:lumMod val="65000"/>
                    <a:lumOff val="35000"/>
                  </a:prstClr>
                </a:solidFill>
                <a:latin typeface="+mj-lt"/>
                <a:cs typeface="Arial" panose="020B0604020202020204" pitchFamily="34" charset="0"/>
              </a:rPr>
              <a:t> Floor, Plot No. 1&amp;2 NP,</a:t>
            </a: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rPr>
              <a:t>Jawaharlal Nehru Road,</a:t>
            </a:r>
          </a:p>
          <a:p>
            <a:pPr algn="ctr" defTabSz="914400" eaLnBrk="1" fontAlgn="auto" hangingPunct="1">
              <a:spcBef>
                <a:spcPts val="0"/>
              </a:spcBef>
              <a:spcAft>
                <a:spcPts val="0"/>
              </a:spcAft>
              <a:tabLst>
                <a:tab pos="457200" algn="l"/>
              </a:tabLst>
              <a:defRPr/>
            </a:pPr>
            <a:r>
              <a:rPr lang="en-US" sz="1200" dirty="0" err="1" smtClean="0">
                <a:solidFill>
                  <a:prstClr val="black">
                    <a:lumMod val="65000"/>
                    <a:lumOff val="35000"/>
                  </a:prstClr>
                </a:solidFill>
                <a:latin typeface="+mj-lt"/>
                <a:cs typeface="Arial" panose="020B0604020202020204" pitchFamily="34" charset="0"/>
              </a:rPr>
              <a:t>Thiru</a:t>
            </a:r>
            <a:r>
              <a:rPr lang="en-US" sz="1200" dirty="0" smtClean="0">
                <a:solidFill>
                  <a:prstClr val="black">
                    <a:lumMod val="65000"/>
                    <a:lumOff val="35000"/>
                  </a:prstClr>
                </a:solidFill>
                <a:latin typeface="+mj-lt"/>
                <a:cs typeface="Arial" panose="020B0604020202020204" pitchFamily="34" charset="0"/>
              </a:rPr>
              <a:t> Vi </a:t>
            </a:r>
            <a:r>
              <a:rPr lang="en-US" sz="1200" dirty="0" err="1" smtClean="0">
                <a:solidFill>
                  <a:prstClr val="black">
                    <a:lumMod val="65000"/>
                    <a:lumOff val="35000"/>
                  </a:prstClr>
                </a:solidFill>
                <a:latin typeface="+mj-lt"/>
                <a:cs typeface="Arial" panose="020B0604020202020204" pitchFamily="34" charset="0"/>
              </a:rPr>
              <a:t>Ka</a:t>
            </a:r>
            <a:r>
              <a:rPr lang="en-US" sz="1200" dirty="0" smtClean="0">
                <a:solidFill>
                  <a:prstClr val="black">
                    <a:lumMod val="65000"/>
                    <a:lumOff val="35000"/>
                  </a:prstClr>
                </a:solidFill>
                <a:latin typeface="+mj-lt"/>
                <a:cs typeface="Arial" panose="020B0604020202020204" pitchFamily="34" charset="0"/>
              </a:rPr>
              <a:t> Industrial Estate</a:t>
            </a:r>
          </a:p>
          <a:p>
            <a:pPr algn="ctr" defTabSz="914400" eaLnBrk="1" fontAlgn="auto" hangingPunct="1">
              <a:spcBef>
                <a:spcPts val="0"/>
              </a:spcBef>
              <a:spcAft>
                <a:spcPts val="0"/>
              </a:spcAft>
              <a:tabLst>
                <a:tab pos="457200" algn="l"/>
              </a:tabLst>
              <a:defRPr/>
            </a:pPr>
            <a:r>
              <a:rPr lang="en-US" sz="1200" dirty="0" err="1" smtClean="0">
                <a:solidFill>
                  <a:prstClr val="black">
                    <a:lumMod val="65000"/>
                    <a:lumOff val="35000"/>
                  </a:prstClr>
                </a:solidFill>
                <a:latin typeface="+mj-lt"/>
                <a:cs typeface="Arial" panose="020B0604020202020204" pitchFamily="34" charset="0"/>
              </a:rPr>
              <a:t>Ekkaduthangal</a:t>
            </a:r>
            <a:r>
              <a:rPr lang="en-US" sz="1200" dirty="0" smtClean="0">
                <a:solidFill>
                  <a:prstClr val="black">
                    <a:lumMod val="65000"/>
                    <a:lumOff val="35000"/>
                  </a:prstClr>
                </a:solidFill>
                <a:latin typeface="+mj-lt"/>
                <a:cs typeface="Arial" panose="020B0604020202020204" pitchFamily="34" charset="0"/>
              </a:rPr>
              <a:t>, Chennai – 600 032</a:t>
            </a:r>
          </a:p>
          <a:p>
            <a:pPr algn="ctr" defTabSz="914400" eaLnBrk="1" fontAlgn="auto" hangingPunct="1">
              <a:spcBef>
                <a:spcPts val="0"/>
              </a:spcBef>
              <a:spcAft>
                <a:spcPts val="0"/>
              </a:spcAft>
              <a:tabLst>
                <a:tab pos="457200" algn="l"/>
              </a:tabLst>
              <a:defRPr/>
            </a:pPr>
            <a:endParaRPr lang="en-US" sz="1200" dirty="0" smtClean="0">
              <a:solidFill>
                <a:prstClr val="black">
                  <a:lumMod val="65000"/>
                  <a:lumOff val="35000"/>
                </a:prstClr>
              </a:solidFill>
              <a:latin typeface="+mj-lt"/>
              <a:cs typeface="Arial" panose="020B0604020202020204" pitchFamily="34" charset="0"/>
              <a:hlinkClick r:id=""/>
            </a:endParaRP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hlinkClick r:id=""/>
              </a:rPr>
              <a:t>www.maveric-systems.com</a:t>
            </a:r>
            <a:endParaRPr lang="en-US" sz="1200" dirty="0" smtClean="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smtClean="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r>
              <a:rPr lang="tr-TR" sz="1200" dirty="0" smtClean="0">
                <a:solidFill>
                  <a:srgbClr val="007BA2"/>
                </a:solidFill>
                <a:latin typeface="+mj-lt"/>
                <a:ea typeface="+mn-ea"/>
                <a:cs typeface="Arial" panose="020B0604020202020204" pitchFamily="34" charset="0"/>
              </a:rPr>
              <a:t>Global </a:t>
            </a:r>
            <a:r>
              <a:rPr lang="tr-TR" sz="1200" dirty="0">
                <a:solidFill>
                  <a:srgbClr val="007BA2"/>
                </a:solidFill>
                <a:latin typeface="+mj-lt"/>
                <a:ea typeface="+mn-ea"/>
                <a:cs typeface="Arial" panose="020B0604020202020204" pitchFamily="34" charset="0"/>
              </a:rPr>
              <a:t>Locations</a:t>
            </a:r>
          </a:p>
          <a:p>
            <a:pPr algn="ctr" defTabSz="914400" eaLnBrk="1" fontAlgn="auto" hangingPunct="1">
              <a:spcBef>
                <a:spcPts val="200"/>
              </a:spcBef>
              <a:spcAft>
                <a:spcPts val="0"/>
              </a:spcAft>
              <a:defRPr/>
            </a:pPr>
            <a:r>
              <a:rPr lang="en-IN" sz="1200" dirty="0" smtClean="0">
                <a:solidFill>
                  <a:srgbClr val="000000">
                    <a:lumMod val="65000"/>
                    <a:lumOff val="35000"/>
                  </a:srgbClr>
                </a:solidFill>
                <a:latin typeface="+mj-lt"/>
                <a:cs typeface="Arial" panose="020B0604020202020204" pitchFamily="34" charset="0"/>
              </a:rPr>
              <a:t>SINGAPORE</a:t>
            </a:r>
            <a:r>
              <a:rPr lang="en-IN" sz="1200" baseline="0" dirty="0" smtClean="0">
                <a:solidFill>
                  <a:srgbClr val="000000">
                    <a:lumMod val="65000"/>
                    <a:lumOff val="35000"/>
                  </a:srgbClr>
                </a:solidFill>
                <a:latin typeface="+mj-lt"/>
                <a:cs typeface="Arial" panose="020B0604020202020204" pitchFamily="34" charset="0"/>
              </a:rPr>
              <a:t>  |  </a:t>
            </a:r>
            <a:r>
              <a:rPr lang="en-IN" sz="1200" dirty="0" smtClean="0">
                <a:solidFill>
                  <a:srgbClr val="000000">
                    <a:lumMod val="65000"/>
                    <a:lumOff val="35000"/>
                  </a:srgbClr>
                </a:solidFill>
                <a:latin typeface="+mj-lt"/>
                <a:cs typeface="Arial" panose="020B0604020202020204" pitchFamily="34" charset="0"/>
              </a:rPr>
              <a:t>UK  |  US  |  DUBAI  |  RIYADH  |  MALAYSIA</a:t>
            </a:r>
            <a:r>
              <a:rPr lang="en-IN" sz="1200" baseline="0" dirty="0" smtClean="0">
                <a:solidFill>
                  <a:srgbClr val="000000">
                    <a:lumMod val="65000"/>
                    <a:lumOff val="35000"/>
                  </a:srgbClr>
                </a:solidFill>
                <a:latin typeface="+mj-lt"/>
                <a:cs typeface="Arial" panose="020B0604020202020204" pitchFamily="34" charset="0"/>
              </a:rPr>
              <a:t>  |  MEXICO</a:t>
            </a:r>
            <a:endParaRPr lang="en-IN" sz="1200" dirty="0" smtClean="0">
              <a:solidFill>
                <a:srgbClr val="000000">
                  <a:lumMod val="65000"/>
                  <a:lumOff val="35000"/>
                </a:srgbClr>
              </a:solidFill>
              <a:latin typeface="+mj-lt"/>
              <a:cs typeface="Arial" panose="020B0604020202020204" pitchFamily="3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139700" y="2698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dirty="0" smtClean="0"/>
              <a:t>CLICK TO EDIT TITLE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hf hdr="0" ftr="0" dt="0"/>
  <p:txStyles>
    <p:titleStyle>
      <a:lvl1pPr algn="l" defTabSz="457200" rtl="0" eaLnBrk="1" fontAlgn="base" hangingPunct="1">
        <a:spcBef>
          <a:spcPct val="0"/>
        </a:spcBef>
        <a:spcAft>
          <a:spcPct val="0"/>
        </a:spcAft>
        <a:defRPr sz="4400" b="1" kern="1200">
          <a:solidFill>
            <a:srgbClr val="B42359"/>
          </a:solidFill>
          <a:latin typeface="Arial" panose="020B0604020202020204"/>
          <a:ea typeface="MS PGothic" panose="020B0600070205080204" pitchFamily="34" charset="-128"/>
          <a:cs typeface="Arial" panose="020B0604020202020204"/>
        </a:defRPr>
      </a:lvl1pPr>
      <a:lvl2pPr algn="l" defTabSz="457200" rtl="0" eaLnBrk="1" fontAlgn="base" hangingPunct="1">
        <a:spcBef>
          <a:spcPct val="0"/>
        </a:spcBef>
        <a:spcAft>
          <a:spcPct val="0"/>
        </a:spcAft>
        <a:defRPr sz="4400" b="1">
          <a:solidFill>
            <a:srgbClr val="B42359"/>
          </a:solidFill>
          <a:latin typeface="Arial" panose="020B0604020202020204" pitchFamily="34" charset="0"/>
          <a:ea typeface="MS PGothic" panose="020B0600070205080204" pitchFamily="34" charset="-128"/>
          <a:cs typeface="Arial" panose="020B0604020202020204" pitchFamily="34" charset="0"/>
        </a:defRPr>
      </a:lvl2pPr>
      <a:lvl3pPr algn="l" defTabSz="457200" rtl="0" eaLnBrk="1" fontAlgn="base" hangingPunct="1">
        <a:spcBef>
          <a:spcPct val="0"/>
        </a:spcBef>
        <a:spcAft>
          <a:spcPct val="0"/>
        </a:spcAft>
        <a:defRPr sz="4400" b="1">
          <a:solidFill>
            <a:srgbClr val="B42359"/>
          </a:solidFill>
          <a:latin typeface="Arial" panose="020B0604020202020204" pitchFamily="34" charset="0"/>
          <a:ea typeface="MS PGothic" panose="020B0600070205080204" pitchFamily="34" charset="-128"/>
          <a:cs typeface="Arial" panose="020B0604020202020204" pitchFamily="34" charset="0"/>
        </a:defRPr>
      </a:lvl3pPr>
      <a:lvl4pPr algn="l" defTabSz="457200" rtl="0" eaLnBrk="1" fontAlgn="base" hangingPunct="1">
        <a:spcBef>
          <a:spcPct val="0"/>
        </a:spcBef>
        <a:spcAft>
          <a:spcPct val="0"/>
        </a:spcAft>
        <a:defRPr sz="4400" b="1">
          <a:solidFill>
            <a:srgbClr val="B42359"/>
          </a:solidFill>
          <a:latin typeface="Arial" panose="020B0604020202020204" pitchFamily="34" charset="0"/>
          <a:ea typeface="MS PGothic" panose="020B0600070205080204" pitchFamily="34" charset="-128"/>
          <a:cs typeface="Arial" panose="020B0604020202020204" pitchFamily="34" charset="0"/>
        </a:defRPr>
      </a:lvl4pPr>
      <a:lvl5pPr algn="l" defTabSz="457200" rtl="0" eaLnBrk="1" fontAlgn="base" hangingPunct="1">
        <a:spcBef>
          <a:spcPct val="0"/>
        </a:spcBef>
        <a:spcAft>
          <a:spcPct val="0"/>
        </a:spcAft>
        <a:defRPr sz="4400" b="1">
          <a:solidFill>
            <a:srgbClr val="B42359"/>
          </a:solidFill>
          <a:latin typeface="Arial" panose="020B0604020202020204" pitchFamily="34" charset="0"/>
          <a:ea typeface="MS PGothic" panose="020B0600070205080204" pitchFamily="34" charset="-128"/>
          <a:cs typeface="Arial" panose="020B0604020202020204" pitchFamily="34" charset="0"/>
        </a:defRPr>
      </a:lvl5pPr>
      <a:lvl6pPr marL="457200" algn="l" defTabSz="457200" rtl="0" eaLnBrk="1" fontAlgn="base" hangingPunct="1">
        <a:spcBef>
          <a:spcPct val="0"/>
        </a:spcBef>
        <a:spcAft>
          <a:spcPct val="0"/>
        </a:spcAft>
        <a:defRPr sz="4400">
          <a:solidFill>
            <a:srgbClr val="B42359"/>
          </a:solidFill>
          <a:latin typeface="COUTURE Bold" charset="0"/>
          <a:ea typeface="MS PGothic" panose="020B0600070205080204" pitchFamily="34" charset="-128"/>
          <a:cs typeface="COUTURE Bold" charset="0"/>
        </a:defRPr>
      </a:lvl6pPr>
      <a:lvl7pPr marL="914400" algn="l" defTabSz="457200" rtl="0" eaLnBrk="1" fontAlgn="base" hangingPunct="1">
        <a:spcBef>
          <a:spcPct val="0"/>
        </a:spcBef>
        <a:spcAft>
          <a:spcPct val="0"/>
        </a:spcAft>
        <a:defRPr sz="4400">
          <a:solidFill>
            <a:srgbClr val="B42359"/>
          </a:solidFill>
          <a:latin typeface="COUTURE Bold" charset="0"/>
          <a:ea typeface="MS PGothic" panose="020B0600070205080204" pitchFamily="34" charset="-128"/>
          <a:cs typeface="COUTURE Bold" charset="0"/>
        </a:defRPr>
      </a:lvl7pPr>
      <a:lvl8pPr marL="1371600" algn="l" defTabSz="457200" rtl="0" eaLnBrk="1" fontAlgn="base" hangingPunct="1">
        <a:spcBef>
          <a:spcPct val="0"/>
        </a:spcBef>
        <a:spcAft>
          <a:spcPct val="0"/>
        </a:spcAft>
        <a:defRPr sz="4400">
          <a:solidFill>
            <a:srgbClr val="B42359"/>
          </a:solidFill>
          <a:latin typeface="COUTURE Bold" charset="0"/>
          <a:ea typeface="MS PGothic" panose="020B0600070205080204" pitchFamily="34" charset="-128"/>
          <a:cs typeface="COUTURE Bold" charset="0"/>
        </a:defRPr>
      </a:lvl8pPr>
      <a:lvl9pPr marL="1828800" algn="l" defTabSz="457200" rtl="0" eaLnBrk="1" fontAlgn="base" hangingPunct="1">
        <a:spcBef>
          <a:spcPct val="0"/>
        </a:spcBef>
        <a:spcAft>
          <a:spcPct val="0"/>
        </a:spcAft>
        <a:defRPr sz="4400">
          <a:solidFill>
            <a:srgbClr val="B42359"/>
          </a:solidFill>
          <a:latin typeface="COUTURE Bold" charset="0"/>
          <a:ea typeface="MS PGothic" panose="020B0600070205080204" pitchFamily="34" charset="-128"/>
          <a:cs typeface="COUTURE Bold" charset="0"/>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S PGothic" panose="020B0600070205080204" pitchFamily="34" charset="-128"/>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png"/><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1.bin"/><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tags" Target="../tags/tag5.xml"/><Relationship Id="rId7" Type="http://schemas.openxmlformats.org/officeDocument/2006/relationships/image" Target="../media/image7.jpeg"/><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Layout" Target="../slideLayouts/slideLayout2.xml"/><Relationship Id="rId9"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email"/>
          <a:srcRect/>
          <a:stretch>
            <a:fillRect/>
          </a:stretch>
        </p:blipFill>
        <p:spPr>
          <a:xfrm>
            <a:off x="9510713" y="1475580"/>
            <a:ext cx="2286000" cy="2849564"/>
          </a:xfrm>
          <a:prstGeom prst="rect">
            <a:avLst/>
          </a:prstGeom>
        </p:spPr>
      </p:pic>
      <p:sp>
        <p:nvSpPr>
          <p:cNvPr id="2" name="Title 1"/>
          <p:cNvSpPr>
            <a:spLocks noGrp="1"/>
          </p:cNvSpPr>
          <p:nvPr>
            <p:ph type="ctrTitle"/>
          </p:nvPr>
        </p:nvSpPr>
        <p:spPr>
          <a:xfrm>
            <a:off x="1119189" y="1935480"/>
            <a:ext cx="8095149" cy="984885"/>
          </a:xfrm>
        </p:spPr>
        <p:txBody>
          <a:bodyPr/>
          <a:lstStyle/>
          <a:p>
            <a:r>
              <a:rPr lang="en-US" altLang="en-IN" dirty="0" smtClean="0"/>
              <a:t>			CARD CREATION LIFE CYCLE</a:t>
            </a:r>
            <a:br>
              <a:rPr lang="en-US" altLang="en-IN" dirty="0" smtClean="0"/>
            </a:br>
            <a:r>
              <a:rPr lang="en-US" altLang="en-IN" dirty="0" smtClean="0"/>
              <a:t>(</a:t>
            </a:r>
            <a:r>
              <a:rPr lang="en-US" altLang="en-IN" sz="2400" dirty="0" smtClean="0"/>
              <a:t>ACCOUNT BOARDING,EMBOSSING,CARD TRANSACTIONS</a:t>
            </a:r>
            <a:r>
              <a:rPr lang="en-US" altLang="en-IN" dirty="0" smtClean="0"/>
              <a:t>)</a:t>
            </a:r>
          </a:p>
        </p:txBody>
      </p:sp>
      <p:sp>
        <p:nvSpPr>
          <p:cNvPr id="3" name="Subtitle 2"/>
          <p:cNvSpPr>
            <a:spLocks noGrp="1"/>
          </p:cNvSpPr>
          <p:nvPr>
            <p:ph type="subTitle" idx="1"/>
          </p:nvPr>
        </p:nvSpPr>
        <p:spPr>
          <a:xfrm>
            <a:off x="1265239" y="3275427"/>
            <a:ext cx="8095149" cy="307340"/>
          </a:xfrm>
        </p:spPr>
        <p:txBody>
          <a:bodyPr/>
          <a:lstStyle/>
          <a:p>
            <a:r>
              <a:rPr lang="en-US" altLang="en-IN" dirty="0" smtClean="0"/>
              <a:t>10-June-2019</a:t>
            </a:r>
            <a:endParaRPr lang="en-US" altLang="en-IN" dirty="0"/>
          </a:p>
        </p:txBody>
      </p:sp>
      <p:sp>
        <p:nvSpPr>
          <p:cNvPr id="4" name="Text Box 3"/>
          <p:cNvSpPr txBox="1"/>
          <p:nvPr/>
        </p:nvSpPr>
        <p:spPr>
          <a:xfrm>
            <a:off x="8169275" y="4877435"/>
            <a:ext cx="3375025" cy="1476375"/>
          </a:xfrm>
          <a:prstGeom prst="rect">
            <a:avLst/>
          </a:prstGeom>
          <a:noFill/>
        </p:spPr>
        <p:txBody>
          <a:bodyPr wrap="square" rtlCol="0">
            <a:spAutoFit/>
          </a:bodyPr>
          <a:lstStyle/>
          <a:p>
            <a:r>
              <a:rPr lang="en-US" altLang="en-IN" dirty="0" smtClean="0">
                <a:sym typeface="+mn-ea"/>
              </a:rPr>
              <a:t>Prepared by,</a:t>
            </a:r>
            <a:endParaRPr lang="en-US" altLang="en-IN" dirty="0" smtClean="0"/>
          </a:p>
          <a:p>
            <a:r>
              <a:rPr lang="en-US" altLang="en-IN" dirty="0" smtClean="0">
                <a:sym typeface="+mn-ea"/>
              </a:rPr>
              <a:t>	Brindha Devi </a:t>
            </a:r>
            <a:endParaRPr lang="en-US" altLang="en-IN" dirty="0" smtClean="0"/>
          </a:p>
          <a:p>
            <a:r>
              <a:rPr lang="en-US" altLang="en-IN" dirty="0" smtClean="0">
                <a:sym typeface="+mn-ea"/>
              </a:rPr>
              <a:t>	Rakesh </a:t>
            </a:r>
            <a:endParaRPr lang="en-US" altLang="en-IN" dirty="0" smtClean="0"/>
          </a:p>
          <a:p>
            <a:r>
              <a:rPr lang="en-US" altLang="en-IN" dirty="0" smtClean="0">
                <a:sym typeface="+mn-ea"/>
              </a:rPr>
              <a:t>        Salma Sulthana</a:t>
            </a:r>
            <a:endParaRPr lang="en-IN"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485" y="200320"/>
            <a:ext cx="10926987" cy="461645"/>
          </a:xfrm>
        </p:spPr>
        <p:txBody>
          <a:bodyPr/>
          <a:lstStyle/>
          <a:p>
            <a:r>
              <a:rPr lang="en-US" dirty="0"/>
              <a:t>ACCOUNT BOARDING</a:t>
            </a:r>
          </a:p>
        </p:txBody>
      </p:sp>
      <p:sp>
        <p:nvSpPr>
          <p:cNvPr id="4" name="Content Placeholder 3"/>
          <p:cNvSpPr>
            <a:spLocks noGrp="1"/>
          </p:cNvSpPr>
          <p:nvPr>
            <p:ph idx="1"/>
          </p:nvPr>
        </p:nvSpPr>
        <p:spPr>
          <a:xfrm>
            <a:off x="836384" y="970183"/>
            <a:ext cx="10926987" cy="2698175"/>
          </a:xfrm>
        </p:spPr>
        <p:txBody>
          <a:bodyPr/>
          <a:lstStyle/>
          <a:p>
            <a:pPr marL="285750" indent="-285750">
              <a:buFont typeface="Wingdings" panose="05000000000000000000" charset="0"/>
              <a:buChar char="§"/>
            </a:pPr>
            <a:r>
              <a:rPr lang="en-US" dirty="0"/>
              <a:t>	</a:t>
            </a:r>
            <a:r>
              <a:rPr lang="en-US" dirty="0">
                <a:solidFill>
                  <a:schemeClr val="accent2"/>
                </a:solidFill>
              </a:rPr>
              <a:t>KYC</a:t>
            </a:r>
          </a:p>
          <a:p>
            <a:pPr>
              <a:buFont typeface="Wingdings" panose="05000000000000000000" charset="0"/>
            </a:pPr>
            <a:r>
              <a:rPr lang="en-US" dirty="0">
                <a:solidFill>
                  <a:schemeClr val="accent2"/>
                </a:solidFill>
              </a:rPr>
              <a:t>	- AML</a:t>
            </a:r>
          </a:p>
          <a:p>
            <a:pPr>
              <a:buFont typeface="Wingdings" panose="05000000000000000000" charset="0"/>
            </a:pPr>
            <a:r>
              <a:rPr lang="en-US" dirty="0">
                <a:solidFill>
                  <a:schemeClr val="accent2"/>
                </a:solidFill>
              </a:rPr>
              <a:t>         - Customer/Card Account Creation</a:t>
            </a:r>
          </a:p>
          <a:p>
            <a:pPr marL="285750" indent="-285750">
              <a:buFont typeface="Wingdings" panose="05000000000000000000" charset="0"/>
              <a:buChar char="§"/>
            </a:pPr>
            <a:endParaRPr lang="en-US" dirty="0">
              <a:solidFill>
                <a:schemeClr val="accent2"/>
              </a:solidFill>
            </a:endParaRPr>
          </a:p>
          <a:p>
            <a:pPr>
              <a:buFont typeface="Wingdings" panose="05000000000000000000" charset="0"/>
            </a:pPr>
            <a:r>
              <a:rPr lang="en-US" dirty="0">
                <a:solidFill>
                  <a:schemeClr val="accent2"/>
                </a:solidFill>
              </a:rPr>
              <a:t> KYC(Know Your Customer):-</a:t>
            </a:r>
          </a:p>
          <a:p>
            <a:pPr>
              <a:buFont typeface="Wingdings" panose="05000000000000000000" charset="0"/>
            </a:pPr>
            <a:r>
              <a:rPr lang="en-US" dirty="0">
                <a:solidFill>
                  <a:schemeClr val="accent2"/>
                </a:solidFill>
              </a:rPr>
              <a:t> 	- It is a process by which banks obtain information about the identity and address of the customers.</a:t>
            </a:r>
          </a:p>
          <a:p>
            <a:pPr>
              <a:buFont typeface="Arial" panose="020B0604020202020204" pitchFamily="34" charset="0"/>
            </a:pPr>
            <a:r>
              <a:rPr lang="en-US" dirty="0">
                <a:solidFill>
                  <a:schemeClr val="accent2"/>
                </a:solidFill>
              </a:rPr>
              <a:t> 	- It helps to ensure that banks services are not misused</a:t>
            </a:r>
          </a:p>
          <a:p>
            <a:pPr>
              <a:buFont typeface="Arial" panose="020B0604020202020204" pitchFamily="34" charset="0"/>
            </a:pPr>
            <a:r>
              <a:rPr lang="en-US" dirty="0">
                <a:solidFill>
                  <a:schemeClr val="accent2"/>
                </a:solidFill>
              </a:rPr>
              <a:t> 	- KYC procedure is to be completed by the banks while opening accounts and also periodically update the same.</a:t>
            </a:r>
          </a:p>
          <a:p>
            <a:pPr>
              <a:buFont typeface="Arial" panose="020B0604020202020204" pitchFamily="34" charset="0"/>
            </a:pPr>
            <a:endParaRPr lang="en-US" dirty="0"/>
          </a:p>
        </p:txBody>
      </p:sp>
      <p:pic>
        <p:nvPicPr>
          <p:cNvPr id="8" name="Picture 7"/>
          <p:cNvPicPr>
            <a:picLocks noChangeAspect="1"/>
          </p:cNvPicPr>
          <p:nvPr/>
        </p:nvPicPr>
        <p:blipFill>
          <a:blip r:embed="rId2"/>
          <a:stretch>
            <a:fillRect/>
          </a:stretch>
        </p:blipFill>
        <p:spPr>
          <a:xfrm>
            <a:off x="3188335" y="3940175"/>
            <a:ext cx="3382010" cy="184912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hidden="1"/>
          <p:cNvGraphicFramePr>
            <a:graphicFrameLocks noChangeAspect="1"/>
          </p:cNvGraphicFramePr>
          <p:nvPr>
            <p:custDataLst>
              <p:tags r:id="rId2"/>
            </p:custDataLst>
          </p:nvPr>
        </p:nvGraphicFramePr>
        <p:xfrm>
          <a:off x="1524000" y="0"/>
          <a:ext cx="158750" cy="158750"/>
        </p:xfrm>
        <a:graphic>
          <a:graphicData uri="http://schemas.openxmlformats.org/presentationml/2006/ole">
            <mc:AlternateContent xmlns:mc="http://schemas.openxmlformats.org/markup-compatibility/2006">
              <mc:Choice xmlns:v="urn:schemas-microsoft-com:vml" Requires="v">
                <p:oleObj spid="_x0000_s1028" name="think-cell Slide" r:id="rId5" imgW="8890" imgH="8890" progId="">
                  <p:embed/>
                </p:oleObj>
              </mc:Choice>
              <mc:Fallback>
                <p:oleObj name="think-cell Slide" r:id="rId5" imgW="8890" imgH="8890" progId="">
                  <p:embed/>
                  <p:pic>
                    <p:nvPicPr>
                      <p:cNvPr id="0" name="Picture 1024" descr="image5"/>
                      <p:cNvPicPr>
                        <a:picLocks noChangeAspect="1"/>
                      </p:cNvPicPr>
                      <p:nvPr/>
                    </p:nvPicPr>
                    <p:blipFill>
                      <a:blip r:embed="rId6"/>
                      <a:stretch>
                        <a:fillRect/>
                      </a:stretch>
                    </p:blipFill>
                    <p:spPr>
                      <a:xfrm>
                        <a:off x="1524000" y="0"/>
                        <a:ext cx="158750" cy="158750"/>
                      </a:xfrm>
                      <a:prstGeom prst="rect">
                        <a:avLst/>
                      </a:prstGeom>
                      <a:noFill/>
                      <a:ln w="9525">
                        <a:noFill/>
                      </a:ln>
                    </p:spPr>
                  </p:pic>
                </p:oleObj>
              </mc:Fallback>
            </mc:AlternateContent>
          </a:graphicData>
        </a:graphic>
      </p:graphicFrame>
      <p:sp>
        <p:nvSpPr>
          <p:cNvPr id="16" name="Rectangle 15" hidden="1"/>
          <p:cNvSpPr/>
          <p:nvPr>
            <p:custDataLst>
              <p:tags r:id="rId3"/>
            </p:custDataLst>
          </p:nvPr>
        </p:nvSpPr>
        <p:spPr bwMode="auto">
          <a:xfrm>
            <a:off x="1524000" y="0"/>
            <a:ext cx="158750" cy="1587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defRPr/>
            </a:pPr>
            <a:endParaRPr lang="en-US" sz="1400">
              <a:sym typeface="Arial" panose="020B0604020202020204"/>
            </a:endParaRPr>
          </a:p>
        </p:txBody>
      </p:sp>
      <p:sp>
        <p:nvSpPr>
          <p:cNvPr id="6" name="Title 5"/>
          <p:cNvSpPr>
            <a:spLocks noGrp="1"/>
          </p:cNvSpPr>
          <p:nvPr>
            <p:ph type="title"/>
          </p:nvPr>
        </p:nvSpPr>
        <p:spPr>
          <a:xfrm>
            <a:off x="1001485" y="200320"/>
            <a:ext cx="10926987" cy="461645"/>
          </a:xfrm>
        </p:spPr>
        <p:txBody>
          <a:bodyPr/>
          <a:lstStyle/>
          <a:p>
            <a:r>
              <a:rPr lang="en-US"/>
              <a:t>AML-Anti Money Laundering</a:t>
            </a:r>
          </a:p>
        </p:txBody>
      </p:sp>
      <p:sp>
        <p:nvSpPr>
          <p:cNvPr id="14" name="Content Placeholder 13"/>
          <p:cNvSpPr>
            <a:spLocks noGrp="1"/>
          </p:cNvSpPr>
          <p:nvPr>
            <p:ph idx="1"/>
          </p:nvPr>
        </p:nvSpPr>
        <p:spPr>
          <a:xfrm>
            <a:off x="632549" y="921923"/>
            <a:ext cx="10926987" cy="882015"/>
          </a:xfrm>
        </p:spPr>
        <p:txBody>
          <a:bodyPr wrap="square"/>
          <a:lstStyle/>
          <a:p>
            <a:pPr marL="285750" indent="-285750">
              <a:buFont typeface="Wingdings" panose="05000000000000000000" charset="0"/>
              <a:buChar char="§"/>
            </a:pPr>
            <a:r>
              <a:rPr lang="en-US" dirty="0">
                <a:solidFill>
                  <a:schemeClr val="accent2"/>
                </a:solidFill>
              </a:rPr>
              <a:t>AML is the Regulatory field of which KYC is a part.</a:t>
            </a:r>
          </a:p>
          <a:p>
            <a:pPr marL="285750" indent="-285750">
              <a:buFont typeface="Wingdings" panose="05000000000000000000" charset="0"/>
              <a:buChar char="§"/>
            </a:pPr>
            <a:r>
              <a:rPr lang="en-US" dirty="0">
                <a:solidFill>
                  <a:schemeClr val="accent2"/>
                </a:solidFill>
              </a:rPr>
              <a:t>It targets Criminal activities including trading in illegal </a:t>
            </a:r>
            <a:r>
              <a:rPr lang="en-US" dirty="0" err="1">
                <a:solidFill>
                  <a:schemeClr val="accent2"/>
                </a:solidFill>
              </a:rPr>
              <a:t>Goods,corruption</a:t>
            </a:r>
            <a:r>
              <a:rPr lang="en-US" dirty="0">
                <a:solidFill>
                  <a:schemeClr val="accent2"/>
                </a:solidFill>
              </a:rPr>
              <a:t> of Public </a:t>
            </a:r>
            <a:r>
              <a:rPr lang="en-US" dirty="0" err="1">
                <a:solidFill>
                  <a:schemeClr val="accent2"/>
                </a:solidFill>
              </a:rPr>
              <a:t>funds,fraud,Robbery</a:t>
            </a:r>
            <a:r>
              <a:rPr lang="en-US" dirty="0">
                <a:solidFill>
                  <a:schemeClr val="accent2"/>
                </a:solidFill>
              </a:rPr>
              <a:t>.</a:t>
            </a:r>
          </a:p>
          <a:p>
            <a:pPr marL="285750" indent="-285750">
              <a:buFont typeface="Wingdings" panose="05000000000000000000" charset="0"/>
              <a:buChar char="§"/>
            </a:pPr>
            <a:r>
              <a:rPr lang="en-US" dirty="0">
                <a:solidFill>
                  <a:schemeClr val="accent2"/>
                </a:solidFill>
              </a:rPr>
              <a:t>Its purpose is to stop the generation of financial income through illegal means. </a:t>
            </a:r>
          </a:p>
        </p:txBody>
      </p:sp>
      <p:pic>
        <p:nvPicPr>
          <p:cNvPr id="17" name="Picture 16"/>
          <p:cNvPicPr>
            <a:picLocks noChangeAspect="1"/>
          </p:cNvPicPr>
          <p:nvPr/>
        </p:nvPicPr>
        <p:blipFill>
          <a:blip r:embed="rId7"/>
          <a:srcRect l="9169" t="12142" r="8615" b="23075"/>
          <a:stretch>
            <a:fillRect/>
          </a:stretch>
        </p:blipFill>
        <p:spPr>
          <a:xfrm>
            <a:off x="1875790" y="2217420"/>
            <a:ext cx="4765675" cy="2113280"/>
          </a:xfrm>
          <a:prstGeom prst="rect">
            <a:avLst/>
          </a:prstGeom>
        </p:spPr>
      </p:pic>
      <p:sp>
        <p:nvSpPr>
          <p:cNvPr id="2" name="Text Box 1"/>
          <p:cNvSpPr txBox="1"/>
          <p:nvPr/>
        </p:nvSpPr>
        <p:spPr>
          <a:xfrm>
            <a:off x="907415" y="4744085"/>
            <a:ext cx="11249042" cy="369332"/>
          </a:xfrm>
          <a:prstGeom prst="rect">
            <a:avLst/>
          </a:prstGeom>
          <a:noFill/>
        </p:spPr>
        <p:txBody>
          <a:bodyPr wrap="none" rtlCol="0">
            <a:spAutoFit/>
          </a:bodyPr>
          <a:lstStyle/>
          <a:p>
            <a:r>
              <a:rPr lang="en-US" dirty="0">
                <a:solidFill>
                  <a:schemeClr val="accent2"/>
                </a:solidFill>
              </a:rPr>
              <a:t>After verification of the customer is </a:t>
            </a:r>
            <a:r>
              <a:rPr lang="en-US" dirty="0" err="1">
                <a:solidFill>
                  <a:schemeClr val="accent2"/>
                </a:solidFill>
              </a:rPr>
              <a:t>completed.The</a:t>
            </a:r>
            <a:r>
              <a:rPr lang="en-US" dirty="0">
                <a:solidFill>
                  <a:schemeClr val="accent2"/>
                </a:solidFill>
              </a:rPr>
              <a:t> bank may Approve/Decline the customer for card account creation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hidden="1"/>
          <p:cNvGraphicFramePr>
            <a:graphicFrameLocks noChangeAspect="1"/>
          </p:cNvGraphicFramePr>
          <p:nvPr>
            <p:custDataLst>
              <p:tags r:id="rId2"/>
            </p:custDataLst>
          </p:nvPr>
        </p:nvGraphicFramePr>
        <p:xfrm>
          <a:off x="1524000" y="0"/>
          <a:ext cx="158750" cy="158750"/>
        </p:xfrm>
        <a:graphic>
          <a:graphicData uri="http://schemas.openxmlformats.org/presentationml/2006/ole">
            <mc:AlternateContent xmlns:mc="http://schemas.openxmlformats.org/markup-compatibility/2006">
              <mc:Choice xmlns:v="urn:schemas-microsoft-com:vml" Requires="v">
                <p:oleObj spid="_x0000_s2052" name="think-cell Slide" r:id="rId5" imgW="8890" imgH="8890" progId="">
                  <p:embed/>
                </p:oleObj>
              </mc:Choice>
              <mc:Fallback>
                <p:oleObj name="think-cell Slide" r:id="rId5" imgW="8890" imgH="8890" progId="">
                  <p:embed/>
                  <p:pic>
                    <p:nvPicPr>
                      <p:cNvPr id="0" name="Picture 2048"/>
                      <p:cNvPicPr>
                        <a:picLocks noChangeAspect="1"/>
                      </p:cNvPicPr>
                      <p:nvPr/>
                    </p:nvPicPr>
                    <p:blipFill>
                      <a:blip r:embed="rId6"/>
                      <a:stretch>
                        <a:fillRect/>
                      </a:stretch>
                    </p:blipFill>
                    <p:spPr>
                      <a:xfrm>
                        <a:off x="1524000" y="0"/>
                        <a:ext cx="158750" cy="158750"/>
                      </a:xfrm>
                      <a:prstGeom prst="rect">
                        <a:avLst/>
                      </a:prstGeom>
                      <a:noFill/>
                      <a:ln w="9525">
                        <a:noFill/>
                      </a:ln>
                    </p:spPr>
                  </p:pic>
                </p:oleObj>
              </mc:Fallback>
            </mc:AlternateContent>
          </a:graphicData>
        </a:graphic>
      </p:graphicFrame>
      <p:sp>
        <p:nvSpPr>
          <p:cNvPr id="16" name="Rectangle 15" hidden="1"/>
          <p:cNvSpPr/>
          <p:nvPr>
            <p:custDataLst>
              <p:tags r:id="rId3"/>
            </p:custDataLst>
          </p:nvPr>
        </p:nvSpPr>
        <p:spPr bwMode="auto">
          <a:xfrm>
            <a:off x="1524000" y="0"/>
            <a:ext cx="158750" cy="1587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defRPr/>
            </a:pPr>
            <a:endParaRPr lang="en-US" sz="1400">
              <a:sym typeface="Arial" panose="020B0604020202020204"/>
            </a:endParaRPr>
          </a:p>
        </p:txBody>
      </p:sp>
      <p:sp>
        <p:nvSpPr>
          <p:cNvPr id="5" name="Rectangle 4"/>
          <p:cNvSpPr/>
          <p:nvPr/>
        </p:nvSpPr>
        <p:spPr>
          <a:xfrm>
            <a:off x="1172710" y="1064183"/>
            <a:ext cx="9372073" cy="1296958"/>
          </a:xfrm>
          <a:prstGeom prst="rect">
            <a:avLst/>
          </a:prstGeom>
        </p:spPr>
        <p:txBody>
          <a:bodyPr wrap="square">
            <a:spAutoFit/>
          </a:bodyPr>
          <a:lstStyle/>
          <a:p>
            <a:pPr marL="285750" indent="-285750" algn="just">
              <a:lnSpc>
                <a:spcPct val="150000"/>
              </a:lnSpc>
              <a:spcBef>
                <a:spcPts val="600"/>
              </a:spcBef>
              <a:spcAft>
                <a:spcPts val="600"/>
              </a:spcAft>
            </a:pPr>
            <a:endParaRPr lang="en-US" altLang="en-US" sz="2400" b="1" dirty="0" smtClean="0">
              <a:solidFill>
                <a:schemeClr val="tx2"/>
              </a:solidFill>
            </a:endParaRPr>
          </a:p>
          <a:p>
            <a:pPr marL="285750" indent="-285750" algn="just">
              <a:lnSpc>
                <a:spcPct val="150000"/>
              </a:lnSpc>
              <a:spcBef>
                <a:spcPts val="600"/>
              </a:spcBef>
              <a:spcAft>
                <a:spcPts val="600"/>
              </a:spcAft>
              <a:buFont typeface="Wingdings" panose="05000000000000000000" pitchFamily="2" charset="2"/>
              <a:buChar char="Ø"/>
            </a:pPr>
            <a:endParaRPr lang="en-US" altLang="en-US" sz="2400" b="1" dirty="0" smtClean="0">
              <a:solidFill>
                <a:schemeClr val="tx2"/>
              </a:solidFill>
            </a:endParaRPr>
          </a:p>
        </p:txBody>
      </p:sp>
      <p:sp>
        <p:nvSpPr>
          <p:cNvPr id="6" name="Rectangle 5"/>
          <p:cNvSpPr/>
          <p:nvPr/>
        </p:nvSpPr>
        <p:spPr>
          <a:xfrm>
            <a:off x="1143526" y="149782"/>
            <a:ext cx="288862" cy="837473"/>
          </a:xfrm>
          <a:prstGeom prst="rect">
            <a:avLst/>
          </a:prstGeom>
        </p:spPr>
        <p:txBody>
          <a:bodyPr wrap="none">
            <a:spAutoFit/>
          </a:bodyPr>
          <a:lstStyle/>
          <a:p>
            <a:pPr marL="285750" indent="-285750" algn="just">
              <a:lnSpc>
                <a:spcPct val="150000"/>
              </a:lnSpc>
              <a:spcBef>
                <a:spcPts val="600"/>
              </a:spcBef>
              <a:spcAft>
                <a:spcPts val="600"/>
              </a:spcAft>
            </a:pPr>
            <a:r>
              <a:rPr lang="en-US" altLang="en-US" sz="3600" b="1" dirty="0" smtClean="0">
                <a:solidFill>
                  <a:schemeClr val="tx2"/>
                </a:solidFill>
              </a:rPr>
              <a:t> </a:t>
            </a:r>
            <a:endParaRPr lang="en-US" altLang="en-US" sz="3600" b="1" dirty="0">
              <a:solidFill>
                <a:schemeClr val="tx2"/>
              </a:solidFill>
            </a:endParaRPr>
          </a:p>
        </p:txBody>
      </p:sp>
      <p:sp>
        <p:nvSpPr>
          <p:cNvPr id="13" name="Rectangle 12"/>
          <p:cNvSpPr/>
          <p:nvPr/>
        </p:nvSpPr>
        <p:spPr>
          <a:xfrm>
            <a:off x="887365" y="-116732"/>
            <a:ext cx="8451188" cy="2962349"/>
          </a:xfrm>
          <a:prstGeom prst="rect">
            <a:avLst/>
          </a:prstGeom>
        </p:spPr>
        <p:txBody>
          <a:bodyPr wrap="square">
            <a:spAutoFit/>
          </a:bodyPr>
          <a:lstStyle/>
          <a:p>
            <a:pPr marL="285750" indent="-285750" algn="just">
              <a:lnSpc>
                <a:spcPct val="150000"/>
              </a:lnSpc>
              <a:spcBef>
                <a:spcPts val="600"/>
              </a:spcBef>
              <a:spcAft>
                <a:spcPts val="600"/>
              </a:spcAft>
            </a:pPr>
            <a:endParaRPr lang="en-US" altLang="en-US" sz="1600" b="1" dirty="0" smtClean="0">
              <a:solidFill>
                <a:schemeClr val="tx2"/>
              </a:solidFill>
            </a:endParaRPr>
          </a:p>
          <a:p>
            <a:pPr marL="285750" indent="-285750" algn="just">
              <a:lnSpc>
                <a:spcPct val="150000"/>
              </a:lnSpc>
              <a:spcBef>
                <a:spcPts val="600"/>
              </a:spcBef>
              <a:spcAft>
                <a:spcPts val="600"/>
              </a:spcAft>
            </a:pPr>
            <a:endParaRPr lang="en-US" altLang="en-US" sz="1100" b="1" dirty="0" smtClean="0"/>
          </a:p>
          <a:p>
            <a:pPr marL="285750" indent="-285750" algn="just">
              <a:lnSpc>
                <a:spcPct val="150000"/>
              </a:lnSpc>
              <a:spcBef>
                <a:spcPts val="600"/>
              </a:spcBef>
              <a:spcAft>
                <a:spcPts val="600"/>
              </a:spcAft>
            </a:pPr>
            <a:endParaRPr lang="en-US" altLang="en-US" sz="1100" b="1" dirty="0" smtClean="0"/>
          </a:p>
          <a:p>
            <a:pPr marL="285750" indent="-285750" algn="just">
              <a:lnSpc>
                <a:spcPct val="150000"/>
              </a:lnSpc>
              <a:spcBef>
                <a:spcPts val="600"/>
              </a:spcBef>
              <a:spcAft>
                <a:spcPts val="600"/>
              </a:spcAft>
              <a:buFont typeface="Arial" panose="020B0604020202020204" pitchFamily="34" charset="0"/>
              <a:buChar char="•"/>
            </a:pPr>
            <a:endParaRPr lang="en-US" altLang="en-US" sz="1100" b="1" dirty="0" smtClean="0"/>
          </a:p>
          <a:p>
            <a:pPr marL="285750" indent="-285750" algn="just">
              <a:lnSpc>
                <a:spcPct val="150000"/>
              </a:lnSpc>
              <a:spcBef>
                <a:spcPts val="600"/>
              </a:spcBef>
              <a:spcAft>
                <a:spcPts val="600"/>
              </a:spcAft>
            </a:pPr>
            <a:endParaRPr lang="en-US" altLang="en-US" sz="2400" b="1" dirty="0" smtClean="0">
              <a:solidFill>
                <a:schemeClr val="tx2"/>
              </a:solidFill>
            </a:endParaRPr>
          </a:p>
          <a:p>
            <a:pPr marL="285750" indent="-285750" algn="just">
              <a:lnSpc>
                <a:spcPct val="150000"/>
              </a:lnSpc>
              <a:spcBef>
                <a:spcPts val="600"/>
              </a:spcBef>
              <a:spcAft>
                <a:spcPts val="600"/>
              </a:spcAft>
            </a:pPr>
            <a:endParaRPr lang="en-US" altLang="en-US" b="1" dirty="0" smtClean="0">
              <a:solidFill>
                <a:schemeClr val="tx2"/>
              </a:solidFill>
            </a:endParaRPr>
          </a:p>
        </p:txBody>
      </p:sp>
      <p:sp>
        <p:nvSpPr>
          <p:cNvPr id="7" name="Title 1"/>
          <p:cNvSpPr>
            <a:spLocks noGrp="1"/>
          </p:cNvSpPr>
          <p:nvPr>
            <p:ph type="title"/>
          </p:nvPr>
        </p:nvSpPr>
        <p:spPr bwMode="auto">
          <a:xfrm>
            <a:off x="1066800" y="171450"/>
            <a:ext cx="11125200" cy="1877437"/>
          </a:xfrm>
          <a:noFill/>
          <a:ln>
            <a:miter lim="800000"/>
          </a:ln>
        </p:spPr>
        <p:txBody>
          <a:bodyPr vert="horz" numCol="1" anchor="t" anchorCtr="0" compatLnSpc="1"/>
          <a:lstStyle/>
          <a:p>
            <a:pPr algn="ctr" eaLnBrk="1" hangingPunct="1"/>
            <a:r>
              <a:rPr lang="en-US" altLang="en-US" sz="3200" dirty="0" smtClean="0"/>
              <a:t>Embossing</a:t>
            </a:r>
            <a:r>
              <a:rPr lang="en-US" altLang="en-US" sz="2000" dirty="0" smtClean="0"/>
              <a:t/>
            </a:r>
            <a:br>
              <a:rPr lang="en-US" altLang="en-US" sz="2000" dirty="0" smtClean="0"/>
            </a:br>
            <a:r>
              <a:rPr lang="en-US" altLang="en-US" sz="1800" b="0" dirty="0" smtClean="0"/>
              <a:t>Once  account boarding is done the next step is embossing of credit card such as</a:t>
            </a:r>
            <a:br>
              <a:rPr lang="en-US" altLang="en-US" sz="1800" b="0" dirty="0" smtClean="0"/>
            </a:br>
            <a:r>
              <a:rPr lang="en-US" altLang="en-US" sz="1800" b="0" dirty="0" smtClean="0"/>
              <a:t>Printing the details on card like card holder name, card number and card valid date &amp; expiry date on the card.</a:t>
            </a:r>
            <a:br>
              <a:rPr lang="en-US" altLang="en-US" sz="1800" b="0" dirty="0" smtClean="0"/>
            </a:br>
            <a:r>
              <a:rPr lang="en-US" altLang="en-US" sz="1800" b="0" dirty="0" smtClean="0"/>
              <a:t>Features like Bank </a:t>
            </a:r>
            <a:r>
              <a:rPr lang="en-US" altLang="en-US" sz="1800" b="0" dirty="0" err="1" smtClean="0"/>
              <a:t>branding,EMV</a:t>
            </a:r>
            <a:r>
              <a:rPr lang="en-US" altLang="en-US" sz="1800" b="0" dirty="0" smtClean="0"/>
              <a:t>(</a:t>
            </a:r>
            <a:r>
              <a:rPr lang="en-US" altLang="en-US" sz="1800" b="0" dirty="0" err="1" smtClean="0"/>
              <a:t>Europay,Master</a:t>
            </a:r>
            <a:r>
              <a:rPr lang="en-US" altLang="en-US" sz="1800" b="0" dirty="0" smtClean="0"/>
              <a:t> </a:t>
            </a:r>
            <a:r>
              <a:rPr lang="en-US" altLang="en-US" sz="1800" b="0" dirty="0" err="1" smtClean="0"/>
              <a:t>card,Visa</a:t>
            </a:r>
            <a:r>
              <a:rPr lang="en-US" altLang="en-US" sz="1800" b="0" dirty="0" smtClean="0"/>
              <a:t>) </a:t>
            </a:r>
            <a:r>
              <a:rPr lang="en-US" altLang="en-US" sz="1800" b="0" dirty="0" err="1" smtClean="0"/>
              <a:t>chip,Network</a:t>
            </a:r>
            <a:r>
              <a:rPr lang="en-US" altLang="en-US" sz="1800" b="0" dirty="0" smtClean="0"/>
              <a:t> </a:t>
            </a:r>
            <a:r>
              <a:rPr lang="en-US" altLang="en-US" sz="1800" b="0" dirty="0" err="1" smtClean="0"/>
              <a:t>type,Magnetic</a:t>
            </a:r>
            <a:r>
              <a:rPr lang="en-US" altLang="en-US" sz="1800" b="0" dirty="0" smtClean="0"/>
              <a:t> </a:t>
            </a:r>
            <a:r>
              <a:rPr lang="en-US" altLang="en-US" sz="1800" b="0" dirty="0" err="1" smtClean="0"/>
              <a:t>stripe,Hologram,Bank</a:t>
            </a:r>
            <a:r>
              <a:rPr lang="en-US" altLang="en-US" sz="1800" b="0" dirty="0" smtClean="0"/>
              <a:t> contact </a:t>
            </a:r>
            <a:r>
              <a:rPr lang="en-US" altLang="en-US" sz="1800" b="0" dirty="0" err="1" smtClean="0"/>
              <a:t>information,signature</a:t>
            </a:r>
            <a:r>
              <a:rPr lang="en-US" altLang="en-US" sz="1800" b="0" dirty="0" smtClean="0"/>
              <a:t> </a:t>
            </a:r>
            <a:r>
              <a:rPr lang="en-US" altLang="en-US" sz="1800" b="0" dirty="0" err="1" smtClean="0"/>
              <a:t>area,CVV</a:t>
            </a:r>
            <a:r>
              <a:rPr lang="en-US" altLang="en-US" sz="1800" b="0" dirty="0" smtClean="0"/>
              <a:t> (Card </a:t>
            </a:r>
            <a:r>
              <a:rPr lang="en-US" altLang="en-US" sz="1800" b="0" dirty="0" err="1" smtClean="0"/>
              <a:t>Verfication</a:t>
            </a:r>
            <a:r>
              <a:rPr lang="en-US" altLang="en-US" sz="1800" b="0" dirty="0" smtClean="0"/>
              <a:t> Value),Bank </a:t>
            </a:r>
            <a:r>
              <a:rPr lang="en-US" altLang="en-US" sz="1800" b="0" dirty="0" err="1" smtClean="0"/>
              <a:t>logo,RFID</a:t>
            </a:r>
            <a:r>
              <a:rPr lang="en-US" altLang="en-US" sz="1800" b="0" dirty="0" smtClean="0"/>
              <a:t> (Radio-Frequency Identification) </a:t>
            </a:r>
            <a:r>
              <a:rPr lang="en-US" altLang="en-US" sz="1800" b="0" dirty="0" err="1" smtClean="0"/>
              <a:t>icon,card</a:t>
            </a:r>
            <a:r>
              <a:rPr lang="en-US" altLang="en-US" sz="1800" b="0" dirty="0" smtClean="0"/>
              <a:t> category(like -</a:t>
            </a:r>
            <a:r>
              <a:rPr lang="en-US" altLang="en-US" sz="1800" b="0" dirty="0" err="1" smtClean="0"/>
              <a:t>silver,gold,solitaire,platinum</a:t>
            </a:r>
            <a:r>
              <a:rPr lang="en-US" altLang="en-US" sz="1800" b="0" dirty="0" smtClean="0"/>
              <a:t> &amp; premium).</a:t>
            </a:r>
            <a:endParaRPr lang="en-IN" altLang="en-US" sz="1800" b="0" dirty="0" smtClean="0"/>
          </a:p>
        </p:txBody>
      </p:sp>
      <p:pic>
        <p:nvPicPr>
          <p:cNvPr id="10" name="Picture 9" descr="credit card front.jpeg"/>
          <p:cNvPicPr>
            <a:picLocks noChangeAspect="1"/>
          </p:cNvPicPr>
          <p:nvPr/>
        </p:nvPicPr>
        <p:blipFill>
          <a:blip r:embed="rId7"/>
          <a:srcRect l="13265" t="20103" r="2381" b="6923"/>
          <a:stretch>
            <a:fillRect/>
          </a:stretch>
        </p:blipFill>
        <p:spPr>
          <a:xfrm rot="16200000">
            <a:off x="2013528" y="2761674"/>
            <a:ext cx="2290618" cy="3602182"/>
          </a:xfrm>
          <a:prstGeom prst="rect">
            <a:avLst/>
          </a:prstGeom>
        </p:spPr>
      </p:pic>
      <p:pic>
        <p:nvPicPr>
          <p:cNvPr id="11" name="Picture 10" descr="credit card back.jpg"/>
          <p:cNvPicPr>
            <a:picLocks noChangeAspect="1"/>
          </p:cNvPicPr>
          <p:nvPr/>
        </p:nvPicPr>
        <p:blipFill>
          <a:blip r:embed="rId8"/>
          <a:srcRect l="3337" r="11967"/>
          <a:stretch>
            <a:fillRect/>
          </a:stretch>
        </p:blipFill>
        <p:spPr>
          <a:xfrm rot="16200000">
            <a:off x="7786256" y="2900214"/>
            <a:ext cx="2484584" cy="3278912"/>
          </a:xfrm>
          <a:prstGeom prst="rect">
            <a:avLst/>
          </a:prstGeom>
        </p:spPr>
      </p:pic>
      <p:cxnSp>
        <p:nvCxnSpPr>
          <p:cNvPr id="46" name="Straight Arrow Connector 45"/>
          <p:cNvCxnSpPr/>
          <p:nvPr/>
        </p:nvCxnSpPr>
        <p:spPr>
          <a:xfrm rot="5400000" flipH="1" flipV="1">
            <a:off x="3916218" y="3195782"/>
            <a:ext cx="655782" cy="378691"/>
          </a:xfrm>
          <a:prstGeom prst="straightConnector1">
            <a:avLst/>
          </a:prstGeom>
          <a:ln w="952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4021666" y="2625498"/>
            <a:ext cx="1250727" cy="369332"/>
          </a:xfrm>
          <a:prstGeom prst="rect">
            <a:avLst/>
          </a:prstGeom>
        </p:spPr>
        <p:txBody>
          <a:bodyPr wrap="none">
            <a:spAutoFit/>
          </a:bodyPr>
          <a:lstStyle/>
          <a:p>
            <a:r>
              <a:rPr lang="en-US" dirty="0" smtClean="0"/>
              <a:t>Bank brand</a:t>
            </a:r>
            <a:endParaRPr lang="en-US" dirty="0"/>
          </a:p>
        </p:txBody>
      </p:sp>
      <p:cxnSp>
        <p:nvCxnSpPr>
          <p:cNvPr id="49" name="Straight Arrow Connector 48"/>
          <p:cNvCxnSpPr/>
          <p:nvPr/>
        </p:nvCxnSpPr>
        <p:spPr>
          <a:xfrm rot="16200000" flipV="1">
            <a:off x="2983346" y="3140364"/>
            <a:ext cx="868218" cy="203200"/>
          </a:xfrm>
          <a:prstGeom prst="straightConnector1">
            <a:avLst/>
          </a:prstGeom>
          <a:ln w="952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2516139" y="2357643"/>
            <a:ext cx="1156086" cy="369332"/>
          </a:xfrm>
          <a:prstGeom prst="rect">
            <a:avLst/>
          </a:prstGeom>
        </p:spPr>
        <p:txBody>
          <a:bodyPr wrap="none">
            <a:spAutoFit/>
          </a:bodyPr>
          <a:lstStyle/>
          <a:p>
            <a:r>
              <a:rPr lang="en-US" dirty="0" smtClean="0"/>
              <a:t>Bank logo </a:t>
            </a:r>
            <a:endParaRPr lang="en-US" dirty="0"/>
          </a:p>
        </p:txBody>
      </p:sp>
      <p:cxnSp>
        <p:nvCxnSpPr>
          <p:cNvPr id="60" name="Straight Arrow Connector 59"/>
          <p:cNvCxnSpPr/>
          <p:nvPr/>
        </p:nvCxnSpPr>
        <p:spPr>
          <a:xfrm rot="10800000">
            <a:off x="923637" y="3639128"/>
            <a:ext cx="563419" cy="9237"/>
          </a:xfrm>
          <a:prstGeom prst="straightConnector1">
            <a:avLst/>
          </a:prstGeom>
          <a:ln w="952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0" y="3327462"/>
            <a:ext cx="1385455" cy="646331"/>
          </a:xfrm>
          <a:prstGeom prst="rect">
            <a:avLst/>
          </a:prstGeom>
        </p:spPr>
        <p:txBody>
          <a:bodyPr wrap="square">
            <a:spAutoFit/>
          </a:bodyPr>
          <a:lstStyle/>
          <a:p>
            <a:r>
              <a:rPr lang="en-US" dirty="0" smtClean="0"/>
              <a:t>Card category</a:t>
            </a:r>
            <a:endParaRPr lang="en-US" dirty="0"/>
          </a:p>
        </p:txBody>
      </p:sp>
      <p:cxnSp>
        <p:nvCxnSpPr>
          <p:cNvPr id="63" name="Straight Arrow Connector 62"/>
          <p:cNvCxnSpPr/>
          <p:nvPr/>
        </p:nvCxnSpPr>
        <p:spPr>
          <a:xfrm rot="10800000">
            <a:off x="932874" y="4350328"/>
            <a:ext cx="637309" cy="18473"/>
          </a:xfrm>
          <a:prstGeom prst="straightConnector1">
            <a:avLst/>
          </a:prstGeom>
          <a:ln w="952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4" name="Rectangle 63"/>
          <p:cNvSpPr/>
          <p:nvPr/>
        </p:nvSpPr>
        <p:spPr>
          <a:xfrm>
            <a:off x="0" y="3983246"/>
            <a:ext cx="923636" cy="646331"/>
          </a:xfrm>
          <a:prstGeom prst="rect">
            <a:avLst/>
          </a:prstGeom>
        </p:spPr>
        <p:txBody>
          <a:bodyPr wrap="square">
            <a:spAutoFit/>
          </a:bodyPr>
          <a:lstStyle/>
          <a:p>
            <a:r>
              <a:rPr lang="en-US" dirty="0" smtClean="0"/>
              <a:t>EMV chip</a:t>
            </a:r>
            <a:endParaRPr lang="en-US" dirty="0"/>
          </a:p>
        </p:txBody>
      </p:sp>
      <p:cxnSp>
        <p:nvCxnSpPr>
          <p:cNvPr id="66" name="Straight Arrow Connector 65"/>
          <p:cNvCxnSpPr/>
          <p:nvPr/>
        </p:nvCxnSpPr>
        <p:spPr>
          <a:xfrm rot="10800000">
            <a:off x="932873" y="4747491"/>
            <a:ext cx="711200" cy="9236"/>
          </a:xfrm>
          <a:prstGeom prst="straightConnector1">
            <a:avLst/>
          </a:prstGeom>
          <a:ln w="952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7" name="Rectangle 66"/>
          <p:cNvSpPr/>
          <p:nvPr/>
        </p:nvSpPr>
        <p:spPr>
          <a:xfrm>
            <a:off x="0" y="4583607"/>
            <a:ext cx="969818" cy="646331"/>
          </a:xfrm>
          <a:prstGeom prst="rect">
            <a:avLst/>
          </a:prstGeom>
        </p:spPr>
        <p:txBody>
          <a:bodyPr wrap="square">
            <a:spAutoFit/>
          </a:bodyPr>
          <a:lstStyle/>
          <a:p>
            <a:r>
              <a:rPr lang="en-US" dirty="0" smtClean="0"/>
              <a:t>Card number</a:t>
            </a:r>
            <a:endParaRPr lang="en-US" dirty="0"/>
          </a:p>
        </p:txBody>
      </p:sp>
      <p:cxnSp>
        <p:nvCxnSpPr>
          <p:cNvPr id="69" name="Straight Arrow Connector 68"/>
          <p:cNvCxnSpPr/>
          <p:nvPr/>
        </p:nvCxnSpPr>
        <p:spPr>
          <a:xfrm rot="10800000" flipV="1">
            <a:off x="951346" y="5514109"/>
            <a:ext cx="720437" cy="314036"/>
          </a:xfrm>
          <a:prstGeom prst="straightConnector1">
            <a:avLst/>
          </a:prstGeom>
          <a:ln w="952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0" name="Rectangle 69"/>
          <p:cNvSpPr/>
          <p:nvPr/>
        </p:nvSpPr>
        <p:spPr>
          <a:xfrm>
            <a:off x="188575" y="5848988"/>
            <a:ext cx="1869486" cy="369332"/>
          </a:xfrm>
          <a:prstGeom prst="rect">
            <a:avLst/>
          </a:prstGeom>
        </p:spPr>
        <p:txBody>
          <a:bodyPr wrap="none">
            <a:spAutoFit/>
          </a:bodyPr>
          <a:lstStyle/>
          <a:p>
            <a:r>
              <a:rPr lang="en-US" dirty="0" smtClean="0"/>
              <a:t>Card holder name</a:t>
            </a:r>
            <a:endParaRPr lang="en-US" dirty="0"/>
          </a:p>
        </p:txBody>
      </p:sp>
      <p:cxnSp>
        <p:nvCxnSpPr>
          <p:cNvPr id="72" name="Straight Arrow Connector 71"/>
          <p:cNvCxnSpPr/>
          <p:nvPr/>
        </p:nvCxnSpPr>
        <p:spPr>
          <a:xfrm rot="10800000" flipV="1">
            <a:off x="877456" y="5107709"/>
            <a:ext cx="849745" cy="147782"/>
          </a:xfrm>
          <a:prstGeom prst="straightConnector1">
            <a:avLst/>
          </a:prstGeom>
          <a:ln w="952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3" name="Rectangle 72"/>
          <p:cNvSpPr/>
          <p:nvPr/>
        </p:nvSpPr>
        <p:spPr>
          <a:xfrm>
            <a:off x="0" y="5211679"/>
            <a:ext cx="877455" cy="646331"/>
          </a:xfrm>
          <a:prstGeom prst="rect">
            <a:avLst/>
          </a:prstGeom>
        </p:spPr>
        <p:txBody>
          <a:bodyPr wrap="square">
            <a:spAutoFit/>
          </a:bodyPr>
          <a:lstStyle/>
          <a:p>
            <a:r>
              <a:rPr lang="en-US" dirty="0" smtClean="0"/>
              <a:t>Valid date</a:t>
            </a:r>
            <a:endParaRPr lang="en-US" dirty="0"/>
          </a:p>
        </p:txBody>
      </p:sp>
      <p:cxnSp>
        <p:nvCxnSpPr>
          <p:cNvPr id="75" name="Straight Arrow Connector 74"/>
          <p:cNvCxnSpPr/>
          <p:nvPr/>
        </p:nvCxnSpPr>
        <p:spPr>
          <a:xfrm rot="5400000">
            <a:off x="2895600" y="5611091"/>
            <a:ext cx="877454" cy="55418"/>
          </a:xfrm>
          <a:prstGeom prst="straightConnector1">
            <a:avLst/>
          </a:prstGeom>
          <a:ln w="952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6" name="Rectangle 75"/>
          <p:cNvSpPr/>
          <p:nvPr/>
        </p:nvSpPr>
        <p:spPr>
          <a:xfrm>
            <a:off x="2525375" y="6061425"/>
            <a:ext cx="1868397" cy="369332"/>
          </a:xfrm>
          <a:prstGeom prst="rect">
            <a:avLst/>
          </a:prstGeom>
        </p:spPr>
        <p:txBody>
          <a:bodyPr wrap="none">
            <a:spAutoFit/>
          </a:bodyPr>
          <a:lstStyle/>
          <a:p>
            <a:r>
              <a:rPr lang="en-US" dirty="0" smtClean="0"/>
              <a:t>Card </a:t>
            </a:r>
            <a:r>
              <a:rPr lang="en-US" dirty="0" err="1" smtClean="0"/>
              <a:t>expiray</a:t>
            </a:r>
            <a:r>
              <a:rPr lang="en-US" dirty="0" smtClean="0"/>
              <a:t> date </a:t>
            </a:r>
            <a:endParaRPr lang="en-US" dirty="0"/>
          </a:p>
        </p:txBody>
      </p:sp>
      <p:cxnSp>
        <p:nvCxnSpPr>
          <p:cNvPr id="78" name="Straight Arrow Connector 77"/>
          <p:cNvCxnSpPr/>
          <p:nvPr/>
        </p:nvCxnSpPr>
        <p:spPr>
          <a:xfrm>
            <a:off x="4775200" y="5218545"/>
            <a:ext cx="803564" cy="240146"/>
          </a:xfrm>
          <a:prstGeom prst="straightConnector1">
            <a:avLst/>
          </a:prstGeom>
          <a:ln w="952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9" name="Rectangle 78"/>
          <p:cNvSpPr/>
          <p:nvPr/>
        </p:nvSpPr>
        <p:spPr>
          <a:xfrm>
            <a:off x="5028430" y="5608844"/>
            <a:ext cx="1923860" cy="369332"/>
          </a:xfrm>
          <a:prstGeom prst="rect">
            <a:avLst/>
          </a:prstGeom>
        </p:spPr>
        <p:txBody>
          <a:bodyPr wrap="none">
            <a:spAutoFit/>
          </a:bodyPr>
          <a:lstStyle/>
          <a:p>
            <a:r>
              <a:rPr lang="en-US" dirty="0" smtClean="0"/>
              <a:t>Card network type</a:t>
            </a:r>
            <a:endParaRPr lang="en-US" dirty="0"/>
          </a:p>
        </p:txBody>
      </p:sp>
      <p:cxnSp>
        <p:nvCxnSpPr>
          <p:cNvPr id="81" name="Straight Arrow Connector 80"/>
          <p:cNvCxnSpPr/>
          <p:nvPr/>
        </p:nvCxnSpPr>
        <p:spPr>
          <a:xfrm rot="10800000">
            <a:off x="6613236" y="4895274"/>
            <a:ext cx="997528" cy="92363"/>
          </a:xfrm>
          <a:prstGeom prst="straightConnector1">
            <a:avLst/>
          </a:prstGeom>
          <a:ln w="952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82" name="Rectangle 81"/>
          <p:cNvSpPr/>
          <p:nvPr/>
        </p:nvSpPr>
        <p:spPr>
          <a:xfrm>
            <a:off x="5499485" y="4786808"/>
            <a:ext cx="1104854" cy="369332"/>
          </a:xfrm>
          <a:prstGeom prst="rect">
            <a:avLst/>
          </a:prstGeom>
        </p:spPr>
        <p:txBody>
          <a:bodyPr wrap="none">
            <a:spAutoFit/>
          </a:bodyPr>
          <a:lstStyle/>
          <a:p>
            <a:r>
              <a:rPr lang="en-US" dirty="0" smtClean="0"/>
              <a:t>Hologram</a:t>
            </a:r>
            <a:endParaRPr lang="en-US" dirty="0"/>
          </a:p>
        </p:txBody>
      </p:sp>
      <p:cxnSp>
        <p:nvCxnSpPr>
          <p:cNvPr id="84" name="Straight Arrow Connector 83"/>
          <p:cNvCxnSpPr/>
          <p:nvPr/>
        </p:nvCxnSpPr>
        <p:spPr>
          <a:xfrm rot="10800000">
            <a:off x="6437746" y="4257965"/>
            <a:ext cx="1191491" cy="175491"/>
          </a:xfrm>
          <a:prstGeom prst="straightConnector1">
            <a:avLst/>
          </a:prstGeom>
          <a:ln w="952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85" name="Rectangle 84"/>
          <p:cNvSpPr/>
          <p:nvPr/>
        </p:nvSpPr>
        <p:spPr>
          <a:xfrm>
            <a:off x="5375564" y="3983243"/>
            <a:ext cx="1068143" cy="646331"/>
          </a:xfrm>
          <a:prstGeom prst="rect">
            <a:avLst/>
          </a:prstGeom>
        </p:spPr>
        <p:txBody>
          <a:bodyPr wrap="square">
            <a:spAutoFit/>
          </a:bodyPr>
          <a:lstStyle/>
          <a:p>
            <a:r>
              <a:rPr lang="en-US" dirty="0" smtClean="0"/>
              <a:t>Signatory          Area</a:t>
            </a:r>
            <a:endParaRPr lang="en-US" dirty="0"/>
          </a:p>
        </p:txBody>
      </p:sp>
      <p:cxnSp>
        <p:nvCxnSpPr>
          <p:cNvPr id="87" name="Straight Arrow Connector 86"/>
          <p:cNvCxnSpPr/>
          <p:nvPr/>
        </p:nvCxnSpPr>
        <p:spPr>
          <a:xfrm flipV="1">
            <a:off x="9725891" y="4322618"/>
            <a:ext cx="1440873" cy="101600"/>
          </a:xfrm>
          <a:prstGeom prst="straightConnector1">
            <a:avLst/>
          </a:prstGeom>
          <a:ln w="952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88" name="Rectangle 87"/>
          <p:cNvSpPr/>
          <p:nvPr/>
        </p:nvSpPr>
        <p:spPr>
          <a:xfrm>
            <a:off x="11181906" y="4103316"/>
            <a:ext cx="1010094" cy="646331"/>
          </a:xfrm>
          <a:prstGeom prst="rect">
            <a:avLst/>
          </a:prstGeom>
        </p:spPr>
        <p:txBody>
          <a:bodyPr wrap="square">
            <a:spAutoFit/>
          </a:bodyPr>
          <a:lstStyle/>
          <a:p>
            <a:r>
              <a:rPr lang="en-US" dirty="0" smtClean="0"/>
              <a:t>CVV number</a:t>
            </a:r>
            <a:endParaRPr lang="en-US" dirty="0"/>
          </a:p>
        </p:txBody>
      </p:sp>
      <p:cxnSp>
        <p:nvCxnSpPr>
          <p:cNvPr id="90" name="Straight Arrow Connector 89"/>
          <p:cNvCxnSpPr/>
          <p:nvPr/>
        </p:nvCxnSpPr>
        <p:spPr>
          <a:xfrm>
            <a:off x="9836727" y="5347855"/>
            <a:ext cx="831273" cy="748145"/>
          </a:xfrm>
          <a:prstGeom prst="straightConnector1">
            <a:avLst/>
          </a:prstGeom>
          <a:ln w="952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91" name="Rectangle 90"/>
          <p:cNvSpPr/>
          <p:nvPr/>
        </p:nvSpPr>
        <p:spPr>
          <a:xfrm>
            <a:off x="9434176" y="6079897"/>
            <a:ext cx="2556341" cy="369332"/>
          </a:xfrm>
          <a:prstGeom prst="rect">
            <a:avLst/>
          </a:prstGeom>
        </p:spPr>
        <p:txBody>
          <a:bodyPr wrap="none">
            <a:spAutoFit/>
          </a:bodyPr>
          <a:lstStyle/>
          <a:p>
            <a:r>
              <a:rPr lang="en-US" dirty="0" smtClean="0"/>
              <a:t>Bank contact information</a:t>
            </a:r>
            <a:endParaRPr lang="en-US" dirty="0"/>
          </a:p>
        </p:txBody>
      </p:sp>
      <p:cxnSp>
        <p:nvCxnSpPr>
          <p:cNvPr id="93" name="Straight Arrow Connector 92"/>
          <p:cNvCxnSpPr/>
          <p:nvPr/>
        </p:nvCxnSpPr>
        <p:spPr>
          <a:xfrm rot="10800000">
            <a:off x="6881092" y="3519055"/>
            <a:ext cx="1154545" cy="55418"/>
          </a:xfrm>
          <a:prstGeom prst="straightConnector1">
            <a:avLst/>
          </a:prstGeom>
          <a:ln w="952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94" name="Rectangle 93"/>
          <p:cNvSpPr/>
          <p:nvPr/>
        </p:nvSpPr>
        <p:spPr>
          <a:xfrm>
            <a:off x="5203921" y="3327461"/>
            <a:ext cx="1652440" cy="369332"/>
          </a:xfrm>
          <a:prstGeom prst="rect">
            <a:avLst/>
          </a:prstGeom>
        </p:spPr>
        <p:txBody>
          <a:bodyPr wrap="none">
            <a:spAutoFit/>
          </a:bodyPr>
          <a:lstStyle/>
          <a:p>
            <a:r>
              <a:rPr lang="en-US" dirty="0" smtClean="0"/>
              <a:t>Magnetic stripe</a:t>
            </a:r>
            <a:endParaRPr lang="en-US" dirty="0"/>
          </a:p>
        </p:txBody>
      </p:sp>
      <p:pic>
        <p:nvPicPr>
          <p:cNvPr id="95" name="Picture 94" descr="rfid.jpg"/>
          <p:cNvPicPr>
            <a:picLocks noChangeAspect="1"/>
          </p:cNvPicPr>
          <p:nvPr/>
        </p:nvPicPr>
        <p:blipFill>
          <a:blip r:embed="rId9"/>
          <a:srcRect l="9971" t="25964" r="73273" b="29132"/>
          <a:stretch>
            <a:fillRect/>
          </a:stretch>
        </p:blipFill>
        <p:spPr>
          <a:xfrm>
            <a:off x="2419928" y="4174836"/>
            <a:ext cx="406400" cy="378691"/>
          </a:xfrm>
          <a:prstGeom prst="rect">
            <a:avLst/>
          </a:prstGeom>
        </p:spPr>
      </p:pic>
      <p:cxnSp>
        <p:nvCxnSpPr>
          <p:cNvPr id="99" name="Straight Arrow Connector 98"/>
          <p:cNvCxnSpPr/>
          <p:nvPr/>
        </p:nvCxnSpPr>
        <p:spPr>
          <a:xfrm rot="16200000" flipV="1">
            <a:off x="1399310" y="3135746"/>
            <a:ext cx="1560945" cy="720436"/>
          </a:xfrm>
          <a:prstGeom prst="straightConnector1">
            <a:avLst/>
          </a:prstGeom>
          <a:ln w="952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0" name="Rectangle 99"/>
          <p:cNvSpPr/>
          <p:nvPr/>
        </p:nvSpPr>
        <p:spPr>
          <a:xfrm>
            <a:off x="594975" y="2265280"/>
            <a:ext cx="1842492" cy="369332"/>
          </a:xfrm>
          <a:prstGeom prst="rect">
            <a:avLst/>
          </a:prstGeom>
        </p:spPr>
        <p:txBody>
          <a:bodyPr wrap="none">
            <a:spAutoFit/>
          </a:bodyPr>
          <a:lstStyle/>
          <a:p>
            <a:r>
              <a:rPr lang="en-US" dirty="0" smtClean="0"/>
              <a:t>RFID (for tapping)</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68135" y="266360"/>
            <a:ext cx="10926987" cy="6709410"/>
          </a:xfrm>
        </p:spPr>
        <p:txBody>
          <a:bodyPr/>
          <a:lstStyle/>
          <a:p>
            <a:r>
              <a:rPr lang="en-US" dirty="0" smtClean="0"/>
              <a:t>SDP(Same Day Processing) Cards</a:t>
            </a:r>
            <a:br>
              <a:rPr lang="en-US" dirty="0" smtClean="0"/>
            </a:br>
            <a:r>
              <a:rPr lang="en-US" dirty="0" smtClean="0"/>
              <a:t>  	</a:t>
            </a:r>
            <a:r>
              <a:rPr lang="en-US" sz="1800" b="0" dirty="0" smtClean="0"/>
              <a:t>SDP cards activation process will be in single day(within 24 hours) and it is provided  to HNI(High </a:t>
            </a:r>
            <a:r>
              <a:rPr lang="en-US" sz="1800" b="0" dirty="0" err="1" smtClean="0"/>
              <a:t>Networth</a:t>
            </a:r>
            <a:r>
              <a:rPr lang="en-US" sz="1800" b="0" dirty="0" smtClean="0"/>
              <a:t> Individuals) </a:t>
            </a:r>
            <a:r>
              <a:rPr lang="en-US" sz="1800" b="0" dirty="0" err="1" smtClean="0"/>
              <a:t>customers.Otherwise</a:t>
            </a:r>
            <a:r>
              <a:rPr lang="en-US" sz="1800" b="0" dirty="0" smtClean="0"/>
              <a:t> activation process will take within a week.</a:t>
            </a:r>
            <a:br>
              <a:rPr lang="en-US" sz="1800" b="0" dirty="0" smtClean="0"/>
            </a:br>
            <a:r>
              <a:rPr lang="en-US" sz="1800" b="0" dirty="0" smtClean="0"/>
              <a:t> </a:t>
            </a:r>
            <a:br>
              <a:rPr lang="en-US" sz="1800" b="0" dirty="0" smtClean="0"/>
            </a:br>
            <a:r>
              <a:rPr lang="en-US" sz="3200" dirty="0" smtClean="0"/>
              <a:t>Card &amp; PIN mailer</a:t>
            </a:r>
            <a:br>
              <a:rPr lang="en-US" sz="3200" dirty="0" smtClean="0"/>
            </a:br>
            <a:r>
              <a:rPr lang="en-US" sz="3200" dirty="0" smtClean="0"/>
              <a:t/>
            </a:r>
            <a:br>
              <a:rPr lang="en-US" sz="3200" dirty="0" smtClean="0"/>
            </a:br>
            <a:r>
              <a:rPr lang="en-US" sz="1800" b="0" dirty="0" smtClean="0"/>
              <a:t>Card &amp; hiding the PIN number with scratch off or peel-back panels that highlights any attempts at </a:t>
            </a:r>
            <a:r>
              <a:rPr lang="en-US" sz="1800" b="0" dirty="0" err="1" smtClean="0"/>
              <a:t>tampering.Generally</a:t>
            </a:r>
            <a:r>
              <a:rPr lang="en-US" sz="1800" b="0" dirty="0" smtClean="0"/>
              <a:t> sent to card holders address using postal service.</a:t>
            </a:r>
            <a:br>
              <a:rPr lang="en-US" sz="1800" b="0"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pic>
        <p:nvPicPr>
          <p:cNvPr id="4" name="Picture 3" descr="pin paper.jpg"/>
          <p:cNvPicPr>
            <a:picLocks noChangeAspect="1"/>
          </p:cNvPicPr>
          <p:nvPr/>
        </p:nvPicPr>
        <p:blipFill>
          <a:blip r:embed="rId2"/>
          <a:srcRect l="46566" t="39141" r="12424" b="31465"/>
          <a:stretch>
            <a:fillRect/>
          </a:stretch>
        </p:blipFill>
        <p:spPr>
          <a:xfrm>
            <a:off x="868220" y="3629891"/>
            <a:ext cx="2881745" cy="2636982"/>
          </a:xfrm>
          <a:prstGeom prst="rect">
            <a:avLst/>
          </a:prstGeom>
        </p:spPr>
      </p:pic>
      <p:cxnSp>
        <p:nvCxnSpPr>
          <p:cNvPr id="6" name="Straight Arrow Connector 5"/>
          <p:cNvCxnSpPr/>
          <p:nvPr/>
        </p:nvCxnSpPr>
        <p:spPr>
          <a:xfrm>
            <a:off x="3389746" y="4230255"/>
            <a:ext cx="858982" cy="46182"/>
          </a:xfrm>
          <a:prstGeom prst="straightConnector1">
            <a:avLst/>
          </a:prstGeom>
          <a:ln w="952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4455775" y="4712916"/>
            <a:ext cx="237566" cy="646331"/>
          </a:xfrm>
          <a:prstGeom prst="rect">
            <a:avLst/>
          </a:prstGeom>
        </p:spPr>
        <p:txBody>
          <a:bodyPr wrap="none">
            <a:spAutoFit/>
          </a:bodyPr>
          <a:lstStyle/>
          <a:p>
            <a:r>
              <a:rPr lang="en-US" dirty="0" smtClean="0"/>
              <a:t> </a:t>
            </a:r>
          </a:p>
          <a:p>
            <a:endParaRPr lang="en-US" dirty="0"/>
          </a:p>
        </p:txBody>
      </p:sp>
      <p:sp>
        <p:nvSpPr>
          <p:cNvPr id="8" name="Rectangle 7"/>
          <p:cNvSpPr/>
          <p:nvPr/>
        </p:nvSpPr>
        <p:spPr>
          <a:xfrm>
            <a:off x="4307994" y="4140260"/>
            <a:ext cx="1209883" cy="369332"/>
          </a:xfrm>
          <a:prstGeom prst="rect">
            <a:avLst/>
          </a:prstGeom>
        </p:spPr>
        <p:txBody>
          <a:bodyPr wrap="none">
            <a:spAutoFit/>
          </a:bodyPr>
          <a:lstStyle/>
          <a:p>
            <a:r>
              <a:rPr lang="en-US" dirty="0" smtClean="0"/>
              <a:t>Scratch Off</a:t>
            </a:r>
            <a:endParaRPr lang="en-US" dirty="0"/>
          </a:p>
        </p:txBody>
      </p:sp>
      <p:pic>
        <p:nvPicPr>
          <p:cNvPr id="9" name="Picture 8" descr="pin.jpg"/>
          <p:cNvPicPr>
            <a:picLocks noChangeAspect="1"/>
          </p:cNvPicPr>
          <p:nvPr/>
        </p:nvPicPr>
        <p:blipFill>
          <a:blip r:embed="rId3"/>
          <a:stretch>
            <a:fillRect/>
          </a:stretch>
        </p:blipFill>
        <p:spPr>
          <a:xfrm>
            <a:off x="7353299" y="4464626"/>
            <a:ext cx="3637973" cy="1834573"/>
          </a:xfrm>
          <a:prstGeom prst="rect">
            <a:avLst/>
          </a:prstGeom>
        </p:spPr>
      </p:pic>
      <p:cxnSp>
        <p:nvCxnSpPr>
          <p:cNvPr id="11" name="Straight Arrow Connector 10"/>
          <p:cNvCxnSpPr/>
          <p:nvPr/>
        </p:nvCxnSpPr>
        <p:spPr>
          <a:xfrm rot="10800000">
            <a:off x="6751782" y="5144655"/>
            <a:ext cx="1625600" cy="1588"/>
          </a:xfrm>
          <a:prstGeom prst="straightConnector1">
            <a:avLst/>
          </a:prstGeom>
          <a:ln w="952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5102319" y="5017717"/>
            <a:ext cx="1698094" cy="369332"/>
          </a:xfrm>
          <a:prstGeom prst="rect">
            <a:avLst/>
          </a:prstGeom>
        </p:spPr>
        <p:txBody>
          <a:bodyPr wrap="none">
            <a:spAutoFit/>
          </a:bodyPr>
          <a:lstStyle/>
          <a:p>
            <a:r>
              <a:rPr lang="en-US" dirty="0" smtClean="0"/>
              <a:t>Peel back panel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CARD TRANSACTIONS</a:t>
            </a:r>
          </a:p>
        </p:txBody>
      </p:sp>
      <p:sp>
        <p:nvSpPr>
          <p:cNvPr id="4" name="Flowchart: Alternate Process 3"/>
          <p:cNvSpPr/>
          <p:nvPr/>
        </p:nvSpPr>
        <p:spPr>
          <a:xfrm>
            <a:off x="194945" y="993775"/>
            <a:ext cx="3289935" cy="460502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bg1"/>
              </a:solidFill>
              <a:latin typeface="Arial" panose="020B0604020202020204" pitchFamily="34" charset="0"/>
              <a:cs typeface="Arial" panose="020B0604020202020204" pitchFamily="34" charset="0"/>
            </a:endParaRPr>
          </a:p>
        </p:txBody>
      </p:sp>
      <p:sp>
        <p:nvSpPr>
          <p:cNvPr id="7" name="Flowchart: Alternate Process 6"/>
          <p:cNvSpPr/>
          <p:nvPr/>
        </p:nvSpPr>
        <p:spPr>
          <a:xfrm>
            <a:off x="4217670" y="1040765"/>
            <a:ext cx="3260090" cy="4604385"/>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bg1"/>
              </a:solidFill>
              <a:latin typeface="Arial" panose="020B0604020202020204" pitchFamily="34" charset="0"/>
              <a:cs typeface="Arial" panose="020B0604020202020204" pitchFamily="34" charset="0"/>
            </a:endParaRPr>
          </a:p>
        </p:txBody>
      </p:sp>
      <p:sp>
        <p:nvSpPr>
          <p:cNvPr id="9" name="Flowchart: Alternate Process 8"/>
          <p:cNvSpPr/>
          <p:nvPr/>
        </p:nvSpPr>
        <p:spPr>
          <a:xfrm>
            <a:off x="8058785" y="993775"/>
            <a:ext cx="3245485" cy="4604385"/>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bg1"/>
              </a:solidFill>
              <a:latin typeface="Arial" panose="020B0604020202020204" pitchFamily="34" charset="0"/>
              <a:cs typeface="Arial" panose="020B0604020202020204" pitchFamily="34" charset="0"/>
            </a:endParaRPr>
          </a:p>
        </p:txBody>
      </p:sp>
      <p:pic>
        <p:nvPicPr>
          <p:cNvPr id="13" name="Content Placeholder 2"/>
          <p:cNvPicPr>
            <a:picLocks noGrp="1" noChangeAspect="1"/>
          </p:cNvPicPr>
          <p:nvPr>
            <p:ph idx="1"/>
          </p:nvPr>
        </p:nvPicPr>
        <p:blipFill>
          <a:blip r:embed="rId2"/>
          <a:srcRect l="56156" t="1154" r="1376" b="54060"/>
          <a:stretch>
            <a:fillRect/>
          </a:stretch>
        </p:blipFill>
        <p:spPr>
          <a:xfrm>
            <a:off x="417195" y="2119630"/>
            <a:ext cx="2655570" cy="2791460"/>
          </a:xfrm>
          <a:prstGeom prst="rect">
            <a:avLst/>
          </a:prstGeom>
        </p:spPr>
      </p:pic>
      <p:pic>
        <p:nvPicPr>
          <p:cNvPr id="3" name="Picture 2"/>
          <p:cNvPicPr>
            <a:picLocks noChangeAspect="1"/>
          </p:cNvPicPr>
          <p:nvPr/>
        </p:nvPicPr>
        <p:blipFill>
          <a:blip r:embed="rId3"/>
          <a:stretch>
            <a:fillRect/>
          </a:stretch>
        </p:blipFill>
        <p:spPr>
          <a:xfrm>
            <a:off x="8298815" y="1947545"/>
            <a:ext cx="2870835" cy="2963545"/>
          </a:xfrm>
          <a:prstGeom prst="rect">
            <a:avLst/>
          </a:prstGeom>
        </p:spPr>
      </p:pic>
      <p:sp>
        <p:nvSpPr>
          <p:cNvPr id="5" name="Text Box 4"/>
          <p:cNvSpPr txBox="1"/>
          <p:nvPr/>
        </p:nvSpPr>
        <p:spPr>
          <a:xfrm>
            <a:off x="8540115" y="1350645"/>
            <a:ext cx="2282825" cy="368300"/>
          </a:xfrm>
          <a:prstGeom prst="rect">
            <a:avLst/>
          </a:prstGeom>
          <a:noFill/>
        </p:spPr>
        <p:txBody>
          <a:bodyPr wrap="none" rtlCol="0">
            <a:spAutoFit/>
          </a:bodyPr>
          <a:lstStyle/>
          <a:p>
            <a:r>
              <a:rPr lang="en-US"/>
              <a:t>ONLINE TRANSACTION</a:t>
            </a:r>
          </a:p>
        </p:txBody>
      </p:sp>
      <p:sp>
        <p:nvSpPr>
          <p:cNvPr id="6" name="Text Box 5"/>
          <p:cNvSpPr txBox="1"/>
          <p:nvPr/>
        </p:nvSpPr>
        <p:spPr>
          <a:xfrm>
            <a:off x="417195" y="1350645"/>
            <a:ext cx="2654935" cy="368300"/>
          </a:xfrm>
          <a:prstGeom prst="rect">
            <a:avLst/>
          </a:prstGeom>
          <a:noFill/>
        </p:spPr>
        <p:txBody>
          <a:bodyPr wrap="none" rtlCol="0">
            <a:spAutoFit/>
          </a:bodyPr>
          <a:lstStyle/>
          <a:p>
            <a:r>
              <a:rPr lang="en-US"/>
              <a:t>MERCHANT TRANSACTION</a:t>
            </a:r>
          </a:p>
        </p:txBody>
      </p:sp>
      <p:sp>
        <p:nvSpPr>
          <p:cNvPr id="8" name="Text Box 7"/>
          <p:cNvSpPr txBox="1"/>
          <p:nvPr/>
        </p:nvSpPr>
        <p:spPr>
          <a:xfrm>
            <a:off x="5073650" y="1350645"/>
            <a:ext cx="1991995" cy="368300"/>
          </a:xfrm>
          <a:prstGeom prst="rect">
            <a:avLst/>
          </a:prstGeom>
          <a:noFill/>
        </p:spPr>
        <p:txBody>
          <a:bodyPr wrap="none" rtlCol="0">
            <a:spAutoFit/>
          </a:bodyPr>
          <a:lstStyle/>
          <a:p>
            <a:r>
              <a:rPr lang="en-US"/>
              <a:t>ATM TRANSACTION</a:t>
            </a:r>
          </a:p>
        </p:txBody>
      </p:sp>
      <p:pic>
        <p:nvPicPr>
          <p:cNvPr id="11" name="Picture 10"/>
          <p:cNvPicPr>
            <a:picLocks noChangeAspect="1"/>
          </p:cNvPicPr>
          <p:nvPr/>
        </p:nvPicPr>
        <p:blipFill>
          <a:blip r:embed="rId4"/>
          <a:stretch>
            <a:fillRect/>
          </a:stretch>
        </p:blipFill>
        <p:spPr>
          <a:xfrm>
            <a:off x="4377055" y="2199005"/>
            <a:ext cx="2905760" cy="271208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1784" y="376458"/>
            <a:ext cx="10926987" cy="9012724"/>
          </a:xfrm>
        </p:spPr>
        <p:txBody>
          <a:bodyPr/>
          <a:lstStyle/>
          <a:p>
            <a:r>
              <a:rPr lang="en-US" sz="3200" b="1" dirty="0">
                <a:solidFill>
                  <a:schemeClr val="tx2"/>
                </a:solidFill>
                <a:latin typeface="+mj-lt"/>
                <a:cs typeface="+mj-lt"/>
              </a:rPr>
              <a:t>CROSS COUNTRY AND CROSS BORDER TRANSACTION:-</a:t>
            </a:r>
          </a:p>
          <a:p>
            <a:r>
              <a:rPr lang="en-US" dirty="0">
                <a:solidFill>
                  <a:schemeClr val="accent2"/>
                </a:solidFill>
              </a:rPr>
              <a:t>              </a:t>
            </a:r>
            <a:r>
              <a:rPr lang="en-US" b="1" dirty="0">
                <a:solidFill>
                  <a:schemeClr val="accent2"/>
                </a:solidFill>
                <a:latin typeface="+mn-lt"/>
                <a:cs typeface="+mn-lt"/>
              </a:rPr>
              <a:t> </a:t>
            </a:r>
            <a:endParaRPr lang="en-US" b="1" dirty="0" smtClean="0">
              <a:solidFill>
                <a:schemeClr val="accent2"/>
              </a:solidFill>
              <a:latin typeface="+mn-lt"/>
              <a:cs typeface="+mn-lt"/>
            </a:endParaRPr>
          </a:p>
          <a:p>
            <a:r>
              <a:rPr lang="en-US" b="1" dirty="0" smtClean="0">
                <a:solidFill>
                  <a:schemeClr val="accent2"/>
                </a:solidFill>
                <a:latin typeface="+mn-lt"/>
                <a:cs typeface="+mn-lt"/>
              </a:rPr>
              <a:t>Cross </a:t>
            </a:r>
            <a:r>
              <a:rPr lang="en-US" b="1" dirty="0">
                <a:solidFill>
                  <a:schemeClr val="accent2"/>
                </a:solidFill>
                <a:latin typeface="+mn-lt"/>
                <a:cs typeface="+mn-lt"/>
              </a:rPr>
              <a:t>border </a:t>
            </a:r>
            <a:r>
              <a:rPr lang="en-US" b="1" dirty="0" smtClean="0">
                <a:solidFill>
                  <a:schemeClr val="accent2"/>
                </a:solidFill>
                <a:latin typeface="+mn-lt"/>
                <a:cs typeface="+mn-lt"/>
              </a:rPr>
              <a:t>transaction : </a:t>
            </a:r>
            <a:r>
              <a:rPr lang="en-US" dirty="0" smtClean="0">
                <a:solidFill>
                  <a:schemeClr val="accent2"/>
                </a:solidFill>
                <a:latin typeface="+mn-lt"/>
                <a:cs typeface="+mn-lt"/>
              </a:rPr>
              <a:t>Cross border transaction is </a:t>
            </a:r>
            <a:r>
              <a:rPr lang="en-US" dirty="0">
                <a:solidFill>
                  <a:schemeClr val="accent2"/>
                </a:solidFill>
                <a:latin typeface="+mn-lt"/>
                <a:cs typeface="+mn-lt"/>
              </a:rPr>
              <a:t>the transaction between </a:t>
            </a:r>
            <a:r>
              <a:rPr lang="en-US" dirty="0" err="1">
                <a:solidFill>
                  <a:schemeClr val="accent2"/>
                </a:solidFill>
                <a:latin typeface="+mn-lt"/>
                <a:cs typeface="+mn-lt"/>
              </a:rPr>
              <a:t>neighbouring</a:t>
            </a:r>
            <a:r>
              <a:rPr lang="en-US" dirty="0">
                <a:solidFill>
                  <a:schemeClr val="accent2"/>
                </a:solidFill>
                <a:latin typeface="+mn-lt"/>
                <a:cs typeface="+mn-lt"/>
              </a:rPr>
              <a:t> </a:t>
            </a:r>
            <a:r>
              <a:rPr lang="en-US" dirty="0" err="1">
                <a:solidFill>
                  <a:schemeClr val="accent2"/>
                </a:solidFill>
                <a:latin typeface="+mn-lt"/>
                <a:cs typeface="+mn-lt"/>
              </a:rPr>
              <a:t>countries.For</a:t>
            </a:r>
            <a:r>
              <a:rPr lang="en-US" dirty="0">
                <a:solidFill>
                  <a:schemeClr val="accent2"/>
                </a:solidFill>
                <a:latin typeface="+mn-lt"/>
                <a:cs typeface="+mn-lt"/>
              </a:rPr>
              <a:t> </a:t>
            </a:r>
            <a:r>
              <a:rPr lang="en-US" dirty="0" smtClean="0">
                <a:solidFill>
                  <a:schemeClr val="accent2"/>
                </a:solidFill>
                <a:latin typeface="+mn-lt"/>
                <a:cs typeface="+mn-lt"/>
              </a:rPr>
              <a:t>								</a:t>
            </a:r>
            <a:r>
              <a:rPr lang="en-US" dirty="0" err="1" smtClean="0">
                <a:solidFill>
                  <a:schemeClr val="accent2"/>
                </a:solidFill>
                <a:latin typeface="+mn-lt"/>
                <a:cs typeface="+mn-lt"/>
              </a:rPr>
              <a:t>eg</a:t>
            </a:r>
            <a:r>
              <a:rPr lang="en-US" dirty="0" err="1">
                <a:solidFill>
                  <a:schemeClr val="accent2"/>
                </a:solidFill>
                <a:latin typeface="+mn-lt"/>
                <a:cs typeface="+mn-lt"/>
              </a:rPr>
              <a:t>.,Transaction</a:t>
            </a:r>
            <a:r>
              <a:rPr lang="en-US" dirty="0">
                <a:solidFill>
                  <a:schemeClr val="accent2"/>
                </a:solidFill>
                <a:latin typeface="+mn-lt"/>
                <a:cs typeface="+mn-lt"/>
              </a:rPr>
              <a:t> between India &amp; </a:t>
            </a:r>
            <a:r>
              <a:rPr lang="en-US" dirty="0" smtClean="0">
                <a:solidFill>
                  <a:schemeClr val="accent2"/>
                </a:solidFill>
                <a:latin typeface="+mn-lt"/>
                <a:cs typeface="+mn-lt"/>
              </a:rPr>
              <a:t>Pakistan</a:t>
            </a:r>
            <a:r>
              <a:rPr lang="en-US" dirty="0">
                <a:solidFill>
                  <a:schemeClr val="accent2"/>
                </a:solidFill>
                <a:latin typeface="+mn-lt"/>
                <a:cs typeface="+mn-lt"/>
              </a:rPr>
              <a:t>.</a:t>
            </a:r>
          </a:p>
          <a:p>
            <a:r>
              <a:rPr lang="en-US" dirty="0">
                <a:solidFill>
                  <a:schemeClr val="accent2"/>
                </a:solidFill>
                <a:latin typeface="+mj-lt"/>
              </a:rPr>
              <a:t> </a:t>
            </a:r>
            <a:r>
              <a:rPr lang="en-US" b="1" dirty="0" smtClean="0">
                <a:solidFill>
                  <a:schemeClr val="accent2"/>
                </a:solidFill>
                <a:latin typeface="+mj-lt"/>
                <a:cs typeface="+mn-lt"/>
              </a:rPr>
              <a:t>Cross country transaction</a:t>
            </a:r>
            <a:r>
              <a:rPr lang="en-US" dirty="0" smtClean="0">
                <a:solidFill>
                  <a:schemeClr val="accent2"/>
                </a:solidFill>
                <a:latin typeface="+mj-lt"/>
              </a:rPr>
              <a:t> </a:t>
            </a:r>
            <a:r>
              <a:rPr lang="en-US" b="1" dirty="0" smtClean="0">
                <a:solidFill>
                  <a:schemeClr val="accent2"/>
                </a:solidFill>
                <a:latin typeface="+mn-lt"/>
                <a:cs typeface="+mn-lt"/>
              </a:rPr>
              <a:t>: </a:t>
            </a:r>
            <a:r>
              <a:rPr lang="en-US" dirty="0" smtClean="0">
                <a:solidFill>
                  <a:schemeClr val="accent2"/>
                </a:solidFill>
                <a:latin typeface="+mn-lt"/>
                <a:cs typeface="+mn-lt"/>
              </a:rPr>
              <a:t>Cross </a:t>
            </a:r>
            <a:r>
              <a:rPr lang="en-US" dirty="0">
                <a:solidFill>
                  <a:schemeClr val="accent2"/>
                </a:solidFill>
                <a:latin typeface="+mn-lt"/>
                <a:cs typeface="+mn-lt"/>
              </a:rPr>
              <a:t>country transaction is the transaction between countries except </a:t>
            </a:r>
            <a:r>
              <a:rPr lang="en-US" dirty="0" err="1">
                <a:solidFill>
                  <a:schemeClr val="accent2"/>
                </a:solidFill>
                <a:latin typeface="+mn-lt"/>
                <a:cs typeface="+mn-lt"/>
              </a:rPr>
              <a:t>neighbouring</a:t>
            </a:r>
            <a:r>
              <a:rPr lang="en-US" dirty="0">
                <a:solidFill>
                  <a:schemeClr val="accent2"/>
                </a:solidFill>
                <a:latin typeface="+mn-lt"/>
                <a:cs typeface="+mn-lt"/>
              </a:rPr>
              <a:t> </a:t>
            </a:r>
            <a:r>
              <a:rPr lang="en-US" dirty="0" smtClean="0">
                <a:solidFill>
                  <a:schemeClr val="accent2"/>
                </a:solidFill>
                <a:latin typeface="+mn-lt"/>
                <a:cs typeface="+mn-lt"/>
              </a:rPr>
              <a:t>							</a:t>
            </a:r>
            <a:r>
              <a:rPr lang="en-US" dirty="0" err="1" smtClean="0">
                <a:solidFill>
                  <a:schemeClr val="accent2"/>
                </a:solidFill>
                <a:latin typeface="+mn-lt"/>
                <a:cs typeface="+mn-lt"/>
              </a:rPr>
              <a:t>countries.For</a:t>
            </a:r>
            <a:r>
              <a:rPr lang="en-US" dirty="0" smtClean="0">
                <a:solidFill>
                  <a:schemeClr val="accent2"/>
                </a:solidFill>
                <a:latin typeface="+mn-lt"/>
                <a:cs typeface="+mn-lt"/>
              </a:rPr>
              <a:t> </a:t>
            </a:r>
            <a:r>
              <a:rPr lang="en-US" dirty="0" err="1">
                <a:solidFill>
                  <a:schemeClr val="accent2"/>
                </a:solidFill>
                <a:latin typeface="+mn-lt"/>
                <a:cs typeface="+mn-lt"/>
              </a:rPr>
              <a:t>eg.,Transaction</a:t>
            </a:r>
            <a:r>
              <a:rPr lang="en-US" dirty="0">
                <a:solidFill>
                  <a:schemeClr val="accent2"/>
                </a:solidFill>
                <a:latin typeface="+mn-lt"/>
                <a:cs typeface="+mn-lt"/>
              </a:rPr>
              <a:t> between India &amp; </a:t>
            </a:r>
            <a:r>
              <a:rPr lang="en-US" dirty="0" smtClean="0">
                <a:solidFill>
                  <a:schemeClr val="accent2"/>
                </a:solidFill>
                <a:latin typeface="+mn-lt"/>
                <a:cs typeface="+mn-lt"/>
              </a:rPr>
              <a:t>US.</a:t>
            </a:r>
          </a:p>
          <a:p>
            <a:endParaRPr lang="en-US" dirty="0" smtClean="0">
              <a:solidFill>
                <a:schemeClr val="accent2"/>
              </a:solidFill>
              <a:latin typeface="+mn-lt"/>
              <a:cs typeface="+mn-lt"/>
            </a:endParaRPr>
          </a:p>
          <a:p>
            <a:r>
              <a:rPr lang="en-US" sz="3200" b="1" dirty="0" smtClean="0">
                <a:solidFill>
                  <a:schemeClr val="tx2"/>
                </a:solidFill>
                <a:latin typeface="+mj-lt"/>
                <a:cs typeface="+mj-lt"/>
              </a:rPr>
              <a:t>Transaction reversal &amp; Fees</a:t>
            </a:r>
          </a:p>
          <a:p>
            <a:endParaRPr lang="en-US" dirty="0" smtClean="0">
              <a:solidFill>
                <a:schemeClr val="tx2"/>
              </a:solidFill>
              <a:latin typeface="+mj-lt"/>
              <a:cs typeface="+mj-lt"/>
            </a:endParaRPr>
          </a:p>
          <a:p>
            <a:r>
              <a:rPr lang="en-US" dirty="0" smtClean="0">
                <a:solidFill>
                  <a:schemeClr val="tx2"/>
                </a:solidFill>
                <a:latin typeface="+mj-lt"/>
                <a:cs typeface="+mj-lt"/>
              </a:rPr>
              <a:t>	The funds a cardholder used in a transaction are returned to the cardholder’s account and some reversal fees applicable  according to the customer request.</a:t>
            </a:r>
          </a:p>
          <a:p>
            <a:endParaRPr lang="en-US" dirty="0" smtClean="0">
              <a:solidFill>
                <a:schemeClr val="tx2"/>
              </a:solidFill>
              <a:latin typeface="+mj-lt"/>
              <a:cs typeface="+mj-lt"/>
            </a:endParaRPr>
          </a:p>
          <a:p>
            <a:r>
              <a:rPr lang="en-US" sz="3200" b="1" dirty="0" smtClean="0">
                <a:solidFill>
                  <a:schemeClr val="tx2"/>
                </a:solidFill>
                <a:latin typeface="+mj-lt"/>
                <a:cs typeface="+mj-lt"/>
              </a:rPr>
              <a:t>Rewards</a:t>
            </a:r>
          </a:p>
          <a:p>
            <a:r>
              <a:rPr lang="en-US" sz="3200" b="1" dirty="0" smtClean="0">
                <a:solidFill>
                  <a:schemeClr val="tx2"/>
                </a:solidFill>
                <a:latin typeface="+mj-lt"/>
                <a:cs typeface="+mj-lt"/>
              </a:rPr>
              <a:t>	</a:t>
            </a:r>
            <a:r>
              <a:rPr lang="en-US" dirty="0" smtClean="0">
                <a:solidFill>
                  <a:schemeClr val="tx2"/>
                </a:solidFill>
                <a:latin typeface="+mj-lt"/>
                <a:cs typeface="+mj-lt"/>
              </a:rPr>
              <a:t>It is the </a:t>
            </a:r>
            <a:r>
              <a:rPr lang="en-US" dirty="0" err="1" smtClean="0">
                <a:solidFill>
                  <a:schemeClr val="tx2"/>
                </a:solidFill>
                <a:latin typeface="+mj-lt"/>
                <a:cs typeface="+mj-lt"/>
              </a:rPr>
              <a:t>cashback</a:t>
            </a:r>
            <a:r>
              <a:rPr lang="en-US" dirty="0" smtClean="0">
                <a:solidFill>
                  <a:schemeClr val="tx2"/>
                </a:solidFill>
                <a:latin typeface="+mj-lt"/>
                <a:cs typeface="+mj-lt"/>
              </a:rPr>
              <a:t> or reward points with customer’s purchase or number of transactions.</a:t>
            </a:r>
          </a:p>
          <a:p>
            <a:endParaRPr lang="en-US" sz="3200" b="1" dirty="0" smtClean="0">
              <a:solidFill>
                <a:schemeClr val="tx2"/>
              </a:solidFill>
              <a:latin typeface="+mj-lt"/>
              <a:cs typeface="+mj-lt"/>
            </a:endParaRPr>
          </a:p>
          <a:p>
            <a:endParaRPr lang="en-US" sz="3200" b="1" dirty="0" smtClean="0">
              <a:solidFill>
                <a:schemeClr val="tx2"/>
              </a:solidFill>
              <a:latin typeface="+mj-lt"/>
              <a:cs typeface="+mj-lt"/>
            </a:endParaRPr>
          </a:p>
          <a:p>
            <a:endParaRPr lang="en-US" sz="3200" b="1" dirty="0" smtClean="0">
              <a:solidFill>
                <a:schemeClr val="tx2"/>
              </a:solidFill>
              <a:latin typeface="+mj-lt"/>
              <a:cs typeface="+mj-lt"/>
            </a:endParaRPr>
          </a:p>
          <a:p>
            <a:endParaRPr lang="en-US" dirty="0" smtClean="0">
              <a:solidFill>
                <a:schemeClr val="tx2"/>
              </a:solidFill>
              <a:latin typeface="+mj-lt"/>
              <a:cs typeface="+mj-lt"/>
            </a:endParaRPr>
          </a:p>
          <a:p>
            <a:endParaRPr lang="en-US" sz="3200" b="1" dirty="0" smtClean="0">
              <a:solidFill>
                <a:schemeClr val="tx2"/>
              </a:solidFill>
              <a:latin typeface="+mj-lt"/>
              <a:cs typeface="+mj-lt"/>
            </a:endParaRPr>
          </a:p>
          <a:p>
            <a:endParaRPr lang="en-US" sz="3200" b="1" dirty="0" smtClean="0">
              <a:solidFill>
                <a:schemeClr val="tx2"/>
              </a:solidFill>
              <a:latin typeface="+mj-lt"/>
              <a:cs typeface="+mj-lt"/>
            </a:endParaRPr>
          </a:p>
          <a:p>
            <a:endParaRPr lang="en-US" sz="3200" b="1" dirty="0" smtClean="0">
              <a:solidFill>
                <a:schemeClr val="tx2"/>
              </a:solidFill>
              <a:latin typeface="+mj-lt"/>
              <a:cs typeface="+mj-lt"/>
            </a:endParaRPr>
          </a:p>
          <a:p>
            <a:endParaRPr lang="en-US" b="1" dirty="0">
              <a:latin typeface="+mn-lt"/>
              <a:cs typeface="+mn-lt"/>
            </a:endParaRPr>
          </a:p>
          <a:p>
            <a:endParaRPr lang="en-US" b="1" dirty="0">
              <a:latin typeface="+mn-lt"/>
              <a:cs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5760" y="2478065"/>
            <a:ext cx="10926987" cy="738505"/>
          </a:xfrm>
        </p:spPr>
        <p:txBody>
          <a:bodyPr/>
          <a:lstStyle/>
          <a:p>
            <a:r>
              <a:rPr lang="en-US" sz="4800"/>
              <a:t>THANK YOU</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0uMFbMEU3kqrJbckp.RoR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yuih8QiyC0KaLgA4ohgDL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yuih8QiyC0KaLgA4ohgDLA"/>
</p:tagLst>
</file>

<file path=ppt/theme/theme1.xml><?xml version="1.0" encoding="utf-8"?>
<a:theme xmlns:a="http://schemas.openxmlformats.org/drawingml/2006/main" name="Maveric Template">
  <a:themeElements>
    <a:clrScheme name="Maveric Colors Updated">
      <a:dk1>
        <a:sysClr val="windowText" lastClr="000000"/>
      </a:dk1>
      <a:lt1>
        <a:sysClr val="window" lastClr="FFFFFF"/>
      </a:lt1>
      <a:dk2>
        <a:srgbClr val="234E8F"/>
      </a:dk2>
      <a:lt2>
        <a:srgbClr val="EEECE1"/>
      </a:lt2>
      <a:accent1>
        <a:srgbClr val="6C99D6"/>
      </a:accent1>
      <a:accent2>
        <a:srgbClr val="234E8F"/>
      </a:accent2>
      <a:accent3>
        <a:srgbClr val="D0247B"/>
      </a:accent3>
      <a:accent4>
        <a:srgbClr val="5E5E5E"/>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spPr>
      <a:bodyPr rtlCol="0" anchor="ctr"/>
      <a:lstStyle>
        <a:defPPr algn="ctr">
          <a:defRPr dirty="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Maveric Template Widescreen 16 9</Template>
  <TotalTime>0</TotalTime>
  <Words>144</Words>
  <Application>Microsoft Office PowerPoint</Application>
  <PresentationFormat>Widescreen</PresentationFormat>
  <Paragraphs>68</Paragraphs>
  <Slides>8</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8" baseType="lpstr">
      <vt:lpstr>MS PGothic</vt:lpstr>
      <vt:lpstr>Arial</vt:lpstr>
      <vt:lpstr>Calibri</vt:lpstr>
      <vt:lpstr>Century Gothic</vt:lpstr>
      <vt:lpstr>COUTURE Bold</vt:lpstr>
      <vt:lpstr>Lucida Grande</vt:lpstr>
      <vt:lpstr>Symbol</vt:lpstr>
      <vt:lpstr>Wingdings</vt:lpstr>
      <vt:lpstr>Maveric Template</vt:lpstr>
      <vt:lpstr>think-cell Slide</vt:lpstr>
      <vt:lpstr>   CARD CREATION LIFE CYCLE (ACCOUNT BOARDING,EMBOSSING,CARD TRANSACTIONS)</vt:lpstr>
      <vt:lpstr>ACCOUNT BOARDING</vt:lpstr>
      <vt:lpstr>AML-Anti Money Laundering</vt:lpstr>
      <vt:lpstr>Embossing Once  account boarding is done the next step is embossing of credit card such as Printing the details on card like card holder name, card number and card valid date &amp; expiry date on the card. Features like Bank branding,EMV(Europay,Master card,Visa) chip,Network type,Magnetic stripe,Hologram,Bank contact information,signature area,CVV (Card Verfication Value),Bank logo,RFID (Radio-Frequency Identification) icon,card category(like -silver,gold,solitaire,platinum &amp; premium).</vt:lpstr>
      <vt:lpstr>SDP(Same Day Processing) Cards    SDP cards activation process will be in single day(within 24 hours) and it is provided  to HNI(High Networth Individuals) customers.Otherwise activation process will take within a week.   Card &amp; PIN mailer  Card &amp; hiding the PIN number with scratch off or peel-back panels that highlights any attempts at tampering.Generally sent to card holders address using postal service.        </vt:lpstr>
      <vt:lpstr>CARD TRANSACTIONS</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Cipiga Karunakaran</dc:creator>
  <cp:lastModifiedBy>brindhadevi m.</cp:lastModifiedBy>
  <cp:revision>32</cp:revision>
  <dcterms:created xsi:type="dcterms:W3CDTF">2019-01-11T08:45:00Z</dcterms:created>
  <dcterms:modified xsi:type="dcterms:W3CDTF">2019-06-10T07:22:36Z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