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1" r:id="rId6"/>
    <p:sldId id="280" r:id="rId7"/>
    <p:sldId id="282" r:id="rId8"/>
    <p:sldId id="283" r:id="rId9"/>
    <p:sldId id="284" r:id="rId10"/>
    <p:sldId id="285"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977943"/>
            <a:ext cx="3485073" cy="1547776"/>
          </a:xfrm>
        </p:spPr>
        <p:txBody>
          <a:bodyPr>
            <a:normAutofit/>
          </a:bodyPr>
          <a:lstStyle/>
          <a:p>
            <a:pPr algn="l"/>
            <a:r>
              <a:rPr lang="en-IN" sz="4000" b="1" spc="15" dirty="0">
                <a:solidFill>
                  <a:schemeClr val="tx1">
                    <a:lumMod val="95000"/>
                  </a:schemeClr>
                </a:solidFill>
                <a:effectLst/>
                <a:latin typeface="Times New Roman" panose="02020603050405020304" pitchFamily="18" charset="0"/>
                <a:ea typeface="Calibri" panose="020F0502020204030204" pitchFamily="34" charset="0"/>
              </a:rPr>
              <a:t>Loan Amount Prediction</a:t>
            </a:r>
            <a:endParaRPr lang="en-US" sz="4000" dirty="0">
              <a:solidFill>
                <a:schemeClr val="tx1">
                  <a:lumMod val="95000"/>
                </a:schemeClr>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30" y="3525719"/>
            <a:ext cx="3485072" cy="1026544"/>
          </a:xfrm>
        </p:spPr>
        <p:txBody>
          <a:bodyPr>
            <a:normAutofit/>
          </a:bodyPr>
          <a:lstStyle/>
          <a:p>
            <a:pPr algn="l"/>
            <a:r>
              <a:rPr lang="en-US" sz="2300" dirty="0"/>
              <a:t>BRINDHALAKSHMI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DCE3-8CF3-E663-357A-9AEE6799858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72DA1E-69B1-21FE-DD39-3F0DB64322A6}"/>
              </a:ext>
            </a:extLst>
          </p:cNvPr>
          <p:cNvSpPr>
            <a:spLocks noGrp="1"/>
          </p:cNvSpPr>
          <p:nvPr>
            <p:ph idx="1"/>
          </p:nvPr>
        </p:nvSpPr>
        <p:spPr/>
        <p:txBody>
          <a:bodyPr/>
          <a:lstStyle/>
          <a:p>
            <a:pPr marL="36513" indent="328613">
              <a:buNone/>
            </a:pPr>
            <a:r>
              <a:rPr lang="en-IN" sz="3200" kern="1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 The primary objective is to leverage machine learning techniques to build a robust predictive model capable of accurately estimating the loan amount. By analysing historical loan data and identifying patterns, the model will learn to predict loan amounts for future applicants.</a:t>
            </a:r>
            <a:endParaRPr lang="en-IN" sz="3200" kern="100"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1899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47FF-E56A-712B-887F-070E63CF92AE}"/>
              </a:ext>
            </a:extLst>
          </p:cNvPr>
          <p:cNvSpPr>
            <a:spLocks noGrp="1"/>
          </p:cNvSpPr>
          <p:nvPr>
            <p:ph type="title"/>
          </p:nvPr>
        </p:nvSpPr>
        <p:spPr>
          <a:xfrm>
            <a:off x="1041040" y="52168"/>
            <a:ext cx="10353762" cy="1257300"/>
          </a:xfrm>
        </p:spPr>
        <p:txBody>
          <a:bodyPr/>
          <a:lstStyle/>
          <a:p>
            <a:r>
              <a:rPr lang="en-IN" dirty="0"/>
              <a:t>Dataset and EDA </a:t>
            </a:r>
          </a:p>
        </p:txBody>
      </p:sp>
      <p:pic>
        <p:nvPicPr>
          <p:cNvPr id="11" name="Content Placeholder 10">
            <a:extLst>
              <a:ext uri="{FF2B5EF4-FFF2-40B4-BE49-F238E27FC236}">
                <a16:creationId xmlns:a16="http://schemas.microsoft.com/office/drawing/2014/main" id="{2363DA7F-999F-BD3B-CEFF-28BC64A016FC}"/>
              </a:ext>
            </a:extLst>
          </p:cNvPr>
          <p:cNvPicPr>
            <a:picLocks noGrp="1" noChangeAspect="1"/>
          </p:cNvPicPr>
          <p:nvPr>
            <p:ph idx="1"/>
          </p:nvPr>
        </p:nvPicPr>
        <p:blipFill>
          <a:blip r:embed="rId2"/>
          <a:stretch>
            <a:fillRect/>
          </a:stretch>
        </p:blipFill>
        <p:spPr>
          <a:xfrm>
            <a:off x="1167618" y="3105429"/>
            <a:ext cx="4208742" cy="3475759"/>
          </a:xfrm>
        </p:spPr>
      </p:pic>
      <p:pic>
        <p:nvPicPr>
          <p:cNvPr id="15" name="Picture 14">
            <a:extLst>
              <a:ext uri="{FF2B5EF4-FFF2-40B4-BE49-F238E27FC236}">
                <a16:creationId xmlns:a16="http://schemas.microsoft.com/office/drawing/2014/main" id="{F04BEB6C-86E3-D2ED-07EB-0C712D49430C}"/>
              </a:ext>
            </a:extLst>
          </p:cNvPr>
          <p:cNvPicPr>
            <a:picLocks noChangeAspect="1"/>
          </p:cNvPicPr>
          <p:nvPr/>
        </p:nvPicPr>
        <p:blipFill>
          <a:blip r:embed="rId3"/>
          <a:stretch>
            <a:fillRect/>
          </a:stretch>
        </p:blipFill>
        <p:spPr>
          <a:xfrm>
            <a:off x="5874727" y="3128728"/>
            <a:ext cx="5149655" cy="3452460"/>
          </a:xfrm>
          <a:prstGeom prst="rect">
            <a:avLst/>
          </a:prstGeom>
        </p:spPr>
      </p:pic>
      <p:sp>
        <p:nvSpPr>
          <p:cNvPr id="16" name="TextBox 15">
            <a:extLst>
              <a:ext uri="{FF2B5EF4-FFF2-40B4-BE49-F238E27FC236}">
                <a16:creationId xmlns:a16="http://schemas.microsoft.com/office/drawing/2014/main" id="{55E8AF33-D42F-1B3C-4556-70E3C7DF8D06}"/>
              </a:ext>
            </a:extLst>
          </p:cNvPr>
          <p:cNvSpPr txBox="1"/>
          <p:nvPr/>
        </p:nvSpPr>
        <p:spPr>
          <a:xfrm>
            <a:off x="1167618" y="1309468"/>
            <a:ext cx="9983341" cy="1477328"/>
          </a:xfrm>
          <a:prstGeom prst="rect">
            <a:avLst/>
          </a:prstGeom>
          <a:noFill/>
        </p:spPr>
        <p:txBody>
          <a:bodyPr wrap="square" rtlCol="0">
            <a:spAutoFit/>
          </a:bodyPr>
          <a:lstStyle/>
          <a:p>
            <a:pPr indent="365125"/>
            <a:r>
              <a:rPr lang="en-US" b="0" i="0" dirty="0">
                <a:effectLst/>
                <a:latin typeface="Söhne"/>
              </a:rPr>
              <a:t>In the project's EDA phase, we employed visualization techniques such as histograms, and correlation matrices to analyze the distribution, relationships, and correlations between numerical variables. Additionally, bar plots, count plots, and cross-tabulations were utilized to explore the frequency distribution and associations among categorical variables, providing valuable insights into the dataset's structure and informing subsequent modeling strategies.</a:t>
            </a:r>
            <a:endParaRPr lang="en-IN" dirty="0"/>
          </a:p>
        </p:txBody>
      </p:sp>
    </p:spTree>
    <p:extLst>
      <p:ext uri="{BB962C8B-B14F-4D97-AF65-F5344CB8AC3E}">
        <p14:creationId xmlns:p14="http://schemas.microsoft.com/office/powerpoint/2010/main" val="338595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58D0-9993-A63E-52B3-68246636EF84}"/>
              </a:ext>
            </a:extLst>
          </p:cNvPr>
          <p:cNvSpPr>
            <a:spLocks noGrp="1"/>
          </p:cNvSpPr>
          <p:nvPr>
            <p:ph type="title"/>
          </p:nvPr>
        </p:nvSpPr>
        <p:spPr/>
        <p:txBody>
          <a:bodyPr/>
          <a:lstStyle/>
          <a:p>
            <a:r>
              <a:rPr lang="en-IN" dirty="0"/>
              <a:t>Data Preprocessing </a:t>
            </a:r>
          </a:p>
        </p:txBody>
      </p:sp>
      <p:pic>
        <p:nvPicPr>
          <p:cNvPr id="11" name="Picture 10">
            <a:extLst>
              <a:ext uri="{FF2B5EF4-FFF2-40B4-BE49-F238E27FC236}">
                <a16:creationId xmlns:a16="http://schemas.microsoft.com/office/drawing/2014/main" id="{AD6D9846-C424-8BC3-433E-DEBF4BF34A9E}"/>
              </a:ext>
            </a:extLst>
          </p:cNvPr>
          <p:cNvPicPr>
            <a:picLocks noChangeAspect="1"/>
          </p:cNvPicPr>
          <p:nvPr/>
        </p:nvPicPr>
        <p:blipFill>
          <a:blip r:embed="rId2"/>
          <a:stretch>
            <a:fillRect/>
          </a:stretch>
        </p:blipFill>
        <p:spPr>
          <a:xfrm>
            <a:off x="913795" y="4295502"/>
            <a:ext cx="1762371" cy="1952898"/>
          </a:xfrm>
          <a:prstGeom prst="rect">
            <a:avLst/>
          </a:prstGeom>
        </p:spPr>
      </p:pic>
      <p:pic>
        <p:nvPicPr>
          <p:cNvPr id="13" name="Picture 12">
            <a:extLst>
              <a:ext uri="{FF2B5EF4-FFF2-40B4-BE49-F238E27FC236}">
                <a16:creationId xmlns:a16="http://schemas.microsoft.com/office/drawing/2014/main" id="{FDBA5C08-8CAB-23EE-7093-0FEB2A287B57}"/>
              </a:ext>
            </a:extLst>
          </p:cNvPr>
          <p:cNvPicPr>
            <a:picLocks noChangeAspect="1"/>
          </p:cNvPicPr>
          <p:nvPr/>
        </p:nvPicPr>
        <p:blipFill>
          <a:blip r:embed="rId3"/>
          <a:stretch>
            <a:fillRect/>
          </a:stretch>
        </p:blipFill>
        <p:spPr>
          <a:xfrm>
            <a:off x="3137095" y="4294089"/>
            <a:ext cx="1885071" cy="1952898"/>
          </a:xfrm>
          <a:prstGeom prst="rect">
            <a:avLst/>
          </a:prstGeom>
        </p:spPr>
      </p:pic>
      <p:pic>
        <p:nvPicPr>
          <p:cNvPr id="15" name="Picture 14">
            <a:extLst>
              <a:ext uri="{FF2B5EF4-FFF2-40B4-BE49-F238E27FC236}">
                <a16:creationId xmlns:a16="http://schemas.microsoft.com/office/drawing/2014/main" id="{F51A7BA4-1D4F-4787-4842-177CF1D85783}"/>
              </a:ext>
            </a:extLst>
          </p:cNvPr>
          <p:cNvPicPr>
            <a:picLocks noChangeAspect="1"/>
          </p:cNvPicPr>
          <p:nvPr/>
        </p:nvPicPr>
        <p:blipFill>
          <a:blip r:embed="rId4"/>
          <a:stretch>
            <a:fillRect/>
          </a:stretch>
        </p:blipFill>
        <p:spPr>
          <a:xfrm>
            <a:off x="5483095" y="4294089"/>
            <a:ext cx="6207158" cy="1952898"/>
          </a:xfrm>
          <a:prstGeom prst="rect">
            <a:avLst/>
          </a:prstGeom>
        </p:spPr>
      </p:pic>
      <p:sp>
        <p:nvSpPr>
          <p:cNvPr id="16" name="TextBox 15">
            <a:extLst>
              <a:ext uri="{FF2B5EF4-FFF2-40B4-BE49-F238E27FC236}">
                <a16:creationId xmlns:a16="http://schemas.microsoft.com/office/drawing/2014/main" id="{CF7385B3-E220-52C4-7BD1-D63B2DD1B99F}"/>
              </a:ext>
            </a:extLst>
          </p:cNvPr>
          <p:cNvSpPr txBox="1"/>
          <p:nvPr/>
        </p:nvSpPr>
        <p:spPr>
          <a:xfrm>
            <a:off x="924444" y="1866900"/>
            <a:ext cx="10470388" cy="2246769"/>
          </a:xfrm>
          <a:prstGeom prst="rect">
            <a:avLst/>
          </a:prstGeom>
          <a:noFill/>
        </p:spPr>
        <p:txBody>
          <a:bodyPr wrap="square" rtlCol="0">
            <a:spAutoFit/>
          </a:bodyPr>
          <a:lstStyle/>
          <a:p>
            <a:pPr indent="365125"/>
            <a:r>
              <a:rPr lang="en-US" sz="2800" dirty="0">
                <a:latin typeface="Times New Roman" panose="02020603050405020304" pitchFamily="18" charset="0"/>
                <a:cs typeface="Times New Roman" panose="02020603050405020304" pitchFamily="18" charset="0"/>
              </a:rPr>
              <a:t>In the preprocessing phase of this project, we addressed missing values, outliers, and categorical variables by employing techniques such as imputation, trimming. Additionally, we standardized numerical features and scaled the data to ensure uniformity and enhance model performance.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74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4C1-3806-C719-B41C-696639658C84}"/>
              </a:ext>
            </a:extLst>
          </p:cNvPr>
          <p:cNvSpPr>
            <a:spLocks noGrp="1"/>
          </p:cNvSpPr>
          <p:nvPr>
            <p:ph type="title"/>
          </p:nvPr>
        </p:nvSpPr>
        <p:spPr/>
        <p:txBody>
          <a:bodyPr/>
          <a:lstStyle/>
          <a:p>
            <a:r>
              <a:rPr lang="en-IN" dirty="0"/>
              <a:t>Predictive Modelling </a:t>
            </a:r>
          </a:p>
        </p:txBody>
      </p:sp>
      <p:sp>
        <p:nvSpPr>
          <p:cNvPr id="3" name="Content Placeholder 2">
            <a:extLst>
              <a:ext uri="{FF2B5EF4-FFF2-40B4-BE49-F238E27FC236}">
                <a16:creationId xmlns:a16="http://schemas.microsoft.com/office/drawing/2014/main" id="{70199B85-7B35-E5A2-AF42-EC28145C82DA}"/>
              </a:ext>
            </a:extLst>
          </p:cNvPr>
          <p:cNvSpPr>
            <a:spLocks noGrp="1"/>
          </p:cNvSpPr>
          <p:nvPr>
            <p:ph idx="1"/>
          </p:nvPr>
        </p:nvSpPr>
        <p:spPr/>
        <p:txBody>
          <a:bodyPr>
            <a:normAutofit fontScale="92500" lnSpcReduction="20000"/>
          </a:bodyPr>
          <a:lstStyle/>
          <a:p>
            <a:pPr marL="36513" indent="328613">
              <a:buNone/>
            </a:pPr>
            <a:r>
              <a:rPr lang="en-US" b="0" i="0" dirty="0">
                <a:solidFill>
                  <a:schemeClr val="tx1"/>
                </a:solidFill>
                <a:effectLst/>
                <a:latin typeface="Times New Roman" panose="02020603050405020304" pitchFamily="18" charset="0"/>
                <a:cs typeface="Times New Roman" panose="02020603050405020304" pitchFamily="18" charset="0"/>
              </a:rPr>
              <a:t>In the predictive modeling phase, we trained four classification algorithms—Logistic Regression, Decision Tree, Random Forest, and </a:t>
            </a:r>
            <a:r>
              <a:rPr lang="en-US" b="0" i="0" dirty="0" err="1">
                <a:solidFill>
                  <a:schemeClr val="tx1"/>
                </a:solidFill>
                <a:effectLst/>
                <a:latin typeface="Times New Roman" panose="02020603050405020304" pitchFamily="18" charset="0"/>
                <a:cs typeface="Times New Roman" panose="02020603050405020304" pitchFamily="18" charset="0"/>
              </a:rPr>
              <a:t>XGBoost</a:t>
            </a:r>
            <a:r>
              <a:rPr lang="en-US" b="0" i="0" dirty="0">
                <a:solidFill>
                  <a:schemeClr val="tx1"/>
                </a:solidFill>
                <a:effectLst/>
                <a:latin typeface="Times New Roman" panose="02020603050405020304" pitchFamily="18" charset="0"/>
                <a:cs typeface="Times New Roman" panose="02020603050405020304" pitchFamily="18" charset="0"/>
              </a:rPr>
              <a:t> Classifier—using </a:t>
            </a:r>
            <a:r>
              <a:rPr lang="en-US" b="0" i="0" dirty="0" err="1">
                <a:solidFill>
                  <a:schemeClr val="tx1"/>
                </a:solidFill>
                <a:effectLst/>
                <a:latin typeface="Times New Roman" panose="02020603050405020304" pitchFamily="18" charset="0"/>
                <a:cs typeface="Times New Roman" panose="02020603050405020304" pitchFamily="18" charset="0"/>
              </a:rPr>
              <a:t>StratifiedKFold</a:t>
            </a:r>
            <a:r>
              <a:rPr lang="en-US" b="0" i="0" dirty="0">
                <a:solidFill>
                  <a:schemeClr val="tx1"/>
                </a:solidFill>
                <a:effectLst/>
                <a:latin typeface="Times New Roman" panose="02020603050405020304" pitchFamily="18" charset="0"/>
                <a:cs typeface="Times New Roman" panose="02020603050405020304" pitchFamily="18" charset="0"/>
              </a:rPr>
              <a:t> cross-validation to evaluate their performance. Hyperparameter tuning was performed to optimize model parameters, and model evaluation metrics such as accuracy and AUC-ROC were utilized to assess predictive performance and identify the most effective algorithm for loan prediction.</a:t>
            </a:r>
          </a:p>
          <a:p>
            <a:pPr marL="36513" indent="328613">
              <a:buNone/>
            </a:pPr>
            <a:r>
              <a:rPr lang="en-US" dirty="0">
                <a:solidFill>
                  <a:schemeClr val="tx1"/>
                </a:solidFill>
                <a:latin typeface="Times New Roman" panose="02020603050405020304" pitchFamily="18" charset="0"/>
                <a:cs typeface="Times New Roman" panose="02020603050405020304" pitchFamily="18" charset="0"/>
              </a:rPr>
              <a:t>We opted for </a:t>
            </a:r>
            <a:r>
              <a:rPr lang="en-US" dirty="0" err="1">
                <a:solidFill>
                  <a:schemeClr val="tx1"/>
                </a:solidFill>
                <a:latin typeface="Times New Roman" panose="02020603050405020304" pitchFamily="18" charset="0"/>
                <a:cs typeface="Times New Roman" panose="02020603050405020304" pitchFamily="18" charset="0"/>
              </a:rPr>
              <a:t>XGBoost</a:t>
            </a:r>
            <a:r>
              <a:rPr lang="en-US" dirty="0">
                <a:solidFill>
                  <a:schemeClr val="tx1"/>
                </a:solidFill>
                <a:latin typeface="Times New Roman" panose="02020603050405020304" pitchFamily="18" charset="0"/>
                <a:cs typeface="Times New Roman" panose="02020603050405020304" pitchFamily="18" charset="0"/>
              </a:rPr>
              <a:t> Classifier due to its superior performance in capturing complex data patterns and achieving high accuracy through gradient boosting techniques, making it ideal for our loan prediction task. Its ability to handle intricate relationships within the data and scalability further solidified its suitability for handling large datasets commonly encountered in financial applications.</a:t>
            </a: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pPr marL="3690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44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9779-9607-475E-2B08-F54CEF738D1D}"/>
              </a:ext>
            </a:extLst>
          </p:cNvPr>
          <p:cNvSpPr>
            <a:spLocks noGrp="1"/>
          </p:cNvSpPr>
          <p:nvPr>
            <p:ph type="title"/>
          </p:nvPr>
        </p:nvSpPr>
        <p:spPr>
          <a:xfrm>
            <a:off x="919119" y="0"/>
            <a:ext cx="10353762" cy="1257300"/>
          </a:xfrm>
        </p:spPr>
        <p:txBody>
          <a:bodyPr/>
          <a:lstStyle/>
          <a:p>
            <a:r>
              <a:rPr lang="en-IN" dirty="0"/>
              <a:t>Evaluation and Results </a:t>
            </a:r>
          </a:p>
        </p:txBody>
      </p:sp>
      <p:pic>
        <p:nvPicPr>
          <p:cNvPr id="5" name="Content Placeholder 4">
            <a:extLst>
              <a:ext uri="{FF2B5EF4-FFF2-40B4-BE49-F238E27FC236}">
                <a16:creationId xmlns:a16="http://schemas.microsoft.com/office/drawing/2014/main" id="{D71B5081-698F-CF50-8732-AC958CFF1C75}"/>
              </a:ext>
            </a:extLst>
          </p:cNvPr>
          <p:cNvPicPr>
            <a:picLocks noGrp="1" noChangeAspect="1"/>
          </p:cNvPicPr>
          <p:nvPr>
            <p:ph idx="1"/>
          </p:nvPr>
        </p:nvPicPr>
        <p:blipFill>
          <a:blip r:embed="rId2"/>
          <a:stretch>
            <a:fillRect/>
          </a:stretch>
        </p:blipFill>
        <p:spPr>
          <a:xfrm>
            <a:off x="6096000" y="3841813"/>
            <a:ext cx="3714793" cy="2650319"/>
          </a:xfrm>
        </p:spPr>
      </p:pic>
      <p:pic>
        <p:nvPicPr>
          <p:cNvPr id="7" name="Picture 6">
            <a:extLst>
              <a:ext uri="{FF2B5EF4-FFF2-40B4-BE49-F238E27FC236}">
                <a16:creationId xmlns:a16="http://schemas.microsoft.com/office/drawing/2014/main" id="{6251C46D-7FFB-A695-6E5D-BDBC760179C9}"/>
              </a:ext>
            </a:extLst>
          </p:cNvPr>
          <p:cNvPicPr>
            <a:picLocks noChangeAspect="1"/>
          </p:cNvPicPr>
          <p:nvPr/>
        </p:nvPicPr>
        <p:blipFill>
          <a:blip r:embed="rId3"/>
          <a:stretch>
            <a:fillRect/>
          </a:stretch>
        </p:blipFill>
        <p:spPr>
          <a:xfrm>
            <a:off x="1648426" y="3841813"/>
            <a:ext cx="3913514" cy="2645756"/>
          </a:xfrm>
          <a:prstGeom prst="rect">
            <a:avLst/>
          </a:prstGeom>
        </p:spPr>
      </p:pic>
      <p:sp>
        <p:nvSpPr>
          <p:cNvPr id="8" name="TextBox 7">
            <a:extLst>
              <a:ext uri="{FF2B5EF4-FFF2-40B4-BE49-F238E27FC236}">
                <a16:creationId xmlns:a16="http://schemas.microsoft.com/office/drawing/2014/main" id="{4276E69C-9BEF-5FBB-3E3E-999C077B831F}"/>
              </a:ext>
            </a:extLst>
          </p:cNvPr>
          <p:cNvSpPr txBox="1"/>
          <p:nvPr/>
        </p:nvSpPr>
        <p:spPr>
          <a:xfrm>
            <a:off x="943428" y="1257299"/>
            <a:ext cx="10353762" cy="1754326"/>
          </a:xfrm>
          <a:prstGeom prst="rect">
            <a:avLst/>
          </a:prstGeom>
          <a:noFill/>
        </p:spPr>
        <p:txBody>
          <a:bodyPr wrap="square" rtlCol="0">
            <a:spAutoFit/>
          </a:bodyPr>
          <a:lstStyle/>
          <a:p>
            <a:pPr indent="365125"/>
            <a:r>
              <a:rPr lang="en-US" dirty="0">
                <a:latin typeface="Times New Roman" panose="02020603050405020304" pitchFamily="18" charset="0"/>
                <a:cs typeface="Times New Roman" panose="02020603050405020304" pitchFamily="18" charset="0"/>
              </a:rPr>
              <a:t>In the evaluation phase, we assessed the performance of four classification algorithms—Logistic Regression, Decision Tree,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Classifier—utilizing metrics such as accuracy, precision, recall, and F1-score.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demonstrated superior performance with the highest mean validation accuracy of 80.45%, making it the optimal choice for loan prediction tasks. Its ability to capture intricate data patterns effectively and achieve high accuracy underscores its suitability for real-world deployment in financial applications.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18B79F0-DB31-324F-1E0A-8D6D23E84E78}"/>
              </a:ext>
            </a:extLst>
          </p:cNvPr>
          <p:cNvSpPr txBox="1"/>
          <p:nvPr/>
        </p:nvSpPr>
        <p:spPr>
          <a:xfrm>
            <a:off x="6096000" y="3425483"/>
            <a:ext cx="3913514" cy="369332"/>
          </a:xfrm>
          <a:prstGeom prst="rect">
            <a:avLst/>
          </a:prstGeom>
          <a:noFill/>
        </p:spPr>
        <p:txBody>
          <a:bodyPr wrap="square" rtlCol="0">
            <a:spAutoFit/>
          </a:bodyPr>
          <a:lstStyle/>
          <a:p>
            <a:r>
              <a:rPr lang="en-IN" dirty="0" err="1"/>
              <a:t>XGBoost</a:t>
            </a:r>
            <a:r>
              <a:rPr lang="en-IN" dirty="0"/>
              <a:t> classification accuracy</a:t>
            </a:r>
          </a:p>
        </p:txBody>
      </p:sp>
      <p:sp>
        <p:nvSpPr>
          <p:cNvPr id="10" name="TextBox 9">
            <a:extLst>
              <a:ext uri="{FF2B5EF4-FFF2-40B4-BE49-F238E27FC236}">
                <a16:creationId xmlns:a16="http://schemas.microsoft.com/office/drawing/2014/main" id="{379707D5-0B87-2392-BABE-D9C4B5D4AC01}"/>
              </a:ext>
            </a:extLst>
          </p:cNvPr>
          <p:cNvSpPr txBox="1"/>
          <p:nvPr/>
        </p:nvSpPr>
        <p:spPr>
          <a:xfrm>
            <a:off x="1648426" y="3425483"/>
            <a:ext cx="3913514" cy="369332"/>
          </a:xfrm>
          <a:prstGeom prst="rect">
            <a:avLst/>
          </a:prstGeom>
          <a:noFill/>
        </p:spPr>
        <p:txBody>
          <a:bodyPr wrap="square" rtlCol="0">
            <a:spAutoFit/>
          </a:bodyPr>
          <a:lstStyle/>
          <a:p>
            <a:r>
              <a:rPr lang="en-IN" dirty="0"/>
              <a:t>Random forest classification accuracy</a:t>
            </a:r>
          </a:p>
        </p:txBody>
      </p:sp>
    </p:spTree>
    <p:extLst>
      <p:ext uri="{BB962C8B-B14F-4D97-AF65-F5344CB8AC3E}">
        <p14:creationId xmlns:p14="http://schemas.microsoft.com/office/powerpoint/2010/main" val="373283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C34E-2D71-AD2B-E003-C3051925B9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8C2746D-9B43-419F-8146-5438AA723B57}"/>
              </a:ext>
            </a:extLst>
          </p:cNvPr>
          <p:cNvSpPr>
            <a:spLocks noGrp="1"/>
          </p:cNvSpPr>
          <p:nvPr>
            <p:ph idx="1"/>
          </p:nvPr>
        </p:nvSpPr>
        <p:spPr/>
        <p:txBody>
          <a:bodyPr/>
          <a:lstStyle/>
          <a:p>
            <a:pPr marL="36513" indent="498475">
              <a:buNone/>
            </a:pPr>
            <a:r>
              <a:rPr lang="en-US" dirty="0">
                <a:latin typeface="Times New Roman" panose="02020603050405020304" pitchFamily="18" charset="0"/>
                <a:cs typeface="Times New Roman" panose="02020603050405020304" pitchFamily="18" charset="0"/>
              </a:rPr>
              <a:t>Employing advanced machine learning techniques, including Logistic Regression, Decision Tree,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in conjunction with the </a:t>
            </a:r>
            <a:r>
              <a:rPr lang="en-US" dirty="0" err="1">
                <a:latin typeface="Times New Roman" panose="02020603050405020304" pitchFamily="18" charset="0"/>
                <a:cs typeface="Times New Roman" panose="02020603050405020304" pitchFamily="18" charset="0"/>
              </a:rPr>
              <a:t>StratifiedKFold</a:t>
            </a:r>
            <a:r>
              <a:rPr lang="en-US" dirty="0">
                <a:latin typeface="Times New Roman" panose="02020603050405020304" pitchFamily="18" charset="0"/>
                <a:cs typeface="Times New Roman" panose="02020603050405020304" pitchFamily="18" charset="0"/>
              </a:rPr>
              <a:t> method facilitated a comprehensive evaluation for loan prediction tasks. While Logistic Regression served as a robust baseline model,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emerged as the optimal choice, exhibiting superior performance in capturing complex data patterns and achieving high accuracy. This project underscores the significance of leveraging ensemble-based algorithms like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in financial applications, showcasing their ability to handle intricate data relationships effectively and enhance predictive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7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55450" y="2943775"/>
            <a:ext cx="4538124" cy="970450"/>
          </a:xfrm>
        </p:spPr>
        <p:txBody>
          <a:bodyPr anchor="b">
            <a:normAutofit/>
          </a:bodyPr>
          <a:lstStyle/>
          <a:p>
            <a:pPr algn="l"/>
            <a:r>
              <a:rPr lang="en-US" sz="6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{55E6121C-835F-4F96-8F6B-E2D46C8D314D}tf55705232_win32</Template>
  <TotalTime>102</TotalTime>
  <Words>489</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Goudy Old Style</vt:lpstr>
      <vt:lpstr>Söhne</vt:lpstr>
      <vt:lpstr>Times New Roman</vt:lpstr>
      <vt:lpstr>Wingdings 2</vt:lpstr>
      <vt:lpstr>SlateVTI</vt:lpstr>
      <vt:lpstr>Loan Amount Prediction</vt:lpstr>
      <vt:lpstr>INTRODUCTION</vt:lpstr>
      <vt:lpstr>Dataset and EDA </vt:lpstr>
      <vt:lpstr>Data Preprocessing </vt:lpstr>
      <vt:lpstr>Predictive Modelling </vt:lpstr>
      <vt:lpstr>Evaluation and Results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Amount Prediction</dc:title>
  <dc:creator>Brindhalakshmi Subramani</dc:creator>
  <cp:lastModifiedBy>Brindhalakshmi Subramani</cp:lastModifiedBy>
  <cp:revision>2</cp:revision>
  <dcterms:created xsi:type="dcterms:W3CDTF">2024-02-18T13:03:59Z</dcterms:created>
  <dcterms:modified xsi:type="dcterms:W3CDTF">2024-02-18T14:46:57Z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