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7216-1234-425B-95DF-58B60EEB884C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CB65-B3B6-4BCE-850B-F2A72F596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1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6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6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7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1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0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3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8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5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8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1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5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0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8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1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E068E-B5E0-4A50-9BEE-D0D527A7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8DE2D-CF10-4BC6-A17A-3B0EF9B1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FBBE5-DED5-4155-99FB-3C37C33B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6EFA4-E339-4F5F-81D9-87DC49A6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CDA9B-09CA-41FB-9406-C6163267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7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D60F-E985-431B-B759-0124F2D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35796-6430-423B-A089-B79F7AD3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275E1-01CE-4FC2-A5D0-52C3E3C3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277B9-3E83-43E3-A137-A8ED5F9F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C9904-B97D-4E36-A26C-6D4ABD87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A8EAE5-E0EC-4D9F-8D7B-9D44F3FEA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9D1D1-542E-4A3D-9C38-BB4B56F0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69C72-B4DC-439F-9C69-A0B509DD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88D18-6BB3-4A31-BC06-499DF19A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A9F7C-25D1-4557-91E3-A4BB675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2306-028F-4AC5-A0AD-C0B274A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6CE9-CAD3-490F-87C6-47488376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EC973-7BCA-4C70-90EF-91D60DBF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D2F33-16E3-4544-AFD9-0ABE0A8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F1F8-9C19-4A32-AC0C-BC105BF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B277-F0D1-442C-AA54-0E6ECB07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F9175-9202-46A2-9047-9C8F1D16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5DA26-67CA-4C88-B5A0-790EB38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C2FE-9B22-4408-8F29-63105401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FA8C-8D8B-4998-8A6D-8BAF9633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D1242-05BE-4E5A-B091-B5AF298F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8DF1E-F17B-4825-8DC9-3D260468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95B8A-A8A7-4A2B-A489-7DFB518A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FF3A0-CDD0-49E7-9856-473B93E1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6AF47-FA1D-4768-902B-396B22FA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DE671-998B-473D-9264-03370DCF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04BF-9554-4A6E-B28C-7A202223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FEBCF-5EC9-45BB-ADDD-A89FE4D5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EC61A-6426-4BC1-ACEE-2E8A3220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C1730-5191-4B02-97D1-F061CBAB1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06923-032B-4C0C-8D5E-66842638E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91A50-B39E-45C9-BF10-90E2260A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948DD-D2C9-4409-BDAC-A9A6BD6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2C8F2-E30D-4210-A2BC-4E5208A3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460B-8E1E-411F-B2AC-46DCADD6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0862E-6C3C-419B-84BE-E67AE7F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68E1BD-213A-4717-8594-5558CE69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C8013F-BF66-49EE-9DBC-006D49A6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A2065C-CDD7-4915-B293-BAB8D01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C2872-2516-4129-9E50-B33A38A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FD44A-C59A-474B-A5EF-48249793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8654-460C-48E5-90D9-2682D4A3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804F0-0044-4FEF-8CD2-7A27E469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B09F-66FC-4D0F-B40F-DC9B2E39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9ED6D-4A51-485C-884A-20E7751B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35C60-2DF6-4E31-9273-2E3B5D03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B33DB-BFD9-4E1C-A0D8-680009E6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DCB7-2245-4E3F-A040-B7897DA2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0E6E3-36DD-4C5D-8983-6696F54D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D18FA-2A6A-4AFC-8486-B846BB3A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75126-39F9-4004-BA1B-AB3B477E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E4A99-0729-4725-8C42-C07A401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E732F-82A1-4BFE-8863-5BA5CEAD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108467-89C8-4C74-BA2E-52EB9743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52BAD-D641-49E2-BF6E-DC8CDB0C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C3A6C-8185-4898-BE77-8D5E511F7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83AF-5AB8-4004-A50E-2382414747B7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ED406-D204-47DF-A3CD-BF2C3A68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3320D-33A6-4392-9EE3-29F23B48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412422"/>
            <a:ext cx="109445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欢迎您参加本次实验</a:t>
            </a:r>
            <a:endParaRPr lang="en-US" altLang="zh-CN" sz="2800" b="1" dirty="0"/>
          </a:p>
          <a:p>
            <a:pPr algn="ctr"/>
            <a:endParaRPr lang="en-US" altLang="zh-CN" sz="2800" b="1" dirty="0"/>
          </a:p>
          <a:p>
            <a:r>
              <a:rPr lang="zh-CN" altLang="en-US" sz="2800" b="1" dirty="0"/>
              <a:t>实验开始前，需要统计您</a:t>
            </a:r>
            <a:r>
              <a:rPr lang="zh-CN" altLang="en-US" sz="2800" b="1" dirty="0">
                <a:solidFill>
                  <a:srgbClr val="FF0000"/>
                </a:solidFill>
              </a:rPr>
              <a:t>每日手机、电脑等社交媒体的使用情况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zh-CN" altLang="en-US" sz="2800" b="1" dirty="0"/>
              <a:t>实验分如下两部分：</a:t>
            </a:r>
            <a:br>
              <a:rPr lang="en-US" altLang="zh-CN" sz="2800" b="1" dirty="0"/>
            </a:br>
            <a:r>
              <a:rPr lang="zh-CN" altLang="en-US" sz="2800" b="1" dirty="0"/>
              <a:t>第一部分：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accent6"/>
                </a:solidFill>
              </a:rPr>
              <a:t>时间知觉任务：</a:t>
            </a:r>
            <a:r>
              <a:rPr lang="zh-CN" altLang="en-US" sz="2800" b="1" dirty="0"/>
              <a:t>您需要复制程序发出声音时间的长短，时间尽可能与其长短一致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第二部分：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accent5"/>
                </a:solidFill>
              </a:rPr>
              <a:t>延时折扣任务：</a:t>
            </a:r>
            <a:r>
              <a:rPr lang="zh-CN" altLang="en-US" sz="2800" b="1" dirty="0"/>
              <a:t>您需要在立即获益与跨期获益之间做出相应选择</a:t>
            </a:r>
            <a:endParaRPr lang="en-US" altLang="zh-CN" sz="2800" b="1" dirty="0"/>
          </a:p>
          <a:p>
            <a:endParaRPr lang="en-US" altLang="zh-CN" sz="2800" b="1" dirty="0"/>
          </a:p>
          <a:p>
            <a:pPr algn="ctr"/>
            <a:r>
              <a:rPr lang="zh-CN" altLang="en-US" sz="2800" b="1" dirty="0"/>
              <a:t>（请按下空格键开始实验）</a:t>
            </a:r>
          </a:p>
        </p:txBody>
      </p:sp>
    </p:spTree>
    <p:extLst>
      <p:ext uri="{BB962C8B-B14F-4D97-AF65-F5344CB8AC3E}">
        <p14:creationId xmlns:p14="http://schemas.microsoft.com/office/powerpoint/2010/main" val="281209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4.</a:t>
            </a:r>
            <a:r>
              <a:rPr lang="zh-CN" altLang="en-US" sz="3200" b="1" dirty="0"/>
              <a:t> 频繁和长时间使用移动社交网络刷朋友圈</a:t>
            </a:r>
            <a:br>
              <a:rPr lang="en-US" altLang="zh-CN" sz="3200" b="1" dirty="0"/>
            </a:br>
            <a:r>
              <a:rPr lang="zh-CN" altLang="en-US" sz="3200" b="1" dirty="0"/>
              <a:t>和浏览信息，常使我眼睛干涩、视觉疲劳。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044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5.</a:t>
            </a:r>
            <a:r>
              <a:rPr lang="zh-CN" altLang="en-US" sz="3200" b="1" dirty="0"/>
              <a:t>长时间使用手指滑手机屏幕，</a:t>
            </a:r>
            <a:br>
              <a:rPr lang="en-US" altLang="zh-CN" sz="3200" b="1" dirty="0"/>
            </a:br>
            <a:r>
              <a:rPr lang="zh-CN" altLang="en-US" sz="3200" b="1" dirty="0"/>
              <a:t>常使我的手指肌肉酸痛。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829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6.</a:t>
            </a:r>
            <a:r>
              <a:rPr lang="zh-CN" altLang="en-US" sz="3200" b="1" dirty="0"/>
              <a:t>频繁和长时间使用移动社交网络，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常导致睡眠不足和睡眠质量差。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959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7.</a:t>
            </a:r>
            <a:r>
              <a:rPr lang="zh-CN" altLang="en-US" sz="3200" b="1" dirty="0"/>
              <a:t> 当手机突然联不上网，无法查看</a:t>
            </a:r>
            <a:br>
              <a:rPr lang="en-US" altLang="zh-CN" sz="3200" b="1" dirty="0"/>
            </a:br>
            <a:r>
              <a:rPr lang="zh-CN" altLang="en-US" sz="3200" b="1" dirty="0"/>
              <a:t>社交 </a:t>
            </a:r>
            <a:r>
              <a:rPr lang="en-US" altLang="zh-CN" sz="3200" b="1" dirty="0"/>
              <a:t>APP </a:t>
            </a:r>
            <a:r>
              <a:rPr lang="zh-CN" altLang="en-US" sz="3200" b="1" dirty="0"/>
              <a:t>时，常会感到担心和焦虑。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127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8.</a:t>
            </a:r>
            <a:r>
              <a:rPr lang="zh-CN" altLang="en-US" sz="3200" b="1" dirty="0"/>
              <a:t> 如果一会儿没有在手机上查看微信、微博等，</a:t>
            </a:r>
            <a:br>
              <a:rPr lang="en-US" altLang="zh-CN" sz="3200" b="1" dirty="0"/>
            </a:br>
            <a:r>
              <a:rPr lang="zh-CN" altLang="en-US" sz="3200" b="1" dirty="0"/>
              <a:t>总担心会遗漏或错过什么信息。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898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9.</a:t>
            </a:r>
            <a:r>
              <a:rPr lang="zh-CN" altLang="en-US" sz="3200" b="1" dirty="0"/>
              <a:t>我只要打开手机社交 </a:t>
            </a:r>
            <a:r>
              <a:rPr lang="en-US" altLang="zh-CN" sz="3200" b="1" dirty="0"/>
              <a:t>APP </a:t>
            </a:r>
            <a:r>
              <a:rPr lang="zh-CN" altLang="en-US" sz="3200" b="1" dirty="0"/>
              <a:t>就不愿意退出来，</a:t>
            </a:r>
            <a:br>
              <a:rPr lang="en-US" altLang="zh-CN" sz="3200" b="1" dirty="0"/>
            </a:br>
            <a:r>
              <a:rPr lang="zh-CN" altLang="en-US" sz="3200" b="1" dirty="0"/>
              <a:t>总想再看一会才会满足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451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10.</a:t>
            </a:r>
            <a:r>
              <a:rPr lang="zh-CN" altLang="en-US" sz="3200" b="1" dirty="0"/>
              <a:t> 我总是想要控制使用手机移动社交网络刷屏的</a:t>
            </a:r>
            <a:br>
              <a:rPr lang="en-US" altLang="zh-CN" sz="3200" b="1" dirty="0"/>
            </a:br>
            <a:r>
              <a:rPr lang="zh-CN" altLang="en-US" sz="3200" b="1" dirty="0"/>
              <a:t>时间、频率和强度，但却总是没什么效果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60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11.</a:t>
            </a:r>
            <a:r>
              <a:rPr lang="zh-CN" altLang="en-US" sz="3200" b="1" dirty="0"/>
              <a:t> 由于移动社交网络中的信息数量大、更新快，</a:t>
            </a:r>
            <a:br>
              <a:rPr lang="en-US" altLang="zh-CN" sz="3200" b="1" dirty="0"/>
            </a:br>
            <a:r>
              <a:rPr lang="zh-CN" altLang="en-US" sz="3200" b="1" dirty="0"/>
              <a:t>我没有时间去深入思考这些信息的价值。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183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12.</a:t>
            </a:r>
            <a:r>
              <a:rPr lang="zh-CN" altLang="en-US" sz="3200" b="1" dirty="0"/>
              <a:t> 由于手机移动网络的便利，使我很少用脑子</a:t>
            </a:r>
            <a:br>
              <a:rPr lang="en-US" altLang="zh-CN" sz="3200" b="1" dirty="0"/>
            </a:br>
            <a:r>
              <a:rPr lang="zh-CN" altLang="en-US" sz="3200" b="1" dirty="0"/>
              <a:t>去记忆，这也导致了我的记性越来越不好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080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13.</a:t>
            </a:r>
            <a:r>
              <a:rPr lang="zh-CN" altLang="en-US" sz="3200" b="1" dirty="0"/>
              <a:t> 频繁和长时间手机使用移动社交网络，</a:t>
            </a:r>
            <a:br>
              <a:rPr lang="en-US" altLang="zh-CN" sz="3200" b="1" dirty="0"/>
            </a:br>
            <a:r>
              <a:rPr lang="zh-CN" altLang="en-US" sz="3200" b="1" dirty="0"/>
              <a:t>与现实生活中朋友、家人沟通减少了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445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538898" y="1175993"/>
            <a:ext cx="10944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请根据您每日手机、电脑等社交媒体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使用时间输入对应按键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en-US" altLang="zh-CN" sz="3200" b="1" dirty="0"/>
              <a:t>1</a:t>
            </a:r>
            <a:r>
              <a:rPr lang="zh-CN" altLang="en-US" sz="3200" b="1" dirty="0"/>
              <a:t>：使用时间</a:t>
            </a:r>
            <a:r>
              <a:rPr lang="zh-CN" altLang="en-US" sz="3200" b="1" dirty="0">
                <a:solidFill>
                  <a:srgbClr val="FF0000"/>
                </a:solidFill>
              </a:rPr>
              <a:t>小于</a:t>
            </a:r>
            <a:r>
              <a:rPr lang="en-US" altLang="zh-CN" sz="3200" b="1" dirty="0">
                <a:solidFill>
                  <a:srgbClr val="FF0000"/>
                </a:solidFill>
              </a:rPr>
              <a:t>3h</a:t>
            </a:r>
          </a:p>
          <a:p>
            <a:pPr algn="ctr"/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b="1" dirty="0"/>
              <a:t>2</a:t>
            </a:r>
            <a:r>
              <a:rPr lang="zh-CN" altLang="en-US" sz="3200" b="1" dirty="0"/>
              <a:t>：使用时间</a:t>
            </a:r>
            <a:r>
              <a:rPr lang="zh-CN" altLang="en-US" sz="3200" b="1" dirty="0">
                <a:solidFill>
                  <a:srgbClr val="FFFF00"/>
                </a:solidFill>
              </a:rPr>
              <a:t>在</a:t>
            </a:r>
            <a:r>
              <a:rPr lang="en-US" altLang="zh-CN" sz="3200" b="1" dirty="0">
                <a:solidFill>
                  <a:srgbClr val="FFFF00"/>
                </a:solidFill>
              </a:rPr>
              <a:t>3-6h</a:t>
            </a:r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b="1" dirty="0"/>
              <a:t>3</a:t>
            </a:r>
            <a:r>
              <a:rPr lang="zh-CN" altLang="en-US" sz="3200" b="1" dirty="0"/>
              <a:t>：使用时间</a:t>
            </a:r>
            <a:r>
              <a:rPr lang="zh-CN" altLang="en-US" sz="3200" b="1" dirty="0">
                <a:solidFill>
                  <a:schemeClr val="accent6"/>
                </a:solidFill>
              </a:rPr>
              <a:t>大于</a:t>
            </a:r>
            <a:r>
              <a:rPr lang="en-US" altLang="zh-CN" sz="3200" b="1" dirty="0">
                <a:solidFill>
                  <a:schemeClr val="accent6"/>
                </a:solidFill>
              </a:rPr>
              <a:t>6h</a:t>
            </a:r>
          </a:p>
        </p:txBody>
      </p:sp>
    </p:spTree>
    <p:extLst>
      <p:ext uri="{BB962C8B-B14F-4D97-AF65-F5344CB8AC3E}">
        <p14:creationId xmlns:p14="http://schemas.microsoft.com/office/powerpoint/2010/main" val="34151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14.</a:t>
            </a:r>
            <a:r>
              <a:rPr lang="zh-CN" altLang="en-US" sz="3200" b="1" dirty="0"/>
              <a:t> 当使用移动社交网络刷屏或聊天时间过长</a:t>
            </a:r>
            <a:br>
              <a:rPr lang="en-US" altLang="zh-CN" sz="3200" b="1" dirty="0"/>
            </a:br>
            <a:r>
              <a:rPr lang="zh-CN" altLang="en-US" sz="3200" b="1" dirty="0"/>
              <a:t>而耽误学习或工作，常会感到后悔和内疚。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902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15.</a:t>
            </a:r>
            <a:r>
              <a:rPr lang="zh-CN" altLang="en-US" sz="3200" b="1" dirty="0"/>
              <a:t> 因使用社交网络而耽误了做正事，</a:t>
            </a:r>
            <a:br>
              <a:rPr lang="en-US" altLang="zh-CN" sz="3200" b="1" dirty="0"/>
            </a:br>
            <a:r>
              <a:rPr lang="zh-CN" altLang="en-US" sz="3200" b="1" dirty="0"/>
              <a:t>常会感到后悔玩手机耽误了时间。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673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591531"/>
            <a:ext cx="10944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第一部分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实验开始后会先呈现一个</a:t>
            </a:r>
            <a:r>
              <a:rPr lang="zh-CN" altLang="en-US" sz="7200" b="1" dirty="0"/>
              <a:t>“</a:t>
            </a:r>
            <a:r>
              <a:rPr lang="en-US" altLang="zh-CN" sz="7200" b="1" dirty="0"/>
              <a:t>+</a:t>
            </a:r>
            <a:r>
              <a:rPr lang="zh-CN" altLang="en-US" sz="7200" b="1" dirty="0"/>
              <a:t>”</a:t>
            </a:r>
            <a:r>
              <a:rPr lang="zh-CN" altLang="en-US" sz="3200" b="1" dirty="0"/>
              <a:t>，提示您集中注意力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之后会出现一个</a:t>
            </a:r>
            <a:r>
              <a:rPr lang="zh-CN" altLang="en-US" sz="3200" b="1" dirty="0">
                <a:solidFill>
                  <a:srgbClr val="FF0000"/>
                </a:solidFill>
              </a:rPr>
              <a:t>喇叭</a:t>
            </a:r>
            <a:r>
              <a:rPr lang="zh-CN" altLang="en-US" sz="3200" b="1" dirty="0"/>
              <a:t>的图标，并</a:t>
            </a:r>
            <a:r>
              <a:rPr lang="zh-CN" altLang="en-US" sz="3200" b="1" dirty="0">
                <a:solidFill>
                  <a:srgbClr val="FF0000"/>
                </a:solidFill>
              </a:rPr>
              <a:t>听到一段声音刺激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FF00"/>
                </a:solidFill>
              </a:rPr>
              <a:t>刺激结束后</a:t>
            </a:r>
            <a:r>
              <a:rPr lang="zh-CN" altLang="en-US" sz="3200" b="1" dirty="0"/>
              <a:t>您需要通过</a:t>
            </a:r>
            <a:r>
              <a:rPr lang="zh-CN" altLang="en-US" sz="3200" b="1" dirty="0">
                <a:solidFill>
                  <a:srgbClr val="FFFF00"/>
                </a:solidFill>
              </a:rPr>
              <a:t>按下左右键</a:t>
            </a:r>
            <a:r>
              <a:rPr lang="zh-CN" altLang="en-US" sz="3200" b="1" dirty="0"/>
              <a:t>来</a:t>
            </a:r>
            <a:r>
              <a:rPr lang="zh-CN" altLang="en-US" sz="3200" b="1" dirty="0">
                <a:solidFill>
                  <a:schemeClr val="accent6"/>
                </a:solidFill>
              </a:rPr>
              <a:t>复制</a:t>
            </a:r>
            <a:r>
              <a:rPr lang="zh-CN" altLang="en-US" sz="3200" b="1" dirty="0"/>
              <a:t>听到声音刺激</a:t>
            </a:r>
            <a:r>
              <a:rPr lang="zh-CN" altLang="en-US" sz="3200" b="1" dirty="0">
                <a:solidFill>
                  <a:schemeClr val="accent6"/>
                </a:solidFill>
              </a:rPr>
              <a:t>呈现的时间</a:t>
            </a:r>
            <a:endParaRPr lang="en-US" altLang="zh-CN" sz="3200" b="1" dirty="0">
              <a:solidFill>
                <a:schemeClr val="accent6"/>
              </a:solidFill>
            </a:endParaRPr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（按下空格键开始实验）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76649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591531"/>
            <a:ext cx="10944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第二部分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实验开始后，屏幕两侧会出现价值不等的金额，假设</a:t>
            </a:r>
            <a:r>
              <a:rPr lang="zh-CN" altLang="en-US" sz="3200" b="1" dirty="0">
                <a:solidFill>
                  <a:srgbClr val="FF0000"/>
                </a:solidFill>
              </a:rPr>
              <a:t>左边的金额</a:t>
            </a:r>
            <a:r>
              <a:rPr lang="zh-CN" altLang="en-US" sz="3200" b="1" dirty="0">
                <a:solidFill>
                  <a:srgbClr val="FFFF00"/>
                </a:solidFill>
              </a:rPr>
              <a:t>可以立即获得</a:t>
            </a:r>
            <a:r>
              <a:rPr lang="zh-CN" altLang="en-US" sz="3200" b="1" dirty="0"/>
              <a:t>，</a:t>
            </a:r>
            <a:r>
              <a:rPr lang="zh-CN" altLang="en-US" sz="3200" b="1" dirty="0">
                <a:solidFill>
                  <a:schemeClr val="accent5"/>
                </a:solidFill>
              </a:rPr>
              <a:t>右边的金额</a:t>
            </a:r>
            <a:r>
              <a:rPr lang="zh-CN" altLang="en-US" sz="3200" b="1" dirty="0">
                <a:solidFill>
                  <a:schemeClr val="accent6"/>
                </a:solidFill>
              </a:rPr>
              <a:t>需要一段时间之后才能获得</a:t>
            </a:r>
            <a:r>
              <a:rPr lang="zh-CN" altLang="en-US" sz="3200" b="1" dirty="0"/>
              <a:t>，您需要根据自己的意愿，选择立即获得价值较低的金额还是一段时间后价值较高的金额。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如果选择</a:t>
            </a:r>
            <a:r>
              <a:rPr lang="zh-CN" altLang="en-US" sz="3200" b="1" dirty="0">
                <a:solidFill>
                  <a:schemeClr val="accent2"/>
                </a:solidFill>
              </a:rPr>
              <a:t>立即获得较低的金额</a:t>
            </a:r>
            <a:r>
              <a:rPr lang="zh-CN" altLang="en-US" sz="3200" b="1" dirty="0"/>
              <a:t>，请按</a:t>
            </a:r>
            <a:r>
              <a:rPr lang="zh-CN" altLang="en-US" sz="3200" b="1" dirty="0">
                <a:solidFill>
                  <a:srgbClr val="FF0000"/>
                </a:solidFill>
              </a:rPr>
              <a:t>左键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/>
              <a:t>如果选择</a:t>
            </a:r>
            <a:r>
              <a:rPr lang="zh-CN" altLang="en-US" sz="3200" b="1" dirty="0">
                <a:solidFill>
                  <a:srgbClr val="7030A0"/>
                </a:solidFill>
              </a:rPr>
              <a:t>一段时间后获得较高的金额</a:t>
            </a:r>
            <a:r>
              <a:rPr lang="zh-CN" altLang="en-US" sz="3200" b="1" dirty="0"/>
              <a:t>，请按</a:t>
            </a:r>
            <a:r>
              <a:rPr lang="zh-CN" altLang="en-US" sz="3200" b="1" dirty="0">
                <a:solidFill>
                  <a:srgbClr val="00B0F0"/>
                </a:solidFill>
              </a:rPr>
              <a:t>右键</a:t>
            </a:r>
            <a:endParaRPr lang="en-US" altLang="zh-CN" sz="3200" b="1" dirty="0">
              <a:solidFill>
                <a:srgbClr val="00B0F0"/>
              </a:solidFill>
            </a:endParaRPr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（按下空格键开始实验）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164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538898" y="1175993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请根据您每日手机、电脑等社交媒体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使用时间选择</a:t>
            </a:r>
            <a:r>
              <a:rPr lang="zh-CN" altLang="en-US" sz="3200" b="1" dirty="0">
                <a:solidFill>
                  <a:srgbClr val="FF0000"/>
                </a:solidFill>
              </a:rPr>
              <a:t>最接近的使用时长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0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385881"/>
            <a:ext cx="10944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青少年问题性移动社交媒体使用评估问卷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指导语：下面是关于移动社交媒体使用过程中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可能出现的现象，请根据自己实际情况作答。</a:t>
            </a:r>
            <a:endParaRPr lang="en-US" altLang="zh-CN" sz="3200" b="1" dirty="0"/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1-</a:t>
            </a:r>
            <a:r>
              <a:rPr lang="zh-CN" altLang="en-US" sz="3200" b="1" dirty="0">
                <a:solidFill>
                  <a:srgbClr val="FFFF00"/>
                </a:solidFill>
              </a:rPr>
              <a:t>完全不符合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2-</a:t>
            </a:r>
            <a:r>
              <a:rPr lang="zh-CN" altLang="en-US" sz="3200" b="1" dirty="0">
                <a:solidFill>
                  <a:srgbClr val="FFFF00"/>
                </a:solidFill>
              </a:rPr>
              <a:t>不太符合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3-</a:t>
            </a:r>
            <a:r>
              <a:rPr lang="zh-CN" altLang="en-US" sz="3200" b="1" dirty="0">
                <a:solidFill>
                  <a:srgbClr val="FFFF00"/>
                </a:solidFill>
              </a:rPr>
              <a:t>不清楚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4-</a:t>
            </a:r>
            <a:r>
              <a:rPr lang="zh-CN" altLang="en-US" sz="3200" b="1" dirty="0">
                <a:solidFill>
                  <a:srgbClr val="FFFF00"/>
                </a:solidFill>
              </a:rPr>
              <a:t>比较符合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5-</a:t>
            </a:r>
            <a:r>
              <a:rPr lang="zh-CN" altLang="en-US" sz="3200" b="1" dirty="0">
                <a:solidFill>
                  <a:srgbClr val="FFFF00"/>
                </a:solidFill>
              </a:rPr>
              <a:t>完全符合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algn="ctr"/>
            <a:r>
              <a:rPr lang="en-US" altLang="zh-CN" sz="3200" b="1" dirty="0">
                <a:solidFill>
                  <a:srgbClr val="00B0F0"/>
                </a:solidFill>
              </a:rPr>
              <a:t>(</a:t>
            </a:r>
            <a:r>
              <a:rPr lang="zh-CN" altLang="en-US" sz="3200" b="1" dirty="0">
                <a:solidFill>
                  <a:srgbClr val="00B0F0"/>
                </a:solidFill>
              </a:rPr>
              <a:t>按空格间开始</a:t>
            </a:r>
            <a:r>
              <a:rPr lang="en-US" altLang="zh-CN" sz="32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3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1.</a:t>
            </a:r>
            <a:r>
              <a:rPr lang="zh-CN" altLang="en-US" sz="3200" b="1" dirty="0"/>
              <a:t>每天都会无意识地频繁阅读手机</a:t>
            </a:r>
            <a:r>
              <a:rPr lang="en-US" altLang="zh-CN" sz="3200" b="1" dirty="0"/>
              <a:t>APP</a:t>
            </a:r>
            <a:r>
              <a:rPr lang="zh-CN" altLang="en-US" sz="3200" b="1" dirty="0"/>
              <a:t>、</a:t>
            </a:r>
            <a:br>
              <a:rPr lang="en-US" altLang="zh-CN" sz="3200" b="1" dirty="0"/>
            </a:br>
            <a:r>
              <a:rPr lang="zh-CN" altLang="en-US" sz="3200" b="1" dirty="0"/>
              <a:t>查看朋友圈动态等，自己都不清楚有多少次。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838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2.</a:t>
            </a:r>
            <a:r>
              <a:rPr lang="zh-CN" altLang="en-US" sz="3200" b="1" dirty="0"/>
              <a:t>我总是不经意间延长了使用</a:t>
            </a:r>
            <a:br>
              <a:rPr lang="en-US" altLang="zh-CN" sz="3200" b="1" dirty="0"/>
            </a:br>
            <a:r>
              <a:rPr lang="zh-CN" altLang="en-US" sz="3200" b="1" dirty="0"/>
              <a:t>手机移动社交网络的时间而没有察觉。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24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971807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3.</a:t>
            </a:r>
            <a:r>
              <a:rPr lang="zh-CN" altLang="en-US" sz="3200" b="1" dirty="0"/>
              <a:t>我对手机移动社交网络产生了一定的依赖</a:t>
            </a:r>
            <a:br>
              <a:rPr lang="en-US" altLang="zh-CN" sz="3200" b="1" dirty="0"/>
            </a:br>
            <a:r>
              <a:rPr lang="zh-CN" altLang="en-US" sz="3200" b="1" dirty="0"/>
              <a:t>有时会不能控制玩的时间。</a:t>
            </a:r>
            <a:endParaRPr lang="en-US" altLang="zh-CN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9F052-28A2-491A-BFDD-3D9C54D6A0F9}"/>
              </a:ext>
            </a:extLst>
          </p:cNvPr>
          <p:cNvSpPr txBox="1"/>
          <p:nvPr/>
        </p:nvSpPr>
        <p:spPr>
          <a:xfrm>
            <a:off x="2310348" y="2500076"/>
            <a:ext cx="75713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1-</a:t>
            </a:r>
            <a:r>
              <a:rPr lang="zh-CN" altLang="en-US" sz="3200" b="1" dirty="0"/>
              <a:t>完全不符合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2-</a:t>
            </a:r>
            <a:r>
              <a:rPr lang="zh-CN" altLang="en-US" sz="3200" b="1" dirty="0"/>
              <a:t>不太符合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3-</a:t>
            </a:r>
            <a:r>
              <a:rPr lang="zh-CN" altLang="en-US" sz="3200" b="1" dirty="0"/>
              <a:t>不清楚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4-</a:t>
            </a:r>
            <a:r>
              <a:rPr lang="zh-CN" altLang="en-US" sz="3200" b="1" dirty="0"/>
              <a:t>比较符合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5-</a:t>
            </a:r>
            <a:r>
              <a:rPr lang="zh-CN" altLang="en-US" sz="3200" b="1" dirty="0"/>
              <a:t>完全符合</a:t>
            </a:r>
            <a:endParaRPr lang="en-US" altLang="zh-CN" sz="3200" b="1" dirty="0"/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92D050"/>
                </a:solidFill>
              </a:rPr>
              <a:t>请根据对应问题按下键盘相应数字键即可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842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1134</Words>
  <Application>Microsoft Office PowerPoint</Application>
  <PresentationFormat>宽屏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以昊</dc:creator>
  <cp:lastModifiedBy>张 以昊</cp:lastModifiedBy>
  <cp:revision>20</cp:revision>
  <dcterms:created xsi:type="dcterms:W3CDTF">2021-04-23T09:07:15Z</dcterms:created>
  <dcterms:modified xsi:type="dcterms:W3CDTF">2021-05-27T11:20:11Z</dcterms:modified>
</cp:coreProperties>
</file>