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51"/>
    <p:restoredTop sz="94636"/>
  </p:normalViewPr>
  <p:slideViewPr>
    <p:cSldViewPr snapToGrid="0">
      <p:cViewPr varScale="1">
        <p:scale>
          <a:sx n="132" d="100"/>
          <a:sy n="132" d="100"/>
        </p:scale>
        <p:origin x="18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54711-7A3A-414F-8CCC-25C299AE2AB0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B1BB3-6C40-4BEB-BF48-D7F65FC43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873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B1BB3-6C40-4BEB-BF48-D7F65FC436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38D74-4B1B-49A6-A13B-A2025CE0B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1C8561-01D4-4970-AF20-A0EDED228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CDC77A-00E8-44CF-8C7C-3DF14CE2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70B10-70B8-4B82-8720-39AE9533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482440-2303-48F2-A524-38CFCCE3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31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C82F5-21D4-4B35-8E6A-51E468D62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06EE36-DDF9-4975-9E94-C85EBB9E1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055044-544D-4F32-9DC1-3CF3C0A4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21FF84-4F87-4FBD-8709-609B0929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28FBE-7734-48AB-BA9B-D945645B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64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7269BC-38E8-4468-A2E3-C2EA6001B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CD924C-DAFC-4F2F-9AD9-E23749448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876FE1-B29E-449E-8A33-B4013505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F0409-E8A6-4A59-A84A-5738732B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763593-DAD2-4AA7-B6BA-08729061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81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84EB1-27F6-4526-9B7A-5F3F40891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73D44B-5A63-4FA7-9A7B-BFA907E76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C78D8-43C0-4B35-8EEC-AF94DBC6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1D32AF-D979-47B7-8451-5FCF9E33B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55E567-BA5B-4EFE-9F43-D0C6FFC5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39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AD607-287C-4849-B2F4-A88DA6727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F93A0E-F805-49F0-9729-7495C744F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04C861-CD44-4532-8867-FAB2118A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F00A38-FB88-459F-80DE-AB379738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88E31D-F1ED-4311-AD04-D3C9E433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51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1EB54-E74F-4B62-9E02-39106FD48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0BA028-D162-42E5-AA87-0C55165EC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13E88D-4E1F-416E-A257-C2A35FF5F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9255CC-A223-445A-99CA-280F96AA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853E0B-15AD-45F1-86D7-AABFDAD9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2A71CE-4DE5-4279-983B-ECADCC89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80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339D1-7BCA-4C55-9031-28279CD78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BBFE3F-3506-4F9B-A25F-7AD46BC88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F0F08B-B789-490F-B4A1-ED18C4D5C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0BC9D2-0E09-43B5-A1C4-852ABCA26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4EA5D7-FE9E-432B-A797-F708D1F1C2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DCAD21-9746-4B17-93BB-F9912E71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0618DE-E929-471B-82AF-0C800EE6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1E869E-E75C-49A7-B36B-5E04A41C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62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93803-E9A2-4529-AF0D-B434FF686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FE6D3F-BA76-489A-804B-FF0226A05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7BBFF1-A34E-4E31-9168-DFEE7C34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6B2F17-D1B2-4325-A783-1DE48C71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76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1C1F22-E6F1-4FB1-ABE4-CEBA5EF3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A7CF12-EFFC-43ED-8794-CFA2356B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C07BF-E9AF-445D-9CF9-309506EB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FB3FA-47F2-4DBB-B408-A551860C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FA8324-2608-4265-8684-3859BCA75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B42255-AF2C-4655-A441-441F462DC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7E1DD8-E675-4A92-99EC-3709E548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D9020C-E701-419F-853F-FFD1B779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CF52F3-ACED-48CE-9BB3-E0F54D87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37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16AF3-463C-4CE4-A367-7F8678B4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52123-6BCE-458D-A51B-99748365A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3B27B3-B99F-48EB-9932-EEED5BDB1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156006-E17A-4D86-9B5B-ED4AFB15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86270C-430C-4CA3-B4B5-B30D0491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E37C48-05DE-418A-8CB5-C7BCAFFB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93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4869E5-30FF-46FB-AE83-D4960724C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E7E746-34A3-480E-B586-C237769AE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1237E-54B1-46B6-92EB-EEB84A390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9E312-7D59-4FBB-AAC9-CD45A8E5C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8BE7AC-A8F3-444C-BF98-1AE129368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1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5E75B-308F-4A5D-9193-6AB7D8A305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dirty="0"/>
              <a:t>延迟折扣任务</a:t>
            </a:r>
            <a:br>
              <a:rPr lang="en-US" altLang="zh-CN" sz="4800" dirty="0"/>
            </a:br>
            <a:br>
              <a:rPr lang="en-US" altLang="zh-CN" dirty="0"/>
            </a:br>
            <a:r>
              <a:rPr lang="en-US" altLang="zh-CN" sz="3200" dirty="0" err="1"/>
              <a:t>delay_discounting_task</a:t>
            </a:r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87BA15-4EA4-4FCD-94FC-1E24EEFBB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073" y="5371152"/>
            <a:ext cx="4927853" cy="116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3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9ECCB-F045-4FB6-B028-9F1824AAC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64" y="1966585"/>
            <a:ext cx="10511672" cy="292483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非常感谢您参加测试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下面请仔细听我们对该程序的解说。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9CB926-3F39-4784-9F1F-9EC67BD15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0" y="247727"/>
            <a:ext cx="2363374" cy="5603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4BAEFD-A602-40ED-9241-8B883B7BD59E}"/>
              </a:ext>
            </a:extLst>
          </p:cNvPr>
          <p:cNvSpPr txBox="1"/>
          <p:nvPr/>
        </p:nvSpPr>
        <p:spPr>
          <a:xfrm>
            <a:off x="4007963" y="369216"/>
            <a:ext cx="3902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测试指导语</a:t>
            </a:r>
          </a:p>
        </p:txBody>
      </p:sp>
    </p:spTree>
    <p:extLst>
      <p:ext uri="{BB962C8B-B14F-4D97-AF65-F5344CB8AC3E}">
        <p14:creationId xmlns:p14="http://schemas.microsoft.com/office/powerpoint/2010/main" val="303236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B10EB3-4C0D-4C4A-9211-082887E41E5E}"/>
              </a:ext>
            </a:extLst>
          </p:cNvPr>
          <p:cNvSpPr txBox="1"/>
          <p:nvPr/>
        </p:nvSpPr>
        <p:spPr>
          <a:xfrm>
            <a:off x="3855563" y="216816"/>
            <a:ext cx="3902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测试指导语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4F7296-7E53-4D1C-8EB4-DBEC3408B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0" y="247727"/>
            <a:ext cx="2363374" cy="5603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2EBA752-F7E8-492F-BFAA-105D0457A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10" y="2212504"/>
            <a:ext cx="4166081" cy="243299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13B6E03-E8D2-4331-A7FF-5249EE66416D}"/>
              </a:ext>
            </a:extLst>
          </p:cNvPr>
          <p:cNvSpPr txBox="1"/>
          <p:nvPr/>
        </p:nvSpPr>
        <p:spPr>
          <a:xfrm>
            <a:off x="4628561" y="1556281"/>
            <a:ext cx="7494310" cy="344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b="1" dirty="0"/>
              <a:t>测试开始时，需要在左侧方框中输入以下信息：</a:t>
            </a:r>
            <a:endParaRPr lang="en-US" altLang="zh-CN" b="1" dirty="0"/>
          </a:p>
          <a:p>
            <a:pPr>
              <a:lnSpc>
                <a:spcPct val="250000"/>
              </a:lnSpc>
            </a:pPr>
            <a:r>
              <a:rPr lang="en-US" altLang="zh-CN" dirty="0"/>
              <a:t>Participant</a:t>
            </a:r>
            <a:r>
              <a:rPr lang="zh-CN" altLang="en-US" dirty="0"/>
              <a:t>：这是受试者测试编号。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姓名拼音：这是受试者的姓名全拼，输入小写字母，中间没有空格。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男</a:t>
            </a:r>
            <a:r>
              <a:rPr lang="en-US" altLang="zh-CN" dirty="0"/>
              <a:t>1/</a:t>
            </a:r>
            <a:r>
              <a:rPr lang="zh-CN" altLang="en-US" dirty="0"/>
              <a:t>女</a:t>
            </a:r>
            <a:r>
              <a:rPr lang="en-US" altLang="zh-CN" dirty="0"/>
              <a:t>2</a:t>
            </a:r>
            <a:r>
              <a:rPr lang="zh-CN" altLang="en-US" dirty="0"/>
              <a:t>：男性受试者输入</a:t>
            </a:r>
            <a:r>
              <a:rPr lang="en-US" altLang="zh-CN" dirty="0"/>
              <a:t>1</a:t>
            </a:r>
            <a:r>
              <a:rPr lang="zh-CN" altLang="en-US" dirty="0"/>
              <a:t>，女性受试者输入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入院</a:t>
            </a:r>
            <a:r>
              <a:rPr lang="en-US" altLang="zh-CN" dirty="0"/>
              <a:t>1/</a:t>
            </a:r>
            <a:r>
              <a:rPr lang="zh-CN" altLang="en-US" dirty="0"/>
              <a:t>出院</a:t>
            </a:r>
            <a:r>
              <a:rPr lang="en-US" altLang="zh-CN" dirty="0"/>
              <a:t>2</a:t>
            </a:r>
            <a:r>
              <a:rPr lang="zh-CN" altLang="en-US" dirty="0"/>
              <a:t>：如果为刚入院，输入</a:t>
            </a:r>
            <a:r>
              <a:rPr lang="en-US" altLang="zh-CN" dirty="0"/>
              <a:t>1</a:t>
            </a:r>
            <a:r>
              <a:rPr lang="zh-CN" altLang="en-US" dirty="0"/>
              <a:t>；如果为要出院或出院后，输入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33FA6B-E895-44C6-B0A7-A04131DAE79B}"/>
              </a:ext>
            </a:extLst>
          </p:cNvPr>
          <p:cNvSpPr txBox="1"/>
          <p:nvPr/>
        </p:nvSpPr>
        <p:spPr>
          <a:xfrm>
            <a:off x="2246050" y="5918130"/>
            <a:ext cx="735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如果输入此信息有问题，请联系测试者或临床医生。</a:t>
            </a:r>
          </a:p>
        </p:txBody>
      </p:sp>
    </p:spTree>
    <p:extLst>
      <p:ext uri="{BB962C8B-B14F-4D97-AF65-F5344CB8AC3E}">
        <p14:creationId xmlns:p14="http://schemas.microsoft.com/office/powerpoint/2010/main" val="244952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C0CEFC3-DD8E-4EEC-B0B5-3E149640BA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57" r="88" b="6682"/>
          <a:stretch/>
        </p:blipFill>
        <p:spPr>
          <a:xfrm>
            <a:off x="436775" y="3127534"/>
            <a:ext cx="3956503" cy="17621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B468FB9-5B6D-4587-9ACF-9EE9B85446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683" b="6201"/>
          <a:stretch/>
        </p:blipFill>
        <p:spPr>
          <a:xfrm>
            <a:off x="451879" y="1155032"/>
            <a:ext cx="3956503" cy="1742172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3F7A6919-419C-4C1F-8C3F-99D06F4FC646}"/>
              </a:ext>
            </a:extLst>
          </p:cNvPr>
          <p:cNvSpPr txBox="1">
            <a:spLocks/>
          </p:cNvSpPr>
          <p:nvPr/>
        </p:nvSpPr>
        <p:spPr>
          <a:xfrm>
            <a:off x="4794710" y="3370429"/>
            <a:ext cx="6960515" cy="1389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dirty="0"/>
          </a:p>
          <a:p>
            <a:r>
              <a:rPr lang="zh-CN" altLang="zh-CN" sz="2400" dirty="0"/>
              <a:t>接着将成对出现两种大小不同</a:t>
            </a:r>
            <a:r>
              <a:rPr lang="zh-CN" altLang="en-US" sz="2400" dirty="0"/>
              <a:t>并且</a:t>
            </a:r>
            <a:r>
              <a:rPr lang="zh-CN" altLang="zh-CN" sz="2400" dirty="0"/>
              <a:t>给予时间不同的虚拟金币</a:t>
            </a:r>
            <a:r>
              <a:rPr lang="zh-CN" altLang="en-US" sz="2400" dirty="0"/>
              <a:t>。</a:t>
            </a:r>
            <a:r>
              <a:rPr lang="zh-CN" altLang="zh-CN" sz="2400" dirty="0"/>
              <a:t>左边是立即可以得到的</a:t>
            </a:r>
            <a:r>
              <a:rPr lang="zh-CN" altLang="en-US" sz="2400" dirty="0"/>
              <a:t>虚拟</a:t>
            </a:r>
            <a:r>
              <a:rPr lang="zh-CN" altLang="zh-CN" sz="2400" dirty="0"/>
              <a:t>金币</a:t>
            </a:r>
            <a:r>
              <a:rPr lang="en-US" altLang="zh-CN" sz="2400" dirty="0"/>
              <a:t>,</a:t>
            </a:r>
            <a:r>
              <a:rPr lang="zh-CN" altLang="zh-CN" sz="2400" dirty="0"/>
              <a:t>右边是需要等待一段时间才能得到</a:t>
            </a:r>
            <a:r>
              <a:rPr lang="zh-CN" altLang="en-US" sz="2400" dirty="0"/>
              <a:t>的虚拟</a:t>
            </a:r>
            <a:r>
              <a:rPr lang="zh-CN" altLang="zh-CN" sz="2400" dirty="0"/>
              <a:t>金币。</a:t>
            </a:r>
            <a:r>
              <a:rPr lang="zh-CN" altLang="en-US" sz="2400" dirty="0"/>
              <a:t>等待时间分一周、两周、一个月、六个月、一年、五年、二十五年。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CD3415-05C9-4F2F-AB3B-3D66FCEB73BE}"/>
              </a:ext>
            </a:extLst>
          </p:cNvPr>
          <p:cNvSpPr txBox="1"/>
          <p:nvPr/>
        </p:nvSpPr>
        <p:spPr>
          <a:xfrm>
            <a:off x="3855563" y="216816"/>
            <a:ext cx="3902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测试指导语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8DC375B-4106-4B88-A9D3-FCDF8AD285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0" y="247727"/>
            <a:ext cx="2363374" cy="56038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70ACC18-257C-4DFB-A7F3-2CFD9F2423C9}"/>
              </a:ext>
            </a:extLst>
          </p:cNvPr>
          <p:cNvSpPr txBox="1"/>
          <p:nvPr/>
        </p:nvSpPr>
        <p:spPr>
          <a:xfrm>
            <a:off x="4794711" y="1336779"/>
            <a:ext cx="69605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+mj-ea"/>
                <a:ea typeface="+mj-ea"/>
              </a:rPr>
              <a:t>测试开始时</a:t>
            </a:r>
            <a:r>
              <a:rPr lang="en-US" altLang="zh-CN" sz="2400" dirty="0">
                <a:latin typeface="+mj-ea"/>
                <a:ea typeface="+mj-ea"/>
              </a:rPr>
              <a:t>,</a:t>
            </a:r>
            <a:r>
              <a:rPr lang="zh-CN" altLang="zh-CN" sz="2400" dirty="0">
                <a:latin typeface="+mj-ea"/>
                <a:ea typeface="+mj-ea"/>
              </a:rPr>
              <a:t>首先在屏幕中间会出现注视点</a:t>
            </a:r>
            <a:r>
              <a:rPr lang="en-US" altLang="zh-CN" sz="2400" dirty="0">
                <a:latin typeface="+mj-ea"/>
                <a:ea typeface="+mj-ea"/>
              </a:rPr>
              <a:t>“+</a:t>
            </a:r>
            <a:r>
              <a:rPr lang="zh-CN" altLang="en-US" sz="2400" dirty="0">
                <a:latin typeface="+mj-ea"/>
                <a:ea typeface="+mj-ea"/>
              </a:rPr>
              <a:t>”，这是提示您集中注意力。</a:t>
            </a:r>
            <a:endParaRPr lang="en-US" altLang="zh-CN" sz="2400" dirty="0">
              <a:latin typeface="+mj-ea"/>
              <a:ea typeface="+mj-ea"/>
            </a:endParaRPr>
          </a:p>
          <a:p>
            <a:endParaRPr lang="en-US" altLang="zh-CN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39347A5-2006-4FD6-BAEC-F73846BF8581}"/>
              </a:ext>
            </a:extLst>
          </p:cNvPr>
          <p:cNvSpPr txBox="1"/>
          <p:nvPr/>
        </p:nvSpPr>
        <p:spPr>
          <a:xfrm>
            <a:off x="4794711" y="5853717"/>
            <a:ext cx="6762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+mj-ea"/>
                <a:ea typeface="+mj-ea"/>
              </a:rPr>
              <a:t>如果选择</a:t>
            </a:r>
            <a:r>
              <a:rPr lang="zh-CN" altLang="en-US" sz="2400" dirty="0">
                <a:latin typeface="+mj-ea"/>
                <a:ea typeface="+mj-ea"/>
              </a:rPr>
              <a:t>右侧</a:t>
            </a:r>
            <a:r>
              <a:rPr lang="zh-CN" altLang="zh-CN" sz="2400" dirty="0">
                <a:latin typeface="+mj-ea"/>
                <a:ea typeface="+mj-ea"/>
              </a:rPr>
              <a:t>的</a:t>
            </a:r>
            <a:r>
              <a:rPr lang="zh-CN" altLang="en-US" sz="2400" dirty="0">
                <a:latin typeface="+mj-ea"/>
                <a:ea typeface="+mj-ea"/>
              </a:rPr>
              <a:t>虚拟</a:t>
            </a:r>
            <a:r>
              <a:rPr lang="zh-CN" altLang="zh-CN" sz="2400" dirty="0">
                <a:latin typeface="+mj-ea"/>
                <a:ea typeface="+mj-ea"/>
              </a:rPr>
              <a:t>金币</a:t>
            </a:r>
            <a:r>
              <a:rPr lang="en-US" altLang="zh-CN" sz="2400" dirty="0">
                <a:latin typeface="+mj-ea"/>
                <a:ea typeface="+mj-ea"/>
              </a:rPr>
              <a:t>,</a:t>
            </a:r>
            <a:r>
              <a:rPr lang="zh-CN" altLang="zh-CN" sz="2400" dirty="0">
                <a:latin typeface="+mj-ea"/>
                <a:ea typeface="+mj-ea"/>
              </a:rPr>
              <a:t>请按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键盘的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右键</a:t>
            </a:r>
            <a:r>
              <a:rPr lang="zh-CN" altLang="zh-CN" sz="2400" dirty="0">
                <a:latin typeface="+mj-ea"/>
                <a:ea typeface="+mj-ea"/>
              </a:rPr>
              <a:t>。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DDB4077-8976-413D-86BF-EC7C869F9605}"/>
              </a:ext>
            </a:extLst>
          </p:cNvPr>
          <p:cNvSpPr txBox="1"/>
          <p:nvPr/>
        </p:nvSpPr>
        <p:spPr>
          <a:xfrm>
            <a:off x="4794710" y="5382210"/>
            <a:ext cx="6762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+mj-ea"/>
                <a:ea typeface="+mj-ea"/>
              </a:rPr>
              <a:t>如果选择左</a:t>
            </a:r>
            <a:r>
              <a:rPr lang="zh-CN" altLang="en-US" sz="2400" dirty="0">
                <a:latin typeface="+mj-ea"/>
                <a:ea typeface="+mj-ea"/>
              </a:rPr>
              <a:t>侧的虚拟</a:t>
            </a:r>
            <a:r>
              <a:rPr lang="zh-CN" altLang="zh-CN" sz="2400" dirty="0">
                <a:latin typeface="+mj-ea"/>
                <a:ea typeface="+mj-ea"/>
              </a:rPr>
              <a:t>金币</a:t>
            </a:r>
            <a:r>
              <a:rPr lang="en-US" altLang="zh-CN" sz="2400" dirty="0">
                <a:latin typeface="+mj-ea"/>
                <a:ea typeface="+mj-ea"/>
              </a:rPr>
              <a:t>,</a:t>
            </a:r>
            <a:r>
              <a:rPr lang="zh-CN" altLang="zh-CN" sz="2400" dirty="0">
                <a:latin typeface="+mj-ea"/>
                <a:ea typeface="+mj-ea"/>
              </a:rPr>
              <a:t>请按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键盘的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左键</a:t>
            </a:r>
            <a:r>
              <a:rPr lang="en-US" altLang="zh-CN" sz="2400" dirty="0">
                <a:latin typeface="+mj-ea"/>
                <a:ea typeface="+mj-ea"/>
              </a:rPr>
              <a:t>,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3F900F6-3B0B-4CC1-BFB1-27C1BA679F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354" y="5341234"/>
            <a:ext cx="2740059" cy="1005281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F172CC2-6C34-473C-850D-5DDE23CBB4DB}"/>
              </a:ext>
            </a:extLst>
          </p:cNvPr>
          <p:cNvCxnSpPr/>
          <p:nvPr/>
        </p:nvCxnSpPr>
        <p:spPr>
          <a:xfrm flipH="1">
            <a:off x="1743957" y="4433388"/>
            <a:ext cx="84842" cy="11918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91ACC86-6CFD-4C9A-8D6B-5C4D521410AC}"/>
              </a:ext>
            </a:extLst>
          </p:cNvPr>
          <p:cNvCxnSpPr/>
          <p:nvPr/>
        </p:nvCxnSpPr>
        <p:spPr>
          <a:xfrm>
            <a:off x="3118505" y="4485770"/>
            <a:ext cx="386499" cy="10871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14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DC89CC5-63F8-4D49-8C53-FCA66E972162}"/>
              </a:ext>
            </a:extLst>
          </p:cNvPr>
          <p:cNvSpPr txBox="1"/>
          <p:nvPr/>
        </p:nvSpPr>
        <p:spPr>
          <a:xfrm>
            <a:off x="3855563" y="216816"/>
            <a:ext cx="3902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测试指导语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387FEF-3670-49BE-8051-D31C41A51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0" y="247727"/>
            <a:ext cx="2363374" cy="56038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16A9FFC-8158-4A35-86D5-18BEA3FFA35C}"/>
              </a:ext>
            </a:extLst>
          </p:cNvPr>
          <p:cNvSpPr/>
          <p:nvPr/>
        </p:nvSpPr>
        <p:spPr>
          <a:xfrm>
            <a:off x="5385845" y="201864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在您做出选择之后，程序会反馈您的选择。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08933A-C61C-4273-A9FB-D93BC10D2037}"/>
              </a:ext>
            </a:extLst>
          </p:cNvPr>
          <p:cNvSpPr/>
          <p:nvPr/>
        </p:nvSpPr>
        <p:spPr>
          <a:xfrm>
            <a:off x="1498861" y="4420011"/>
            <a:ext cx="97850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整个</a:t>
            </a:r>
            <a:r>
              <a:rPr lang="zh-CN" altLang="zh-CN" sz="2400" dirty="0">
                <a:latin typeface="+mj-ea"/>
                <a:ea typeface="+mj-ea"/>
              </a:rPr>
              <a:t>测试结束后，</a:t>
            </a:r>
            <a:r>
              <a:rPr lang="zh-CN" altLang="en-US" sz="2400" dirty="0">
                <a:latin typeface="+mj-ea"/>
                <a:ea typeface="+mj-ea"/>
              </a:rPr>
              <a:t>根据测试情况，这些虚拟金币最终会换成小礼物。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FDA962B-B68A-4BAB-B542-29585FB88BE1}"/>
              </a:ext>
            </a:extLst>
          </p:cNvPr>
          <p:cNvSpPr/>
          <p:nvPr/>
        </p:nvSpPr>
        <p:spPr>
          <a:xfrm>
            <a:off x="2241418" y="5137866"/>
            <a:ext cx="770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该测试</a:t>
            </a:r>
            <a:r>
              <a:rPr lang="zh-CN" altLang="zh-CN" sz="2400" dirty="0">
                <a:latin typeface="+mj-ea"/>
                <a:ea typeface="+mj-ea"/>
              </a:rPr>
              <a:t>答案没有对错之分</a:t>
            </a:r>
            <a:r>
              <a:rPr lang="en-US" altLang="zh-CN" sz="2400" dirty="0">
                <a:latin typeface="+mj-ea"/>
                <a:ea typeface="+mj-ea"/>
              </a:rPr>
              <a:t>,</a:t>
            </a:r>
            <a:r>
              <a:rPr lang="zh-CN" altLang="zh-CN" sz="2400" dirty="0">
                <a:latin typeface="+mj-ea"/>
                <a:ea typeface="+mj-ea"/>
              </a:rPr>
              <a:t>希望你能仔细考虑</a:t>
            </a:r>
            <a:r>
              <a:rPr lang="en-US" altLang="zh-CN" sz="2400" dirty="0">
                <a:latin typeface="+mj-ea"/>
                <a:ea typeface="+mj-ea"/>
              </a:rPr>
              <a:t>,</a:t>
            </a:r>
            <a:r>
              <a:rPr lang="zh-CN" altLang="zh-CN" sz="2400" dirty="0">
                <a:latin typeface="+mj-ea"/>
                <a:ea typeface="+mj-ea"/>
              </a:rPr>
              <a:t>认真回答。</a:t>
            </a:r>
            <a:endParaRPr lang="zh-CN" altLang="en-US" sz="2400" dirty="0">
              <a:latin typeface="+mj-ea"/>
              <a:ea typeface="+mj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78B69DE-F306-4A04-84B0-6B9F1F402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55" y="1645923"/>
            <a:ext cx="3956399" cy="193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3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9CB926-3F39-4784-9F1F-9EC67BD15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0" y="247727"/>
            <a:ext cx="2363374" cy="5603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4BAEFD-A602-40ED-9241-8B883B7BD59E}"/>
              </a:ext>
            </a:extLst>
          </p:cNvPr>
          <p:cNvSpPr txBox="1"/>
          <p:nvPr/>
        </p:nvSpPr>
        <p:spPr>
          <a:xfrm>
            <a:off x="4007963" y="369216"/>
            <a:ext cx="3902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测试指导语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EEF472-A113-4E41-A3E5-7767AEE84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23" y="1640911"/>
            <a:ext cx="3960000" cy="196394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AEA1F84-22A7-4732-841B-DD6F235049FC}"/>
              </a:ext>
            </a:extLst>
          </p:cNvPr>
          <p:cNvSpPr txBox="1"/>
          <p:nvPr/>
        </p:nvSpPr>
        <p:spPr>
          <a:xfrm>
            <a:off x="5476973" y="2006501"/>
            <a:ext cx="6117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本测试共包括七个阶段，大约会花费五分钟，请耐心作答。</a:t>
            </a:r>
          </a:p>
        </p:txBody>
      </p:sp>
      <p:graphicFrame>
        <p:nvGraphicFramePr>
          <p:cNvPr id="3" name="表格 6">
            <a:extLst>
              <a:ext uri="{FF2B5EF4-FFF2-40B4-BE49-F238E27FC236}">
                <a16:creationId xmlns:a16="http://schemas.microsoft.com/office/drawing/2014/main" id="{654C7FA1-9D6B-4F19-A118-CF284E729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581318"/>
              </p:ext>
            </p:extLst>
          </p:nvPr>
        </p:nvGraphicFramePr>
        <p:xfrm>
          <a:off x="7669228" y="3580382"/>
          <a:ext cx="236337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4">
                  <a:extLst>
                    <a:ext uri="{9D8B030D-6E8A-4147-A177-3AD203B41FA5}">
                      <a16:colId xmlns:a16="http://schemas.microsoft.com/office/drawing/2014/main" val="4259812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测试的七个阶段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557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延迟一周的奖赏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89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延迟两周的奖赏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351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延迟一个月的奖赏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17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延迟六个月的奖赏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1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延迟一年的奖赏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27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延迟五年的奖赏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1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延迟二十五年的奖赏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886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30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9ECCB-F045-4FB6-B028-9F1824AAC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957" y="1757995"/>
            <a:ext cx="10511672" cy="2129361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/>
              <a:t>如果熟悉了该测试流程，那就开始吧。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9CB926-3F39-4784-9F1F-9EC67BD15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0" y="247727"/>
            <a:ext cx="2363374" cy="5603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4BAEFD-A602-40ED-9241-8B883B7BD59E}"/>
              </a:ext>
            </a:extLst>
          </p:cNvPr>
          <p:cNvSpPr txBox="1"/>
          <p:nvPr/>
        </p:nvSpPr>
        <p:spPr>
          <a:xfrm>
            <a:off x="4007963" y="369216"/>
            <a:ext cx="3902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测试指导语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9511E2F-393E-4041-A3C0-ABF131E20CFE}"/>
              </a:ext>
            </a:extLst>
          </p:cNvPr>
          <p:cNvSpPr/>
          <p:nvPr/>
        </p:nvSpPr>
        <p:spPr>
          <a:xfrm>
            <a:off x="1027521" y="4087482"/>
            <a:ext cx="108125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latin typeface="+mj-ea"/>
                <a:ea typeface="+mj-ea"/>
              </a:rPr>
              <a:t>如果仍有问题，请询问临床医生或测试者。</a:t>
            </a:r>
          </a:p>
        </p:txBody>
      </p:sp>
    </p:spTree>
    <p:extLst>
      <p:ext uri="{BB962C8B-B14F-4D97-AF65-F5344CB8AC3E}">
        <p14:creationId xmlns:p14="http://schemas.microsoft.com/office/powerpoint/2010/main" val="111287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9CB926-3F39-4784-9F1F-9EC67BD15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132" y="5171786"/>
            <a:ext cx="2363374" cy="5603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99FDEF2-6ABD-47E1-813D-AC3C2DF9D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262" y="1125826"/>
            <a:ext cx="4349475" cy="289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12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374</Words>
  <Application>Microsoft Macintosh PowerPoint</Application>
  <PresentationFormat>宽屏</PresentationFormat>
  <Paragraphs>34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延迟折扣任务  delay_discounting_task</vt:lpstr>
      <vt:lpstr>非常感谢您参加测试  下面请仔细听我们对该程序的解说。 </vt:lpstr>
      <vt:lpstr>PowerPoint 演示文稿</vt:lpstr>
      <vt:lpstr>PowerPoint 演示文稿</vt:lpstr>
      <vt:lpstr>PowerPoint 演示文稿</vt:lpstr>
      <vt:lpstr>PowerPoint 演示文稿</vt:lpstr>
      <vt:lpstr>如果熟悉了该测试流程，那就开始吧。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延迟折扣任务 delay_discounting_task</dc:title>
  <dc:creator>张 以昊</dc:creator>
  <cp:lastModifiedBy>Wang, Kangcheng</cp:lastModifiedBy>
  <cp:revision>19</cp:revision>
  <dcterms:created xsi:type="dcterms:W3CDTF">2020-06-07T03:07:58Z</dcterms:created>
  <dcterms:modified xsi:type="dcterms:W3CDTF">2020-06-16T14:28:50Z</dcterms:modified>
</cp:coreProperties>
</file>