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6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7"/>
    <p:restoredTop sz="94675"/>
  </p:normalViewPr>
  <p:slideViewPr>
    <p:cSldViewPr snapToGrid="0">
      <p:cViewPr varScale="1">
        <p:scale>
          <a:sx n="140" d="100"/>
          <a:sy n="140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4711-7A3A-414F-8CCC-25C299AE2AB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1BB3-6C40-4BEB-BF48-D7F65FC4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7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0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38D74-4B1B-49A6-A13B-A2025CE0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C8561-01D4-4970-AF20-A0EDED228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C77A-00E8-44CF-8C7C-3DF14CE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0B10-70B8-4B82-8720-39AE953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2440-2303-48F2-A524-38CFCCE3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C82F5-21D4-4B35-8E6A-51E468D6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6EE36-DDF9-4975-9E94-C85EBB9E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55044-544D-4F32-9DC1-3CF3C0A4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1FF84-4F87-4FBD-8709-609B0929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8FBE-7734-48AB-BA9B-D945645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269BC-38E8-4468-A2E3-C2EA6001B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D924C-DAFC-4F2F-9AD9-E2374944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76FE1-B29E-449E-8A33-B401350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F0409-E8A6-4A59-A84A-5738732B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63593-DAD2-4AA7-B6BA-08729061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4EB1-27F6-4526-9B7A-5F3F4089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3D44B-5A63-4FA7-9A7B-BFA907E7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C78D8-43C0-4B35-8EEC-AF94DB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D32AF-D979-47B7-8451-5FCF9E3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5E567-BA5B-4EFE-9F43-D0C6FFC5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D607-287C-4849-B2F4-A88DA672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93A0E-F805-49F0-9729-7495C744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4C861-CD44-4532-8867-FAB2118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0A38-FB88-459F-80DE-AB37973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8E31D-F1ED-4311-AD04-D3C9E433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EB54-E74F-4B62-9E02-39106FD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A028-D162-42E5-AA87-0C55165E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3E88D-4E1F-416E-A257-C2A35FF5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255CC-A223-445A-99CA-280F96AA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53E0B-15AD-45F1-86D7-AABFDAD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A71CE-4DE5-4279-983B-ECADCC89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39D1-7BCA-4C55-9031-28279CD7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BFE3F-3506-4F9B-A25F-7AD46BC8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0F08B-B789-490F-B4A1-ED18C4D5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BC9D2-0E09-43B5-A1C4-852ABCA26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4EA5D7-FE9E-432B-A797-F708D1F1C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DCAD21-9746-4B17-93BB-F9912E71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0618DE-E929-471B-82AF-0C800EE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E869E-E75C-49A7-B36B-5E04A41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2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93803-E9A2-4529-AF0D-B434FF6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E6D3F-BA76-489A-804B-FF0226A0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BBFF1-A34E-4E31-9168-DFEE7C34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6B2F17-D1B2-4325-A783-1DE48C71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C1F22-E6F1-4FB1-ABE4-CEBA5EF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7CF12-EFFC-43ED-8794-CFA2356B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C07BF-E9AF-445D-9CF9-309506EB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B3FA-47F2-4DBB-B408-A551860C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8324-2608-4265-8684-3859BCA7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42255-AF2C-4655-A441-441F462D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E1DD8-E675-4A92-99EC-3709E54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9020C-E701-419F-853F-FFD1B779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F52F3-ACED-48CE-9BB3-E0F54D8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6AF3-463C-4CE4-A367-7F8678B4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52123-6BCE-458D-A51B-99748365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B27B3-B99F-48EB-9932-EEED5BDB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56006-E17A-4D86-9B5B-ED4AFB1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6270C-430C-4CA3-B4B5-B30D0491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37C48-05DE-418A-8CB5-C7BCAFF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869E5-30FF-46FB-AE83-D496072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7E746-34A3-480E-B586-C237769A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237E-54B1-46B6-92EB-EEB84A390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9E312-7D59-4FBB-AAC9-CD45A8E5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BE7AC-A8F3-444C-BF98-1AE12936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E75B-308F-4A5D-9193-6AB7D8A30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工作记忆任务</a:t>
            </a:r>
            <a:br>
              <a:rPr lang="en-US" altLang="zh-CN" sz="4800" dirty="0"/>
            </a:br>
            <a:br>
              <a:rPr lang="en-US" altLang="zh-CN" dirty="0"/>
            </a:br>
            <a:r>
              <a:rPr lang="en-US" altLang="zh-CN" sz="3200" dirty="0" err="1"/>
              <a:t>working_memory_Nback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87BA15-4EA4-4FCD-94FC-1E24EEFB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3" y="5371152"/>
            <a:ext cx="4927853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4" y="1966585"/>
            <a:ext cx="10511672" cy="29248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非常感谢您参加测试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下面请仔细听我们对该程序的解说。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</p:spTree>
    <p:extLst>
      <p:ext uri="{BB962C8B-B14F-4D97-AF65-F5344CB8AC3E}">
        <p14:creationId xmlns:p14="http://schemas.microsoft.com/office/powerpoint/2010/main" val="303236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B10EB3-4C0D-4C4A-9211-082887E41E5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296-7E53-4D1C-8EB4-DBEC3408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3B6E03-E8D2-4331-A7FF-5249EE66416D}"/>
              </a:ext>
            </a:extLst>
          </p:cNvPr>
          <p:cNvSpPr txBox="1"/>
          <p:nvPr/>
        </p:nvSpPr>
        <p:spPr>
          <a:xfrm>
            <a:off x="4628561" y="1556281"/>
            <a:ext cx="7494310" cy="344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/>
              <a:t>测试开始时，需要在左侧方框中输入以下信息：</a:t>
            </a:r>
            <a:endParaRPr lang="en-US" altLang="zh-CN" b="1" dirty="0"/>
          </a:p>
          <a:p>
            <a:pPr>
              <a:lnSpc>
                <a:spcPct val="250000"/>
              </a:lnSpc>
            </a:pPr>
            <a:r>
              <a:rPr lang="en-US" altLang="zh-CN" dirty="0"/>
              <a:t>Participant</a:t>
            </a:r>
            <a:r>
              <a:rPr lang="zh-CN" altLang="en-US" dirty="0"/>
              <a:t>：这是受试者测试编号。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姓名拼音：这是受试者的姓名全拼，输入小写字母，中间没有空格。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男</a:t>
            </a:r>
            <a:r>
              <a:rPr lang="en-US" altLang="zh-CN" dirty="0"/>
              <a:t>1/</a:t>
            </a:r>
            <a:r>
              <a:rPr lang="zh-CN" altLang="en-US" dirty="0"/>
              <a:t>女</a:t>
            </a:r>
            <a:r>
              <a:rPr lang="en-US" altLang="zh-CN" dirty="0"/>
              <a:t>2</a:t>
            </a:r>
            <a:r>
              <a:rPr lang="zh-CN" altLang="en-US" dirty="0"/>
              <a:t>：男性受试者输入</a:t>
            </a:r>
            <a:r>
              <a:rPr lang="en-US" altLang="zh-CN" dirty="0"/>
              <a:t>1</a:t>
            </a:r>
            <a:r>
              <a:rPr lang="zh-CN" altLang="en-US" dirty="0"/>
              <a:t>，女性受试者输入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入院</a:t>
            </a:r>
            <a:r>
              <a:rPr lang="en-US" altLang="zh-CN" dirty="0"/>
              <a:t>1/</a:t>
            </a:r>
            <a:r>
              <a:rPr lang="zh-CN" altLang="en-US" dirty="0"/>
              <a:t>出院</a:t>
            </a:r>
            <a:r>
              <a:rPr lang="en-US" altLang="zh-CN" dirty="0"/>
              <a:t>2</a:t>
            </a:r>
            <a:r>
              <a:rPr lang="zh-CN" altLang="en-US" dirty="0"/>
              <a:t>：如果为刚入院，输入</a:t>
            </a:r>
            <a:r>
              <a:rPr lang="en-US" altLang="zh-CN" dirty="0"/>
              <a:t>1</a:t>
            </a:r>
            <a:r>
              <a:rPr lang="zh-CN" altLang="en-US" dirty="0"/>
              <a:t>；如果为要出院或出院后，输入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3FA6B-E895-44C6-B0A7-A04131DAE79B}"/>
              </a:ext>
            </a:extLst>
          </p:cNvPr>
          <p:cNvSpPr txBox="1"/>
          <p:nvPr/>
        </p:nvSpPr>
        <p:spPr>
          <a:xfrm>
            <a:off x="2246050" y="5918130"/>
            <a:ext cx="73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如果输入此信息有问题，请联系测试者或临床医生。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E84043-BC1E-478C-A95E-BB3CDED3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" t="6958" r="1009"/>
          <a:stretch/>
        </p:blipFill>
        <p:spPr>
          <a:xfrm>
            <a:off x="358220" y="2122065"/>
            <a:ext cx="3770720" cy="20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4C303EC-AA1D-4F08-9D1C-DF0AC66C264E}"/>
              </a:ext>
            </a:extLst>
          </p:cNvPr>
          <p:cNvGrpSpPr/>
          <p:nvPr/>
        </p:nvGrpSpPr>
        <p:grpSpPr>
          <a:xfrm>
            <a:off x="505988" y="1227407"/>
            <a:ext cx="3112869" cy="3858436"/>
            <a:chOff x="1935954" y="326572"/>
            <a:chExt cx="4033499" cy="6531428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25A208BB-063A-F843-A832-4775CF453D52}"/>
                </a:ext>
              </a:extLst>
            </p:cNvPr>
            <p:cNvCxnSpPr>
              <a:cxnSpLocks/>
            </p:cNvCxnSpPr>
            <p:nvPr/>
          </p:nvCxnSpPr>
          <p:spPr>
            <a:xfrm>
              <a:off x="1935954" y="457200"/>
              <a:ext cx="1906563" cy="624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44ED7A-8568-2D4A-A97D-430A2D836AC2}"/>
                </a:ext>
              </a:extLst>
            </p:cNvPr>
            <p:cNvSpPr/>
            <p:nvPr/>
          </p:nvSpPr>
          <p:spPr>
            <a:xfrm>
              <a:off x="2994252" y="1662793"/>
              <a:ext cx="1351505" cy="1099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/>
                <a:t>2</a:t>
              </a:r>
              <a:endParaRPr kumimoji="1" lang="zh-CN" altLang="en-US" sz="40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D1ED4-B86B-6644-A1B1-1E8950A7EDDB}"/>
                </a:ext>
              </a:extLst>
            </p:cNvPr>
            <p:cNvSpPr/>
            <p:nvPr/>
          </p:nvSpPr>
          <p:spPr>
            <a:xfrm>
              <a:off x="3371850" y="2999014"/>
              <a:ext cx="1420586" cy="1099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/>
                <a:t>4</a:t>
              </a:r>
              <a:endParaRPr kumimoji="1" lang="zh-CN" altLang="en-US" sz="40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FAAE3F-432D-1747-B637-C42C733959A1}"/>
                </a:ext>
              </a:extLst>
            </p:cNvPr>
            <p:cNvSpPr/>
            <p:nvPr/>
          </p:nvSpPr>
          <p:spPr>
            <a:xfrm>
              <a:off x="3882118" y="4425041"/>
              <a:ext cx="1420586" cy="1099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/>
                <a:t>3</a:t>
              </a:r>
              <a:endParaRPr kumimoji="1" lang="zh-CN" altLang="en-US" sz="40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2CEDE7A-8DDE-CE47-9008-BAE7AFDBEABA}"/>
                </a:ext>
              </a:extLst>
            </p:cNvPr>
            <p:cNvSpPr/>
            <p:nvPr/>
          </p:nvSpPr>
          <p:spPr>
            <a:xfrm>
              <a:off x="2461532" y="326572"/>
              <a:ext cx="1420586" cy="1099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/>
                <a:t>+</a:t>
              </a:r>
              <a:r>
                <a:rPr kumimoji="1" lang="zh-CN" altLang="en-US" sz="4800" dirty="0"/>
                <a:t> 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9B122D8-862C-3945-BB91-44CE70806BA1}"/>
                </a:ext>
              </a:extLst>
            </p:cNvPr>
            <p:cNvSpPr/>
            <p:nvPr/>
          </p:nvSpPr>
          <p:spPr>
            <a:xfrm>
              <a:off x="4548867" y="5758543"/>
              <a:ext cx="1420586" cy="1099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/>
                <a:t>5</a:t>
              </a:r>
              <a:endParaRPr kumimoji="1" lang="zh-CN" altLang="en-US" sz="4000" dirty="0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35CDD1-E8E1-4775-BFAB-656EE4975BC5}"/>
              </a:ext>
            </a:extLst>
          </p:cNvPr>
          <p:cNvSpPr txBox="1"/>
          <p:nvPr/>
        </p:nvSpPr>
        <p:spPr>
          <a:xfrm>
            <a:off x="5070988" y="1702340"/>
            <a:ext cx="688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本测试主要考察记忆能力，包括三种类型的记忆。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如左图所示，这是第一种类型的测试。</a:t>
            </a:r>
            <a:endParaRPr lang="en-US" altLang="zh-CN" sz="2400" dirty="0">
              <a:latin typeface="+mj-ea"/>
              <a:ea typeface="+mj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04B191C-D2E0-4271-9437-153401228E2E}"/>
              </a:ext>
            </a:extLst>
          </p:cNvPr>
          <p:cNvGrpSpPr/>
          <p:nvPr/>
        </p:nvGrpSpPr>
        <p:grpSpPr>
          <a:xfrm>
            <a:off x="3169230" y="5496769"/>
            <a:ext cx="3803515" cy="866496"/>
            <a:chOff x="330890" y="5562757"/>
            <a:chExt cx="3803515" cy="86649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44DAC2C-7FC8-4146-9EC5-AFE899D51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890" y="5562757"/>
              <a:ext cx="3803515" cy="866496"/>
            </a:xfrm>
            <a:prstGeom prst="rect">
              <a:avLst/>
            </a:prstGeom>
          </p:spPr>
        </p:pic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03D325A-8E50-44F4-ADE9-A5847EECB2CD}"/>
                </a:ext>
              </a:extLst>
            </p:cNvPr>
            <p:cNvSpPr/>
            <p:nvPr/>
          </p:nvSpPr>
          <p:spPr>
            <a:xfrm>
              <a:off x="2130458" y="6108569"/>
              <a:ext cx="160255" cy="169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97F0FE1-B330-41B6-A667-09305544B9C7}"/>
              </a:ext>
            </a:extLst>
          </p:cNvPr>
          <p:cNvSpPr txBox="1"/>
          <p:nvPr/>
        </p:nvSpPr>
        <p:spPr>
          <a:xfrm>
            <a:off x="5070987" y="2839418"/>
            <a:ext cx="692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测试开始时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，这是提示您集中注意力。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CA48FA-4A94-44EE-95AF-7CE8EA0FF306}"/>
              </a:ext>
            </a:extLst>
          </p:cNvPr>
          <p:cNvSpPr txBox="1"/>
          <p:nvPr/>
        </p:nvSpPr>
        <p:spPr>
          <a:xfrm>
            <a:off x="5070987" y="3973325"/>
            <a:ext cx="688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之后会连续出现一系列的数字，在每个数字出现时，您只需要按下空格键即可，限时三秒钟。</a:t>
            </a:r>
          </a:p>
        </p:txBody>
      </p:sp>
    </p:spTree>
    <p:extLst>
      <p:ext uri="{BB962C8B-B14F-4D97-AF65-F5344CB8AC3E}">
        <p14:creationId xmlns:p14="http://schemas.microsoft.com/office/powerpoint/2010/main" val="36647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C89CC5-63F8-4D49-8C53-FCA66E972162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87FEF-3670-49BE-8051-D31C41A5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15BA99-06C4-4E83-BCE2-4102C9365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022" y="5305651"/>
            <a:ext cx="2737341" cy="100592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8421169-7747-4E8D-A7E1-64153614ACAE}"/>
              </a:ext>
            </a:extLst>
          </p:cNvPr>
          <p:cNvSpPr txBox="1"/>
          <p:nvPr/>
        </p:nvSpPr>
        <p:spPr>
          <a:xfrm>
            <a:off x="5070988" y="1702340"/>
            <a:ext cx="68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如左图所示，这是第二种类型的测试。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4308A5-1E41-4165-A78C-9E4744C8062D}"/>
              </a:ext>
            </a:extLst>
          </p:cNvPr>
          <p:cNvSpPr txBox="1"/>
          <p:nvPr/>
        </p:nvSpPr>
        <p:spPr>
          <a:xfrm>
            <a:off x="5070987" y="2653166"/>
            <a:ext cx="570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测试开始时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，这是提示您集中注意力。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93AC73-4064-4C6C-BE08-7B5D4C384FAD}"/>
              </a:ext>
            </a:extLst>
          </p:cNvPr>
          <p:cNvSpPr txBox="1"/>
          <p:nvPr/>
        </p:nvSpPr>
        <p:spPr>
          <a:xfrm>
            <a:off x="5070988" y="3973325"/>
            <a:ext cx="5881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从第二个数字出现时，您需要对</a:t>
            </a:r>
            <a:r>
              <a:rPr lang="zh-CN" altLang="en-US" sz="2400" b="1" u="sng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后续所有数字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判断该数字</a:t>
            </a:r>
            <a:r>
              <a:rPr lang="zh-CN" altLang="en-US" sz="2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与上一个数字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是否一致。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CBB928-500E-4F5B-82C0-10E4448434CC}"/>
              </a:ext>
            </a:extLst>
          </p:cNvPr>
          <p:cNvSpPr txBox="1"/>
          <p:nvPr/>
        </p:nvSpPr>
        <p:spPr>
          <a:xfrm>
            <a:off x="5070987" y="5447700"/>
            <a:ext cx="35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如果一致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请按左键。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B6BF23-8E46-47C4-ABAB-846F2F367790}"/>
              </a:ext>
            </a:extLst>
          </p:cNvPr>
          <p:cNvSpPr txBox="1"/>
          <p:nvPr/>
        </p:nvSpPr>
        <p:spPr>
          <a:xfrm>
            <a:off x="5070987" y="5844650"/>
            <a:ext cx="3644996" cy="46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如果不一致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请按右键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EFBE390-FBF3-458A-9662-3B40EA73E630}"/>
              </a:ext>
            </a:extLst>
          </p:cNvPr>
          <p:cNvSpPr/>
          <p:nvPr/>
        </p:nvSpPr>
        <p:spPr>
          <a:xfrm>
            <a:off x="9156081" y="5923406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DC3089-9C08-4FBD-806F-35CC41A5E85B}"/>
              </a:ext>
            </a:extLst>
          </p:cNvPr>
          <p:cNvSpPr/>
          <p:nvPr/>
        </p:nvSpPr>
        <p:spPr>
          <a:xfrm>
            <a:off x="11361152" y="5932473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27C1FD2-B77D-47CD-8EC2-2F9DDE473628}"/>
              </a:ext>
            </a:extLst>
          </p:cNvPr>
          <p:cNvGrpSpPr/>
          <p:nvPr/>
        </p:nvGrpSpPr>
        <p:grpSpPr>
          <a:xfrm>
            <a:off x="2253468" y="1976573"/>
            <a:ext cx="356523" cy="556836"/>
            <a:chOff x="6060034" y="2013735"/>
            <a:chExt cx="1080000" cy="1415265"/>
          </a:xfrm>
        </p:grpSpPr>
        <p:cxnSp>
          <p:nvCxnSpPr>
            <p:cNvPr id="22" name="直线箭头连接符 3">
              <a:extLst>
                <a:ext uri="{FF2B5EF4-FFF2-40B4-BE49-F238E27FC236}">
                  <a16:creationId xmlns:a16="http://schemas.microsoft.com/office/drawing/2014/main" id="{4E6EDB4F-6AC6-4683-80C8-14CD441F69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034" y="201373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10">
              <a:extLst>
                <a:ext uri="{FF2B5EF4-FFF2-40B4-BE49-F238E27FC236}">
                  <a16:creationId xmlns:a16="http://schemas.microsoft.com/office/drawing/2014/main" id="{F8656329-07C8-4902-BE83-73AE8BAA6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988" y="3429000"/>
              <a:ext cx="75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2">
              <a:extLst>
                <a:ext uri="{FF2B5EF4-FFF2-40B4-BE49-F238E27FC236}">
                  <a16:creationId xmlns:a16="http://schemas.microsoft.com/office/drawing/2014/main" id="{399DE755-ADBB-438E-879E-32BC575D4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8827" y="2013735"/>
              <a:ext cx="0" cy="141526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20C636-3E14-4BD1-B7B2-8148A73388B5}"/>
              </a:ext>
            </a:extLst>
          </p:cNvPr>
          <p:cNvGrpSpPr/>
          <p:nvPr/>
        </p:nvGrpSpPr>
        <p:grpSpPr>
          <a:xfrm>
            <a:off x="2649815" y="2769073"/>
            <a:ext cx="356523" cy="556836"/>
            <a:chOff x="6060034" y="2013735"/>
            <a:chExt cx="1080000" cy="1415265"/>
          </a:xfrm>
        </p:grpSpPr>
        <p:cxnSp>
          <p:nvCxnSpPr>
            <p:cNvPr id="34" name="直线箭头连接符 3">
              <a:extLst>
                <a:ext uri="{FF2B5EF4-FFF2-40B4-BE49-F238E27FC236}">
                  <a16:creationId xmlns:a16="http://schemas.microsoft.com/office/drawing/2014/main" id="{152B6F35-5569-4AC9-B63F-D4ECEB3BA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034" y="201373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0">
              <a:extLst>
                <a:ext uri="{FF2B5EF4-FFF2-40B4-BE49-F238E27FC236}">
                  <a16:creationId xmlns:a16="http://schemas.microsoft.com/office/drawing/2014/main" id="{08732480-1EFC-4BB3-9D9F-0127A3317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988" y="3429000"/>
              <a:ext cx="75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12">
              <a:extLst>
                <a:ext uri="{FF2B5EF4-FFF2-40B4-BE49-F238E27FC236}">
                  <a16:creationId xmlns:a16="http://schemas.microsoft.com/office/drawing/2014/main" id="{114C4A3F-482C-46B6-A2BD-0D0ADF50A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8827" y="2013735"/>
              <a:ext cx="0" cy="141526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FBB63D8-2342-4FCA-AFF8-5B4641F1770E}"/>
              </a:ext>
            </a:extLst>
          </p:cNvPr>
          <p:cNvGrpSpPr/>
          <p:nvPr/>
        </p:nvGrpSpPr>
        <p:grpSpPr>
          <a:xfrm>
            <a:off x="3071974" y="3458597"/>
            <a:ext cx="356523" cy="556836"/>
            <a:chOff x="6060034" y="2013735"/>
            <a:chExt cx="1080000" cy="1415265"/>
          </a:xfrm>
        </p:grpSpPr>
        <p:cxnSp>
          <p:nvCxnSpPr>
            <p:cNvPr id="38" name="直线箭头连接符 3">
              <a:extLst>
                <a:ext uri="{FF2B5EF4-FFF2-40B4-BE49-F238E27FC236}">
                  <a16:creationId xmlns:a16="http://schemas.microsoft.com/office/drawing/2014/main" id="{D90ADA56-F043-4B30-9924-1CBFDE1D9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034" y="201373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10">
              <a:extLst>
                <a:ext uri="{FF2B5EF4-FFF2-40B4-BE49-F238E27FC236}">
                  <a16:creationId xmlns:a16="http://schemas.microsoft.com/office/drawing/2014/main" id="{E31A38FD-C808-4186-9E45-C1DB416BA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988" y="3429000"/>
              <a:ext cx="75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2">
              <a:extLst>
                <a:ext uri="{FF2B5EF4-FFF2-40B4-BE49-F238E27FC236}">
                  <a16:creationId xmlns:a16="http://schemas.microsoft.com/office/drawing/2014/main" id="{9A515360-4ABC-4B05-B1CC-C263E053A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8827" y="2013735"/>
              <a:ext cx="0" cy="141526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650345A-2C74-4DEE-BBEC-A072DEE5D28F}"/>
              </a:ext>
            </a:extLst>
          </p:cNvPr>
          <p:cNvGrpSpPr/>
          <p:nvPr/>
        </p:nvGrpSpPr>
        <p:grpSpPr>
          <a:xfrm>
            <a:off x="411919" y="1158029"/>
            <a:ext cx="3570705" cy="5630592"/>
            <a:chOff x="435693" y="1158029"/>
            <a:chExt cx="3570705" cy="56305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F03E24D-3955-45A1-A056-78BDF4029CAB}"/>
                </a:ext>
              </a:extLst>
            </p:cNvPr>
            <p:cNvGrpSpPr/>
            <p:nvPr/>
          </p:nvGrpSpPr>
          <p:grpSpPr>
            <a:xfrm>
              <a:off x="435693" y="1158029"/>
              <a:ext cx="2853732" cy="5630592"/>
              <a:chOff x="1935954" y="326572"/>
              <a:chExt cx="4338478" cy="12041114"/>
            </a:xfrm>
          </p:grpSpPr>
          <p:cxnSp>
            <p:nvCxnSpPr>
              <p:cNvPr id="14" name="直线箭头连接符 4">
                <a:extLst>
                  <a:ext uri="{FF2B5EF4-FFF2-40B4-BE49-F238E27FC236}">
                    <a16:creationId xmlns:a16="http://schemas.microsoft.com/office/drawing/2014/main" id="{24CF69F9-076A-4965-91E5-7F9955D79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954" y="457199"/>
                <a:ext cx="4338478" cy="11910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BFE8964-F347-4608-9C57-707DE2CDAD80}"/>
                  </a:ext>
                </a:extLst>
              </p:cNvPr>
              <p:cNvSpPr/>
              <p:nvPr/>
            </p:nvSpPr>
            <p:spPr>
              <a:xfrm>
                <a:off x="2994252" y="1662793"/>
                <a:ext cx="1351505" cy="10994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dirty="0"/>
                  <a:t>3</a:t>
                </a:r>
                <a:endParaRPr kumimoji="1" lang="zh-CN" altLang="en-US" sz="4000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BB3C6FF-36BA-4419-9E35-219B5BECE059}"/>
                  </a:ext>
                </a:extLst>
              </p:cNvPr>
              <p:cNvSpPr/>
              <p:nvPr/>
            </p:nvSpPr>
            <p:spPr>
              <a:xfrm>
                <a:off x="3371850" y="2999014"/>
                <a:ext cx="1420586" cy="10994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dirty="0"/>
                  <a:t>3</a:t>
                </a:r>
                <a:endParaRPr kumimoji="1" lang="zh-CN" altLang="en-US" sz="40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6FCE6DC-5AE4-413E-97AA-33347114282B}"/>
                  </a:ext>
                </a:extLst>
              </p:cNvPr>
              <p:cNvSpPr/>
              <p:nvPr/>
            </p:nvSpPr>
            <p:spPr>
              <a:xfrm>
                <a:off x="3882118" y="4425041"/>
                <a:ext cx="1420586" cy="10994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dirty="0"/>
                  <a:t>8</a:t>
                </a:r>
                <a:endParaRPr kumimoji="1" lang="zh-CN" altLang="en-US" sz="4000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E4956ED-26CC-4DAE-B4B6-297FE8A8FEF6}"/>
                  </a:ext>
                </a:extLst>
              </p:cNvPr>
              <p:cNvSpPr/>
              <p:nvPr/>
            </p:nvSpPr>
            <p:spPr>
              <a:xfrm>
                <a:off x="2461532" y="326572"/>
                <a:ext cx="1420586" cy="10994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800" dirty="0"/>
                  <a:t>+</a:t>
                </a:r>
                <a:r>
                  <a:rPr kumimoji="1" lang="zh-CN" altLang="en-US" sz="4800" dirty="0"/>
                  <a:t> 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A2A8DAD-8D08-4A5B-B8C0-CB0F5CA3F969}"/>
                  </a:ext>
                </a:extLst>
              </p:cNvPr>
              <p:cNvSpPr/>
              <p:nvPr/>
            </p:nvSpPr>
            <p:spPr>
              <a:xfrm>
                <a:off x="4548867" y="5758543"/>
                <a:ext cx="1420586" cy="10994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dirty="0"/>
                  <a:t>7</a:t>
                </a:r>
                <a:endParaRPr kumimoji="1" lang="zh-CN" altLang="en-US" sz="4000" dirty="0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675ED28-208D-41DE-8A9A-6D1060720150}"/>
                </a:ext>
              </a:extLst>
            </p:cNvPr>
            <p:cNvSpPr/>
            <p:nvPr/>
          </p:nvSpPr>
          <p:spPr>
            <a:xfrm>
              <a:off x="2458844" y="4404363"/>
              <a:ext cx="934423" cy="5141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/>
                <a:t>…</a:t>
              </a:r>
              <a:endParaRPr kumimoji="1" lang="zh-CN" altLang="en-US" sz="40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5CAF2B5-5ACE-470B-BE4F-0D7995801415}"/>
                </a:ext>
              </a:extLst>
            </p:cNvPr>
            <p:cNvSpPr/>
            <p:nvPr/>
          </p:nvSpPr>
          <p:spPr>
            <a:xfrm>
              <a:off x="3071974" y="5768710"/>
              <a:ext cx="934424" cy="5141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/>
                <a:t>5</a:t>
              </a:r>
              <a:endParaRPr kumimoji="1" lang="zh-CN" altLang="en-US" sz="40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7B4736E-114F-495E-B4AB-10979D09B66F}"/>
                </a:ext>
              </a:extLst>
            </p:cNvPr>
            <p:cNvSpPr/>
            <p:nvPr/>
          </p:nvSpPr>
          <p:spPr>
            <a:xfrm>
              <a:off x="2810715" y="5074972"/>
              <a:ext cx="934423" cy="5141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/>
                <a:t>3</a:t>
              </a:r>
              <a:endParaRPr kumimoji="1" lang="zh-CN" altLang="en-US" sz="40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8F406E-7F10-4A88-BEC3-EB5ACA44BA5B}"/>
              </a:ext>
            </a:extLst>
          </p:cNvPr>
          <p:cNvGrpSpPr/>
          <p:nvPr/>
        </p:nvGrpSpPr>
        <p:grpSpPr>
          <a:xfrm>
            <a:off x="4082212" y="5305650"/>
            <a:ext cx="356523" cy="556836"/>
            <a:chOff x="4082212" y="5305650"/>
            <a:chExt cx="356523" cy="556836"/>
          </a:xfrm>
        </p:grpSpPr>
        <p:cxnSp>
          <p:nvCxnSpPr>
            <p:cNvPr id="45" name="直线箭头连接符 3">
              <a:extLst>
                <a:ext uri="{FF2B5EF4-FFF2-40B4-BE49-F238E27FC236}">
                  <a16:creationId xmlns:a16="http://schemas.microsoft.com/office/drawing/2014/main" id="{93C3BD0B-1649-4E97-8F60-4F12C3BCA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2212" y="5305650"/>
              <a:ext cx="3565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10">
              <a:extLst>
                <a:ext uri="{FF2B5EF4-FFF2-40B4-BE49-F238E27FC236}">
                  <a16:creationId xmlns:a16="http://schemas.microsoft.com/office/drawing/2014/main" id="{6447CB2D-A6E8-4EB1-8379-265B0633D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70" y="5862486"/>
              <a:ext cx="2495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12">
              <a:extLst>
                <a:ext uri="{FF2B5EF4-FFF2-40B4-BE49-F238E27FC236}">
                  <a16:creationId xmlns:a16="http://schemas.microsoft.com/office/drawing/2014/main" id="{F6EB263C-8718-445C-BFA0-82446B757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8337" y="5305650"/>
              <a:ext cx="0" cy="556836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23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6" grpId="0"/>
      <p:bldP spid="8" grpId="0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C89CC5-63F8-4D49-8C53-FCA66E972162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15BA99-06C4-4E83-BCE2-4102C9365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729" y="5252544"/>
            <a:ext cx="2737341" cy="100592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8421169-7747-4E8D-A7E1-64153614ACAE}"/>
              </a:ext>
            </a:extLst>
          </p:cNvPr>
          <p:cNvSpPr txBox="1"/>
          <p:nvPr/>
        </p:nvSpPr>
        <p:spPr>
          <a:xfrm>
            <a:off x="5070988" y="1702340"/>
            <a:ext cx="68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如左图所示，这是第三种类型的测试。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4308A5-1E41-4165-A78C-9E4744C8062D}"/>
              </a:ext>
            </a:extLst>
          </p:cNvPr>
          <p:cNvSpPr txBox="1"/>
          <p:nvPr/>
        </p:nvSpPr>
        <p:spPr>
          <a:xfrm>
            <a:off x="5070987" y="2839418"/>
            <a:ext cx="5506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测试开始时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，这是提示您集中注意力。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93AC73-4064-4C6C-BE08-7B5D4C384FAD}"/>
              </a:ext>
            </a:extLst>
          </p:cNvPr>
          <p:cNvSpPr txBox="1"/>
          <p:nvPr/>
        </p:nvSpPr>
        <p:spPr>
          <a:xfrm>
            <a:off x="5070988" y="3973325"/>
            <a:ext cx="576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从第三个数字出现时，您需要对</a:t>
            </a:r>
            <a:r>
              <a:rPr lang="zh-CN" altLang="en-US" sz="2400" b="1" u="sng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后续所有数字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判断该数字</a:t>
            </a:r>
            <a:r>
              <a:rPr lang="zh-CN" altLang="en-US" sz="2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与倒数第二个数字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是否一致。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CBB928-500E-4F5B-82C0-10E4448434CC}"/>
              </a:ext>
            </a:extLst>
          </p:cNvPr>
          <p:cNvSpPr txBox="1"/>
          <p:nvPr/>
        </p:nvSpPr>
        <p:spPr>
          <a:xfrm>
            <a:off x="5070987" y="5447700"/>
            <a:ext cx="35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如果一致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请按左键。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B6BF23-8E46-47C4-ABAB-846F2F367790}"/>
              </a:ext>
            </a:extLst>
          </p:cNvPr>
          <p:cNvSpPr txBox="1"/>
          <p:nvPr/>
        </p:nvSpPr>
        <p:spPr>
          <a:xfrm>
            <a:off x="5070987" y="5791543"/>
            <a:ext cx="3644996" cy="46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如果不一致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请按右键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EFBE390-FBF3-458A-9662-3B40EA73E630}"/>
              </a:ext>
            </a:extLst>
          </p:cNvPr>
          <p:cNvSpPr/>
          <p:nvPr/>
        </p:nvSpPr>
        <p:spPr>
          <a:xfrm>
            <a:off x="9193788" y="5817649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DC3089-9C08-4FBD-806F-35CC41A5E85B}"/>
              </a:ext>
            </a:extLst>
          </p:cNvPr>
          <p:cNvSpPr/>
          <p:nvPr/>
        </p:nvSpPr>
        <p:spPr>
          <a:xfrm>
            <a:off x="11398859" y="5826716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20C636-3E14-4BD1-B7B2-8148A73388B5}"/>
              </a:ext>
            </a:extLst>
          </p:cNvPr>
          <p:cNvGrpSpPr/>
          <p:nvPr/>
        </p:nvGrpSpPr>
        <p:grpSpPr>
          <a:xfrm>
            <a:off x="1870880" y="1937257"/>
            <a:ext cx="820893" cy="1317659"/>
            <a:chOff x="5137366" y="2013735"/>
            <a:chExt cx="2002668" cy="1415265"/>
          </a:xfrm>
        </p:grpSpPr>
        <p:cxnSp>
          <p:nvCxnSpPr>
            <p:cNvPr id="34" name="直线箭头连接符 3">
              <a:extLst>
                <a:ext uri="{FF2B5EF4-FFF2-40B4-BE49-F238E27FC236}">
                  <a16:creationId xmlns:a16="http://schemas.microsoft.com/office/drawing/2014/main" id="{152B6F35-5569-4AC9-B63F-D4ECEB3BA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366" y="2013735"/>
              <a:ext cx="20026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0">
              <a:extLst>
                <a:ext uri="{FF2B5EF4-FFF2-40B4-BE49-F238E27FC236}">
                  <a16:creationId xmlns:a16="http://schemas.microsoft.com/office/drawing/2014/main" id="{08732480-1EFC-4BB3-9D9F-0127A3317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988" y="3429000"/>
              <a:ext cx="75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12">
              <a:extLst>
                <a:ext uri="{FF2B5EF4-FFF2-40B4-BE49-F238E27FC236}">
                  <a16:creationId xmlns:a16="http://schemas.microsoft.com/office/drawing/2014/main" id="{114C4A3F-482C-46B6-A2BD-0D0ADF50A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8827" y="2013735"/>
              <a:ext cx="0" cy="141526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6B45590-2176-4AB3-B702-37872028EB37}"/>
              </a:ext>
            </a:extLst>
          </p:cNvPr>
          <p:cNvGrpSpPr/>
          <p:nvPr/>
        </p:nvGrpSpPr>
        <p:grpSpPr>
          <a:xfrm>
            <a:off x="2183549" y="2586506"/>
            <a:ext cx="820893" cy="1317659"/>
            <a:chOff x="5137366" y="2013735"/>
            <a:chExt cx="2002668" cy="1415265"/>
          </a:xfrm>
        </p:grpSpPr>
        <p:cxnSp>
          <p:nvCxnSpPr>
            <p:cNvPr id="41" name="直线箭头连接符 3">
              <a:extLst>
                <a:ext uri="{FF2B5EF4-FFF2-40B4-BE49-F238E27FC236}">
                  <a16:creationId xmlns:a16="http://schemas.microsoft.com/office/drawing/2014/main" id="{E41EFF2E-CA4F-4232-B083-11F9EFFB98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366" y="2013735"/>
              <a:ext cx="20026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0">
              <a:extLst>
                <a:ext uri="{FF2B5EF4-FFF2-40B4-BE49-F238E27FC236}">
                  <a16:creationId xmlns:a16="http://schemas.microsoft.com/office/drawing/2014/main" id="{4E8A00A2-02B1-41EF-B95C-3B55DA0650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988" y="3429000"/>
              <a:ext cx="75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2">
              <a:extLst>
                <a:ext uri="{FF2B5EF4-FFF2-40B4-BE49-F238E27FC236}">
                  <a16:creationId xmlns:a16="http://schemas.microsoft.com/office/drawing/2014/main" id="{2D0B870A-1BD9-487B-8641-A2B874250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8827" y="2013735"/>
              <a:ext cx="0" cy="141526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387FEF-3670-49BE-8051-D31C41A5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" y="216816"/>
            <a:ext cx="2363374" cy="560388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DF9E77-1A1C-4BBE-BE2A-657BB6CA0E72}"/>
              </a:ext>
            </a:extLst>
          </p:cNvPr>
          <p:cNvGrpSpPr/>
          <p:nvPr/>
        </p:nvGrpSpPr>
        <p:grpSpPr>
          <a:xfrm>
            <a:off x="295772" y="1187069"/>
            <a:ext cx="3446245" cy="5640020"/>
            <a:chOff x="295772" y="1187069"/>
            <a:chExt cx="3446245" cy="564002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4C0E533-A112-4B22-8386-9C715330A258}"/>
                </a:ext>
              </a:extLst>
            </p:cNvPr>
            <p:cNvSpPr/>
            <p:nvPr/>
          </p:nvSpPr>
          <p:spPr>
            <a:xfrm>
              <a:off x="2024048" y="4377497"/>
              <a:ext cx="832373" cy="5133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/>
                <a:t>…</a:t>
              </a:r>
              <a:endParaRPr kumimoji="1" lang="zh-CN" altLang="en-US" sz="4000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90C8585-65B0-4596-B6E0-6DF2A4FF63DE}"/>
                </a:ext>
              </a:extLst>
            </p:cNvPr>
            <p:cNvGrpSpPr/>
            <p:nvPr/>
          </p:nvGrpSpPr>
          <p:grpSpPr>
            <a:xfrm>
              <a:off x="295772" y="1187069"/>
              <a:ext cx="3446245" cy="5640020"/>
              <a:chOff x="295772" y="1187069"/>
              <a:chExt cx="3446245" cy="5640020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1F03E24D-3955-45A1-A056-78BDF4029CAB}"/>
                  </a:ext>
                </a:extLst>
              </p:cNvPr>
              <p:cNvGrpSpPr/>
              <p:nvPr/>
            </p:nvGrpSpPr>
            <p:grpSpPr>
              <a:xfrm>
                <a:off x="295772" y="1187069"/>
                <a:ext cx="2427899" cy="5640020"/>
                <a:chOff x="1935954" y="326572"/>
                <a:chExt cx="4143620" cy="12078455"/>
              </a:xfrm>
            </p:grpSpPr>
            <p:cxnSp>
              <p:nvCxnSpPr>
                <p:cNvPr id="14" name="直线箭头连接符 4">
                  <a:extLst>
                    <a:ext uri="{FF2B5EF4-FFF2-40B4-BE49-F238E27FC236}">
                      <a16:creationId xmlns:a16="http://schemas.microsoft.com/office/drawing/2014/main" id="{24CF69F9-076A-4965-91E5-7F9955D79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5954" y="457199"/>
                  <a:ext cx="4143620" cy="11947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FE8964-F347-4608-9C57-707DE2CDAD80}"/>
                    </a:ext>
                  </a:extLst>
                </p:cNvPr>
                <p:cNvSpPr/>
                <p:nvPr/>
              </p:nvSpPr>
              <p:spPr>
                <a:xfrm>
                  <a:off x="2994252" y="1662793"/>
                  <a:ext cx="1351505" cy="10994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4000" dirty="0"/>
                    <a:t>1</a:t>
                  </a:r>
                  <a:endParaRPr kumimoji="1" lang="zh-CN" altLang="en-US" sz="4000" dirty="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BB3C6FF-36BA-4419-9E35-219B5BECE059}"/>
                    </a:ext>
                  </a:extLst>
                </p:cNvPr>
                <p:cNvSpPr/>
                <p:nvPr/>
              </p:nvSpPr>
              <p:spPr>
                <a:xfrm>
                  <a:off x="3371850" y="2999014"/>
                  <a:ext cx="1420586" cy="10994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4000" dirty="0"/>
                    <a:t>7</a:t>
                  </a:r>
                  <a:endParaRPr kumimoji="1" lang="zh-CN" altLang="en-US" sz="4000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6FCE6DC-5AE4-413E-97AA-33347114282B}"/>
                    </a:ext>
                  </a:extLst>
                </p:cNvPr>
                <p:cNvSpPr/>
                <p:nvPr/>
              </p:nvSpPr>
              <p:spPr>
                <a:xfrm>
                  <a:off x="3882118" y="4425041"/>
                  <a:ext cx="1420586" cy="10994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4000" dirty="0"/>
                    <a:t>9</a:t>
                  </a:r>
                  <a:endParaRPr kumimoji="1" lang="zh-CN" altLang="en-US" sz="4000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E4956ED-26CC-4DAE-B4B6-297FE8A8FEF6}"/>
                    </a:ext>
                  </a:extLst>
                </p:cNvPr>
                <p:cNvSpPr/>
                <p:nvPr/>
              </p:nvSpPr>
              <p:spPr>
                <a:xfrm>
                  <a:off x="2461532" y="326572"/>
                  <a:ext cx="1420586" cy="10994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4800" dirty="0"/>
                    <a:t>+</a:t>
                  </a:r>
                  <a:r>
                    <a:rPr kumimoji="1" lang="zh-CN" altLang="en-US" sz="4800" dirty="0"/>
                    <a:t> 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A2A8DAD-8D08-4A5B-B8C0-CB0F5CA3F969}"/>
                    </a:ext>
                  </a:extLst>
                </p:cNvPr>
                <p:cNvSpPr/>
                <p:nvPr/>
              </p:nvSpPr>
              <p:spPr>
                <a:xfrm>
                  <a:off x="4488897" y="5758542"/>
                  <a:ext cx="1420585" cy="10994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4000" dirty="0"/>
                    <a:t>7</a:t>
                  </a:r>
                  <a:endParaRPr kumimoji="1" lang="zh-CN" altLang="en-US" sz="4000" dirty="0"/>
                </a:p>
              </p:txBody>
            </p:sp>
          </p:grp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A847931-7191-4529-9314-9774CB27A4F9}"/>
                  </a:ext>
                </a:extLst>
              </p:cNvPr>
              <p:cNvSpPr/>
              <p:nvPr/>
            </p:nvSpPr>
            <p:spPr>
              <a:xfrm>
                <a:off x="2322601" y="4991433"/>
                <a:ext cx="832373" cy="513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dirty="0"/>
                  <a:t>3</a:t>
                </a:r>
                <a:endParaRPr kumimoji="1" lang="zh-CN" altLang="en-US" sz="4000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76C9F0C-1D1B-4F7E-976A-4251E056CF86}"/>
                  </a:ext>
                </a:extLst>
              </p:cNvPr>
              <p:cNvSpPr/>
              <p:nvPr/>
            </p:nvSpPr>
            <p:spPr>
              <a:xfrm>
                <a:off x="2909644" y="6227560"/>
                <a:ext cx="832373" cy="513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dirty="0"/>
                  <a:t>8</a:t>
                </a:r>
                <a:endParaRPr kumimoji="1" lang="zh-CN" altLang="en-US" sz="4000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9DF67E1-D320-4D58-B3E5-152773AFB29C}"/>
                  </a:ext>
                </a:extLst>
              </p:cNvPr>
              <p:cNvSpPr/>
              <p:nvPr/>
            </p:nvSpPr>
            <p:spPr>
              <a:xfrm>
                <a:off x="2611838" y="5645409"/>
                <a:ext cx="832373" cy="513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dirty="0"/>
                  <a:t>5</a:t>
                </a:r>
                <a:endParaRPr kumimoji="1" lang="zh-CN" altLang="en-US" sz="4000" dirty="0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BEEDCA3-962C-4496-A552-E416F19C2A68}"/>
              </a:ext>
            </a:extLst>
          </p:cNvPr>
          <p:cNvGrpSpPr/>
          <p:nvPr/>
        </p:nvGrpSpPr>
        <p:grpSpPr>
          <a:xfrm>
            <a:off x="3302459" y="5141114"/>
            <a:ext cx="820893" cy="1317659"/>
            <a:chOff x="5137366" y="2013735"/>
            <a:chExt cx="2002668" cy="1415265"/>
          </a:xfrm>
        </p:grpSpPr>
        <p:cxnSp>
          <p:nvCxnSpPr>
            <p:cNvPr id="39" name="直线箭头连接符 3">
              <a:extLst>
                <a:ext uri="{FF2B5EF4-FFF2-40B4-BE49-F238E27FC236}">
                  <a16:creationId xmlns:a16="http://schemas.microsoft.com/office/drawing/2014/main" id="{2977A2C6-F266-4517-89C7-152481D8F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366" y="2013735"/>
              <a:ext cx="20026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0">
              <a:extLst>
                <a:ext uri="{FF2B5EF4-FFF2-40B4-BE49-F238E27FC236}">
                  <a16:creationId xmlns:a16="http://schemas.microsoft.com/office/drawing/2014/main" id="{F742416A-D186-431A-A40C-1173B9A27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988" y="3429000"/>
              <a:ext cx="75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2">
              <a:extLst>
                <a:ext uri="{FF2B5EF4-FFF2-40B4-BE49-F238E27FC236}">
                  <a16:creationId xmlns:a16="http://schemas.microsoft.com/office/drawing/2014/main" id="{F6D8BEA6-568B-49CD-A217-1F7B977C5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8827" y="2013735"/>
              <a:ext cx="0" cy="141526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256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6" grpId="0"/>
      <p:bldP spid="8" grpId="0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CD3415-05C9-4F2F-AB3B-3D66FCEB73B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DC375B-4106-4B88-A9D3-FCDF8AD2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0ACC18-257C-4DFB-A7F3-2CFD9F2423C9}"/>
              </a:ext>
            </a:extLst>
          </p:cNvPr>
          <p:cNvSpPr txBox="1"/>
          <p:nvPr/>
        </p:nvSpPr>
        <p:spPr>
          <a:xfrm>
            <a:off x="5087566" y="2137304"/>
            <a:ext cx="696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本测试包括两个部分：练习部分和正式测试部分。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在练习部分中，您将熟悉测试的主要内容。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368EA6-1CC0-424B-BC71-57210F4BB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83" y="1504933"/>
            <a:ext cx="3960000" cy="20957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73A25C-48B5-4DDB-B70E-7E2A2F83F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83" y="4067172"/>
            <a:ext cx="3960000" cy="22424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8A7DD4C-897A-4C7E-84AF-07D43B0BDEC9}"/>
              </a:ext>
            </a:extLst>
          </p:cNvPr>
          <p:cNvSpPr txBox="1"/>
          <p:nvPr/>
        </p:nvSpPr>
        <p:spPr>
          <a:xfrm>
            <a:off x="5087566" y="4588238"/>
            <a:ext cx="655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正式部分包括五个阶段，总共使用大约五分钟。请耐心作答。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每个阶段之间有休息间隔，没有时间限制。</a:t>
            </a:r>
          </a:p>
        </p:txBody>
      </p:sp>
    </p:spTree>
    <p:extLst>
      <p:ext uri="{BB962C8B-B14F-4D97-AF65-F5344CB8AC3E}">
        <p14:creationId xmlns:p14="http://schemas.microsoft.com/office/powerpoint/2010/main" val="19111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57" y="1757995"/>
            <a:ext cx="10511672" cy="21293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如果熟悉了该测试流程，那就开始吧。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511E2F-393E-4041-A3C0-ABF131E20CFE}"/>
              </a:ext>
            </a:extLst>
          </p:cNvPr>
          <p:cNvSpPr/>
          <p:nvPr/>
        </p:nvSpPr>
        <p:spPr>
          <a:xfrm>
            <a:off x="1027521" y="4087482"/>
            <a:ext cx="10812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如果仍有问题，请询问临床医生或测试者。</a:t>
            </a:r>
          </a:p>
        </p:txBody>
      </p:sp>
    </p:spTree>
    <p:extLst>
      <p:ext uri="{BB962C8B-B14F-4D97-AF65-F5344CB8AC3E}">
        <p14:creationId xmlns:p14="http://schemas.microsoft.com/office/powerpoint/2010/main" val="11128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2" y="5171786"/>
            <a:ext cx="2363374" cy="560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9FDEF2-6ABD-47E1-813D-AC3C2DF9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62" y="1125826"/>
            <a:ext cx="4349475" cy="28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1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446</Words>
  <Application>Microsoft Macintosh PowerPoint</Application>
  <PresentationFormat>宽屏</PresentationFormat>
  <Paragraphs>59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工作记忆任务  working_memory_Nback</vt:lpstr>
      <vt:lpstr>非常感谢您参加测试  下面请仔细听我们对该程序的解说。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如果熟悉了该测试流程，那就开始吧。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延迟折扣任务 delay_discounting_task</dc:title>
  <dc:creator>张 以昊</dc:creator>
  <cp:lastModifiedBy>Wang, Kangcheng</cp:lastModifiedBy>
  <cp:revision>32</cp:revision>
  <dcterms:created xsi:type="dcterms:W3CDTF">2020-06-07T03:07:58Z</dcterms:created>
  <dcterms:modified xsi:type="dcterms:W3CDTF">2020-06-16T01:00:01Z</dcterms:modified>
</cp:coreProperties>
</file>