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9.jpg" ContentType="image/jpeg"/>
  <Override PartName="/ppt/media/image12.jpg" ContentType="image/jpeg"/>
  <Override PartName="/ppt/media/image13.jpg" ContentType="image/jpeg"/>
  <Override PartName="/ppt/notesSlides/notesSlide1.xml" ContentType="application/vnd.openxmlformats-officedocument.presentationml.notesSlide+xml"/>
  <Override PartName="/ppt/media/image16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71" r:id="rId6"/>
    <p:sldId id="276" r:id="rId7"/>
    <p:sldId id="272" r:id="rId8"/>
    <p:sldId id="273" r:id="rId9"/>
    <p:sldId id="277" r:id="rId10"/>
    <p:sldId id="274" r:id="rId11"/>
    <p:sldId id="275" r:id="rId12"/>
    <p:sldId id="278" r:id="rId13"/>
    <p:sldId id="259" r:id="rId14"/>
    <p:sldId id="263" r:id="rId15"/>
    <p:sldId id="264" r:id="rId16"/>
    <p:sldId id="282" r:id="rId17"/>
    <p:sldId id="279" r:id="rId18"/>
    <p:sldId id="280" r:id="rId19"/>
    <p:sldId id="281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7" autoAdjust="0"/>
    <p:restoredTop sz="80414"/>
  </p:normalViewPr>
  <p:slideViewPr>
    <p:cSldViewPr snapToGrid="0">
      <p:cViewPr varScale="1">
        <p:scale>
          <a:sx n="118" d="100"/>
          <a:sy n="118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4711-7A3A-414F-8CCC-25C299AE2AB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B1BB3-6C40-4BEB-BF48-D7F65FC43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7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示例需要换两张图片不？觉得不大明显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7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1BB3-6C40-4BEB-BF48-D7F65FC436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2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8D74-4B1B-49A6-A13B-A2025CE0B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C8561-01D4-4970-AF20-A0EDED228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C77A-00E8-44CF-8C7C-3DF14CE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0B10-70B8-4B82-8720-39AE953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2440-2303-48F2-A524-38CFCCE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C82F5-21D4-4B35-8E6A-51E468D6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6EE36-DDF9-4975-9E94-C85EBB9E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55044-544D-4F32-9DC1-3CF3C0A4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1FF84-4F87-4FBD-8709-609B092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28FBE-7734-48AB-BA9B-D945645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7269BC-38E8-4468-A2E3-C2EA6001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924C-DAFC-4F2F-9AD9-E2374944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76FE1-B29E-449E-8A33-B4013505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F0409-E8A6-4A59-A84A-5738732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63593-DAD2-4AA7-B6BA-08729061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4EB1-27F6-4526-9B7A-5F3F4089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3D44B-5A63-4FA7-9A7B-BFA907E7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C78D8-43C0-4B35-8EEC-AF94DB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D32AF-D979-47B7-8451-5FCF9E3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5E567-BA5B-4EFE-9F43-D0C6FFC5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D607-287C-4849-B2F4-A88DA672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3A0E-F805-49F0-9729-7495C744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C861-CD44-4532-8867-FAB2118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00A38-FB88-459F-80DE-AB37973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8E31D-F1ED-4311-AD04-D3C9E43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EB54-E74F-4B62-9E02-39106FD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A028-D162-42E5-AA87-0C55165E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3E88D-4E1F-416E-A257-C2A35FF5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55CC-A223-445A-99CA-280F96AA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53E0B-15AD-45F1-86D7-AABFDA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A71CE-4DE5-4279-983B-ECADCC8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39D1-7BCA-4C55-9031-28279CD7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BFE3F-3506-4F9B-A25F-7AD46BC8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0F08B-B789-490F-B4A1-ED18C4D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0BC9D2-0E09-43B5-A1C4-852ABCA26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4EA5D7-FE9E-432B-A797-F708D1F1C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DCAD21-9746-4B17-93BB-F9912E7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0618DE-E929-471B-82AF-0C800EE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1E869E-E75C-49A7-B36B-5E04A41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93803-E9A2-4529-AF0D-B434FF6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E6D3F-BA76-489A-804B-FF0226A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BBFF1-A34E-4E31-9168-DFEE7C34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B2F17-D1B2-4325-A783-1DE48C71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6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C1F22-E6F1-4FB1-ABE4-CEBA5EF3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7CF12-EFFC-43ED-8794-CFA2356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C07BF-E9AF-445D-9CF9-309506E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B3FA-47F2-4DBB-B408-A551860C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A8324-2608-4265-8684-3859BCA7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42255-AF2C-4655-A441-441F462D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E1DD8-E675-4A92-99EC-3709E54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9020C-E701-419F-853F-FFD1B779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F52F3-ACED-48CE-9BB3-E0F54D8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6AF3-463C-4CE4-A367-7F8678B4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52123-6BCE-458D-A51B-9974836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B27B3-B99F-48EB-9932-EEED5BDB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6006-E17A-4D86-9B5B-ED4AFB1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6270C-430C-4CA3-B4B5-B30D0491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37C48-05DE-418A-8CB5-C7BCAFF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869E5-30FF-46FB-AE83-D496072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7E746-34A3-480E-B586-C237769A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237E-54B1-46B6-92EB-EEB84A39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E1F4-A19B-413A-9BB3-C31106DD533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E312-7D59-4FBB-AAC9-CD45A8E5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E7AC-A8F3-444C-BF98-1AE12936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0C71-A050-4FFE-9B48-5FE8F6A61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E75B-308F-4A5D-9193-6AB7D8A30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场景识别任务</a:t>
            </a:r>
            <a:br>
              <a:rPr lang="en-US" altLang="zh-CN" sz="4800" dirty="0"/>
            </a:br>
            <a:br>
              <a:rPr lang="en-US" altLang="zh-CN" dirty="0"/>
            </a:br>
            <a:r>
              <a:rPr lang="en-US" altLang="zh-CN" sz="3200" dirty="0"/>
              <a:t>Scene</a:t>
            </a:r>
            <a:r>
              <a:rPr lang="zh-CN" altLang="en-US" sz="3200" dirty="0"/>
              <a:t> </a:t>
            </a:r>
            <a:r>
              <a:rPr lang="en-US" altLang="zh-CN" sz="3200" dirty="0"/>
              <a:t>Recognition</a:t>
            </a:r>
            <a:r>
              <a:rPr lang="zh-CN" altLang="en-US" sz="3200" dirty="0"/>
              <a:t> </a:t>
            </a:r>
            <a:r>
              <a:rPr lang="en-US" altLang="zh-CN" sz="3200" dirty="0"/>
              <a:t>Task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7BA15-4EA4-4FCD-94FC-1E24EEFB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3" y="5371152"/>
            <a:ext cx="4927853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3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121263" y="1324371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现在，讲述第三种类型的测试。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121263" y="2373990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，这是提示您集中注意力。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3" t="19489" r="13226" b="20938"/>
          <a:stretch/>
        </p:blipFill>
        <p:spPr>
          <a:xfrm>
            <a:off x="430752" y="1324371"/>
            <a:ext cx="3960000" cy="18877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6F7F05-0AAC-4225-9B78-8FE71D2B9C4A}"/>
              </a:ext>
            </a:extLst>
          </p:cNvPr>
          <p:cNvSpPr txBox="1"/>
          <p:nvPr/>
        </p:nvSpPr>
        <p:spPr>
          <a:xfrm>
            <a:off x="5011283" y="4427317"/>
            <a:ext cx="718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之后屏幕的中心呈现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4s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的场景图片进行学习。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请记住学习图片上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四座小山的相互排列关系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5C71CC-86CA-4199-9BEA-08644505AA14}"/>
              </a:ext>
            </a:extLst>
          </p:cNvPr>
          <p:cNvGrpSpPr/>
          <p:nvPr/>
        </p:nvGrpSpPr>
        <p:grpSpPr>
          <a:xfrm>
            <a:off x="430752" y="3429000"/>
            <a:ext cx="3960000" cy="3072265"/>
            <a:chOff x="430752" y="3429000"/>
            <a:chExt cx="3960000" cy="30722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ED278DD-3F8F-42AE-A0C9-80A989363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52" y="3429000"/>
              <a:ext cx="3960000" cy="2471202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3CD8DDB-F4F6-471B-8C16-E932E4C36BF7}"/>
                </a:ext>
              </a:extLst>
            </p:cNvPr>
            <p:cNvSpPr txBox="1"/>
            <p:nvPr/>
          </p:nvSpPr>
          <p:spPr>
            <a:xfrm>
              <a:off x="1077330" y="6039600"/>
              <a:ext cx="2666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j-ea"/>
                  <a:ea typeface="+mj-ea"/>
                </a:rPr>
                <a:t>学习图片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8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C7856C7-5070-4E44-81A6-84B11C4A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4" y="5495338"/>
            <a:ext cx="2737341" cy="1005927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DE9309EC-2BE0-4A08-8DFC-C07D9C5F784A}"/>
              </a:ext>
            </a:extLst>
          </p:cNvPr>
          <p:cNvSpPr/>
          <p:nvPr/>
        </p:nvSpPr>
        <p:spPr>
          <a:xfrm>
            <a:off x="1154847" y="6087441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85A850-C099-44D0-A482-1788C85DF49E}"/>
              </a:ext>
            </a:extLst>
          </p:cNvPr>
          <p:cNvSpPr/>
          <p:nvPr/>
        </p:nvSpPr>
        <p:spPr>
          <a:xfrm>
            <a:off x="3359918" y="6096508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CED47F-762C-49C3-A4AA-5282E51B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52" y="3295863"/>
            <a:ext cx="3960000" cy="161538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79A6B48-A2E7-4609-93DB-53F1EE39E3BE}"/>
              </a:ext>
            </a:extLst>
          </p:cNvPr>
          <p:cNvSpPr txBox="1"/>
          <p:nvPr/>
        </p:nvSpPr>
        <p:spPr>
          <a:xfrm>
            <a:off x="5121262" y="1806577"/>
            <a:ext cx="641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随后，会出现短暂的空屏。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F30758-9765-489C-B0DE-13BDE3F0314A}"/>
              </a:ext>
            </a:extLst>
          </p:cNvPr>
          <p:cNvGrpSpPr/>
          <p:nvPr/>
        </p:nvGrpSpPr>
        <p:grpSpPr>
          <a:xfrm>
            <a:off x="430752" y="1103146"/>
            <a:ext cx="3960000" cy="1887742"/>
            <a:chOff x="430752" y="1103146"/>
            <a:chExt cx="3960000" cy="1887742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6987D1B-E37F-4A80-9A97-0DB1AC185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3" t="19489" r="13226" b="20938"/>
            <a:stretch/>
          </p:blipFill>
          <p:spPr>
            <a:xfrm>
              <a:off x="430752" y="1103146"/>
              <a:ext cx="3960000" cy="188774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A5F41B5-2E60-406E-98CB-1F67ABBD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6384" y="1806577"/>
              <a:ext cx="914479" cy="518205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0872056-07C8-4605-BE65-ECEFE3BE1767}"/>
              </a:ext>
            </a:extLst>
          </p:cNvPr>
          <p:cNvSpPr txBox="1"/>
          <p:nvPr/>
        </p:nvSpPr>
        <p:spPr>
          <a:xfrm>
            <a:off x="5121262" y="3141351"/>
            <a:ext cx="6884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最后，会呈现两张在学习图片基础上</a:t>
            </a:r>
            <a:r>
              <a:rPr lang="zh-CN" altLang="en-US" sz="24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旋转了一定视角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后形成的备选场景图片。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zh-CN" altLang="en-US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请您选出哪张图片与学习图片中</a:t>
            </a:r>
            <a:r>
              <a:rPr lang="zh-CN" altLang="en-US" sz="2400" b="1" u="sng" dirty="0">
                <a:latin typeface="等线 Light" panose="02010600030101010101" pitchFamily="2" charset="-122"/>
                <a:ea typeface="等线 Light" panose="02010600030101010101" pitchFamily="2" charset="-122"/>
              </a:rPr>
              <a:t>四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座小山的相互排列关系相同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396B01-64C8-47C1-AEB0-8D5E2CEABBC7}"/>
              </a:ext>
            </a:extLst>
          </p:cNvPr>
          <p:cNvSpPr txBox="1"/>
          <p:nvPr/>
        </p:nvSpPr>
        <p:spPr>
          <a:xfrm>
            <a:off x="5121262" y="5516903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dirty="0">
                <a:latin typeface="+mj-ea"/>
              </a:rPr>
              <a:t>所选择的图片</a:t>
            </a:r>
            <a:r>
              <a:rPr lang="zh-CN" altLang="en-US" sz="2400" dirty="0">
                <a:latin typeface="+mj-ea"/>
                <a:ea typeface="+mj-ea"/>
              </a:rPr>
              <a:t>在左侧，请按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键盘左键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AEFE20-0E8E-4A60-92B1-1D2637D2593B}"/>
              </a:ext>
            </a:extLst>
          </p:cNvPr>
          <p:cNvSpPr txBox="1"/>
          <p:nvPr/>
        </p:nvSpPr>
        <p:spPr>
          <a:xfrm>
            <a:off x="5121262" y="5980538"/>
            <a:ext cx="630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dirty="0">
                <a:latin typeface="+mj-ea"/>
              </a:rPr>
              <a:t>所选择的图片</a:t>
            </a:r>
            <a:r>
              <a:rPr lang="zh-CN" altLang="en-US" sz="2400" dirty="0">
                <a:latin typeface="+mj-ea"/>
                <a:ea typeface="+mj-ea"/>
              </a:rPr>
              <a:t>在右侧，请按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键盘右键</a:t>
            </a:r>
          </a:p>
        </p:txBody>
      </p:sp>
    </p:spTree>
    <p:extLst>
      <p:ext uri="{BB962C8B-B14F-4D97-AF65-F5344CB8AC3E}">
        <p14:creationId xmlns:p14="http://schemas.microsoft.com/office/powerpoint/2010/main" val="25209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CAFA5892-18EC-43E3-8140-13A8255D78B6}"/>
              </a:ext>
            </a:extLst>
          </p:cNvPr>
          <p:cNvSpPr txBox="1"/>
          <p:nvPr/>
        </p:nvSpPr>
        <p:spPr>
          <a:xfrm>
            <a:off x="591271" y="5692616"/>
            <a:ext cx="1111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但是，与右侧备选图片中</a:t>
            </a:r>
            <a:r>
              <a:rPr lang="zh-CN" altLang="en-US" sz="2400" b="1" u="sng" dirty="0">
                <a:latin typeface="+mj-ea"/>
                <a:ea typeface="+mj-ea"/>
              </a:rPr>
              <a:t>其中两座小山交换了排列关系</a:t>
            </a:r>
            <a:r>
              <a:rPr lang="en-US" altLang="zh-CN" sz="2400" dirty="0">
                <a:latin typeface="+mj-ea"/>
                <a:ea typeface="+mj-ea"/>
              </a:rPr>
              <a:t>&lt;</a:t>
            </a:r>
            <a:r>
              <a:rPr lang="zh-CN" altLang="en-US" sz="2400" dirty="0">
                <a:latin typeface="+mj-ea"/>
                <a:ea typeface="+mj-ea"/>
              </a:rPr>
              <a:t>黄色圈处</a:t>
            </a:r>
            <a:r>
              <a:rPr lang="en-US" altLang="zh-CN" sz="2400" dirty="0">
                <a:latin typeface="+mj-ea"/>
                <a:ea typeface="+mj-ea"/>
              </a:rPr>
              <a:t>&gt;</a:t>
            </a:r>
            <a:r>
              <a:rPr lang="zh-CN" altLang="en-US" sz="2400" dirty="0">
                <a:latin typeface="+mj-ea"/>
                <a:ea typeface="+mj-ea"/>
              </a:rPr>
              <a:t>，因此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不同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6D326A-E486-47A4-A3CA-339789CA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79" y="1392546"/>
            <a:ext cx="3240000" cy="243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0F205A-9254-4E39-BC14-4D48803C1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219" y="1392546"/>
            <a:ext cx="3240000" cy="243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460342-5673-4CC6-BE3C-84AEAF46422D}"/>
              </a:ext>
            </a:extLst>
          </p:cNvPr>
          <p:cNvSpPr txBox="1"/>
          <p:nvPr/>
        </p:nvSpPr>
        <p:spPr>
          <a:xfrm>
            <a:off x="739999" y="4006492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学习图片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366C3C-E5D6-41A8-A68C-04FE89E0B6C7}"/>
              </a:ext>
            </a:extLst>
          </p:cNvPr>
          <p:cNvSpPr txBox="1"/>
          <p:nvPr/>
        </p:nvSpPr>
        <p:spPr>
          <a:xfrm>
            <a:off x="6846679" y="3988056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备选图片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5B5765A-CCC8-4162-9AC1-30EC50DCCDC1}"/>
              </a:ext>
            </a:extLst>
          </p:cNvPr>
          <p:cNvSpPr/>
          <p:nvPr/>
        </p:nvSpPr>
        <p:spPr>
          <a:xfrm>
            <a:off x="4540359" y="1208600"/>
            <a:ext cx="7366000" cy="27978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26844FB-FFA2-41AF-AC67-87DE024ED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" y="1392546"/>
            <a:ext cx="3240000" cy="2430000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DFAAA5DD-3146-4D1C-9ED4-AE7004673C24}"/>
              </a:ext>
            </a:extLst>
          </p:cNvPr>
          <p:cNvSpPr/>
          <p:nvPr/>
        </p:nvSpPr>
        <p:spPr>
          <a:xfrm rot="16851295">
            <a:off x="1307001" y="1509408"/>
            <a:ext cx="854271" cy="244045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36B665-7F53-406B-89D9-7B3EA5671AF4}"/>
              </a:ext>
            </a:extLst>
          </p:cNvPr>
          <p:cNvSpPr/>
          <p:nvPr/>
        </p:nvSpPr>
        <p:spPr>
          <a:xfrm rot="16715530">
            <a:off x="9124799" y="1904289"/>
            <a:ext cx="1052080" cy="194954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示 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9345B0-A079-4E8D-90A8-DBF3DE2685DE}"/>
              </a:ext>
            </a:extLst>
          </p:cNvPr>
          <p:cNvSpPr txBox="1"/>
          <p:nvPr/>
        </p:nvSpPr>
        <p:spPr>
          <a:xfrm>
            <a:off x="591272" y="5115541"/>
            <a:ext cx="113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学习图片与左侧备选图片中四座小山的相互排列关系均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相同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20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 animBg="1"/>
      <p:bldP spid="2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DCD3415-05C9-4F2F-AB3B-3D66FCEB73B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DC375B-4106-4B88-A9D3-FCDF8AD2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0ACC18-257C-4DFB-A7F3-2CFD9F2423C9}"/>
              </a:ext>
            </a:extLst>
          </p:cNvPr>
          <p:cNvSpPr txBox="1"/>
          <p:nvPr/>
        </p:nvSpPr>
        <p:spPr>
          <a:xfrm>
            <a:off x="5087566" y="2062354"/>
            <a:ext cx="696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本测试包括两个部分：</a:t>
            </a:r>
            <a:r>
              <a:rPr lang="zh-CN" altLang="en-US" sz="2400" b="1" dirty="0">
                <a:latin typeface="+mj-ea"/>
                <a:ea typeface="+mj-ea"/>
              </a:rPr>
              <a:t>练习部分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zh-CN" altLang="en-US" sz="2400" b="1" dirty="0">
                <a:latin typeface="+mj-ea"/>
                <a:ea typeface="+mj-ea"/>
              </a:rPr>
              <a:t>正式部分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在练习部分中，您将熟悉测试的主要内容。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A7DD4C-897A-4C7E-84AF-07D43B0BDEC9}"/>
              </a:ext>
            </a:extLst>
          </p:cNvPr>
          <p:cNvSpPr txBox="1"/>
          <p:nvPr/>
        </p:nvSpPr>
        <p:spPr>
          <a:xfrm>
            <a:off x="5087566" y="4588236"/>
            <a:ext cx="686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正式部分包括三个阶段，总共使用大约九分钟。请耐心作答。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每个阶段之间有休息间隔，没有时间限制。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DF3E9A-6AD6-4E4E-8E32-7DE8A50C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83" y="1621410"/>
            <a:ext cx="3959629" cy="21533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E82CC6-D50F-4F6E-B578-79510F69A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83" y="4242063"/>
            <a:ext cx="3960000" cy="20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57" y="1757995"/>
            <a:ext cx="10511672" cy="212936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如果熟悉了该测试流程，那就开始吧。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511E2F-393E-4041-A3C0-ABF131E20CFE}"/>
              </a:ext>
            </a:extLst>
          </p:cNvPr>
          <p:cNvSpPr/>
          <p:nvPr/>
        </p:nvSpPr>
        <p:spPr>
          <a:xfrm>
            <a:off x="1027521" y="4087482"/>
            <a:ext cx="1081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如果仍有问题，请询问临床医生或测试者。</a:t>
            </a:r>
          </a:p>
        </p:txBody>
      </p:sp>
    </p:spTree>
    <p:extLst>
      <p:ext uri="{BB962C8B-B14F-4D97-AF65-F5344CB8AC3E}">
        <p14:creationId xmlns:p14="http://schemas.microsoft.com/office/powerpoint/2010/main" val="11128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32" y="5171786"/>
            <a:ext cx="2363374" cy="560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9FDEF2-6ABD-47E1-813D-AC3C2DF9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262" y="1125826"/>
            <a:ext cx="4349475" cy="28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1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86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C3F5C0-6842-419E-B22D-5B46FAC77187}"/>
              </a:ext>
            </a:extLst>
          </p:cNvPr>
          <p:cNvSpPr txBox="1"/>
          <p:nvPr/>
        </p:nvSpPr>
        <p:spPr>
          <a:xfrm>
            <a:off x="2164080" y="10033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第一种类型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163F95-123F-465D-9D2B-DE751D108C80}"/>
              </a:ext>
            </a:extLst>
          </p:cNvPr>
          <p:cNvGrpSpPr/>
          <p:nvPr/>
        </p:nvGrpSpPr>
        <p:grpSpPr>
          <a:xfrm>
            <a:off x="1584960" y="674469"/>
            <a:ext cx="9946640" cy="2753811"/>
            <a:chOff x="345440" y="815054"/>
            <a:chExt cx="11846560" cy="325955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1F222F0-6D9A-4521-9006-2547B4D2B5B7}"/>
                </a:ext>
              </a:extLst>
            </p:cNvPr>
            <p:cNvSpPr txBox="1"/>
            <p:nvPr/>
          </p:nvSpPr>
          <p:spPr>
            <a:xfrm>
              <a:off x="1025640" y="3612946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学习图片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52D295-0E9C-4696-B466-2B4ADB69584B}"/>
                </a:ext>
              </a:extLst>
            </p:cNvPr>
            <p:cNvSpPr txBox="1"/>
            <p:nvPr/>
          </p:nvSpPr>
          <p:spPr>
            <a:xfrm>
              <a:off x="7132320" y="3594510"/>
              <a:ext cx="2804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备选图片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AA42241-EA27-4F7B-AD57-ECDB703AD802}"/>
                </a:ext>
              </a:extLst>
            </p:cNvPr>
            <p:cNvSpPr/>
            <p:nvPr/>
          </p:nvSpPr>
          <p:spPr>
            <a:xfrm>
              <a:off x="4826000" y="815054"/>
              <a:ext cx="7366000" cy="279789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4E808B8-BDAA-48FC-A194-84F13E38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058" y="999000"/>
              <a:ext cx="3240000" cy="243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19A656F-4F0A-4BF8-8081-3D7373BF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" y="999000"/>
              <a:ext cx="3240000" cy="243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F6A8F6C-F3A1-46F3-BCC7-16C0549A0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1889" y="999000"/>
              <a:ext cx="3240000" cy="2430000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18FD039-D1E3-44BD-B972-0660BAF41F63}"/>
                </a:ext>
              </a:extLst>
            </p:cNvPr>
            <p:cNvSpPr/>
            <p:nvPr/>
          </p:nvSpPr>
          <p:spPr>
            <a:xfrm>
              <a:off x="2164080" y="2219142"/>
              <a:ext cx="822960" cy="75184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FDFEABF-14CA-4F58-BFD3-28F67273CF26}"/>
                </a:ext>
              </a:extLst>
            </p:cNvPr>
            <p:cNvSpPr/>
            <p:nvPr/>
          </p:nvSpPr>
          <p:spPr>
            <a:xfrm>
              <a:off x="10505440" y="2214000"/>
              <a:ext cx="802640" cy="7468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6773D4E-1AE2-4311-A281-9626AA996CAF}"/>
              </a:ext>
            </a:extLst>
          </p:cNvPr>
          <p:cNvSpPr/>
          <p:nvPr/>
        </p:nvSpPr>
        <p:spPr>
          <a:xfrm>
            <a:off x="1100756" y="3568110"/>
            <a:ext cx="111283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，之后屏幕的中心呈现</a:t>
            </a:r>
            <a:r>
              <a:rPr lang="en-US" altLang="zh-CN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4s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的场景图片让您进行学习。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请记住学习图片上的</a:t>
            </a:r>
            <a:r>
              <a:rPr lang="zh-CN" altLang="en-US" sz="2400" b="1" u="sng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阳光照射方向（山的投影朝向）信息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短暂的空屏之后，会呈现两张备选场景图片，</a:t>
            </a:r>
          </a:p>
          <a:p>
            <a:pPr lvl="0"/>
            <a:r>
              <a:rPr lang="zh-CN" altLang="en-US" sz="2400" b="1" u="sng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请您选出哪张图片与学习图片的阳光照射方向（山的投影方向）信息</a:t>
            </a:r>
            <a:r>
              <a:rPr lang="zh-CN" altLang="en-US" sz="2400" b="1" u="sng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相同</a:t>
            </a:r>
            <a:r>
              <a:rPr lang="zh-CN" altLang="en-US" sz="2400" b="1" u="sng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en-US" altLang="zh-CN" sz="2400" b="1" u="sng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如果所选择的图片在左侧，请按键盘左键。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如果所选择的图片在右侧，请按键盘右键。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（继续，请按空格键）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6173" y="2524916"/>
            <a:ext cx="18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</a:rPr>
              <a:t>阴影方向变化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58304" y="2505744"/>
            <a:ext cx="18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正确图片</a:t>
            </a:r>
          </a:p>
        </p:txBody>
      </p:sp>
    </p:spTree>
    <p:extLst>
      <p:ext uri="{BB962C8B-B14F-4D97-AF65-F5344CB8AC3E}">
        <p14:creationId xmlns:p14="http://schemas.microsoft.com/office/powerpoint/2010/main" val="182452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9207800-51E5-4324-8319-540C0FFF1CDE}"/>
              </a:ext>
            </a:extLst>
          </p:cNvPr>
          <p:cNvGrpSpPr/>
          <p:nvPr/>
        </p:nvGrpSpPr>
        <p:grpSpPr>
          <a:xfrm>
            <a:off x="430752" y="1103146"/>
            <a:ext cx="3960000" cy="1887742"/>
            <a:chOff x="430752" y="1103146"/>
            <a:chExt cx="3960000" cy="1887742"/>
          </a:xfrm>
          <a:solidFill>
            <a:srgbClr val="808080"/>
          </a:solidFill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400D27-ADF9-4C1F-ADBF-45603906D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223" t="19489" r="13226" b="20938"/>
            <a:stretch/>
          </p:blipFill>
          <p:spPr>
            <a:xfrm>
              <a:off x="430752" y="1103146"/>
              <a:ext cx="3960000" cy="1887742"/>
            </a:xfrm>
            <a:prstGeom prst="rect">
              <a:avLst/>
            </a:prstGeom>
            <a:grpFill/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5EBF02-2654-42C2-B799-CF8628D26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6384" y="1806577"/>
              <a:ext cx="914479" cy="518205"/>
            </a:xfrm>
            <a:prstGeom prst="rect">
              <a:avLst/>
            </a:prstGeom>
            <a:solidFill>
              <a:srgbClr val="808080"/>
            </a:solidFill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4C35063-A5DB-488B-BF58-4DF3EBE4D361}"/>
              </a:ext>
            </a:extLst>
          </p:cNvPr>
          <p:cNvSpPr txBox="1"/>
          <p:nvPr/>
        </p:nvSpPr>
        <p:spPr>
          <a:xfrm>
            <a:off x="2164080" y="10033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第二种类型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2AD546-80BA-434B-B9B6-91724C2EDA4D}"/>
              </a:ext>
            </a:extLst>
          </p:cNvPr>
          <p:cNvSpPr/>
          <p:nvPr/>
        </p:nvSpPr>
        <p:spPr>
          <a:xfrm>
            <a:off x="790082" y="3610329"/>
            <a:ext cx="1124859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，之后屏幕的中心呈现</a:t>
            </a:r>
            <a:r>
              <a:rPr lang="en-US" altLang="zh-CN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4s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的场景图片让您进行学习。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请记住学习图片上</a:t>
            </a:r>
            <a:r>
              <a:rPr lang="zh-CN" altLang="en-US" sz="2400" b="1" u="sng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四座小山的位置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短暂空屏之后，会呈现两张备选场景图片，</a:t>
            </a:r>
          </a:p>
          <a:p>
            <a:r>
              <a:rPr lang="zh-CN" altLang="en-US" sz="2400" b="1" u="sng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请您选出哪张图片与学习图片的四座小山的位置</a:t>
            </a:r>
            <a:r>
              <a:rPr lang="zh-CN" altLang="en-US" sz="2400" b="1" u="sng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相同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  <a:p>
            <a:pPr lvl="0"/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如果所选择的图片在左侧，请按键盘左键。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如果所选择的图片在右侧，请按键盘右键。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（继续，请按空格键）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2510DA-030E-4AC5-B6FC-146FC2BDA1D3}"/>
              </a:ext>
            </a:extLst>
          </p:cNvPr>
          <p:cNvGrpSpPr/>
          <p:nvPr/>
        </p:nvGrpSpPr>
        <p:grpSpPr>
          <a:xfrm>
            <a:off x="887396" y="741647"/>
            <a:ext cx="10272896" cy="2610739"/>
            <a:chOff x="345440" y="1166392"/>
            <a:chExt cx="11846560" cy="339893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A3E81F5-E27B-4140-9F5B-33291133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3620" y="1350338"/>
              <a:ext cx="3240000" cy="2430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76DD23-D9D6-4926-B34B-C22BCFD7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860" y="1350338"/>
              <a:ext cx="3240000" cy="243000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8A0488C-279D-400D-8F32-2C34B76885E5}"/>
                </a:ext>
              </a:extLst>
            </p:cNvPr>
            <p:cNvSpPr txBox="1"/>
            <p:nvPr/>
          </p:nvSpPr>
          <p:spPr>
            <a:xfrm>
              <a:off x="1025640" y="3964284"/>
              <a:ext cx="1879600" cy="60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学习图片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06EABA-EB6F-4143-A8EA-C796ACBE2884}"/>
                </a:ext>
              </a:extLst>
            </p:cNvPr>
            <p:cNvSpPr txBox="1"/>
            <p:nvPr/>
          </p:nvSpPr>
          <p:spPr>
            <a:xfrm>
              <a:off x="7132320" y="3945847"/>
              <a:ext cx="2804160" cy="60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备选图片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CAA00E6-DC84-474C-9A39-C1ED26E50272}"/>
                </a:ext>
              </a:extLst>
            </p:cNvPr>
            <p:cNvSpPr/>
            <p:nvPr/>
          </p:nvSpPr>
          <p:spPr>
            <a:xfrm>
              <a:off x="4826000" y="1166392"/>
              <a:ext cx="7366000" cy="279789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E8AC063-65C0-4A63-85EE-7783F0B81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" y="1350338"/>
              <a:ext cx="3240000" cy="2430000"/>
            </a:xfrm>
            <a:prstGeom prst="rect">
              <a:avLst/>
            </a:prstGeom>
          </p:spPr>
        </p:pic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DFAAA5DD-3146-4D1C-9ED4-AE7004673C24}"/>
              </a:ext>
            </a:extLst>
          </p:cNvPr>
          <p:cNvSpPr/>
          <p:nvPr/>
        </p:nvSpPr>
        <p:spPr>
          <a:xfrm rot="19241310">
            <a:off x="2364132" y="1651229"/>
            <a:ext cx="854271" cy="109249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FAAA5DD-3146-4D1C-9ED4-AE7004673C24}"/>
              </a:ext>
            </a:extLst>
          </p:cNvPr>
          <p:cNvSpPr/>
          <p:nvPr/>
        </p:nvSpPr>
        <p:spPr>
          <a:xfrm rot="19241310">
            <a:off x="9071358" y="1601586"/>
            <a:ext cx="854271" cy="84427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708080" y="2420061"/>
            <a:ext cx="18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</a:rPr>
              <a:t>小山位置移动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913231" y="2378257"/>
            <a:ext cx="18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正确图片</a:t>
            </a:r>
          </a:p>
        </p:txBody>
      </p:sp>
    </p:spTree>
    <p:extLst>
      <p:ext uri="{BB962C8B-B14F-4D97-AF65-F5344CB8AC3E}">
        <p14:creationId xmlns:p14="http://schemas.microsoft.com/office/powerpoint/2010/main" val="26554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11FE5D7-4BBD-4241-8600-DD6514A02C1C}"/>
              </a:ext>
            </a:extLst>
          </p:cNvPr>
          <p:cNvSpPr txBox="1"/>
          <p:nvPr/>
        </p:nvSpPr>
        <p:spPr>
          <a:xfrm>
            <a:off x="2164080" y="10033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第三种类型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747C89-EC8E-400B-A55C-1B7BE63E9E8A}"/>
              </a:ext>
            </a:extLst>
          </p:cNvPr>
          <p:cNvSpPr/>
          <p:nvPr/>
        </p:nvSpPr>
        <p:spPr>
          <a:xfrm>
            <a:off x="619601" y="3758481"/>
            <a:ext cx="111283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，之后屏幕的中心呈现</a:t>
            </a:r>
            <a:r>
              <a:rPr lang="en-US" altLang="zh-CN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4s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的场景图片让您进行学习。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请记住学习图片上</a:t>
            </a:r>
            <a:r>
              <a:rPr lang="zh-CN" altLang="en-US" sz="2400" b="1" u="sng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四座山的相互排列关系</a:t>
            </a:r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短暂空屏之后，会呈现两张备选场景图片，</a:t>
            </a:r>
          </a:p>
          <a:p>
            <a:r>
              <a:rPr lang="zh-CN" altLang="en-US" sz="2400" b="1" u="sng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请您选出哪张图片与学习图片中四座小山的相互排列关系</a:t>
            </a:r>
            <a:r>
              <a:rPr lang="zh-CN" altLang="en-US" sz="2400" b="1" u="sng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相同</a:t>
            </a:r>
            <a:r>
              <a:rPr lang="zh-CN" altLang="en-US" sz="2400" b="1" u="sng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  <a:p>
            <a:pPr lvl="0"/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如果所选择的图片在左侧，请按键盘左键。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如果所选择的图片在右侧，请按键盘右键。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（继续，请按空格键）</a:t>
            </a:r>
            <a:endParaRPr lang="en-US" altLang="zh-CN" sz="2400" b="1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EE7F1E-4C3E-4CC1-B4A0-14D6070AD44F}"/>
              </a:ext>
            </a:extLst>
          </p:cNvPr>
          <p:cNvGrpSpPr/>
          <p:nvPr/>
        </p:nvGrpSpPr>
        <p:grpSpPr>
          <a:xfrm>
            <a:off x="1158240" y="656364"/>
            <a:ext cx="9875520" cy="3046988"/>
            <a:chOff x="571282" y="1166392"/>
            <a:chExt cx="11620718" cy="325955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40E1FBF-1E70-461F-BC5B-B7A33B0CE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3620" y="1350338"/>
              <a:ext cx="3240000" cy="243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C27738E-1C44-45DF-88E7-273C07F4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860" y="1350338"/>
              <a:ext cx="3240000" cy="2430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9DD529-E7C1-4359-A64B-C809A84041DC}"/>
                </a:ext>
              </a:extLst>
            </p:cNvPr>
            <p:cNvSpPr txBox="1"/>
            <p:nvPr/>
          </p:nvSpPr>
          <p:spPr>
            <a:xfrm>
              <a:off x="1025640" y="3964284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学习图片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7613E67-8CFC-4BE4-8B7A-78730F94E2C9}"/>
                </a:ext>
              </a:extLst>
            </p:cNvPr>
            <p:cNvSpPr txBox="1"/>
            <p:nvPr/>
          </p:nvSpPr>
          <p:spPr>
            <a:xfrm>
              <a:off x="7132320" y="3945848"/>
              <a:ext cx="2804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j-ea"/>
                  <a:ea typeface="+mj-ea"/>
                </a:rPr>
                <a:t>备选图片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DEA59E4-D018-4F20-BD65-F2831AB0CA93}"/>
                </a:ext>
              </a:extLst>
            </p:cNvPr>
            <p:cNvSpPr/>
            <p:nvPr/>
          </p:nvSpPr>
          <p:spPr>
            <a:xfrm>
              <a:off x="4826000" y="1166392"/>
              <a:ext cx="7366000" cy="279789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59A10D0-AD7C-4DCF-8425-944B7E8B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82" y="1346237"/>
              <a:ext cx="3240000" cy="2430000"/>
            </a:xfrm>
            <a:prstGeom prst="rect">
              <a:avLst/>
            </a:prstGeom>
          </p:spPr>
        </p:pic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166A1D7-0A61-46FA-949A-92244961717F}"/>
                </a:ext>
              </a:extLst>
            </p:cNvPr>
            <p:cNvSpPr/>
            <p:nvPr/>
          </p:nvSpPr>
          <p:spPr>
            <a:xfrm rot="16851295">
              <a:off x="1538304" y="1463099"/>
              <a:ext cx="854271" cy="244045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F40A716-B5D7-42A8-9240-1F11E9604015}"/>
                </a:ext>
              </a:extLst>
            </p:cNvPr>
            <p:cNvSpPr/>
            <p:nvPr/>
          </p:nvSpPr>
          <p:spPr>
            <a:xfrm rot="16715530">
              <a:off x="9410440" y="1862081"/>
              <a:ext cx="1052080" cy="194954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476344" y="2756613"/>
            <a:ext cx="220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</a:rPr>
              <a:t>两</a:t>
            </a:r>
            <a:r>
              <a:rPr kumimoji="1" lang="zh-CN" altLang="en-US" b="1">
                <a:solidFill>
                  <a:srgbClr val="FFFF00"/>
                </a:solidFill>
              </a:rPr>
              <a:t>座小山位置交换</a:t>
            </a:r>
            <a:endParaRPr kumimoji="1"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87136" y="2738659"/>
            <a:ext cx="18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正确图片</a:t>
            </a:r>
          </a:p>
        </p:txBody>
      </p:sp>
    </p:spTree>
    <p:extLst>
      <p:ext uri="{BB962C8B-B14F-4D97-AF65-F5344CB8AC3E}">
        <p14:creationId xmlns:p14="http://schemas.microsoft.com/office/powerpoint/2010/main" val="161184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ECCB-F045-4FB6-B028-9F1824AA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4" y="1966585"/>
            <a:ext cx="10511672" cy="29248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非常感谢您参加测试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下面请仔细听我们对该程序的解说。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B926-3F39-4784-9F1F-9EC67BD15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BAEFD-A602-40ED-9241-8B883B7BD59E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</p:spTree>
    <p:extLst>
      <p:ext uri="{BB962C8B-B14F-4D97-AF65-F5344CB8AC3E}">
        <p14:creationId xmlns:p14="http://schemas.microsoft.com/office/powerpoint/2010/main" val="303236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15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10EB3-4C0D-4C4A-9211-082887E41E5E}"/>
              </a:ext>
            </a:extLst>
          </p:cNvPr>
          <p:cNvSpPr txBox="1"/>
          <p:nvPr/>
        </p:nvSpPr>
        <p:spPr>
          <a:xfrm>
            <a:off x="3855563" y="2168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296-7E53-4D1C-8EB4-DBEC3408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247727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3B6E03-E8D2-4331-A7FF-5249EE66416D}"/>
              </a:ext>
            </a:extLst>
          </p:cNvPr>
          <p:cNvSpPr txBox="1"/>
          <p:nvPr/>
        </p:nvSpPr>
        <p:spPr>
          <a:xfrm>
            <a:off x="4628561" y="1556281"/>
            <a:ext cx="7494310" cy="344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/>
              <a:t>测试开始时，需要在左侧方框中输入以下信息：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dirty="0"/>
              <a:t>Participant</a:t>
            </a:r>
            <a:r>
              <a:rPr lang="zh-CN" altLang="en-US" dirty="0"/>
              <a:t>：这是受试者测试编号。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姓名拼音：这是受试者的姓名全拼，输入小写字母，中间没有空格。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男</a:t>
            </a:r>
            <a:r>
              <a:rPr lang="en-US" altLang="zh-CN" dirty="0"/>
              <a:t>1/</a:t>
            </a:r>
            <a:r>
              <a:rPr lang="zh-CN" altLang="en-US" dirty="0"/>
              <a:t>女</a:t>
            </a:r>
            <a:r>
              <a:rPr lang="en-US" altLang="zh-CN" dirty="0"/>
              <a:t>2</a:t>
            </a:r>
            <a:r>
              <a:rPr lang="zh-CN" altLang="en-US" dirty="0"/>
              <a:t>：男性受试者输入</a:t>
            </a:r>
            <a:r>
              <a:rPr lang="en-US" altLang="zh-CN" dirty="0"/>
              <a:t>1</a:t>
            </a:r>
            <a:r>
              <a:rPr lang="zh-CN" altLang="en-US" dirty="0"/>
              <a:t>，女性受试者输入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入院</a:t>
            </a:r>
            <a:r>
              <a:rPr lang="en-US" altLang="zh-CN" dirty="0"/>
              <a:t>1/</a:t>
            </a:r>
            <a:r>
              <a:rPr lang="zh-CN" altLang="en-US" dirty="0"/>
              <a:t>出院</a:t>
            </a:r>
            <a:r>
              <a:rPr lang="en-US" altLang="zh-CN" dirty="0"/>
              <a:t>2</a:t>
            </a:r>
            <a:r>
              <a:rPr lang="zh-CN" altLang="en-US" dirty="0"/>
              <a:t>：如果为刚入院，输入</a:t>
            </a:r>
            <a:r>
              <a:rPr lang="en-US" altLang="zh-CN" dirty="0"/>
              <a:t>1</a:t>
            </a:r>
            <a:r>
              <a:rPr lang="zh-CN" altLang="en-US" dirty="0"/>
              <a:t>；如果为要出院或出院后，输入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3FA6B-E895-44C6-B0A7-A04131DAE79B}"/>
              </a:ext>
            </a:extLst>
          </p:cNvPr>
          <p:cNvSpPr txBox="1"/>
          <p:nvPr/>
        </p:nvSpPr>
        <p:spPr>
          <a:xfrm>
            <a:off x="2246050" y="5918130"/>
            <a:ext cx="7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如果输入此信息有问题，请联系测试者或临床医生。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5C948E-F263-4F47-B75B-DF1D4333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80" y="2154906"/>
            <a:ext cx="3960000" cy="22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121263" y="1324371"/>
            <a:ext cx="688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本测试主要考察场景识别能力，包括三种类型。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现在，讲述第一种类型的测试。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121263" y="2373990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3" t="19489" r="13226" b="20938"/>
          <a:stretch/>
        </p:blipFill>
        <p:spPr>
          <a:xfrm>
            <a:off x="430752" y="1324371"/>
            <a:ext cx="3960000" cy="18877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5F7C80-C098-4BF4-9CC3-719A5D93A5DA}"/>
              </a:ext>
            </a:extLst>
          </p:cNvPr>
          <p:cNvSpPr txBox="1"/>
          <p:nvPr/>
        </p:nvSpPr>
        <p:spPr>
          <a:xfrm>
            <a:off x="5121263" y="4013505"/>
            <a:ext cx="718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之后屏幕的中心呈现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4s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的场景图片进行学习。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请记住学习图片上的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阳光照射方向（山的投影朝向）</a:t>
            </a:r>
            <a:r>
              <a:rPr lang="zh-CN" altLang="en-US" sz="2400" b="1" u="sng" dirty="0">
                <a:latin typeface="等线 Light" panose="02010600030101010101" pitchFamily="2" charset="-122"/>
                <a:ea typeface="等线 Light" panose="02010600030101010101" pitchFamily="2" charset="-122"/>
              </a:rPr>
              <a:t>信息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CB27E9B-5319-4126-A04A-0CDD620BD21F}"/>
              </a:ext>
            </a:extLst>
          </p:cNvPr>
          <p:cNvGrpSpPr/>
          <p:nvPr/>
        </p:nvGrpSpPr>
        <p:grpSpPr>
          <a:xfrm>
            <a:off x="430752" y="3502576"/>
            <a:ext cx="3960000" cy="2865715"/>
            <a:chOff x="430752" y="3502576"/>
            <a:chExt cx="3960000" cy="286571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B3BCF03-BBBF-407B-965C-C77F6849D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52" y="3502576"/>
              <a:ext cx="3960000" cy="2218816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54DCBD6-00EE-4CB8-8320-E52FC3597F12}"/>
                </a:ext>
              </a:extLst>
            </p:cNvPr>
            <p:cNvSpPr txBox="1"/>
            <p:nvPr/>
          </p:nvSpPr>
          <p:spPr>
            <a:xfrm>
              <a:off x="1667183" y="5906626"/>
              <a:ext cx="1696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学习图片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78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15F7C80-C098-4BF4-9CC3-719A5D93A5DA}"/>
              </a:ext>
            </a:extLst>
          </p:cNvPr>
          <p:cNvSpPr txBox="1"/>
          <p:nvPr/>
        </p:nvSpPr>
        <p:spPr>
          <a:xfrm>
            <a:off x="5121262" y="3429000"/>
            <a:ext cx="688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最后，会呈现两张备选场景图片，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请您选出哪张图片与学习图片的</a:t>
            </a:r>
            <a:r>
              <a:rPr lang="zh-CN" altLang="en-US" sz="2400" b="1" u="sng" dirty="0">
                <a:latin typeface="等线 Light" panose="02010600030101010101" pitchFamily="2" charset="-122"/>
                <a:ea typeface="等线 Light" panose="02010600030101010101" pitchFamily="2" charset="-122"/>
              </a:rPr>
              <a:t>阳光照射方向（山的投影方向）信息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相同。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7F35F-8927-4F04-811F-E30E05F72CD8}"/>
              </a:ext>
            </a:extLst>
          </p:cNvPr>
          <p:cNvSpPr txBox="1"/>
          <p:nvPr/>
        </p:nvSpPr>
        <p:spPr>
          <a:xfrm>
            <a:off x="5121262" y="5495338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dirty="0">
                <a:latin typeface="+mj-ea"/>
              </a:rPr>
              <a:t>所选择的图片</a:t>
            </a:r>
            <a:r>
              <a:rPr lang="zh-CN" altLang="en-US" sz="2400" dirty="0">
                <a:latin typeface="+mj-ea"/>
                <a:ea typeface="+mj-ea"/>
              </a:rPr>
              <a:t>在左侧，请按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键盘左键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41B7F0-F6FE-4AA8-8E10-4BAC041975F5}"/>
              </a:ext>
            </a:extLst>
          </p:cNvPr>
          <p:cNvSpPr txBox="1"/>
          <p:nvPr/>
        </p:nvSpPr>
        <p:spPr>
          <a:xfrm>
            <a:off x="5121262" y="5958973"/>
            <a:ext cx="630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dirty="0">
                <a:latin typeface="+mj-ea"/>
              </a:rPr>
              <a:t>所选择的图片</a:t>
            </a:r>
            <a:r>
              <a:rPr lang="zh-CN" altLang="en-US" sz="2400" dirty="0">
                <a:latin typeface="+mj-ea"/>
                <a:ea typeface="+mj-ea"/>
              </a:rPr>
              <a:t>在右侧，请按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键盘右键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B17C80-4145-4985-86F6-77726F3BD52E}"/>
              </a:ext>
            </a:extLst>
          </p:cNvPr>
          <p:cNvSpPr txBox="1"/>
          <p:nvPr/>
        </p:nvSpPr>
        <p:spPr>
          <a:xfrm>
            <a:off x="5121262" y="1806577"/>
            <a:ext cx="641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随后，会出现短暂的空屏。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C7856C7-5070-4E44-81A6-84B11C4A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81" y="5495338"/>
            <a:ext cx="2737341" cy="1005927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DE9309EC-2BE0-4A08-8DFC-C07D9C5F784A}"/>
              </a:ext>
            </a:extLst>
          </p:cNvPr>
          <p:cNvSpPr/>
          <p:nvPr/>
        </p:nvSpPr>
        <p:spPr>
          <a:xfrm>
            <a:off x="1154847" y="6087441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85A850-C099-44D0-A482-1788C85DF49E}"/>
              </a:ext>
            </a:extLst>
          </p:cNvPr>
          <p:cNvSpPr/>
          <p:nvPr/>
        </p:nvSpPr>
        <p:spPr>
          <a:xfrm>
            <a:off x="3359918" y="6096508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0F8359-8FDA-4171-A808-3C132698B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52" y="3281060"/>
            <a:ext cx="3960000" cy="167053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C56FACD-5555-4319-BF1A-4CCD522FCCA3}"/>
              </a:ext>
            </a:extLst>
          </p:cNvPr>
          <p:cNvGrpSpPr/>
          <p:nvPr/>
        </p:nvGrpSpPr>
        <p:grpSpPr>
          <a:xfrm>
            <a:off x="430752" y="1103146"/>
            <a:ext cx="3960000" cy="1887742"/>
            <a:chOff x="430752" y="1103146"/>
            <a:chExt cx="3960000" cy="18877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64BEE2-EF0E-40A9-873A-C1D6F2E1C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3" t="19489" r="13226" b="20938"/>
            <a:stretch/>
          </p:blipFill>
          <p:spPr>
            <a:xfrm>
              <a:off x="430752" y="1103146"/>
              <a:ext cx="3960000" cy="188774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A35DC8E-10FB-4265-A798-AFC0DFA0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6384" y="1806577"/>
              <a:ext cx="914479" cy="518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25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20" grpId="0"/>
      <p:bldP spid="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460342-5673-4CC6-BE3C-84AEAF46422D}"/>
              </a:ext>
            </a:extLst>
          </p:cNvPr>
          <p:cNvSpPr txBox="1"/>
          <p:nvPr/>
        </p:nvSpPr>
        <p:spPr>
          <a:xfrm>
            <a:off x="837104" y="3940398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学习图片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366C3C-E5D6-41A8-A68C-04FE89E0B6C7}"/>
              </a:ext>
            </a:extLst>
          </p:cNvPr>
          <p:cNvSpPr txBox="1"/>
          <p:nvPr/>
        </p:nvSpPr>
        <p:spPr>
          <a:xfrm>
            <a:off x="6943784" y="3921962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备选图片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5B5765A-CCC8-4162-9AC1-30EC50DCCDC1}"/>
              </a:ext>
            </a:extLst>
          </p:cNvPr>
          <p:cNvSpPr/>
          <p:nvPr/>
        </p:nvSpPr>
        <p:spPr>
          <a:xfrm>
            <a:off x="4637464" y="1142506"/>
            <a:ext cx="7366000" cy="27978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F09624C-D74C-4C0C-B6A1-C93AF66D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22" y="1326452"/>
            <a:ext cx="3240000" cy="243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26844FB-FFA2-41AF-AC67-87DE024ED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4" y="1326452"/>
            <a:ext cx="3240000" cy="2430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1F833F5-E60A-4486-93AA-5AE463F39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53" y="1326452"/>
            <a:ext cx="3240000" cy="2430000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DFAAA5DD-3146-4D1C-9ED4-AE7004673C24}"/>
              </a:ext>
            </a:extLst>
          </p:cNvPr>
          <p:cNvSpPr/>
          <p:nvPr/>
        </p:nvSpPr>
        <p:spPr>
          <a:xfrm>
            <a:off x="1975544" y="2546594"/>
            <a:ext cx="822960" cy="75184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CE08A68-1F2B-4D37-8B6D-C64C8AF73552}"/>
              </a:ext>
            </a:extLst>
          </p:cNvPr>
          <p:cNvSpPr/>
          <p:nvPr/>
        </p:nvSpPr>
        <p:spPr>
          <a:xfrm>
            <a:off x="10316904" y="2541452"/>
            <a:ext cx="802640" cy="74682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9345B0-A079-4E8D-90A8-DBF3DE2685DE}"/>
              </a:ext>
            </a:extLst>
          </p:cNvPr>
          <p:cNvSpPr txBox="1"/>
          <p:nvPr/>
        </p:nvSpPr>
        <p:spPr>
          <a:xfrm>
            <a:off x="628372" y="4908607"/>
            <a:ext cx="113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学习图片与左侧备选图片的阳光照射方向（山的投影朝向）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相同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FA5892-18EC-43E3-8140-13A8255D78B6}"/>
              </a:ext>
            </a:extLst>
          </p:cNvPr>
          <p:cNvSpPr txBox="1"/>
          <p:nvPr/>
        </p:nvSpPr>
        <p:spPr>
          <a:xfrm>
            <a:off x="1214082" y="5415151"/>
            <a:ext cx="1053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但是，与右侧备选图片的阳光照射方向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不同</a:t>
            </a:r>
            <a:r>
              <a:rPr lang="en-US" altLang="zh-CN" sz="2400" dirty="0">
                <a:latin typeface="+mj-ea"/>
                <a:ea typeface="+mj-ea"/>
              </a:rPr>
              <a:t>&lt;</a:t>
            </a:r>
            <a:r>
              <a:rPr lang="zh-CN" altLang="en-US" sz="2400" dirty="0">
                <a:latin typeface="+mj-ea"/>
                <a:ea typeface="+mj-ea"/>
              </a:rPr>
              <a:t>例如，黄色圈处</a:t>
            </a:r>
            <a:r>
              <a:rPr lang="en-US" altLang="zh-CN" sz="2400" dirty="0">
                <a:latin typeface="+mj-ea"/>
                <a:ea typeface="+mj-ea"/>
              </a:rPr>
              <a:t>&gt;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示 例</a:t>
            </a:r>
          </a:p>
        </p:txBody>
      </p:sp>
    </p:spTree>
    <p:extLst>
      <p:ext uri="{BB962C8B-B14F-4D97-AF65-F5344CB8AC3E}">
        <p14:creationId xmlns:p14="http://schemas.microsoft.com/office/powerpoint/2010/main" val="28985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测试指导语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35CDD1-E8E1-4775-BFAB-656EE4975BC5}"/>
              </a:ext>
            </a:extLst>
          </p:cNvPr>
          <p:cNvSpPr txBox="1"/>
          <p:nvPr/>
        </p:nvSpPr>
        <p:spPr>
          <a:xfrm>
            <a:off x="5121263" y="1324371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现在，讲述第二种类型的测试。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F0FE1-B330-41B6-A667-09305544B9C7}"/>
              </a:ext>
            </a:extLst>
          </p:cNvPr>
          <p:cNvSpPr txBox="1"/>
          <p:nvPr/>
        </p:nvSpPr>
        <p:spPr>
          <a:xfrm>
            <a:off x="5121263" y="2373990"/>
            <a:ext cx="692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测试开始时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屏幕中间会出现注视点“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+”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，提示您集中注意力。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4BEE2-EF0E-40A9-873A-C1D6F2E1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23" t="19489" r="13226" b="20938"/>
          <a:stretch/>
        </p:blipFill>
        <p:spPr>
          <a:xfrm>
            <a:off x="430752" y="1324371"/>
            <a:ext cx="3960000" cy="18877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8ACB42-BDC9-4F60-85DF-CA4156329FE2}"/>
              </a:ext>
            </a:extLst>
          </p:cNvPr>
          <p:cNvSpPr txBox="1"/>
          <p:nvPr/>
        </p:nvSpPr>
        <p:spPr>
          <a:xfrm>
            <a:off x="5121263" y="4242650"/>
            <a:ext cx="718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之后屏幕的中心呈现</a:t>
            </a:r>
            <a:r>
              <a:rPr lang="en-US" altLang="zh-CN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4s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的场景图片进行学习。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请记住学习图片上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四座小山的位置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DD19FC-7208-4B89-9CE3-D9EE1C4DFB1C}"/>
              </a:ext>
            </a:extLst>
          </p:cNvPr>
          <p:cNvGrpSpPr/>
          <p:nvPr/>
        </p:nvGrpSpPr>
        <p:grpSpPr>
          <a:xfrm>
            <a:off x="430752" y="3619361"/>
            <a:ext cx="3960000" cy="2877344"/>
            <a:chOff x="430752" y="3619361"/>
            <a:chExt cx="3960000" cy="287734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83CC89B-CB1C-47D6-B476-73B4C54B3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52" y="3619361"/>
              <a:ext cx="3960000" cy="2247213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1DF7C12-AB7B-47C5-8148-F58671D039C3}"/>
                </a:ext>
              </a:extLst>
            </p:cNvPr>
            <p:cNvSpPr txBox="1"/>
            <p:nvPr/>
          </p:nvSpPr>
          <p:spPr>
            <a:xfrm>
              <a:off x="1076960" y="6035040"/>
              <a:ext cx="261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+mj-ea"/>
                  <a:ea typeface="+mj-ea"/>
                </a:rPr>
                <a:t>学习图片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6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C7856C7-5070-4E44-81A6-84B11C4A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4" y="5495338"/>
            <a:ext cx="2737341" cy="1005927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DE9309EC-2BE0-4A08-8DFC-C07D9C5F784A}"/>
              </a:ext>
            </a:extLst>
          </p:cNvPr>
          <p:cNvSpPr/>
          <p:nvPr/>
        </p:nvSpPr>
        <p:spPr>
          <a:xfrm>
            <a:off x="1154847" y="6087441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85A850-C099-44D0-A482-1788C85DF49E}"/>
              </a:ext>
            </a:extLst>
          </p:cNvPr>
          <p:cNvSpPr/>
          <p:nvPr/>
        </p:nvSpPr>
        <p:spPr>
          <a:xfrm>
            <a:off x="3359918" y="6096508"/>
            <a:ext cx="182546" cy="186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9FB522-4149-45C8-AA58-F9D8AFD3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52" y="3241142"/>
            <a:ext cx="3960000" cy="169714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0872056-07C8-4605-BE65-ECEFE3BE1767}"/>
              </a:ext>
            </a:extLst>
          </p:cNvPr>
          <p:cNvSpPr txBox="1"/>
          <p:nvPr/>
        </p:nvSpPr>
        <p:spPr>
          <a:xfrm>
            <a:off x="5121262" y="3141351"/>
            <a:ext cx="6884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最后，会呈现两张在学习图片基础上</a:t>
            </a:r>
            <a:r>
              <a:rPr lang="zh-CN" altLang="en-US" sz="2400" b="1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旋转了一定视角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后形成的备选场景图片。</a:t>
            </a:r>
            <a:endParaRPr lang="en-US" altLang="zh-CN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endParaRPr lang="zh-CN" altLang="en-US" sz="2400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请您选出哪张图片与学习图片的</a:t>
            </a:r>
            <a:r>
              <a:rPr lang="zh-CN" altLang="en-US" sz="2400" b="1" u="sng" dirty="0">
                <a:latin typeface="等线 Light" panose="02010600030101010101" pitchFamily="2" charset="-122"/>
                <a:ea typeface="等线 Light" panose="02010600030101010101" pitchFamily="2" charset="-122"/>
              </a:rPr>
              <a:t>四</a:t>
            </a:r>
            <a:r>
              <a:rPr lang="zh-CN" altLang="en-US" sz="2400" b="1" u="sng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座小山的位置相同</a:t>
            </a:r>
            <a:r>
              <a:rPr lang="zh-CN" altLang="en-US" sz="2400" dirty="0">
                <a:solidFill>
                  <a:prstClr val="blac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396B01-64C8-47C1-AEB0-8D5E2CEABBC7}"/>
              </a:ext>
            </a:extLst>
          </p:cNvPr>
          <p:cNvSpPr txBox="1"/>
          <p:nvPr/>
        </p:nvSpPr>
        <p:spPr>
          <a:xfrm>
            <a:off x="5121262" y="5516903"/>
            <a:ext cx="68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dirty="0">
                <a:latin typeface="+mj-ea"/>
              </a:rPr>
              <a:t>所选择的图片</a:t>
            </a:r>
            <a:r>
              <a:rPr lang="zh-CN" altLang="en-US" sz="2400" dirty="0">
                <a:latin typeface="+mj-ea"/>
                <a:ea typeface="+mj-ea"/>
              </a:rPr>
              <a:t>在左侧，请按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键盘左键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AEFE20-0E8E-4A60-92B1-1D2637D2593B}"/>
              </a:ext>
            </a:extLst>
          </p:cNvPr>
          <p:cNvSpPr txBox="1"/>
          <p:nvPr/>
        </p:nvSpPr>
        <p:spPr>
          <a:xfrm>
            <a:off x="5121262" y="5980538"/>
            <a:ext cx="630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如果</a:t>
            </a:r>
            <a:r>
              <a:rPr lang="zh-CN" altLang="en-US" sz="2400" dirty="0">
                <a:latin typeface="+mj-ea"/>
              </a:rPr>
              <a:t>所选择的图片</a:t>
            </a:r>
            <a:r>
              <a:rPr lang="zh-CN" altLang="en-US" sz="2400" dirty="0">
                <a:latin typeface="+mj-ea"/>
                <a:ea typeface="+mj-ea"/>
              </a:rPr>
              <a:t>在右侧，请按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键盘右键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2CB636-3C24-483E-80DA-5F876090991F}"/>
              </a:ext>
            </a:extLst>
          </p:cNvPr>
          <p:cNvSpPr txBox="1"/>
          <p:nvPr/>
        </p:nvSpPr>
        <p:spPr>
          <a:xfrm>
            <a:off x="5121262" y="1806577"/>
            <a:ext cx="641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随后，会出现短暂的空屏。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16E05B-923E-4355-81E5-F33DA47D05EB}"/>
              </a:ext>
            </a:extLst>
          </p:cNvPr>
          <p:cNvGrpSpPr/>
          <p:nvPr/>
        </p:nvGrpSpPr>
        <p:grpSpPr>
          <a:xfrm>
            <a:off x="430752" y="1103146"/>
            <a:ext cx="3960000" cy="1887742"/>
            <a:chOff x="430752" y="1103146"/>
            <a:chExt cx="3960000" cy="1887742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DDD6E9D-CA64-4230-96FD-E5D6A45DB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3" t="19489" r="13226" b="20938"/>
            <a:stretch/>
          </p:blipFill>
          <p:spPr>
            <a:xfrm>
              <a:off x="430752" y="1103146"/>
              <a:ext cx="3960000" cy="1887742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0720FF3-68F2-48D5-A307-1083A3C9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6384" y="1806577"/>
              <a:ext cx="914479" cy="518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4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8" grpId="0"/>
      <p:bldP spid="19" grpId="0"/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FA5892-18EC-43E3-8140-13A8255D78B6}"/>
              </a:ext>
            </a:extLst>
          </p:cNvPr>
          <p:cNvSpPr txBox="1"/>
          <p:nvPr/>
        </p:nvSpPr>
        <p:spPr>
          <a:xfrm>
            <a:off x="591272" y="5439246"/>
            <a:ext cx="1122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但是，与右侧备选图片中</a:t>
            </a:r>
            <a:r>
              <a:rPr lang="zh-CN" altLang="en-US" sz="2400" b="1" u="sng" dirty="0">
                <a:latin typeface="+mj-ea"/>
                <a:ea typeface="+mj-ea"/>
              </a:rPr>
              <a:t>其中一座小山的位置</a:t>
            </a:r>
            <a:r>
              <a:rPr lang="zh-CN" altLang="en-US" sz="2400" dirty="0">
                <a:latin typeface="+mj-ea"/>
                <a:ea typeface="+mj-ea"/>
              </a:rPr>
              <a:t>发生变化</a:t>
            </a:r>
            <a:r>
              <a:rPr lang="en-US" altLang="zh-CN" sz="2400" dirty="0">
                <a:latin typeface="+mj-ea"/>
                <a:ea typeface="+mj-ea"/>
              </a:rPr>
              <a:t>&lt;</a:t>
            </a:r>
            <a:r>
              <a:rPr lang="zh-CN" altLang="en-US" sz="2400" dirty="0">
                <a:latin typeface="+mj-ea"/>
                <a:ea typeface="+mj-ea"/>
              </a:rPr>
              <a:t>黄色圈处</a:t>
            </a:r>
            <a:r>
              <a:rPr lang="en-US" altLang="zh-CN" sz="2400" dirty="0">
                <a:latin typeface="+mj-ea"/>
                <a:ea typeface="+mj-ea"/>
              </a:rPr>
              <a:t>&gt;</a:t>
            </a:r>
            <a:r>
              <a:rPr lang="zh-CN" altLang="en-US" sz="2400" dirty="0">
                <a:latin typeface="+mj-ea"/>
                <a:ea typeface="+mj-ea"/>
              </a:rPr>
              <a:t>，因此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不同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9055F11-0365-4593-BE47-C45EC4F97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9" y="356735"/>
            <a:ext cx="2363374" cy="560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B33361-F90C-4EDB-BB02-20A273DBE938}"/>
              </a:ext>
            </a:extLst>
          </p:cNvPr>
          <p:cNvSpPr txBox="1"/>
          <p:nvPr/>
        </p:nvSpPr>
        <p:spPr>
          <a:xfrm>
            <a:off x="4007963" y="369216"/>
            <a:ext cx="390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示 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9D290E-4A87-4A38-A25B-C8A6BA9E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00" y="1392546"/>
            <a:ext cx="3240000" cy="243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0F205A-9254-4E39-BC14-4D48803C1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40" y="1392546"/>
            <a:ext cx="3240000" cy="243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460342-5673-4CC6-BE3C-84AEAF46422D}"/>
              </a:ext>
            </a:extLst>
          </p:cNvPr>
          <p:cNvSpPr txBox="1"/>
          <p:nvPr/>
        </p:nvSpPr>
        <p:spPr>
          <a:xfrm>
            <a:off x="852920" y="4006492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学习图片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366C3C-E5D6-41A8-A68C-04FE89E0B6C7}"/>
              </a:ext>
            </a:extLst>
          </p:cNvPr>
          <p:cNvSpPr txBox="1"/>
          <p:nvPr/>
        </p:nvSpPr>
        <p:spPr>
          <a:xfrm>
            <a:off x="6959600" y="3988056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备选图片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5B5765A-CCC8-4162-9AC1-30EC50DCCDC1}"/>
              </a:ext>
            </a:extLst>
          </p:cNvPr>
          <p:cNvSpPr/>
          <p:nvPr/>
        </p:nvSpPr>
        <p:spPr>
          <a:xfrm>
            <a:off x="4653280" y="1208600"/>
            <a:ext cx="7366000" cy="27978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26844FB-FFA2-41AF-AC67-87DE024ED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392546"/>
            <a:ext cx="3240000" cy="2430000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DFAAA5DD-3146-4D1C-9ED4-AE7004673C24}"/>
              </a:ext>
            </a:extLst>
          </p:cNvPr>
          <p:cNvSpPr/>
          <p:nvPr/>
        </p:nvSpPr>
        <p:spPr>
          <a:xfrm rot="19241310">
            <a:off x="1930843" y="2452632"/>
            <a:ext cx="854271" cy="109249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9345B0-A079-4E8D-90A8-DBF3DE2685DE}"/>
              </a:ext>
            </a:extLst>
          </p:cNvPr>
          <p:cNvSpPr txBox="1"/>
          <p:nvPr/>
        </p:nvSpPr>
        <p:spPr>
          <a:xfrm>
            <a:off x="591272" y="4835225"/>
            <a:ext cx="1132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学习图片与左侧备选图片中四座山相对位置均</a:t>
            </a:r>
            <a:r>
              <a:rPr lang="zh-CN" altLang="en-US" sz="2400" b="1" u="sng" dirty="0">
                <a:solidFill>
                  <a:srgbClr val="FF0000"/>
                </a:solidFill>
                <a:latin typeface="+mj-ea"/>
                <a:ea typeface="+mj-ea"/>
              </a:rPr>
              <a:t>相同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FAAA5DD-3146-4D1C-9ED4-AE7004673C24}"/>
              </a:ext>
            </a:extLst>
          </p:cNvPr>
          <p:cNvSpPr/>
          <p:nvPr/>
        </p:nvSpPr>
        <p:spPr>
          <a:xfrm rot="19241310">
            <a:off x="9714609" y="2288094"/>
            <a:ext cx="854271" cy="109249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 animBg="1"/>
      <p:bldP spid="15" grpId="0"/>
      <p:bldP spid="1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1088</Words>
  <Application>Microsoft Macintosh PowerPoint</Application>
  <PresentationFormat>宽屏</PresentationFormat>
  <Paragraphs>118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场景识别任务  Scene Recognition Task</vt:lpstr>
      <vt:lpstr>非常感谢您参加测试  下面请仔细听我们对该程序的解说。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如果熟悉了该测试流程，那就开始吧。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延迟折扣任务 delay_discounting_task</dc:title>
  <dc:subject/>
  <dc:creator>张 以昊</dc:creator>
  <cp:keywords/>
  <dc:description/>
  <cp:lastModifiedBy>Wang, Kangcheng</cp:lastModifiedBy>
  <cp:revision>87</cp:revision>
  <dcterms:created xsi:type="dcterms:W3CDTF">2020-06-07T03:07:58Z</dcterms:created>
  <dcterms:modified xsi:type="dcterms:W3CDTF">2020-06-16T01:22:37Z</dcterms:modified>
  <cp:category/>
</cp:coreProperties>
</file>