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1" r:id="rId7"/>
    <p:sldId id="266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EA60-3B89-4694-B1C2-FC68465D213D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ECDE9-45DC-47C5-8719-F1DB76230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4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ECDE9-45DC-47C5-8719-F1DB76230B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5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68D0-443A-43B3-B79F-590F7F42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49D84-2294-48AE-AC89-509DCF55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143F1-C3A7-4072-A349-F5D2F40F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9CB9-34CE-4E12-9D61-F99BB164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E862B-3A66-40BB-A9B3-D7578C5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934C-ECFD-47E9-9C50-87866F4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BE7C5-44CB-47BC-879A-73181786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406CB-568F-45AA-B1AF-AEB01D4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E8E7E-B29E-4136-99E5-23858FA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9B3D9-D38E-4A44-A5EA-9788792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59F44-B05D-46AD-883E-81FC11D47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5FA9A-7DCD-4909-B40D-CE54463A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6B4CA-8503-4D4A-88C4-38F5F4C5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C8088-F628-40FF-86E9-3F63808E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34F8-2BFC-445E-AFF1-1010BBC2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53B82-3B48-4B8D-AB03-BC3C71C3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92E43-2E14-4F0F-B0B7-3351F55F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2583B-B8A7-4393-88F5-39CA8FBB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F078F-EC2F-4C5F-9731-7CD39AF9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9547F-7CFB-443B-A112-ECA1D760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7A7E-9FBF-4BA5-9001-F5512064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D6FBC-E792-49F0-9790-06B449A0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35096-C828-4555-94E0-C56E5179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A1E8E-A278-44FB-9D75-872A417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F8421-D6B9-4F7A-B1AE-4C071F02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1182-FB52-4D02-A31A-13759EF4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46B5D-06CF-48A5-B3DB-A90806D0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64A41-B0D4-456E-B891-F54B2237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B062D-4D49-48E0-AF36-492CEDE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C0F39-1482-4937-8A18-9808728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5FD45-28A9-4F2B-805C-88B7DA97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D6117-279C-4AC6-8118-098672DB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FFE3C-B667-4C9E-A6BA-DD1067D9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11F8E-9F62-4203-9F2F-4D408540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C777A-42D5-4384-8355-6B80C9555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94F2F-006A-4251-9EFC-DFEBD25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1256E-D13A-4B78-938D-FEAAE42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42A11-C90C-416B-BE28-1C3C8521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D1AF6B-DC9A-4C5D-9A79-D46A517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430C-F4C0-4762-A5B5-615630CC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BBD7C-34F7-475C-B527-2F8B0AC6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F1A1DC-7FE0-4F49-84C7-9A2F3329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044FCC-3D9E-49CF-B6BA-332C6E80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44EBD-7307-461B-9595-2A8F2FA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91AD9D-1190-4FB7-9F2B-38C0F12D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F97B6-8DA6-416C-840C-1B65278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8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3E99-E800-4027-AB57-0DBFCFAB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E4EFF-A4BF-4C3B-9A3E-1A7C3576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4C2F4-0497-41E4-8700-F0B9AE3E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AE345-AAB6-4C4C-9E57-C3ED4CB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B3ADE-17AB-4C10-A59C-BC8E29D6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07168-F355-48D9-A10A-30CD844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9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9DDDA-84BC-4901-A513-77CD398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4C555-F193-4F95-A50B-D32B4FED6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EE277-4338-429E-B0CC-BAA4C79A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A7FB5-AADC-41FB-B3DA-D23634BB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D649-F1BE-42F4-A313-67A2581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72366-4D09-4397-ABC4-4D472456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E7C2C-6DED-4DEA-A530-6271AE0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A5968-2BC9-4636-B1DC-B5A9BB1F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DC4EE-D5FB-4A5C-AB90-DB26F1395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FF36-8C0F-4222-81E8-310A20833BE6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353F1-BE4E-4A16-96EE-D7CFCDE57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D2BD2-4CCE-47A2-9495-30D22394F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EA42-2D24-4B99-A1A9-F93C6DFB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554A96-4EA3-46F5-92E7-CC12CE9B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5673604"/>
            <a:ext cx="3813273" cy="907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1EF019-4E3C-442D-8DF0-4E8666D8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50" y="5677465"/>
            <a:ext cx="5401150" cy="9035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6A0F82-EE56-4CB9-B394-9FDC76AE3058}"/>
              </a:ext>
            </a:extLst>
          </p:cNvPr>
          <p:cNvSpPr txBox="1"/>
          <p:nvPr/>
        </p:nvSpPr>
        <p:spPr>
          <a:xfrm>
            <a:off x="3849230" y="213779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创造力联想任务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8FE28-D412-45B5-AE54-B9B675909169}"/>
              </a:ext>
            </a:extLst>
          </p:cNvPr>
          <p:cNvSpPr txBox="1"/>
          <p:nvPr/>
        </p:nvSpPr>
        <p:spPr>
          <a:xfrm>
            <a:off x="4248521" y="3136612"/>
            <a:ext cx="3694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Creative_Idea_Task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58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65D96-39C7-4FEA-B089-5AB52D12D17A}"/>
              </a:ext>
            </a:extLst>
          </p:cNvPr>
          <p:cNvSpPr txBox="1"/>
          <p:nvPr/>
        </p:nvSpPr>
        <p:spPr>
          <a:xfrm>
            <a:off x="1308230" y="2459504"/>
            <a:ext cx="897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j-ea"/>
                <a:ea typeface="+mj-ea"/>
              </a:rPr>
              <a:t>非常感谢您参加测试</a:t>
            </a:r>
            <a:endParaRPr lang="en-US" altLang="zh-CN" sz="4000" dirty="0">
              <a:latin typeface="+mj-ea"/>
              <a:ea typeface="+mj-ea"/>
            </a:endParaRPr>
          </a:p>
          <a:p>
            <a:pPr algn="ctr"/>
            <a:endParaRPr lang="en-US" altLang="zh-CN" sz="4000" dirty="0">
              <a:latin typeface="+mj-ea"/>
              <a:ea typeface="+mj-ea"/>
            </a:endParaRPr>
          </a:p>
          <a:p>
            <a:pPr algn="ctr"/>
            <a:r>
              <a:rPr lang="zh-CN" altLang="en-US" sz="4000" dirty="0">
                <a:latin typeface="+mj-ea"/>
                <a:ea typeface="+mj-ea"/>
              </a:rPr>
              <a:t>下面请仔细听我们对该程序的解说</a:t>
            </a:r>
          </a:p>
        </p:txBody>
      </p:sp>
    </p:spTree>
    <p:extLst>
      <p:ext uri="{BB962C8B-B14F-4D97-AF65-F5344CB8AC3E}">
        <p14:creationId xmlns:p14="http://schemas.microsoft.com/office/powerpoint/2010/main" val="1538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1AE2B2-1458-411B-A0CB-068B5F84D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2" y="2515466"/>
            <a:ext cx="3515216" cy="16385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32957B-5025-4EB1-B58F-70EF47B17CA7}"/>
              </a:ext>
            </a:extLst>
          </p:cNvPr>
          <p:cNvSpPr txBox="1"/>
          <p:nvPr/>
        </p:nvSpPr>
        <p:spPr>
          <a:xfrm>
            <a:off x="4012175" y="1903570"/>
            <a:ext cx="8179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测试开始时，需要在左侧方框中输入一下信息：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dirty="0"/>
              <a:t>Participant </a:t>
            </a:r>
            <a:r>
              <a:rPr lang="zh-CN" altLang="en-US" sz="2000" dirty="0"/>
              <a:t>：这是受试者测试编号。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姓名拼音 ：这是受试者的姓名全拼，输入小写字母，中间没有空格。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男</a:t>
            </a:r>
            <a:r>
              <a:rPr lang="en-US" altLang="zh-CN" sz="2000" dirty="0"/>
              <a:t>1/</a:t>
            </a:r>
            <a:r>
              <a:rPr lang="zh-CN" altLang="en-US" sz="2000" dirty="0"/>
              <a:t>女</a:t>
            </a:r>
            <a:r>
              <a:rPr lang="en-US" altLang="zh-CN" sz="2000" dirty="0"/>
              <a:t>2 </a:t>
            </a:r>
            <a:r>
              <a:rPr lang="zh-CN" altLang="en-US" sz="2000" dirty="0"/>
              <a:t>：男性受试者输入</a:t>
            </a:r>
            <a:r>
              <a:rPr lang="en-US" altLang="zh-CN" sz="2000" dirty="0"/>
              <a:t>1</a:t>
            </a:r>
            <a:r>
              <a:rPr lang="zh-CN" altLang="en-US" sz="2000" dirty="0"/>
              <a:t>，女性受试者输入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入院</a:t>
            </a:r>
            <a:r>
              <a:rPr lang="en-US" altLang="zh-CN" sz="2000" dirty="0"/>
              <a:t>1/</a:t>
            </a:r>
            <a:r>
              <a:rPr lang="zh-CN" altLang="en-US" sz="2000" dirty="0"/>
              <a:t>出院</a:t>
            </a:r>
            <a:r>
              <a:rPr lang="en-US" altLang="zh-CN" sz="2000" dirty="0"/>
              <a:t>2 </a:t>
            </a:r>
            <a:r>
              <a:rPr lang="zh-CN" altLang="en-US" sz="2000" dirty="0"/>
              <a:t>：如果为刚入院，输入</a:t>
            </a:r>
            <a:r>
              <a:rPr lang="en-US" altLang="zh-CN" sz="2000" dirty="0"/>
              <a:t>1 </a:t>
            </a:r>
            <a:r>
              <a:rPr lang="zh-CN" altLang="en-US" sz="2000" dirty="0"/>
              <a:t>；如果为要出院或出院后，输入</a:t>
            </a:r>
            <a:r>
              <a:rPr lang="en-US" altLang="zh-CN" sz="2000" dirty="0"/>
              <a:t>2</a:t>
            </a:r>
            <a:r>
              <a:rPr lang="zh-CN" altLang="en-US" sz="2000" dirty="0"/>
              <a:t>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0F258-11F2-440A-A379-6C20418D49E5}"/>
              </a:ext>
            </a:extLst>
          </p:cNvPr>
          <p:cNvSpPr txBox="1"/>
          <p:nvPr/>
        </p:nvSpPr>
        <p:spPr>
          <a:xfrm>
            <a:off x="3342760" y="5922116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如果输入此信息有问题，请联系测试者或临床医生。</a:t>
            </a:r>
          </a:p>
        </p:txBody>
      </p:sp>
    </p:spTree>
    <p:extLst>
      <p:ext uri="{BB962C8B-B14F-4D97-AF65-F5344CB8AC3E}">
        <p14:creationId xmlns:p14="http://schemas.microsoft.com/office/powerpoint/2010/main" val="36548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D7CE23-5106-4B13-B9EF-F0C6CDF205E6}"/>
              </a:ext>
            </a:extLst>
          </p:cNvPr>
          <p:cNvSpPr txBox="1"/>
          <p:nvPr/>
        </p:nvSpPr>
        <p:spPr>
          <a:xfrm>
            <a:off x="4097036" y="2114367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本测试主要考察创造思维能力，包括两种类型。</a:t>
            </a:r>
            <a:endParaRPr lang="en-US" altLang="zh-CN" sz="2000" dirty="0"/>
          </a:p>
          <a:p>
            <a:r>
              <a:rPr lang="zh-CN" altLang="en-US" sz="2000" dirty="0"/>
              <a:t>现在，讲述第一种类型的测试，聚合思维能力。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C04CE5-F837-406C-9A52-0F44DA5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0" y="2114367"/>
            <a:ext cx="2743583" cy="1314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ADB84-3457-4917-82C5-B49D0476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10" y="4015423"/>
            <a:ext cx="2743200" cy="1543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C41293-6C8E-4A10-BCF5-BA7C6C543C94}"/>
              </a:ext>
            </a:extLst>
          </p:cNvPr>
          <p:cNvSpPr txBox="1"/>
          <p:nvPr/>
        </p:nvSpPr>
        <p:spPr>
          <a:xfrm>
            <a:off x="4097036" y="2973150"/>
            <a:ext cx="7720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测试开始时，屏幕中间会出现注视点“</a:t>
            </a:r>
            <a:r>
              <a:rPr lang="en-US" altLang="zh-CN" sz="2000" dirty="0"/>
              <a:t>+</a:t>
            </a:r>
            <a:r>
              <a:rPr lang="zh-CN" altLang="en-US" sz="2000" dirty="0"/>
              <a:t>”，这是提示您集中注意力。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6D6126-1ADB-4257-BC6A-4D56408C700A}"/>
              </a:ext>
            </a:extLst>
          </p:cNvPr>
          <p:cNvSpPr txBox="1"/>
          <p:nvPr/>
        </p:nvSpPr>
        <p:spPr>
          <a:xfrm>
            <a:off x="4097036" y="3656577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之后每个题目会出现三个有某种联系的字，需要你找到另外一个字，</a:t>
            </a:r>
            <a:endParaRPr lang="en-US" altLang="zh-CN" sz="2000" dirty="0"/>
          </a:p>
          <a:p>
            <a:r>
              <a:rPr lang="zh-CN" altLang="en-US" sz="2000" dirty="0"/>
              <a:t>分别和这三个字都能组成词，例如，“贯</a:t>
            </a:r>
            <a:r>
              <a:rPr lang="en-US" altLang="zh-CN" sz="2000" dirty="0"/>
              <a:t>/</a:t>
            </a:r>
            <a:r>
              <a:rPr lang="zh-CN" altLang="en-US" sz="2000" dirty="0"/>
              <a:t>看</a:t>
            </a:r>
            <a:r>
              <a:rPr lang="en-US" altLang="zh-CN" sz="2000" dirty="0"/>
              <a:t>/</a:t>
            </a:r>
            <a:r>
              <a:rPr lang="zh-CN" altLang="en-US" sz="2000" dirty="0"/>
              <a:t>透”。“穿”是和这三个字</a:t>
            </a:r>
            <a:endParaRPr lang="en-US" altLang="zh-CN" sz="2000" dirty="0"/>
          </a:p>
          <a:p>
            <a:r>
              <a:rPr lang="zh-CN" altLang="en-US" sz="2000" dirty="0"/>
              <a:t>都存在联系的其中一个字。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3D0D59-E99E-4967-9B6D-25D704C1D238}"/>
              </a:ext>
            </a:extLst>
          </p:cNvPr>
          <p:cNvSpPr txBox="1"/>
          <p:nvPr/>
        </p:nvSpPr>
        <p:spPr>
          <a:xfrm>
            <a:off x="4097036" y="4955558"/>
            <a:ext cx="722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请将想到的答案写在答题纸上。每个题目，您有</a:t>
            </a:r>
            <a:r>
              <a:rPr lang="en-US" altLang="zh-CN" sz="2000" dirty="0"/>
              <a:t>15s</a:t>
            </a:r>
            <a:r>
              <a:rPr lang="zh-CN" altLang="en-US" sz="2000" dirty="0"/>
              <a:t>思考时间和</a:t>
            </a:r>
            <a:endParaRPr lang="en-US" altLang="zh-CN" sz="2000" dirty="0"/>
          </a:p>
          <a:p>
            <a:r>
              <a:rPr lang="en-US" altLang="zh-CN" sz="2000" dirty="0"/>
              <a:t>5s</a:t>
            </a:r>
            <a:r>
              <a:rPr lang="zh-CN" altLang="en-US" sz="2000" dirty="0"/>
              <a:t>作答时间。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26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D7CE23-5106-4B13-B9EF-F0C6CDF205E6}"/>
              </a:ext>
            </a:extLst>
          </p:cNvPr>
          <p:cNvSpPr txBox="1"/>
          <p:nvPr/>
        </p:nvSpPr>
        <p:spPr>
          <a:xfrm>
            <a:off x="3996470" y="204739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现在，讲述第二种类型的测试，发散思维能力。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C04CE5-F837-406C-9A52-0F44DA5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3" y="2136338"/>
            <a:ext cx="2743583" cy="1314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08473C-0301-4A66-9916-4EC9F35D0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3" y="4110616"/>
            <a:ext cx="2740055" cy="1541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FA64D1-BA82-4B45-BF28-23431B885D4E}"/>
              </a:ext>
            </a:extLst>
          </p:cNvPr>
          <p:cNvSpPr txBox="1"/>
          <p:nvPr/>
        </p:nvSpPr>
        <p:spPr>
          <a:xfrm>
            <a:off x="3996470" y="2837468"/>
            <a:ext cx="7720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测试开始时，屏幕中间会出现注视点“</a:t>
            </a:r>
            <a:r>
              <a:rPr lang="en-US" altLang="zh-CN" sz="2000" dirty="0"/>
              <a:t>+</a:t>
            </a:r>
            <a:r>
              <a:rPr lang="zh-CN" altLang="en-US" sz="2000" dirty="0"/>
              <a:t>”，这是提示您集中注意力。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37BE5E-0F3F-43D1-8BEE-FA802CFAF2FF}"/>
              </a:ext>
            </a:extLst>
          </p:cNvPr>
          <p:cNvSpPr txBox="1"/>
          <p:nvPr/>
        </p:nvSpPr>
        <p:spPr>
          <a:xfrm>
            <a:off x="3996470" y="3704559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之后屏幕上会出现我们生活中常见的物品词汇。请您尽可能地写出</a:t>
            </a:r>
            <a:endParaRPr lang="en-US" altLang="zh-CN" sz="2000" dirty="0"/>
          </a:p>
          <a:p>
            <a:r>
              <a:rPr lang="zh-CN" altLang="en-US" sz="2000" dirty="0"/>
              <a:t>该物品的不同新颖用途，想法越多越好。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ACF579-AD75-4755-95BA-F7A708C733F0}"/>
              </a:ext>
            </a:extLst>
          </p:cNvPr>
          <p:cNvSpPr txBox="1"/>
          <p:nvPr/>
        </p:nvSpPr>
        <p:spPr>
          <a:xfrm>
            <a:off x="3996470" y="4879427"/>
            <a:ext cx="4581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请您将想到的答案写在答题纸上。</a:t>
            </a:r>
            <a:br>
              <a:rPr lang="en-US" altLang="zh-CN" sz="2000" dirty="0"/>
            </a:br>
            <a:r>
              <a:rPr lang="zh-CN" altLang="en-US" sz="2000" dirty="0"/>
              <a:t>每个题目您有</a:t>
            </a:r>
            <a:r>
              <a:rPr lang="en-US" altLang="zh-CN" sz="2000" dirty="0"/>
              <a:t>2min</a:t>
            </a:r>
            <a:r>
              <a:rPr lang="zh-CN" altLang="en-US" sz="2000" dirty="0"/>
              <a:t>的思考和作答时间。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2A2E62-8827-4560-92F2-06E2EACB205D}"/>
              </a:ext>
            </a:extLst>
          </p:cNvPr>
          <p:cNvSpPr txBox="1"/>
          <p:nvPr/>
        </p:nvSpPr>
        <p:spPr>
          <a:xfrm>
            <a:off x="4732360" y="2222145"/>
            <a:ext cx="69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本测试没有练习部分。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03BF2-02D5-4200-AD4D-1F957A825767}"/>
              </a:ext>
            </a:extLst>
          </p:cNvPr>
          <p:cNvSpPr txBox="1"/>
          <p:nvPr/>
        </p:nvSpPr>
        <p:spPr>
          <a:xfrm>
            <a:off x="4732361" y="3231961"/>
            <a:ext cx="696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正式测试分两个阶段，第一种类型的测试大约需要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分钟。第二部分的测试大约需要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分钟。请耐心作答。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两个阶段之间有休息间隔，没有时间限制。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62EC9-48D1-4159-9E67-31C1CB7A9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3" y="2616408"/>
            <a:ext cx="3466545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7C2F90-C419-4E33-8CC8-EC5300AC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6" y="224590"/>
            <a:ext cx="2448186" cy="582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0F0500-80DA-466C-B9B7-2B054280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695" y="224590"/>
            <a:ext cx="3545305" cy="615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704EB-FD12-4FAC-90BD-6CA23E95A8C7}"/>
              </a:ext>
            </a:extLst>
          </p:cNvPr>
          <p:cNvSpPr txBox="1"/>
          <p:nvPr/>
        </p:nvSpPr>
        <p:spPr>
          <a:xfrm>
            <a:off x="4419979" y="22459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测试指导语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61D7F-EF31-441C-8517-EA124D7A2902}"/>
              </a:ext>
            </a:extLst>
          </p:cNvPr>
          <p:cNvSpPr txBox="1"/>
          <p:nvPr/>
        </p:nvSpPr>
        <p:spPr>
          <a:xfrm>
            <a:off x="3131085" y="252105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如果熟悉了该测试流程，那就开始吧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B9EA63-65EF-4EBA-BB7E-3A272CDDF122}"/>
              </a:ext>
            </a:extLst>
          </p:cNvPr>
          <p:cNvSpPr txBox="1"/>
          <p:nvPr/>
        </p:nvSpPr>
        <p:spPr>
          <a:xfrm>
            <a:off x="2439301" y="3813722"/>
            <a:ext cx="73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如果仍有问题，请询问临床医生或测试者</a:t>
            </a:r>
          </a:p>
        </p:txBody>
      </p:sp>
    </p:spTree>
    <p:extLst>
      <p:ext uri="{BB962C8B-B14F-4D97-AF65-F5344CB8AC3E}">
        <p14:creationId xmlns:p14="http://schemas.microsoft.com/office/powerpoint/2010/main" val="12680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9AEF4E-D3F2-40E4-B372-3E2B1A51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50" y="725865"/>
            <a:ext cx="5645900" cy="37612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3BF483-0888-4FA4-820E-918652F1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03" y="5582839"/>
            <a:ext cx="3304206" cy="786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713066-52DF-49F4-8F52-D95BE374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46" y="5534376"/>
            <a:ext cx="5279481" cy="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409</Words>
  <Application>Microsoft Office PowerPoint</Application>
  <PresentationFormat>宽屏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以昊</dc:creator>
  <cp:lastModifiedBy>张 以昊</cp:lastModifiedBy>
  <cp:revision>7</cp:revision>
  <dcterms:created xsi:type="dcterms:W3CDTF">2021-07-31T01:30:00Z</dcterms:created>
  <dcterms:modified xsi:type="dcterms:W3CDTF">2021-08-07T02:14:08Z</dcterms:modified>
</cp:coreProperties>
</file>