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5.xml" ContentType="application/vnd.openxmlformats-officedocument.presentationml.slide+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notesSlides/notesSlide8.xml" ContentType="application/vnd.openxmlformats-officedocument.presentationml.notesSlide+xml"/>
  <Override PartName="/ppt/slides/slide4.xml" ContentType="application/vnd.openxmlformats-officedocument.presentationml.slide+xml"/>
  <Override PartName="/ppt/slides/slide29.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autoCompressPictures="0">
  <p:sldMasterIdLst>
    <p:sldMasterId id="2147483650" r:id="rId1"/>
  </p:sldMasterIdLst>
  <p:notesMasterIdLst>
    <p:notesMasterId r:id="rId34"/>
  </p:notesMasterIdLst>
  <p:handoutMasterIdLst>
    <p:handoutMasterId r:id="rId35"/>
  </p:handoutMasterIdLst>
  <p:sldIdLst>
    <p:sldId id="316" r:id="rId2"/>
    <p:sldId id="317" r:id="rId3"/>
    <p:sldId id="352" r:id="rId4"/>
    <p:sldId id="325" r:id="rId5"/>
    <p:sldId id="326" r:id="rId6"/>
    <p:sldId id="327" r:id="rId7"/>
    <p:sldId id="329" r:id="rId8"/>
    <p:sldId id="328" r:id="rId9"/>
    <p:sldId id="330" r:id="rId10"/>
    <p:sldId id="331" r:id="rId11"/>
    <p:sldId id="332" r:id="rId12"/>
    <p:sldId id="354" r:id="rId13"/>
    <p:sldId id="333" r:id="rId14"/>
    <p:sldId id="334" r:id="rId15"/>
    <p:sldId id="335" r:id="rId16"/>
    <p:sldId id="336" r:id="rId17"/>
    <p:sldId id="353"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5" r:id="rId31"/>
    <p:sldId id="356" r:id="rId32"/>
    <p:sldId id="357"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Helvetica" charset="0"/>
        <a:ea typeface="+mn-ea"/>
        <a:cs typeface="+mn-cs"/>
      </a:defRPr>
    </a:lvl1pPr>
    <a:lvl2pPr marL="457200" algn="l" rtl="0" eaLnBrk="0" fontAlgn="base" hangingPunct="0">
      <a:spcBef>
        <a:spcPct val="0"/>
      </a:spcBef>
      <a:spcAft>
        <a:spcPct val="0"/>
      </a:spcAft>
      <a:defRPr sz="2400" kern="1200">
        <a:solidFill>
          <a:schemeClr val="tx1"/>
        </a:solidFill>
        <a:latin typeface="Helvetica" charset="0"/>
        <a:ea typeface="+mn-ea"/>
        <a:cs typeface="+mn-cs"/>
      </a:defRPr>
    </a:lvl2pPr>
    <a:lvl3pPr marL="914400" algn="l" rtl="0" eaLnBrk="0" fontAlgn="base" hangingPunct="0">
      <a:spcBef>
        <a:spcPct val="0"/>
      </a:spcBef>
      <a:spcAft>
        <a:spcPct val="0"/>
      </a:spcAft>
      <a:defRPr sz="2400" kern="1200">
        <a:solidFill>
          <a:schemeClr val="tx1"/>
        </a:solidFill>
        <a:latin typeface="Helvetica" charset="0"/>
        <a:ea typeface="+mn-ea"/>
        <a:cs typeface="+mn-cs"/>
      </a:defRPr>
    </a:lvl3pPr>
    <a:lvl4pPr marL="1371600" algn="l" rtl="0" eaLnBrk="0" fontAlgn="base" hangingPunct="0">
      <a:spcBef>
        <a:spcPct val="0"/>
      </a:spcBef>
      <a:spcAft>
        <a:spcPct val="0"/>
      </a:spcAft>
      <a:defRPr sz="2400" kern="1200">
        <a:solidFill>
          <a:schemeClr val="tx1"/>
        </a:solidFill>
        <a:latin typeface="Helvetica" charset="0"/>
        <a:ea typeface="+mn-ea"/>
        <a:cs typeface="+mn-cs"/>
      </a:defRPr>
    </a:lvl4pPr>
    <a:lvl5pPr marL="1828800" algn="l"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1DEFA"/>
    <a:srgbClr val="A7A7A7"/>
    <a:srgbClr val="D3D3D3"/>
    <a:srgbClr val="7F0101"/>
    <a:srgbClr val="60BDC4"/>
    <a:srgbClr val="B4CFDC"/>
    <a:srgbClr val="C9D4DC"/>
    <a:srgbClr val="0A017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5620"/>
    <p:restoredTop sz="94660"/>
  </p:normalViewPr>
  <p:slideViewPr>
    <p:cSldViewPr>
      <p:cViewPr varScale="1">
        <p:scale>
          <a:sx n="150" d="100"/>
          <a:sy n="150" d="100"/>
        </p:scale>
        <p:origin x="-9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81F2FFC4-5B87-0541-8516-CF1A7926F6E8}"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81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A2CBBDD8-485A-4F49-9D08-6BA79D01FB7F}"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ChangeArrowheads="1"/>
          </p:cNvSpPr>
          <p:nvPr>
            <p:ph type="sldImg"/>
          </p:nvPr>
        </p:nvSpPr>
        <p:spPr>
          <a:solidFill>
            <a:srgbClr val="FFFFFF"/>
          </a:solidFill>
          <a:ln/>
        </p:spPr>
      </p:sp>
      <p:sp>
        <p:nvSpPr>
          <p:cNvPr id="10243"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2"/>
          <p:cNvSpPr>
            <a:spLocks noChangeArrowheads="1"/>
          </p:cNvSpPr>
          <p:nvPr>
            <p:ph type="sldImg"/>
          </p:nvPr>
        </p:nvSpPr>
        <p:spPr>
          <a:solidFill>
            <a:srgbClr val="FFFFFF"/>
          </a:solidFill>
          <a:ln/>
        </p:spPr>
      </p:sp>
      <p:sp>
        <p:nvSpPr>
          <p:cNvPr id="50179"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4BCD22AE-35C8-C14E-84BC-295A3580917E}" type="slidenum">
              <a:rPr lang="en-US">
                <a:ea typeface="ＭＳ Ｐゴシック" charset="-128"/>
                <a:cs typeface="ＭＳ Ｐゴシック" charset="-128"/>
              </a:rPr>
              <a:pPr/>
              <a:t>32</a:t>
            </a:fld>
            <a:endParaRPr lang="en-US">
              <a:ea typeface="ＭＳ Ｐゴシック" charset="-128"/>
              <a:cs typeface="ＭＳ Ｐゴシック" charset="-128"/>
            </a:endParaRPr>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ChangeArrowheads="1"/>
          </p:cNvSpPr>
          <p:nvPr>
            <p:ph type="sldImg"/>
          </p:nvPr>
        </p:nvSpPr>
        <p:spPr>
          <a:solidFill>
            <a:srgbClr val="FFFFFF"/>
          </a:solidFill>
          <a:ln/>
        </p:spPr>
      </p:sp>
      <p:sp>
        <p:nvSpPr>
          <p:cNvPr id="12291"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ChangeArrowheads="1"/>
          </p:cNvSpPr>
          <p:nvPr>
            <p:ph type="sldImg"/>
          </p:nvPr>
        </p:nvSpPr>
        <p:spPr>
          <a:solidFill>
            <a:srgbClr val="FFFFFF"/>
          </a:solidFill>
          <a:ln/>
        </p:spPr>
      </p:sp>
      <p:sp>
        <p:nvSpPr>
          <p:cNvPr id="14339"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ln/>
        </p:spPr>
      </p:sp>
      <p:sp>
        <p:nvSpPr>
          <p:cNvPr id="16387" name="Notes Placeholder 2"/>
          <p:cNvSpPr>
            <a:spLocks noGrp="1"/>
          </p:cNvSpPr>
          <p:nvPr>
            <p:ph type="body" idx="1"/>
          </p:nvPr>
        </p:nvSpPr>
        <p:spPr>
          <a:noFill/>
          <a:ln/>
        </p:spPr>
        <p:txBody>
          <a:bodyPr/>
          <a:lstStyle/>
          <a:p>
            <a:r>
              <a:rPr lang="en-US" smtClean="0">
                <a:latin typeface="Times" charset="0"/>
                <a:ea typeface="ＭＳ Ｐゴシック" charset="-128"/>
                <a:cs typeface="ＭＳ Ｐゴシック" charset="-128"/>
              </a:rPr>
              <a:t>NB: dropped old point 2 “allow a complete pass before code is emitted – lets’ compiler consider more than one option” (too vague)</a:t>
            </a:r>
          </a:p>
          <a:p>
            <a:r>
              <a:rPr lang="en-US" smtClean="0">
                <a:latin typeface="Times" charset="0"/>
                <a:ea typeface="ＭＳ Ｐゴシック" charset="-128"/>
                <a:cs typeface="ＭＳ Ｐゴシック" charset="-128"/>
              </a:rPr>
              <a:t>New point 3 replaces old point 4 “simplifies poly-language/architecture problem” (myth)</a:t>
            </a:r>
          </a:p>
        </p:txBody>
      </p:sp>
      <p:sp>
        <p:nvSpPr>
          <p:cNvPr id="16388" name="Slide Number Placeholder 3"/>
          <p:cNvSpPr>
            <a:spLocks noGrp="1"/>
          </p:cNvSpPr>
          <p:nvPr>
            <p:ph type="sldNum" sz="quarter" idx="5"/>
          </p:nvPr>
        </p:nvSpPr>
        <p:spPr>
          <a:noFill/>
        </p:spPr>
        <p:txBody>
          <a:bodyPr/>
          <a:lstStyle/>
          <a:p>
            <a:fld id="{0696AE7C-D1B7-BC4A-ADF1-7444646D545F}"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ChangeArrowheads="1"/>
          </p:cNvSpPr>
          <p:nvPr>
            <p:ph type="sldImg"/>
          </p:nvPr>
        </p:nvSpPr>
        <p:spPr>
          <a:solidFill>
            <a:srgbClr val="FFFFFF"/>
          </a:solidFill>
          <a:ln/>
        </p:spPr>
      </p:sp>
      <p:sp>
        <p:nvSpPr>
          <p:cNvPr id="30723"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ln/>
        </p:spPr>
      </p:sp>
      <p:sp>
        <p:nvSpPr>
          <p:cNvPr id="33795" name="Notes Placeholder 2"/>
          <p:cNvSpPr>
            <a:spLocks noGrp="1"/>
          </p:cNvSpPr>
          <p:nvPr>
            <p:ph type="body" idx="1"/>
          </p:nvPr>
        </p:nvSpPr>
        <p:spPr>
          <a:noFill/>
          <a:ln/>
        </p:spPr>
        <p:txBody>
          <a:bodyPr/>
          <a:lstStyle/>
          <a:p>
            <a:r>
              <a:rPr lang="en-US" smtClean="0">
                <a:latin typeface="Times" charset="0"/>
                <a:ea typeface="ＭＳ Ｐゴシック" charset="-128"/>
                <a:cs typeface="ＭＳ Ｐゴシック" charset="-128"/>
              </a:rPr>
              <a:t>CJUMP compares with operators BEQ, BE [signed and unsigned ints] BLT, BGT, BLE or BGE [signed ints]</a:t>
            </a:r>
          </a:p>
        </p:txBody>
      </p:sp>
      <p:sp>
        <p:nvSpPr>
          <p:cNvPr id="33796" name="Slide Number Placeholder 3"/>
          <p:cNvSpPr>
            <a:spLocks noGrp="1"/>
          </p:cNvSpPr>
          <p:nvPr>
            <p:ph type="sldNum" sz="quarter" idx="5"/>
          </p:nvPr>
        </p:nvSpPr>
        <p:spPr>
          <a:noFill/>
        </p:spPr>
        <p:txBody>
          <a:bodyPr/>
          <a:lstStyle/>
          <a:p>
            <a:fld id="{F78F8E50-3256-CF45-BAFE-942DE57DB7F1}" type="slidenum">
              <a:rPr lang="en-US" smtClean="0"/>
              <a:pPr/>
              <a:t>19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smtClean="0">
                <a:latin typeface="Times" charset="0"/>
                <a:ea typeface="ＭＳ Ｐゴシック" charset="-128"/>
                <a:cs typeface="ＭＳ Ｐゴシック" charset="-128"/>
              </a:rPr>
              <a:t>Examples from MiniJava (Hosking)</a:t>
            </a:r>
          </a:p>
          <a:p>
            <a:r>
              <a:rPr lang="en-US" smtClean="0">
                <a:latin typeface="Times" charset="0"/>
                <a:ea typeface="ＭＳ Ｐゴシック" charset="-128"/>
                <a:cs typeface="ＭＳ Ｐゴシック" charset="-128"/>
              </a:rPr>
              <a:t>Array bounds check: array index I &lt; e.size</a:t>
            </a:r>
          </a:p>
          <a:p>
            <a:r>
              <a:rPr lang="en-US" smtClean="0">
                <a:latin typeface="Times" charset="0"/>
                <a:ea typeface="ＭＳ Ｐゴシック" charset="-128"/>
                <a:cs typeface="ＭＳ Ｐゴシック" charset="-128"/>
              </a:rPr>
              <a:t>Null pointer check: object expression must be non-null</a:t>
            </a:r>
          </a:p>
        </p:txBody>
      </p:sp>
      <p:sp>
        <p:nvSpPr>
          <p:cNvPr id="36868" name="Slide Number Placeholder 3"/>
          <p:cNvSpPr>
            <a:spLocks noGrp="1"/>
          </p:cNvSpPr>
          <p:nvPr>
            <p:ph type="sldNum" sz="quarter" idx="5"/>
          </p:nvPr>
        </p:nvSpPr>
        <p:spPr>
          <a:noFill/>
        </p:spPr>
        <p:txBody>
          <a:bodyPr/>
          <a:lstStyle/>
          <a:p>
            <a:fld id="{EBCA527A-4B77-A040-8FE4-06997E3058E4}" type="slidenum">
              <a:rPr lang="en-US" smtClean="0"/>
              <a:pPr/>
              <a:t>21</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smtClean="0">
                <a:latin typeface="Times" charset="0"/>
                <a:ea typeface="ＭＳ Ｐゴシック" charset="-128"/>
                <a:cs typeface="ＭＳ Ｐゴシック" charset="-128"/>
              </a:rPr>
              <a:t>Null pointer check: e0 must be non-null</a:t>
            </a:r>
          </a:p>
        </p:txBody>
      </p:sp>
      <p:sp>
        <p:nvSpPr>
          <p:cNvPr id="41988" name="Slide Number Placeholder 3"/>
          <p:cNvSpPr>
            <a:spLocks noGrp="1"/>
          </p:cNvSpPr>
          <p:nvPr>
            <p:ph type="sldNum" sz="quarter" idx="5"/>
          </p:nvPr>
        </p:nvSpPr>
        <p:spPr>
          <a:noFill/>
        </p:spPr>
        <p:txBody>
          <a:bodyPr/>
          <a:lstStyle/>
          <a:p>
            <a:fld id="{1615F8F9-3988-2849-AA96-6A767D3C7583}" type="slidenum">
              <a:rPr lang="en-US" smtClean="0"/>
              <a:pPr/>
              <a:t>25</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ChangeArrowheads="1"/>
          </p:cNvSpPr>
          <p:nvPr>
            <p:ph type="sldImg"/>
          </p:nvPr>
        </p:nvSpPr>
        <p:spPr>
          <a:solidFill>
            <a:srgbClr val="FFFFFF"/>
          </a:solidFill>
          <a:ln/>
        </p:spPr>
      </p:sp>
      <p:sp>
        <p:nvSpPr>
          <p:cNvPr id="48131"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07950"/>
            <a:ext cx="7305675" cy="6640513"/>
          </a:xfrm>
          <a:prstGeom prst="rect">
            <a:avLst/>
          </a:prstGeom>
          <a:solidFill>
            <a:srgbClr val="E1EBF5"/>
          </a:solidFill>
          <a:ln w="9525">
            <a:noFill/>
            <a:miter lim="800000"/>
            <a:headEnd/>
            <a:tailEnd/>
          </a:ln>
          <a:effectLst/>
        </p:spPr>
        <p:txBody>
          <a:bodyPr wrap="none" anchor="ctr">
            <a:prstTxWarp prst="textNoShape">
              <a:avLst/>
            </a:prstTxWarp>
          </a:bodyPr>
          <a:lstStyle/>
          <a:p>
            <a:pPr>
              <a:defRPr/>
            </a:pPr>
            <a:endParaRPr lang="en-US"/>
          </a:p>
        </p:txBody>
      </p:sp>
      <p:sp>
        <p:nvSpPr>
          <p:cNvPr id="5" name="Rectangle 11"/>
          <p:cNvSpPr>
            <a:spLocks noChangeArrowheads="1"/>
          </p:cNvSpPr>
          <p:nvPr userDrawn="1"/>
        </p:nvSpPr>
        <p:spPr bwMode="auto">
          <a:xfrm>
            <a:off x="0" y="1447800"/>
            <a:ext cx="7315200" cy="5029200"/>
          </a:xfrm>
          <a:prstGeom prst="rect">
            <a:avLst/>
          </a:prstGeom>
          <a:solidFill>
            <a:srgbClr val="9CBDDE"/>
          </a:solidFill>
          <a:ln w="9525">
            <a:noFill/>
            <a:miter lim="800000"/>
            <a:headEnd/>
            <a:tailEnd/>
          </a:ln>
          <a:effectLst/>
        </p:spPr>
        <p:txBody>
          <a:bodyPr wrap="none" anchor="ctr">
            <a:prstTxWarp prst="textNoShape">
              <a:avLst/>
            </a:prstTxWarp>
          </a:bodyPr>
          <a:lstStyle/>
          <a:p>
            <a:pPr algn="ctr">
              <a:defRPr/>
            </a:pPr>
            <a:endParaRPr lang="de-DE">
              <a:latin typeface="Times" charset="0"/>
            </a:endParaRPr>
          </a:p>
        </p:txBody>
      </p:sp>
      <p:sp>
        <p:nvSpPr>
          <p:cNvPr id="6" name="Rectangle 2"/>
          <p:cNvSpPr>
            <a:spLocks noChangeArrowheads="1"/>
          </p:cNvSpPr>
          <p:nvPr/>
        </p:nvSpPr>
        <p:spPr bwMode="auto">
          <a:xfrm>
            <a:off x="7305675" y="1447800"/>
            <a:ext cx="1835150" cy="5029200"/>
          </a:xfrm>
          <a:prstGeom prst="rect">
            <a:avLst/>
          </a:prstGeom>
          <a:solidFill>
            <a:srgbClr val="B3CCE6"/>
          </a:solidFill>
          <a:ln w="9525">
            <a:noFill/>
            <a:miter lim="800000"/>
            <a:headEnd/>
            <a:tailEnd/>
          </a:ln>
          <a:effectLst/>
        </p:spPr>
        <p:txBody>
          <a:bodyPr wrap="none" anchor="ctr">
            <a:prstTxWarp prst="textNoShape">
              <a:avLst/>
            </a:prstTxWarp>
          </a:bodyPr>
          <a:lstStyle/>
          <a:p>
            <a:pPr algn="ctr">
              <a:defRPr/>
            </a:pPr>
            <a:endParaRPr lang="de-DE">
              <a:solidFill>
                <a:srgbClr val="BED3EA"/>
              </a:solidFill>
              <a:latin typeface="Times" charset="0"/>
            </a:endParaRPr>
          </a:p>
        </p:txBody>
      </p:sp>
      <p:pic>
        <p:nvPicPr>
          <p:cNvPr id="7" name="Picture 10"/>
          <p:cNvPicPr>
            <a:picLocks noChangeAspect="1" noChangeArrowheads="1"/>
          </p:cNvPicPr>
          <p:nvPr/>
        </p:nvPicPr>
        <p:blipFill>
          <a:blip r:embed="rId2"/>
          <a:srcRect/>
          <a:stretch>
            <a:fillRect/>
          </a:stretch>
        </p:blipFill>
        <p:spPr bwMode="auto">
          <a:xfrm>
            <a:off x="7737475" y="107950"/>
            <a:ext cx="1306513" cy="1006475"/>
          </a:xfrm>
          <a:prstGeom prst="rect">
            <a:avLst/>
          </a:prstGeom>
          <a:noFill/>
          <a:ln w="9525">
            <a:noFill/>
            <a:miter lim="800000"/>
            <a:headEnd/>
            <a:tailEnd/>
          </a:ln>
        </p:spPr>
      </p:pic>
      <p:sp>
        <p:nvSpPr>
          <p:cNvPr id="218117" name="Rectangle 5"/>
          <p:cNvSpPr>
            <a:spLocks noGrp="1" noChangeArrowheads="1"/>
          </p:cNvSpPr>
          <p:nvPr>
            <p:ph type="ctrTitle"/>
          </p:nvPr>
        </p:nvSpPr>
        <p:spPr>
          <a:xfrm>
            <a:off x="539750" y="1654175"/>
            <a:ext cx="6621463" cy="1143000"/>
          </a:xfrm>
        </p:spPr>
        <p:txBody>
          <a:bodyPr/>
          <a:lstStyle>
            <a:lvl1pPr>
              <a:defRPr>
                <a:solidFill>
                  <a:srgbClr val="550F85"/>
                </a:solidFill>
              </a:defRPr>
            </a:lvl1pPr>
          </a:lstStyle>
          <a:p>
            <a:r>
              <a:rPr lang="de-CH"/>
              <a:t>Click to edit Master title style</a:t>
            </a:r>
          </a:p>
        </p:txBody>
      </p:sp>
      <p:sp>
        <p:nvSpPr>
          <p:cNvPr id="218118" name="Rectangle 6"/>
          <p:cNvSpPr>
            <a:spLocks noGrp="1" noChangeArrowheads="1"/>
          </p:cNvSpPr>
          <p:nvPr>
            <p:ph type="subTitle" idx="1"/>
          </p:nvPr>
        </p:nvSpPr>
        <p:spPr>
          <a:xfrm>
            <a:off x="539750" y="3022600"/>
            <a:ext cx="6621463" cy="1752600"/>
          </a:xfrm>
        </p:spPr>
        <p:txBody>
          <a:bodyPr anchor="t"/>
          <a:lstStyle>
            <a:lvl1pPr marL="0" indent="0">
              <a:buFontTx/>
              <a:buNone/>
              <a:defRPr/>
            </a:lvl1pPr>
          </a:lstStyle>
          <a:p>
            <a:r>
              <a:rPr lang="de-CH" dirty="0" err="1"/>
              <a:t>Click</a:t>
            </a:r>
            <a:r>
              <a:rPr lang="de-CH" dirty="0"/>
              <a:t> to </a:t>
            </a:r>
            <a:r>
              <a:rPr lang="de-CH" dirty="0" err="1"/>
              <a:t>edit</a:t>
            </a:r>
            <a:r>
              <a:rPr lang="de-CH" dirty="0"/>
              <a:t> Master </a:t>
            </a:r>
            <a:r>
              <a:rPr lang="de-CH" dirty="0" err="1"/>
              <a:t>subtitle</a:t>
            </a:r>
            <a:r>
              <a:rPr lang="de-CH" dirty="0"/>
              <a:t> style</a:t>
            </a:r>
          </a:p>
        </p:txBody>
      </p:sp>
      <p:sp>
        <p:nvSpPr>
          <p:cNvPr id="8" name="Rectangle 7"/>
          <p:cNvSpPr>
            <a:spLocks noGrp="1" noChangeArrowheads="1"/>
          </p:cNvSpPr>
          <p:nvPr>
            <p:ph type="ftr" sz="quarter" idx="10"/>
          </p:nvPr>
        </p:nvSpPr>
        <p:spPr>
          <a:xfrm>
            <a:off x="107950" y="179388"/>
            <a:ext cx="4464050" cy="252412"/>
          </a:xfrm>
        </p:spPr>
        <p:txBody>
          <a:bodyPr wrap="square"/>
          <a:lstStyle>
            <a:lvl1pPr>
              <a:defRPr>
                <a:solidFill>
                  <a:schemeClr val="tx1"/>
                </a:solidFill>
              </a:defRPr>
            </a:lvl1pPr>
          </a:lstStyle>
          <a:p>
            <a:pPr>
              <a:defRPr/>
            </a:pPr>
            <a:r>
              <a:rPr lang="en-US"/>
              <a:t>Intermediate Representation</a:t>
            </a:r>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a:t>© Oscar Nierstrasz</a:t>
            </a:r>
            <a:endParaRPr lang="de-CH"/>
          </a:p>
        </p:txBody>
      </p:sp>
      <p:sp>
        <p:nvSpPr>
          <p:cNvPr id="5" name="Rectangle 7"/>
          <p:cNvSpPr>
            <a:spLocks noGrp="1" noChangeArrowheads="1"/>
          </p:cNvSpPr>
          <p:nvPr>
            <p:ph type="ftr" sz="quarter" idx="11"/>
          </p:nvPr>
        </p:nvSpPr>
        <p:spPr>
          <a:ln/>
        </p:spPr>
        <p:txBody>
          <a:bodyPr/>
          <a:lstStyle>
            <a:lvl1pPr>
              <a:defRPr/>
            </a:lvl1pPr>
          </a:lstStyle>
          <a:p>
            <a:pPr>
              <a:defRPr/>
            </a:pPr>
            <a:r>
              <a:rPr lang="en-US"/>
              <a:t>Intermediate Representation</a:t>
            </a:r>
            <a:endParaRPr lang="de-CH"/>
          </a:p>
        </p:txBody>
      </p:sp>
      <p:sp>
        <p:nvSpPr>
          <p:cNvPr id="6" name="Rectangle 8"/>
          <p:cNvSpPr>
            <a:spLocks noGrp="1" noChangeArrowheads="1"/>
          </p:cNvSpPr>
          <p:nvPr>
            <p:ph type="sldNum" sz="quarter" idx="12"/>
          </p:nvPr>
        </p:nvSpPr>
        <p:spPr>
          <a:ln/>
        </p:spPr>
        <p:txBody>
          <a:bodyPr/>
          <a:lstStyle>
            <a:lvl1pPr>
              <a:defRPr/>
            </a:lvl1pPr>
          </a:lstStyle>
          <a:p>
            <a:pPr>
              <a:defRPr/>
            </a:pPr>
            <a:fld id="{C541F3B0-B86F-C745-A7B7-4A88D1A3B176}" type="slidenum">
              <a:rPr lang="de-CH"/>
              <a:pPr>
                <a:defRPr/>
              </a:pPr>
              <a:t>‹#›</a:t>
            </a:fld>
            <a:endParaRPr lang="de-CH" sz="1400">
              <a:solidFill>
                <a:srgbClr val="7E7E7E"/>
              </a:solidFill>
              <a:latin typeface="Time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en-US"/>
              <a:t>© Oscar Nierstrasz</a:t>
            </a:r>
            <a:endParaRPr lang="de-CH"/>
          </a:p>
        </p:txBody>
      </p:sp>
      <p:sp>
        <p:nvSpPr>
          <p:cNvPr id="4" name="Rectangle 7"/>
          <p:cNvSpPr>
            <a:spLocks noGrp="1" noChangeArrowheads="1"/>
          </p:cNvSpPr>
          <p:nvPr>
            <p:ph type="ftr" sz="quarter" idx="11"/>
          </p:nvPr>
        </p:nvSpPr>
        <p:spPr>
          <a:ln/>
        </p:spPr>
        <p:txBody>
          <a:bodyPr/>
          <a:lstStyle>
            <a:lvl1pPr>
              <a:defRPr/>
            </a:lvl1pPr>
          </a:lstStyle>
          <a:p>
            <a:pPr>
              <a:defRPr/>
            </a:pPr>
            <a:r>
              <a:rPr lang="en-US"/>
              <a:t>Intermediate Representation</a:t>
            </a:r>
            <a:endParaRPr lang="de-CH"/>
          </a:p>
        </p:txBody>
      </p:sp>
      <p:sp>
        <p:nvSpPr>
          <p:cNvPr id="5" name="Rectangle 8"/>
          <p:cNvSpPr>
            <a:spLocks noGrp="1" noChangeArrowheads="1"/>
          </p:cNvSpPr>
          <p:nvPr>
            <p:ph type="sldNum" sz="quarter" idx="12"/>
          </p:nvPr>
        </p:nvSpPr>
        <p:spPr>
          <a:ln/>
        </p:spPr>
        <p:txBody>
          <a:bodyPr/>
          <a:lstStyle>
            <a:lvl1pPr>
              <a:defRPr/>
            </a:lvl1pPr>
          </a:lstStyle>
          <a:p>
            <a:pPr>
              <a:defRPr/>
            </a:pPr>
            <a:fld id="{4F3CAB8C-005B-9B4B-A9F4-01C1DA08BC31}" type="slidenum">
              <a:rPr lang="de-CH"/>
              <a:pPr>
                <a:defRPr/>
              </a:pPr>
              <a:t>‹#›</a:t>
            </a:fld>
            <a:endParaRPr lang="de-CH" sz="1400">
              <a:solidFill>
                <a:srgbClr val="7E7E7E"/>
              </a:solidFill>
              <a:latin typeface="Time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9750" y="1654175"/>
            <a:ext cx="395922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654175"/>
            <a:ext cx="395922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en-US"/>
              <a:t>© Oscar Nierstrasz</a:t>
            </a:r>
            <a:endParaRPr lang="de-CH"/>
          </a:p>
        </p:txBody>
      </p:sp>
      <p:sp>
        <p:nvSpPr>
          <p:cNvPr id="6" name="Rectangle 7"/>
          <p:cNvSpPr>
            <a:spLocks noGrp="1" noChangeArrowheads="1"/>
          </p:cNvSpPr>
          <p:nvPr>
            <p:ph type="ftr" sz="quarter" idx="11"/>
          </p:nvPr>
        </p:nvSpPr>
        <p:spPr>
          <a:ln/>
        </p:spPr>
        <p:txBody>
          <a:bodyPr/>
          <a:lstStyle>
            <a:lvl1pPr>
              <a:defRPr/>
            </a:lvl1pPr>
          </a:lstStyle>
          <a:p>
            <a:pPr>
              <a:defRPr/>
            </a:pPr>
            <a:r>
              <a:rPr lang="en-US"/>
              <a:t>Intermediate Representation</a:t>
            </a:r>
            <a:endParaRPr lang="de-CH"/>
          </a:p>
        </p:txBody>
      </p:sp>
      <p:sp>
        <p:nvSpPr>
          <p:cNvPr id="7" name="Rectangle 8"/>
          <p:cNvSpPr>
            <a:spLocks noGrp="1" noChangeArrowheads="1"/>
          </p:cNvSpPr>
          <p:nvPr>
            <p:ph type="sldNum" sz="quarter" idx="12"/>
          </p:nvPr>
        </p:nvSpPr>
        <p:spPr>
          <a:ln/>
        </p:spPr>
        <p:txBody>
          <a:bodyPr/>
          <a:lstStyle>
            <a:lvl1pPr>
              <a:defRPr/>
            </a:lvl1pPr>
          </a:lstStyle>
          <a:p>
            <a:pPr>
              <a:defRPr/>
            </a:pPr>
            <a:fld id="{D9E5B296-B4F8-5040-A6BC-AB7C00BB8620}" type="slidenum">
              <a:rPr lang="de-CH"/>
              <a:pPr>
                <a:defRPr/>
              </a:pPr>
              <a:t>‹#›</a:t>
            </a:fld>
            <a:endParaRPr lang="de-CH" sz="1400">
              <a:solidFill>
                <a:srgbClr val="7E7E7E"/>
              </a:solidFill>
              <a:latin typeface="Time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n-US"/>
              <a:t>© Oscar Nierstrasz</a:t>
            </a:r>
            <a:endParaRPr lang="de-CH"/>
          </a:p>
        </p:txBody>
      </p:sp>
      <p:sp>
        <p:nvSpPr>
          <p:cNvPr id="3" name="Rectangle 7"/>
          <p:cNvSpPr>
            <a:spLocks noGrp="1" noChangeArrowheads="1"/>
          </p:cNvSpPr>
          <p:nvPr>
            <p:ph type="ftr" sz="quarter" idx="11"/>
          </p:nvPr>
        </p:nvSpPr>
        <p:spPr>
          <a:ln/>
        </p:spPr>
        <p:txBody>
          <a:bodyPr/>
          <a:lstStyle>
            <a:lvl1pPr>
              <a:defRPr/>
            </a:lvl1pPr>
          </a:lstStyle>
          <a:p>
            <a:pPr>
              <a:defRPr/>
            </a:pPr>
            <a:r>
              <a:rPr lang="en-US"/>
              <a:t>Intermediate Representation</a:t>
            </a:r>
            <a:endParaRPr lang="de-CH"/>
          </a:p>
        </p:txBody>
      </p:sp>
      <p:sp>
        <p:nvSpPr>
          <p:cNvPr id="4" name="Rectangle 8"/>
          <p:cNvSpPr>
            <a:spLocks noGrp="1" noChangeArrowheads="1"/>
          </p:cNvSpPr>
          <p:nvPr>
            <p:ph type="sldNum" sz="quarter" idx="12"/>
          </p:nvPr>
        </p:nvSpPr>
        <p:spPr>
          <a:ln/>
        </p:spPr>
        <p:txBody>
          <a:bodyPr/>
          <a:lstStyle>
            <a:lvl1pPr>
              <a:defRPr/>
            </a:lvl1pPr>
          </a:lstStyle>
          <a:p>
            <a:pPr>
              <a:defRPr/>
            </a:pPr>
            <a:fld id="{F671C5CF-1993-DC40-8516-DAEA816064CE}" type="slidenum">
              <a:rPr lang="de-CH"/>
              <a:pPr>
                <a:defRPr/>
              </a:pPr>
              <a:t>‹#›</a:t>
            </a:fld>
            <a:endParaRPr lang="de-CH" sz="1400">
              <a:solidFill>
                <a:srgbClr val="7E7E7E"/>
              </a:solidFill>
              <a:latin typeface="Time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17098" name="Rectangle 10"/>
          <p:cNvSpPr>
            <a:spLocks noChangeArrowheads="1"/>
          </p:cNvSpPr>
          <p:nvPr userDrawn="1"/>
        </p:nvSpPr>
        <p:spPr bwMode="auto">
          <a:xfrm>
            <a:off x="0" y="0"/>
            <a:ext cx="9144000" cy="1447800"/>
          </a:xfrm>
          <a:prstGeom prst="rect">
            <a:avLst/>
          </a:prstGeom>
          <a:solidFill>
            <a:srgbClr val="E1EBF5"/>
          </a:solidFill>
          <a:ln w="9525">
            <a:noFill/>
            <a:miter lim="800000"/>
            <a:headEnd/>
            <a:tailEnd/>
          </a:ln>
          <a:effectLst/>
        </p:spPr>
        <p:txBody>
          <a:bodyPr wrap="none" anchor="ctr">
            <a:prstTxWarp prst="textNoShape">
              <a:avLst/>
            </a:prstTxWarp>
          </a:bodyPr>
          <a:lstStyle/>
          <a:p>
            <a:pPr>
              <a:defRPr/>
            </a:pPr>
            <a:endParaRPr lang="en-US"/>
          </a:p>
        </p:txBody>
      </p:sp>
      <p:sp>
        <p:nvSpPr>
          <p:cNvPr id="217091" name="Rectangle 3"/>
          <p:cNvSpPr>
            <a:spLocks noChangeArrowheads="1"/>
          </p:cNvSpPr>
          <p:nvPr/>
        </p:nvSpPr>
        <p:spPr bwMode="auto">
          <a:xfrm>
            <a:off x="0" y="1438275"/>
            <a:ext cx="9144000" cy="85725"/>
          </a:xfrm>
          <a:prstGeom prst="rect">
            <a:avLst/>
          </a:prstGeom>
          <a:solidFill>
            <a:srgbClr val="9CBDDE"/>
          </a:solidFill>
          <a:ln w="9525">
            <a:noFill/>
            <a:miter lim="800000"/>
            <a:headEnd/>
            <a:tailEnd/>
          </a:ln>
          <a:effectLst/>
        </p:spPr>
        <p:txBody>
          <a:bodyPr wrap="none" anchor="ctr">
            <a:prstTxWarp prst="textNoShape">
              <a:avLst/>
            </a:prstTxWarp>
          </a:bodyPr>
          <a:lstStyle/>
          <a:p>
            <a:pPr algn="ctr">
              <a:defRPr/>
            </a:pPr>
            <a:endParaRPr lang="de-DE">
              <a:latin typeface="Times" charset="0"/>
            </a:endParaRPr>
          </a:p>
        </p:txBody>
      </p:sp>
      <p:sp>
        <p:nvSpPr>
          <p:cNvPr id="1028" name="Rectangle 4"/>
          <p:cNvSpPr>
            <a:spLocks noGrp="1" noChangeArrowheads="1"/>
          </p:cNvSpPr>
          <p:nvPr>
            <p:ph type="title"/>
          </p:nvPr>
        </p:nvSpPr>
        <p:spPr bwMode="auto">
          <a:xfrm>
            <a:off x="539750" y="554038"/>
            <a:ext cx="8070850" cy="817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CH"/>
              <a:t>Click to edit Master title style</a:t>
            </a:r>
          </a:p>
        </p:txBody>
      </p:sp>
      <p:sp>
        <p:nvSpPr>
          <p:cNvPr id="1029" name="Rectangle 5"/>
          <p:cNvSpPr>
            <a:spLocks noGrp="1" noChangeArrowheads="1"/>
          </p:cNvSpPr>
          <p:nvPr>
            <p:ph type="body" idx="1"/>
          </p:nvPr>
        </p:nvSpPr>
        <p:spPr bwMode="auto">
          <a:xfrm>
            <a:off x="539750" y="1654175"/>
            <a:ext cx="8070850" cy="44989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CH"/>
              <a:t>Click to edit Master text styles</a:t>
            </a:r>
          </a:p>
          <a:p>
            <a:pPr lvl="1"/>
            <a:r>
              <a:rPr lang="de-CH"/>
              <a:t>Second level</a:t>
            </a:r>
          </a:p>
          <a:p>
            <a:pPr lvl="2"/>
            <a:r>
              <a:rPr lang="de-CH"/>
              <a:t>Third level</a:t>
            </a:r>
          </a:p>
          <a:p>
            <a:pPr lvl="3"/>
            <a:r>
              <a:rPr lang="de-CH"/>
              <a:t>Fourth level</a:t>
            </a:r>
          </a:p>
          <a:p>
            <a:pPr lvl="4"/>
            <a:r>
              <a:rPr lang="de-CH"/>
              <a:t>Fifth level</a:t>
            </a:r>
          </a:p>
        </p:txBody>
      </p:sp>
      <p:sp>
        <p:nvSpPr>
          <p:cNvPr id="217094" name="Rectangle 6"/>
          <p:cNvSpPr>
            <a:spLocks noGrp="1" noChangeArrowheads="1"/>
          </p:cNvSpPr>
          <p:nvPr>
            <p:ph type="dt" sz="half" idx="2"/>
          </p:nvPr>
        </p:nvSpPr>
        <p:spPr bwMode="auto">
          <a:xfrm>
            <a:off x="539750" y="6548438"/>
            <a:ext cx="3811588" cy="1793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A7A7A7"/>
                </a:solidFill>
              </a:defRPr>
            </a:lvl1pPr>
          </a:lstStyle>
          <a:p>
            <a:pPr>
              <a:defRPr/>
            </a:pPr>
            <a:r>
              <a:rPr lang="en-US"/>
              <a:t>© Oscar Nierstrasz</a:t>
            </a:r>
            <a:endParaRPr lang="de-CH"/>
          </a:p>
        </p:txBody>
      </p:sp>
      <p:sp>
        <p:nvSpPr>
          <p:cNvPr id="217095" name="Rectangle 7"/>
          <p:cNvSpPr>
            <a:spLocks noGrp="1" noChangeArrowheads="1"/>
          </p:cNvSpPr>
          <p:nvPr>
            <p:ph type="ftr" sz="quarter" idx="3"/>
          </p:nvPr>
        </p:nvSpPr>
        <p:spPr bwMode="auto">
          <a:xfrm>
            <a:off x="107950" y="179388"/>
            <a:ext cx="5399088" cy="25241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sz="1000">
                <a:solidFill>
                  <a:srgbClr val="A7A7A7"/>
                </a:solidFill>
              </a:defRPr>
            </a:lvl1pPr>
          </a:lstStyle>
          <a:p>
            <a:pPr>
              <a:defRPr/>
            </a:pPr>
            <a:r>
              <a:rPr lang="en-US"/>
              <a:t>Intermediate Representation</a:t>
            </a:r>
            <a:endParaRPr lang="de-CH"/>
          </a:p>
        </p:txBody>
      </p:sp>
      <p:sp>
        <p:nvSpPr>
          <p:cNvPr id="217096" name="Rectangle 8"/>
          <p:cNvSpPr>
            <a:spLocks noGrp="1" noChangeArrowheads="1"/>
          </p:cNvSpPr>
          <p:nvPr>
            <p:ph type="sldNum" sz="quarter" idx="4"/>
          </p:nvPr>
        </p:nvSpPr>
        <p:spPr bwMode="auto">
          <a:xfrm>
            <a:off x="7543800" y="6553200"/>
            <a:ext cx="1350963" cy="1793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solidFill>
                  <a:srgbClr val="A7A7A7"/>
                </a:solidFill>
              </a:defRPr>
            </a:lvl1pPr>
          </a:lstStyle>
          <a:p>
            <a:pPr>
              <a:defRPr/>
            </a:pPr>
            <a:fld id="{F1938082-1885-4849-B4C4-4A06BC692686}" type="slidenum">
              <a:rPr lang="de-CH"/>
              <a:pPr>
                <a:defRPr/>
              </a:pPr>
              <a:t>‹#›</a:t>
            </a:fld>
            <a:endParaRPr lang="de-CH" sz="1400">
              <a:solidFill>
                <a:srgbClr val="7E7E7E"/>
              </a:solidFill>
              <a:latin typeface="Times" charset="0"/>
            </a:endParaRPr>
          </a:p>
        </p:txBody>
      </p:sp>
    </p:spTree>
  </p:cSld>
  <p:clrMap bg1="lt1" tx1="dk1" bg2="lt2" tx2="dk2" accent1="accent1" accent2="accent2" accent3="accent3" accent4="accent4" accent5="accent5" accent6="accent6" hlink="hlink" folHlink="folHlink"/>
  <p:sldLayoutIdLst>
    <p:sldLayoutId id="2147483841" r:id="rId1"/>
    <p:sldLayoutId id="2147483837" r:id="rId2"/>
    <p:sldLayoutId id="2147483838" r:id="rId3"/>
    <p:sldLayoutId id="2147483839" r:id="rId4"/>
    <p:sldLayoutId id="2147483840" r:id="rId5"/>
  </p:sldLayoutIdLst>
  <p:hf hdr="0"/>
  <p:txStyles>
    <p:titleStyle>
      <a:lvl1pPr algn="l" rtl="0" eaLnBrk="0" fontAlgn="base" hangingPunct="0">
        <a:lnSpc>
          <a:spcPct val="90000"/>
        </a:lnSpc>
        <a:spcBef>
          <a:spcPct val="0"/>
        </a:spcBef>
        <a:spcAft>
          <a:spcPct val="0"/>
        </a:spcAft>
        <a:defRPr sz="2800" b="1">
          <a:solidFill>
            <a:srgbClr val="0A017F"/>
          </a:solidFill>
          <a:latin typeface="+mj-lt"/>
          <a:ea typeface="ＭＳ Ｐゴシック" pitchFamily="-65" charset="-128"/>
          <a:cs typeface="ＭＳ Ｐゴシック" pitchFamily="-65" charset="-128"/>
        </a:defRPr>
      </a:lvl1pPr>
      <a:lvl2pPr algn="l" rtl="0" eaLnBrk="0" fontAlgn="base" hangingPunct="0">
        <a:lnSpc>
          <a:spcPct val="90000"/>
        </a:lnSpc>
        <a:spcBef>
          <a:spcPct val="0"/>
        </a:spcBef>
        <a:spcAft>
          <a:spcPct val="0"/>
        </a:spcAft>
        <a:defRPr sz="2800" b="1">
          <a:solidFill>
            <a:srgbClr val="0A017F"/>
          </a:solidFill>
          <a:latin typeface="Helvetica" pitchFamily="-65" charset="0"/>
          <a:ea typeface="ＭＳ Ｐゴシック" pitchFamily="-65" charset="-128"/>
          <a:cs typeface="ＭＳ Ｐゴシック" pitchFamily="-65" charset="-128"/>
        </a:defRPr>
      </a:lvl2pPr>
      <a:lvl3pPr algn="l" rtl="0" eaLnBrk="0" fontAlgn="base" hangingPunct="0">
        <a:lnSpc>
          <a:spcPct val="90000"/>
        </a:lnSpc>
        <a:spcBef>
          <a:spcPct val="0"/>
        </a:spcBef>
        <a:spcAft>
          <a:spcPct val="0"/>
        </a:spcAft>
        <a:defRPr sz="2800" b="1">
          <a:solidFill>
            <a:srgbClr val="0A017F"/>
          </a:solidFill>
          <a:latin typeface="Helvetica" pitchFamily="-65" charset="0"/>
          <a:ea typeface="ＭＳ Ｐゴシック" pitchFamily="-65" charset="-128"/>
          <a:cs typeface="ＭＳ Ｐゴシック" pitchFamily="-65" charset="-128"/>
        </a:defRPr>
      </a:lvl3pPr>
      <a:lvl4pPr algn="l" rtl="0" eaLnBrk="0" fontAlgn="base" hangingPunct="0">
        <a:lnSpc>
          <a:spcPct val="90000"/>
        </a:lnSpc>
        <a:spcBef>
          <a:spcPct val="0"/>
        </a:spcBef>
        <a:spcAft>
          <a:spcPct val="0"/>
        </a:spcAft>
        <a:defRPr sz="2800" b="1">
          <a:solidFill>
            <a:srgbClr val="0A017F"/>
          </a:solidFill>
          <a:latin typeface="Helvetica" pitchFamily="-65" charset="0"/>
          <a:ea typeface="ＭＳ Ｐゴシック" pitchFamily="-65" charset="-128"/>
          <a:cs typeface="ＭＳ Ｐゴシック" pitchFamily="-65" charset="-128"/>
        </a:defRPr>
      </a:lvl4pPr>
      <a:lvl5pPr algn="l" rtl="0" eaLnBrk="0" fontAlgn="base" hangingPunct="0">
        <a:lnSpc>
          <a:spcPct val="90000"/>
        </a:lnSpc>
        <a:spcBef>
          <a:spcPct val="0"/>
        </a:spcBef>
        <a:spcAft>
          <a:spcPct val="0"/>
        </a:spcAft>
        <a:defRPr sz="2800" b="1">
          <a:solidFill>
            <a:srgbClr val="0A017F"/>
          </a:solidFill>
          <a:latin typeface="Helvetica" pitchFamily="-65" charset="0"/>
          <a:ea typeface="ＭＳ Ｐゴシック" pitchFamily="-65" charset="-128"/>
          <a:cs typeface="ＭＳ Ｐゴシック" pitchFamily="-65" charset="-128"/>
        </a:defRPr>
      </a:lvl5pPr>
      <a:lvl6pPr marL="457200" algn="l" rtl="0" fontAlgn="base">
        <a:lnSpc>
          <a:spcPct val="90000"/>
        </a:lnSpc>
        <a:spcBef>
          <a:spcPct val="0"/>
        </a:spcBef>
        <a:spcAft>
          <a:spcPct val="0"/>
        </a:spcAft>
        <a:defRPr sz="2800" b="1">
          <a:solidFill>
            <a:srgbClr val="0A017F"/>
          </a:solidFill>
          <a:latin typeface="Helvetica" pitchFamily="-65" charset="0"/>
        </a:defRPr>
      </a:lvl6pPr>
      <a:lvl7pPr marL="914400" algn="l" rtl="0" fontAlgn="base">
        <a:lnSpc>
          <a:spcPct val="90000"/>
        </a:lnSpc>
        <a:spcBef>
          <a:spcPct val="0"/>
        </a:spcBef>
        <a:spcAft>
          <a:spcPct val="0"/>
        </a:spcAft>
        <a:defRPr sz="2800" b="1">
          <a:solidFill>
            <a:srgbClr val="0A017F"/>
          </a:solidFill>
          <a:latin typeface="Helvetica" pitchFamily="-65" charset="0"/>
        </a:defRPr>
      </a:lvl7pPr>
      <a:lvl8pPr marL="1371600" algn="l" rtl="0" fontAlgn="base">
        <a:lnSpc>
          <a:spcPct val="90000"/>
        </a:lnSpc>
        <a:spcBef>
          <a:spcPct val="0"/>
        </a:spcBef>
        <a:spcAft>
          <a:spcPct val="0"/>
        </a:spcAft>
        <a:defRPr sz="2800" b="1">
          <a:solidFill>
            <a:srgbClr val="0A017F"/>
          </a:solidFill>
          <a:latin typeface="Helvetica" pitchFamily="-65" charset="0"/>
        </a:defRPr>
      </a:lvl8pPr>
      <a:lvl9pPr marL="1828800" algn="l" rtl="0" fontAlgn="base">
        <a:lnSpc>
          <a:spcPct val="90000"/>
        </a:lnSpc>
        <a:spcBef>
          <a:spcPct val="0"/>
        </a:spcBef>
        <a:spcAft>
          <a:spcPct val="0"/>
        </a:spcAft>
        <a:defRPr sz="2800" b="1">
          <a:solidFill>
            <a:srgbClr val="0A017F"/>
          </a:solidFill>
          <a:latin typeface="Helvetica" pitchFamily="-65" charset="0"/>
        </a:defRPr>
      </a:lvl9pPr>
    </p:titleStyle>
    <p:bodyStyle>
      <a:lvl1pPr marL="419100" indent="-419100" algn="l" rtl="0" eaLnBrk="0" fontAlgn="base" hangingPunct="0">
        <a:lnSpc>
          <a:spcPct val="95000"/>
        </a:lnSpc>
        <a:spcBef>
          <a:spcPct val="20000"/>
        </a:spcBef>
        <a:spcAft>
          <a:spcPct val="0"/>
        </a:spcAft>
        <a:buClr>
          <a:schemeClr val="hlink"/>
        </a:buClr>
        <a:buSzPct val="85000"/>
        <a:buFont typeface="Helvetica CE" charset="0"/>
        <a:buChar char="&gt;"/>
        <a:defRPr sz="2400">
          <a:solidFill>
            <a:srgbClr val="0A017F"/>
          </a:solidFill>
          <a:latin typeface="+mn-lt"/>
          <a:ea typeface="ＭＳ Ｐゴシック" pitchFamily="-65" charset="-128"/>
          <a:cs typeface="ＭＳ Ｐゴシック" pitchFamily="-65" charset="-128"/>
        </a:defRPr>
      </a:lvl1pPr>
      <a:lvl2pPr marL="838200" indent="-381000" algn="l" rtl="0" eaLnBrk="0" fontAlgn="base" hangingPunct="0">
        <a:lnSpc>
          <a:spcPct val="95000"/>
        </a:lnSpc>
        <a:spcBef>
          <a:spcPct val="20000"/>
        </a:spcBef>
        <a:spcAft>
          <a:spcPct val="0"/>
        </a:spcAft>
        <a:buFont typeface="Helvetica CE" charset="0"/>
        <a:buChar char="—"/>
        <a:defRPr sz="2000">
          <a:solidFill>
            <a:srgbClr val="0A017F"/>
          </a:solidFill>
          <a:latin typeface="+mn-lt"/>
          <a:ea typeface="ＭＳ Ｐゴシック" pitchFamily="-65" charset="-128"/>
        </a:defRPr>
      </a:lvl2pPr>
      <a:lvl3pPr marL="1295400" indent="-381000" algn="l" rtl="0" eaLnBrk="0" fontAlgn="base" hangingPunct="0">
        <a:lnSpc>
          <a:spcPct val="95000"/>
        </a:lnSpc>
        <a:spcBef>
          <a:spcPct val="20000"/>
        </a:spcBef>
        <a:spcAft>
          <a:spcPct val="0"/>
        </a:spcAft>
        <a:buSzPct val="85000"/>
        <a:buFont typeface="Helvetica CE" charset="0"/>
        <a:buChar char="–"/>
        <a:defRPr>
          <a:solidFill>
            <a:schemeClr val="tx1"/>
          </a:solidFill>
          <a:latin typeface="+mn-lt"/>
          <a:ea typeface="ＭＳ Ｐゴシック" pitchFamily="-65" charset="-128"/>
        </a:defRPr>
      </a:lvl3pPr>
      <a:lvl4pPr marL="1714500" indent="-381000" algn="l" rtl="0" eaLnBrk="0" fontAlgn="base" hangingPunct="0">
        <a:lnSpc>
          <a:spcPct val="95000"/>
        </a:lnSpc>
        <a:spcBef>
          <a:spcPct val="20000"/>
        </a:spcBef>
        <a:spcAft>
          <a:spcPct val="0"/>
        </a:spcAft>
        <a:buSzPct val="85000"/>
        <a:buFont typeface="Helvetica CE" charset="0"/>
        <a:buChar char="–"/>
        <a:defRPr>
          <a:solidFill>
            <a:srgbClr val="0A017F"/>
          </a:solidFill>
          <a:latin typeface="+mn-lt"/>
          <a:ea typeface="ＭＳ Ｐゴシック" pitchFamily="-65" charset="-128"/>
        </a:defRPr>
      </a:lvl4pPr>
      <a:lvl5pPr marL="2286000" indent="-381000" algn="l" rtl="0" eaLnBrk="0" fontAlgn="base" hangingPunct="0">
        <a:lnSpc>
          <a:spcPct val="95000"/>
        </a:lnSpc>
        <a:spcBef>
          <a:spcPct val="20000"/>
        </a:spcBef>
        <a:spcAft>
          <a:spcPct val="0"/>
        </a:spcAft>
        <a:buClr>
          <a:schemeClr val="tx1"/>
        </a:buClr>
        <a:buSzPct val="85000"/>
        <a:buFont typeface="Helvetica CE" charset="0"/>
        <a:buChar char="–"/>
        <a:defRPr>
          <a:solidFill>
            <a:srgbClr val="0A017F"/>
          </a:solidFill>
          <a:latin typeface="+mn-lt"/>
          <a:ea typeface="ＭＳ Ｐゴシック" pitchFamily="-65" charset="-128"/>
        </a:defRPr>
      </a:lvl5pPr>
      <a:lvl6pPr marL="2743200" indent="-381000" algn="l" rtl="0" fontAlgn="base">
        <a:lnSpc>
          <a:spcPct val="95000"/>
        </a:lnSpc>
        <a:spcBef>
          <a:spcPct val="20000"/>
        </a:spcBef>
        <a:spcAft>
          <a:spcPct val="0"/>
        </a:spcAft>
        <a:buClr>
          <a:schemeClr val="tx1"/>
        </a:buClr>
        <a:buSzPct val="85000"/>
        <a:buFont typeface="Helvetica CE" pitchFamily="-65" charset="-18"/>
        <a:buChar char="–"/>
        <a:defRPr>
          <a:solidFill>
            <a:srgbClr val="0A017F"/>
          </a:solidFill>
          <a:latin typeface="+mn-lt"/>
          <a:ea typeface="ＭＳ Ｐゴシック" pitchFamily="-65" charset="-128"/>
        </a:defRPr>
      </a:lvl6pPr>
      <a:lvl7pPr marL="3200400" indent="-381000" algn="l" rtl="0" fontAlgn="base">
        <a:lnSpc>
          <a:spcPct val="95000"/>
        </a:lnSpc>
        <a:spcBef>
          <a:spcPct val="20000"/>
        </a:spcBef>
        <a:spcAft>
          <a:spcPct val="0"/>
        </a:spcAft>
        <a:buClr>
          <a:schemeClr val="tx1"/>
        </a:buClr>
        <a:buSzPct val="85000"/>
        <a:buFont typeface="Helvetica CE" pitchFamily="-65" charset="-18"/>
        <a:buChar char="–"/>
        <a:defRPr>
          <a:solidFill>
            <a:srgbClr val="0A017F"/>
          </a:solidFill>
          <a:latin typeface="+mn-lt"/>
          <a:ea typeface="ＭＳ Ｐゴシック" pitchFamily="-65" charset="-128"/>
        </a:defRPr>
      </a:lvl7pPr>
      <a:lvl8pPr marL="3657600" indent="-381000" algn="l" rtl="0" fontAlgn="base">
        <a:lnSpc>
          <a:spcPct val="95000"/>
        </a:lnSpc>
        <a:spcBef>
          <a:spcPct val="20000"/>
        </a:spcBef>
        <a:spcAft>
          <a:spcPct val="0"/>
        </a:spcAft>
        <a:buClr>
          <a:schemeClr val="tx1"/>
        </a:buClr>
        <a:buSzPct val="85000"/>
        <a:buFont typeface="Helvetica CE" pitchFamily="-65" charset="-18"/>
        <a:buChar char="–"/>
        <a:defRPr>
          <a:solidFill>
            <a:srgbClr val="0A017F"/>
          </a:solidFill>
          <a:latin typeface="+mn-lt"/>
          <a:ea typeface="ＭＳ Ｐゴシック" pitchFamily="-65" charset="-128"/>
        </a:defRPr>
      </a:lvl8pPr>
      <a:lvl9pPr marL="4114800" indent="-381000" algn="l" rtl="0" fontAlgn="base">
        <a:lnSpc>
          <a:spcPct val="95000"/>
        </a:lnSpc>
        <a:spcBef>
          <a:spcPct val="20000"/>
        </a:spcBef>
        <a:spcAft>
          <a:spcPct val="0"/>
        </a:spcAft>
        <a:buClr>
          <a:schemeClr val="tx1"/>
        </a:buClr>
        <a:buSzPct val="85000"/>
        <a:buFont typeface="Helvetica CE" pitchFamily="-65" charset="-18"/>
        <a:buChar char="–"/>
        <a:defRPr>
          <a:solidFill>
            <a:srgbClr val="0A017F"/>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ucla.edu/~palsberg/" TargetMode="External"/><Relationship Id="rId4" Type="http://schemas.openxmlformats.org/officeDocument/2006/relationships/hyperlink" Target="http://www.cs.purdue.edu/homes/hoskin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39750" y="1654175"/>
            <a:ext cx="8299450" cy="1143000"/>
          </a:xfrm>
        </p:spPr>
        <p:txBody>
          <a:bodyPr/>
          <a:lstStyle/>
          <a:p>
            <a:pPr eaLnBrk="1" hangingPunct="1"/>
            <a:r>
              <a:rPr lang="en-US" smtClean="0">
                <a:ea typeface="ＭＳ Ｐゴシック" charset="-128"/>
                <a:cs typeface="ＭＳ Ｐゴシック" charset="-128"/>
              </a:rPr>
              <a:t>6. Intermediate Representation</a:t>
            </a:r>
          </a:p>
        </p:txBody>
      </p:sp>
      <p:sp>
        <p:nvSpPr>
          <p:cNvPr id="9219" name="Rectangle 3"/>
          <p:cNvSpPr>
            <a:spLocks noGrp="1" noChangeArrowheads="1"/>
          </p:cNvSpPr>
          <p:nvPr>
            <p:ph type="subTitle" idx="1"/>
          </p:nvPr>
        </p:nvSpPr>
        <p:spPr/>
        <p:txBody>
          <a:bodyPr/>
          <a:lstStyle/>
          <a:p>
            <a:pPr eaLnBrk="1" hangingPunct="1"/>
            <a:r>
              <a:rPr lang="en-US">
                <a:ea typeface="ＭＳ Ｐゴシック" charset="-128"/>
                <a:cs typeface="ＭＳ Ｐゴシック" charset="-128"/>
              </a:rPr>
              <a:t>Prof. O. </a:t>
            </a:r>
            <a:r>
              <a:rPr lang="en-US" smtClean="0">
                <a:ea typeface="ＭＳ Ｐゴシック" charset="-128"/>
                <a:cs typeface="ＭＳ Ｐゴシック" charset="-128"/>
              </a:rPr>
              <a:t>Nierstrasz</a:t>
            </a:r>
            <a:endParaRPr lang="en-US">
              <a:ea typeface="ＭＳ Ｐゴシック" charset="-128"/>
              <a:cs typeface="ＭＳ Ｐゴシック" charset="-128"/>
            </a:endParaRPr>
          </a:p>
        </p:txBody>
      </p:sp>
      <p:sp>
        <p:nvSpPr>
          <p:cNvPr id="9220" name="Rectangle 4"/>
          <p:cNvSpPr>
            <a:spLocks noChangeArrowheads="1"/>
          </p:cNvSpPr>
          <p:nvPr/>
        </p:nvSpPr>
        <p:spPr bwMode="auto">
          <a:xfrm>
            <a:off x="533400" y="5334000"/>
            <a:ext cx="4876800" cy="831850"/>
          </a:xfrm>
          <a:prstGeom prst="rect">
            <a:avLst/>
          </a:prstGeom>
          <a:solidFill>
            <a:schemeClr val="accent1"/>
          </a:solidFill>
          <a:ln w="9525">
            <a:solidFill>
              <a:schemeClr val="tx1"/>
            </a:solidFill>
            <a:miter lim="800000"/>
            <a:headEnd/>
            <a:tailEnd/>
          </a:ln>
        </p:spPr>
        <p:txBody>
          <a:bodyPr>
            <a:prstTxWarp prst="textNoShape">
              <a:avLst/>
            </a:prstTxWarp>
            <a:spAutoFit/>
          </a:bodyPr>
          <a:lstStyle/>
          <a:p>
            <a:r>
              <a:rPr lang="en-US" sz="1200"/>
              <a:t>Thanks to Jens Palsberg and Tony Hosking for their kind permission to reuse and adapt the CS132 and CS502 lecture notes.</a:t>
            </a:r>
          </a:p>
          <a:p>
            <a:r>
              <a:rPr lang="en-US" sz="1200" u="sng">
                <a:solidFill>
                  <a:srgbClr val="0005DF"/>
                </a:solidFill>
                <a:hlinkClick r:id="rId3"/>
              </a:rPr>
              <a:t>http://www.cs.ucla.edu/~palsberg/</a:t>
            </a:r>
            <a:endParaRPr lang="en-US" sz="1200"/>
          </a:p>
          <a:p>
            <a:r>
              <a:rPr lang="en-US" sz="1200" u="sng">
                <a:solidFill>
                  <a:srgbClr val="0005DF"/>
                </a:solidFill>
                <a:hlinkClick r:id="rId4"/>
              </a:rPr>
              <a:t>http://www.cs.purdue.edu/homes/hosking/</a:t>
            </a:r>
            <a:endParaRPr 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ea typeface="ＭＳ Ｐゴシック" charset="-128"/>
                <a:cs typeface="ＭＳ Ｐゴシック" charset="-128"/>
              </a:rPr>
              <a:t>Directed acyclic graph</a:t>
            </a:r>
          </a:p>
        </p:txBody>
      </p:sp>
      <p:sp>
        <p:nvSpPr>
          <p:cNvPr id="22531" name="Date Placeholder 2"/>
          <p:cNvSpPr>
            <a:spLocks noGrp="1"/>
          </p:cNvSpPr>
          <p:nvPr>
            <p:ph type="dt" sz="quarter" idx="10"/>
          </p:nvPr>
        </p:nvSpPr>
        <p:spPr>
          <a:noFill/>
        </p:spPr>
        <p:txBody>
          <a:bodyPr/>
          <a:lstStyle/>
          <a:p>
            <a:r>
              <a:rPr lang="en-US" smtClean="0"/>
              <a:t>© Oscar Nierstrasz</a:t>
            </a:r>
            <a:endParaRPr lang="de-CH" smtClean="0"/>
          </a:p>
        </p:txBody>
      </p:sp>
      <p:sp>
        <p:nvSpPr>
          <p:cNvPr id="22532"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22533" name="Slide Number Placeholder 4"/>
          <p:cNvSpPr>
            <a:spLocks noGrp="1"/>
          </p:cNvSpPr>
          <p:nvPr>
            <p:ph type="sldNum" sz="quarter" idx="12"/>
          </p:nvPr>
        </p:nvSpPr>
        <p:spPr>
          <a:noFill/>
        </p:spPr>
        <p:txBody>
          <a:bodyPr/>
          <a:lstStyle/>
          <a:p>
            <a:fld id="{8A177BBF-9748-654B-AFDB-6661C560FCCB}" type="slidenum">
              <a:rPr lang="de-CH" smtClean="0"/>
              <a:pPr/>
              <a:t>10</a:t>
            </a:fld>
            <a:endParaRPr lang="de-CH" sz="1400" smtClean="0">
              <a:solidFill>
                <a:srgbClr val="7E7E7E"/>
              </a:solidFill>
              <a:latin typeface="Times" charset="0"/>
            </a:endParaRPr>
          </a:p>
        </p:txBody>
      </p:sp>
      <p:sp>
        <p:nvSpPr>
          <p:cNvPr id="22534" name="TextBox 5"/>
          <p:cNvSpPr txBox="1">
            <a:spLocks noChangeArrowheads="1"/>
          </p:cNvSpPr>
          <p:nvPr/>
        </p:nvSpPr>
        <p:spPr bwMode="auto">
          <a:xfrm>
            <a:off x="304800" y="1905000"/>
            <a:ext cx="3200400" cy="1200150"/>
          </a:xfrm>
          <a:prstGeom prst="rect">
            <a:avLst/>
          </a:prstGeom>
          <a:noFill/>
          <a:ln w="9525">
            <a:noFill/>
            <a:miter lim="800000"/>
            <a:headEnd/>
            <a:tailEnd/>
          </a:ln>
        </p:spPr>
        <p:txBody>
          <a:bodyPr>
            <a:prstTxWarp prst="textNoShape">
              <a:avLst/>
            </a:prstTxWarp>
            <a:spAutoFit/>
          </a:bodyPr>
          <a:lstStyle/>
          <a:p>
            <a:r>
              <a:rPr lang="en-US"/>
              <a:t>A DAG is an AST with unique, shared nodes for each value.</a:t>
            </a:r>
          </a:p>
        </p:txBody>
      </p:sp>
      <p:sp>
        <p:nvSpPr>
          <p:cNvPr id="22535" name="TextBox 6"/>
          <p:cNvSpPr txBox="1">
            <a:spLocks noChangeArrowheads="1"/>
          </p:cNvSpPr>
          <p:nvPr/>
        </p:nvSpPr>
        <p:spPr bwMode="auto">
          <a:xfrm>
            <a:off x="609600" y="4495800"/>
            <a:ext cx="3094038" cy="646113"/>
          </a:xfrm>
          <a:prstGeom prst="rect">
            <a:avLst/>
          </a:prstGeom>
          <a:noFill/>
          <a:ln w="9525">
            <a:solidFill>
              <a:schemeClr val="tx1"/>
            </a:solidFill>
            <a:miter lim="800000"/>
            <a:headEnd/>
            <a:tailEnd/>
          </a:ln>
        </p:spPr>
        <p:txBody>
          <a:bodyPr wrap="none">
            <a:prstTxWarp prst="textNoShape">
              <a:avLst/>
            </a:prstTxWarp>
            <a:spAutoFit/>
          </a:bodyPr>
          <a:lstStyle/>
          <a:p>
            <a:r>
              <a:rPr lang="en-US" sz="1800">
                <a:latin typeface="Courier" charset="0"/>
                <a:ea typeface="Courier" charset="0"/>
                <a:cs typeface="Courier" charset="0"/>
              </a:rPr>
              <a:t>x := 2 * y + sin(2*x)</a:t>
            </a:r>
          </a:p>
          <a:p>
            <a:r>
              <a:rPr lang="en-US" sz="1800">
                <a:latin typeface="Courier" charset="0"/>
                <a:ea typeface="Courier" charset="0"/>
                <a:cs typeface="Courier" charset="0"/>
              </a:rPr>
              <a:t>z := x / 2</a:t>
            </a:r>
          </a:p>
        </p:txBody>
      </p:sp>
      <p:pic>
        <p:nvPicPr>
          <p:cNvPr id="22536" name="Picture 7" descr="Picture 3.png"/>
          <p:cNvPicPr>
            <a:picLocks noChangeAspect="1"/>
          </p:cNvPicPr>
          <p:nvPr/>
        </p:nvPicPr>
        <p:blipFill>
          <a:blip r:embed="rId2"/>
          <a:srcRect/>
          <a:stretch>
            <a:fillRect/>
          </a:stretch>
        </p:blipFill>
        <p:spPr bwMode="auto">
          <a:xfrm>
            <a:off x="3781425" y="1676400"/>
            <a:ext cx="5170488"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ea typeface="ＭＳ Ｐゴシック" charset="-128"/>
                <a:cs typeface="ＭＳ Ｐゴシック" charset="-128"/>
              </a:rPr>
              <a:t>Control flow graph</a:t>
            </a:r>
          </a:p>
        </p:txBody>
      </p:sp>
      <p:sp>
        <p:nvSpPr>
          <p:cNvPr id="23555" name="Content Placeholder 8"/>
          <p:cNvSpPr>
            <a:spLocks noGrp="1"/>
          </p:cNvSpPr>
          <p:nvPr>
            <p:ph idx="1"/>
          </p:nvPr>
        </p:nvSpPr>
        <p:spPr/>
        <p:txBody>
          <a:bodyPr anchor="t"/>
          <a:lstStyle/>
          <a:p>
            <a:r>
              <a:rPr lang="en-US" smtClean="0">
                <a:ea typeface="ＭＳ Ｐゴシック" charset="-128"/>
                <a:cs typeface="ＭＳ Ｐゴシック" charset="-128"/>
              </a:rPr>
              <a:t>A CFG models </a:t>
            </a:r>
            <a:r>
              <a:rPr lang="en-US" i="1" smtClean="0">
                <a:ea typeface="ＭＳ Ｐゴシック" charset="-128"/>
                <a:cs typeface="ＭＳ Ｐゴシック" charset="-128"/>
              </a:rPr>
              <a:t>transfer of control </a:t>
            </a:r>
            <a:r>
              <a:rPr lang="en-US" smtClean="0">
                <a:ea typeface="ＭＳ Ｐゴシック" charset="-128"/>
                <a:cs typeface="ＭＳ Ｐゴシック" charset="-128"/>
              </a:rPr>
              <a:t>in a program</a:t>
            </a:r>
          </a:p>
          <a:p>
            <a:pPr lvl="1"/>
            <a:r>
              <a:rPr lang="en-US" smtClean="0"/>
              <a:t>nodes are </a:t>
            </a:r>
            <a:r>
              <a:rPr lang="en-US" i="1" u="sng" smtClean="0"/>
              <a:t>basic blocks</a:t>
            </a:r>
            <a:r>
              <a:rPr lang="en-US" smtClean="0"/>
              <a:t> (straight-line blocks of code)</a:t>
            </a:r>
          </a:p>
          <a:p>
            <a:pPr lvl="1"/>
            <a:r>
              <a:rPr lang="en-US" smtClean="0"/>
              <a:t>edges represent </a:t>
            </a:r>
            <a:r>
              <a:rPr lang="en-US" i="1" smtClean="0"/>
              <a:t>control flow </a:t>
            </a:r>
            <a:r>
              <a:rPr lang="en-US" smtClean="0"/>
              <a:t>(loops, if/else, goto …)</a:t>
            </a:r>
          </a:p>
        </p:txBody>
      </p:sp>
      <p:sp>
        <p:nvSpPr>
          <p:cNvPr id="23556" name="Date Placeholder 2"/>
          <p:cNvSpPr>
            <a:spLocks noGrp="1"/>
          </p:cNvSpPr>
          <p:nvPr>
            <p:ph type="dt" sz="quarter" idx="10"/>
          </p:nvPr>
        </p:nvSpPr>
        <p:spPr>
          <a:noFill/>
        </p:spPr>
        <p:txBody>
          <a:bodyPr/>
          <a:lstStyle/>
          <a:p>
            <a:r>
              <a:rPr lang="en-US" smtClean="0"/>
              <a:t>© Oscar Nierstrasz</a:t>
            </a:r>
            <a:endParaRPr lang="de-CH" smtClean="0"/>
          </a:p>
        </p:txBody>
      </p:sp>
      <p:sp>
        <p:nvSpPr>
          <p:cNvPr id="23557"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23558" name="Slide Number Placeholder 4"/>
          <p:cNvSpPr>
            <a:spLocks noGrp="1"/>
          </p:cNvSpPr>
          <p:nvPr>
            <p:ph type="sldNum" sz="quarter" idx="12"/>
          </p:nvPr>
        </p:nvSpPr>
        <p:spPr>
          <a:noFill/>
        </p:spPr>
        <p:txBody>
          <a:bodyPr/>
          <a:lstStyle/>
          <a:p>
            <a:fld id="{5353BD6D-F4A4-7546-9791-6A030D380A23}" type="slidenum">
              <a:rPr lang="de-CH" smtClean="0"/>
              <a:pPr/>
              <a:t>11</a:t>
            </a:fld>
            <a:endParaRPr lang="de-CH" smtClean="0"/>
          </a:p>
        </p:txBody>
      </p:sp>
      <p:sp>
        <p:nvSpPr>
          <p:cNvPr id="23559" name="TextBox 6"/>
          <p:cNvSpPr txBox="1">
            <a:spLocks noChangeArrowheads="1"/>
          </p:cNvSpPr>
          <p:nvPr/>
        </p:nvSpPr>
        <p:spPr bwMode="auto">
          <a:xfrm>
            <a:off x="914400" y="3352800"/>
            <a:ext cx="1985963" cy="1754188"/>
          </a:xfrm>
          <a:prstGeom prst="rect">
            <a:avLst/>
          </a:prstGeom>
          <a:noFill/>
          <a:ln w="9525">
            <a:solidFill>
              <a:schemeClr val="tx1"/>
            </a:solidFill>
            <a:miter lim="800000"/>
            <a:headEnd/>
            <a:tailEnd/>
          </a:ln>
        </p:spPr>
        <p:txBody>
          <a:bodyPr wrap="none">
            <a:prstTxWarp prst="textNoShape">
              <a:avLst/>
            </a:prstTxWarp>
            <a:spAutoFit/>
          </a:bodyPr>
          <a:lstStyle/>
          <a:p>
            <a:pPr defTabSz="355600"/>
            <a:r>
              <a:rPr lang="en-US" sz="1800">
                <a:latin typeface="Courier" charset="0"/>
                <a:ea typeface="Courier" charset="0"/>
                <a:cs typeface="Courier" charset="0"/>
              </a:rPr>
              <a:t>if x = y then</a:t>
            </a:r>
          </a:p>
          <a:p>
            <a:pPr defTabSz="355600"/>
            <a:r>
              <a:rPr lang="en-US" sz="1800">
                <a:latin typeface="Courier" charset="0"/>
                <a:ea typeface="Courier" charset="0"/>
                <a:cs typeface="Courier" charset="0"/>
              </a:rPr>
              <a:t>	S1</a:t>
            </a:r>
          </a:p>
          <a:p>
            <a:pPr defTabSz="355600"/>
            <a:r>
              <a:rPr lang="en-US" sz="1800">
                <a:latin typeface="Courier" charset="0"/>
                <a:ea typeface="Courier" charset="0"/>
                <a:cs typeface="Courier" charset="0"/>
              </a:rPr>
              <a:t>else</a:t>
            </a:r>
          </a:p>
          <a:p>
            <a:pPr defTabSz="355600"/>
            <a:r>
              <a:rPr lang="en-US" sz="1800">
                <a:latin typeface="Courier" charset="0"/>
                <a:ea typeface="Courier" charset="0"/>
                <a:cs typeface="Courier" charset="0"/>
              </a:rPr>
              <a:t>	S2</a:t>
            </a:r>
          </a:p>
          <a:p>
            <a:pPr defTabSz="355600"/>
            <a:r>
              <a:rPr lang="en-US" sz="1800">
                <a:latin typeface="Courier" charset="0"/>
                <a:ea typeface="Courier" charset="0"/>
                <a:cs typeface="Courier" charset="0"/>
              </a:rPr>
              <a:t>end</a:t>
            </a:r>
          </a:p>
          <a:p>
            <a:pPr defTabSz="355600"/>
            <a:r>
              <a:rPr lang="en-US" sz="1800">
                <a:latin typeface="Courier" charset="0"/>
                <a:ea typeface="Courier" charset="0"/>
                <a:cs typeface="Courier" charset="0"/>
              </a:rPr>
              <a:t>S3</a:t>
            </a:r>
          </a:p>
        </p:txBody>
      </p:sp>
      <p:pic>
        <p:nvPicPr>
          <p:cNvPr id="23560" name="Picture 14" descr="Picture 4.png"/>
          <p:cNvPicPr>
            <a:picLocks noChangeAspect="1"/>
          </p:cNvPicPr>
          <p:nvPr/>
        </p:nvPicPr>
        <p:blipFill>
          <a:blip r:embed="rId2"/>
          <a:srcRect/>
          <a:stretch>
            <a:fillRect/>
          </a:stretch>
        </p:blipFill>
        <p:spPr bwMode="auto">
          <a:xfrm>
            <a:off x="4114800" y="3276600"/>
            <a:ext cx="3559175" cy="311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charset="-128"/>
                <a:cs typeface="ＭＳ Ｐゴシック" charset="-128"/>
              </a:rPr>
              <a:t>Single static assignment (SSA)</a:t>
            </a:r>
          </a:p>
        </p:txBody>
      </p:sp>
      <p:sp>
        <p:nvSpPr>
          <p:cNvPr id="24579" name="Content Placeholder 2"/>
          <p:cNvSpPr>
            <a:spLocks noGrp="1"/>
          </p:cNvSpPr>
          <p:nvPr>
            <p:ph idx="1"/>
          </p:nvPr>
        </p:nvSpPr>
        <p:spPr/>
        <p:txBody>
          <a:bodyPr/>
          <a:lstStyle/>
          <a:p>
            <a:r>
              <a:rPr lang="en-US" smtClean="0">
                <a:ea typeface="ＭＳ Ｐゴシック" charset="-128"/>
                <a:cs typeface="ＭＳ Ｐゴシック" charset="-128"/>
              </a:rPr>
              <a:t>Each assignment to a temporary is given a unique name</a:t>
            </a:r>
          </a:p>
          <a:p>
            <a:pPr lvl="1"/>
            <a:r>
              <a:rPr lang="en-US" smtClean="0"/>
              <a:t>All uses reached by that assignment are renamed</a:t>
            </a:r>
          </a:p>
          <a:p>
            <a:pPr lvl="1"/>
            <a:r>
              <a:rPr lang="en-US" smtClean="0"/>
              <a:t>Compact representation</a:t>
            </a:r>
          </a:p>
          <a:p>
            <a:pPr lvl="1"/>
            <a:r>
              <a:rPr lang="en-US" smtClean="0"/>
              <a:t>Useful for many kinds of compiler optimization …</a:t>
            </a:r>
          </a:p>
        </p:txBody>
      </p:sp>
      <p:sp>
        <p:nvSpPr>
          <p:cNvPr id="24580" name="Date Placeholder 3"/>
          <p:cNvSpPr>
            <a:spLocks noGrp="1"/>
          </p:cNvSpPr>
          <p:nvPr>
            <p:ph type="dt" sz="quarter" idx="10"/>
          </p:nvPr>
        </p:nvSpPr>
        <p:spPr>
          <a:noFill/>
        </p:spPr>
        <p:txBody>
          <a:bodyPr/>
          <a:lstStyle/>
          <a:p>
            <a:r>
              <a:rPr lang="en-US" smtClean="0"/>
              <a:t>© Oscar Nierstrasz</a:t>
            </a:r>
            <a:endParaRPr lang="de-CH" smtClean="0"/>
          </a:p>
        </p:txBody>
      </p:sp>
      <p:sp>
        <p:nvSpPr>
          <p:cNvPr id="24581"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4582" name="Slide Number Placeholder 5"/>
          <p:cNvSpPr>
            <a:spLocks noGrp="1"/>
          </p:cNvSpPr>
          <p:nvPr>
            <p:ph type="sldNum" sz="quarter" idx="12"/>
          </p:nvPr>
        </p:nvSpPr>
        <p:spPr>
          <a:noFill/>
        </p:spPr>
        <p:txBody>
          <a:bodyPr/>
          <a:lstStyle/>
          <a:p>
            <a:fld id="{EF495ABE-91A5-DD42-857A-A2A6181F9CCB}" type="slidenum">
              <a:rPr lang="de-CH" smtClean="0"/>
              <a:pPr/>
              <a:t>12</a:t>
            </a:fld>
            <a:endParaRPr lang="de-CH" sz="1400" smtClean="0">
              <a:solidFill>
                <a:srgbClr val="7E7E7E"/>
              </a:solidFill>
              <a:latin typeface="Times" charset="0"/>
            </a:endParaRPr>
          </a:p>
        </p:txBody>
      </p:sp>
      <p:sp>
        <p:nvSpPr>
          <p:cNvPr id="24583" name="TextBox 6"/>
          <p:cNvSpPr txBox="1">
            <a:spLocks noChangeArrowheads="1"/>
          </p:cNvSpPr>
          <p:nvPr/>
        </p:nvSpPr>
        <p:spPr bwMode="auto">
          <a:xfrm>
            <a:off x="3733800" y="1828800"/>
            <a:ext cx="4495800" cy="738188"/>
          </a:xfrm>
          <a:prstGeom prst="rect">
            <a:avLst/>
          </a:prstGeom>
          <a:solidFill>
            <a:srgbClr val="FFFFFF"/>
          </a:solidFill>
          <a:ln w="9525">
            <a:solidFill>
              <a:schemeClr val="tx1"/>
            </a:solidFill>
            <a:miter lim="800000"/>
            <a:headEnd/>
            <a:tailEnd/>
          </a:ln>
        </p:spPr>
        <p:txBody>
          <a:bodyPr>
            <a:prstTxWarp prst="textNoShape">
              <a:avLst/>
            </a:prstTxWarp>
            <a:spAutoFit/>
          </a:bodyPr>
          <a:lstStyle/>
          <a:p>
            <a:r>
              <a:rPr lang="en-US" sz="1400"/>
              <a:t>Ron Cytron, et al., </a:t>
            </a:r>
            <a:r>
              <a:rPr lang="en-US" sz="1400" i="1"/>
              <a:t>“Efficiently computing static single assignment form and the control dependence graph,”</a:t>
            </a:r>
            <a:r>
              <a:rPr lang="en-US" sz="1400"/>
              <a:t> ACM  TOPLAS., 1991. doi:10.1145/115372.115320</a:t>
            </a:r>
          </a:p>
        </p:txBody>
      </p:sp>
      <p:sp>
        <p:nvSpPr>
          <p:cNvPr id="24584" name="TextBox 7"/>
          <p:cNvSpPr txBox="1">
            <a:spLocks noChangeArrowheads="1"/>
          </p:cNvSpPr>
          <p:nvPr/>
        </p:nvSpPr>
        <p:spPr bwMode="auto">
          <a:xfrm>
            <a:off x="2209800" y="6248400"/>
            <a:ext cx="4824413" cy="307975"/>
          </a:xfrm>
          <a:prstGeom prst="rect">
            <a:avLst/>
          </a:prstGeom>
          <a:solidFill>
            <a:schemeClr val="accent1"/>
          </a:solidFill>
          <a:ln w="9525">
            <a:noFill/>
            <a:miter lim="800000"/>
            <a:headEnd/>
            <a:tailEnd/>
          </a:ln>
        </p:spPr>
        <p:txBody>
          <a:bodyPr wrap="none">
            <a:prstTxWarp prst="textNoShape">
              <a:avLst/>
            </a:prstTxWarp>
            <a:spAutoFit/>
          </a:bodyPr>
          <a:lstStyle/>
          <a:p>
            <a:r>
              <a:rPr lang="en-US" sz="1400"/>
              <a:t>http://en.wikipedia.org/wiki/Static_single_assignment_form</a:t>
            </a:r>
          </a:p>
        </p:txBody>
      </p:sp>
      <p:sp>
        <p:nvSpPr>
          <p:cNvPr id="24585" name="Smiley Face 8"/>
          <p:cNvSpPr>
            <a:spLocks noChangeArrowheads="1"/>
          </p:cNvSpPr>
          <p:nvPr/>
        </p:nvSpPr>
        <p:spPr bwMode="auto">
          <a:xfrm>
            <a:off x="7391400" y="6248400"/>
            <a:ext cx="304800" cy="304800"/>
          </a:xfrm>
          <a:prstGeom prst="smileyFace">
            <a:avLst>
              <a:gd name="adj" fmla="val 4653"/>
            </a:avLst>
          </a:prstGeom>
          <a:solidFill>
            <a:schemeClr val="accent1"/>
          </a:solidFill>
          <a:ln w="9525">
            <a:solidFill>
              <a:schemeClr val="tx1"/>
            </a:solidFill>
            <a:round/>
            <a:headEnd/>
            <a:tailEnd/>
          </a:ln>
        </p:spPr>
        <p:txBody>
          <a:bodyPr>
            <a:prstTxWarp prst="textNoShape">
              <a:avLst/>
            </a:prstTxWarp>
          </a:bodyPr>
          <a:lstStyle/>
          <a:p>
            <a:endParaRPr lang="en-US"/>
          </a:p>
        </p:txBody>
      </p:sp>
      <p:grpSp>
        <p:nvGrpSpPr>
          <p:cNvPr id="24586" name="Group 14"/>
          <p:cNvGrpSpPr>
            <a:grpSpLocks/>
          </p:cNvGrpSpPr>
          <p:nvPr/>
        </p:nvGrpSpPr>
        <p:grpSpPr bwMode="auto">
          <a:xfrm>
            <a:off x="2667000" y="4800600"/>
            <a:ext cx="4027488" cy="1200150"/>
            <a:chOff x="2667000" y="4800600"/>
            <a:chExt cx="4026704" cy="1200329"/>
          </a:xfrm>
        </p:grpSpPr>
        <p:sp>
          <p:nvSpPr>
            <p:cNvPr id="24587" name="TextBox 11"/>
            <p:cNvSpPr txBox="1">
              <a:spLocks noChangeArrowheads="1"/>
            </p:cNvSpPr>
            <p:nvPr/>
          </p:nvSpPr>
          <p:spPr bwMode="auto">
            <a:xfrm>
              <a:off x="2667000" y="4800600"/>
              <a:ext cx="1708408" cy="1200329"/>
            </a:xfrm>
            <a:prstGeom prst="rect">
              <a:avLst/>
            </a:prstGeom>
            <a:noFill/>
            <a:ln w="9525">
              <a:solidFill>
                <a:srgbClr val="05027D"/>
              </a:solidFill>
              <a:miter lim="800000"/>
              <a:headEnd/>
              <a:tailEnd/>
            </a:ln>
          </p:spPr>
          <p:txBody>
            <a:bodyPr wrap="none">
              <a:prstTxWarp prst="textNoShape">
                <a:avLst/>
              </a:prstTxWarp>
              <a:spAutoFit/>
            </a:bodyPr>
            <a:lstStyle/>
            <a:p>
              <a:r>
                <a:rPr lang="en-US" sz="1800">
                  <a:latin typeface="Courier" charset="0"/>
                  <a:ea typeface="Courier" charset="0"/>
                  <a:cs typeface="Courier" charset="0"/>
                </a:rPr>
                <a:t>x := 3;</a:t>
              </a:r>
            </a:p>
            <a:p>
              <a:r>
                <a:rPr lang="en-US" sz="1800">
                  <a:latin typeface="Courier" charset="0"/>
                  <a:ea typeface="Courier" charset="0"/>
                  <a:cs typeface="Courier" charset="0"/>
                </a:rPr>
                <a:t>x := x + 1;</a:t>
              </a:r>
            </a:p>
            <a:p>
              <a:r>
                <a:rPr lang="en-US" sz="1800">
                  <a:latin typeface="Courier" charset="0"/>
                  <a:ea typeface="Courier" charset="0"/>
                  <a:cs typeface="Courier" charset="0"/>
                </a:rPr>
                <a:t>x := 7;</a:t>
              </a:r>
            </a:p>
            <a:p>
              <a:r>
                <a:rPr lang="en-US" sz="1800">
                  <a:latin typeface="Courier" charset="0"/>
                  <a:ea typeface="Courier" charset="0"/>
                  <a:cs typeface="Courier" charset="0"/>
                </a:rPr>
                <a:t>x := x*2;</a:t>
              </a:r>
            </a:p>
          </p:txBody>
        </p:sp>
        <p:sp>
          <p:nvSpPr>
            <p:cNvPr id="24588" name="TextBox 12"/>
            <p:cNvSpPr txBox="1">
              <a:spLocks noChangeArrowheads="1"/>
            </p:cNvSpPr>
            <p:nvPr/>
          </p:nvSpPr>
          <p:spPr bwMode="auto">
            <a:xfrm>
              <a:off x="4800600" y="4800600"/>
              <a:ext cx="1893104" cy="1200329"/>
            </a:xfrm>
            <a:prstGeom prst="rect">
              <a:avLst/>
            </a:prstGeom>
            <a:noFill/>
            <a:ln w="9525">
              <a:solidFill>
                <a:srgbClr val="05027D"/>
              </a:solidFill>
              <a:miter lim="800000"/>
              <a:headEnd/>
              <a:tailEnd/>
            </a:ln>
          </p:spPr>
          <p:txBody>
            <a:bodyPr wrap="none">
              <a:prstTxWarp prst="textNoShape">
                <a:avLst/>
              </a:prstTxWarp>
              <a:spAutoFit/>
            </a:bodyPr>
            <a:lstStyle/>
            <a:p>
              <a:r>
                <a:rPr lang="en-US" sz="1800">
                  <a:latin typeface="Courier" charset="0"/>
                  <a:ea typeface="Courier" charset="0"/>
                  <a:cs typeface="Courier" charset="0"/>
                </a:rPr>
                <a:t>x</a:t>
              </a:r>
              <a:r>
                <a:rPr lang="en-US" sz="1800" baseline="-25000">
                  <a:latin typeface="Courier" charset="0"/>
                  <a:ea typeface="Courier" charset="0"/>
                  <a:cs typeface="Courier" charset="0"/>
                </a:rPr>
                <a:t>1</a:t>
              </a:r>
              <a:r>
                <a:rPr lang="en-US" sz="1800">
                  <a:latin typeface="Courier" charset="0"/>
                  <a:ea typeface="Courier" charset="0"/>
                  <a:cs typeface="Courier" charset="0"/>
                </a:rPr>
                <a:t> := 3;</a:t>
              </a:r>
            </a:p>
            <a:p>
              <a:r>
                <a:rPr lang="en-US" sz="1800">
                  <a:latin typeface="Courier" charset="0"/>
                  <a:ea typeface="Courier" charset="0"/>
                  <a:cs typeface="Courier" charset="0"/>
                </a:rPr>
                <a:t>x</a:t>
              </a:r>
              <a:r>
                <a:rPr lang="en-US" sz="1800" baseline="-25000">
                  <a:latin typeface="Courier" charset="0"/>
                  <a:ea typeface="Courier" charset="0"/>
                  <a:cs typeface="Courier" charset="0"/>
                </a:rPr>
                <a:t>2</a:t>
              </a:r>
              <a:r>
                <a:rPr lang="en-US" sz="1800">
                  <a:latin typeface="Courier" charset="0"/>
                  <a:ea typeface="Courier" charset="0"/>
                  <a:cs typeface="Courier" charset="0"/>
                </a:rPr>
                <a:t> := x</a:t>
              </a:r>
              <a:r>
                <a:rPr lang="en-US" sz="1800" baseline="-25000">
                  <a:latin typeface="Courier" charset="0"/>
                  <a:ea typeface="Courier" charset="0"/>
                  <a:cs typeface="Courier" charset="0"/>
                </a:rPr>
                <a:t>1</a:t>
              </a:r>
              <a:r>
                <a:rPr lang="en-US" sz="1800">
                  <a:latin typeface="Courier" charset="0"/>
                  <a:ea typeface="Courier" charset="0"/>
                  <a:cs typeface="Courier" charset="0"/>
                </a:rPr>
                <a:t> + 1;</a:t>
              </a:r>
            </a:p>
            <a:p>
              <a:r>
                <a:rPr lang="en-US" sz="1800">
                  <a:latin typeface="Courier" charset="0"/>
                  <a:ea typeface="Courier" charset="0"/>
                  <a:cs typeface="Courier" charset="0"/>
                </a:rPr>
                <a:t>x</a:t>
              </a:r>
              <a:r>
                <a:rPr lang="en-US" sz="1800" baseline="-25000">
                  <a:latin typeface="Courier" charset="0"/>
                  <a:ea typeface="Courier" charset="0"/>
                  <a:cs typeface="Courier" charset="0"/>
                </a:rPr>
                <a:t>3</a:t>
              </a:r>
              <a:r>
                <a:rPr lang="en-US" sz="1800">
                  <a:latin typeface="Courier" charset="0"/>
                  <a:ea typeface="Courier" charset="0"/>
                  <a:cs typeface="Courier" charset="0"/>
                </a:rPr>
                <a:t> := 7;</a:t>
              </a:r>
            </a:p>
            <a:p>
              <a:r>
                <a:rPr lang="en-US" sz="1800">
                  <a:latin typeface="Courier" charset="0"/>
                  <a:ea typeface="Courier" charset="0"/>
                  <a:cs typeface="Courier" charset="0"/>
                </a:rPr>
                <a:t>x</a:t>
              </a:r>
              <a:r>
                <a:rPr lang="en-US" sz="1800" baseline="-25000">
                  <a:latin typeface="Courier" charset="0"/>
                  <a:ea typeface="Courier" charset="0"/>
                  <a:cs typeface="Courier" charset="0"/>
                </a:rPr>
                <a:t>4</a:t>
              </a:r>
              <a:r>
                <a:rPr lang="en-US" sz="1800">
                  <a:latin typeface="Courier" charset="0"/>
                  <a:ea typeface="Courier" charset="0"/>
                  <a:cs typeface="Courier" charset="0"/>
                </a:rPr>
                <a:t> := x</a:t>
              </a:r>
              <a:r>
                <a:rPr lang="en-US" sz="1800" baseline="-25000">
                  <a:latin typeface="Courier" charset="0"/>
                  <a:ea typeface="Courier" charset="0"/>
                  <a:cs typeface="Courier" charset="0"/>
                </a:rPr>
                <a:t>3</a:t>
              </a:r>
              <a:r>
                <a:rPr lang="en-US" sz="1800">
                  <a:latin typeface="Courier" charset="0"/>
                  <a:ea typeface="Courier" charset="0"/>
                  <a:cs typeface="Courier" charset="0"/>
                </a:rPr>
                <a:t>*2;</a:t>
              </a:r>
            </a:p>
          </p:txBody>
        </p:sp>
        <p:sp>
          <p:nvSpPr>
            <p:cNvPr id="24589" name="TextBox 13"/>
            <p:cNvSpPr txBox="1">
              <a:spLocks noChangeArrowheads="1"/>
            </p:cNvSpPr>
            <p:nvPr/>
          </p:nvSpPr>
          <p:spPr bwMode="auto">
            <a:xfrm>
              <a:off x="4343400" y="5181600"/>
              <a:ext cx="513181" cy="461665"/>
            </a:xfrm>
            <a:prstGeom prst="rect">
              <a:avLst/>
            </a:prstGeom>
            <a:noFill/>
            <a:ln w="9525">
              <a:noFill/>
              <a:miter lim="800000"/>
              <a:headEnd/>
              <a:tailEnd/>
            </a:ln>
          </p:spPr>
          <p:txBody>
            <a:bodyPr wrap="none">
              <a:prstTxWarp prst="textNoShape">
                <a:avLst/>
              </a:prstTxWarp>
              <a:spAutoFit/>
            </a:bodyPr>
            <a:lstStyle/>
            <a:p>
              <a:r>
                <a:rPr lang="en-US">
                  <a:latin typeface="Wingdings" charset="2"/>
                  <a:ea typeface="Wingdings" charset="2"/>
                  <a:cs typeface="Wingdings" charset="2"/>
                </a:rPr>
                <a:t></a:t>
              </a:r>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ea typeface="ＭＳ Ｐゴシック" charset="-128"/>
                <a:cs typeface="ＭＳ Ｐゴシック" charset="-128"/>
              </a:rPr>
              <a:t>3-address code</a:t>
            </a:r>
          </a:p>
        </p:txBody>
      </p:sp>
      <p:sp>
        <p:nvSpPr>
          <p:cNvPr id="25603" name="Date Placeholder 3"/>
          <p:cNvSpPr>
            <a:spLocks noGrp="1"/>
          </p:cNvSpPr>
          <p:nvPr>
            <p:ph type="dt" sz="quarter" idx="10"/>
          </p:nvPr>
        </p:nvSpPr>
        <p:spPr>
          <a:noFill/>
        </p:spPr>
        <p:txBody>
          <a:bodyPr/>
          <a:lstStyle/>
          <a:p>
            <a:r>
              <a:rPr lang="en-US" smtClean="0"/>
              <a:t>© Oscar Nierstrasz</a:t>
            </a:r>
            <a:endParaRPr lang="de-CH" smtClean="0"/>
          </a:p>
        </p:txBody>
      </p:sp>
      <p:sp>
        <p:nvSpPr>
          <p:cNvPr id="25604"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5605" name="Slide Number Placeholder 5"/>
          <p:cNvSpPr>
            <a:spLocks noGrp="1"/>
          </p:cNvSpPr>
          <p:nvPr>
            <p:ph type="sldNum" sz="quarter" idx="12"/>
          </p:nvPr>
        </p:nvSpPr>
        <p:spPr>
          <a:noFill/>
        </p:spPr>
        <p:txBody>
          <a:bodyPr/>
          <a:lstStyle/>
          <a:p>
            <a:fld id="{D3A15813-C0B0-0E49-BB7F-1F8759BF3A5E}" type="slidenum">
              <a:rPr lang="de-CH" smtClean="0"/>
              <a:pPr/>
              <a:t>13</a:t>
            </a:fld>
            <a:endParaRPr lang="de-CH" sz="1400" smtClean="0">
              <a:solidFill>
                <a:srgbClr val="7E7E7E"/>
              </a:solidFill>
              <a:latin typeface="Times" charset="0"/>
            </a:endParaRPr>
          </a:p>
        </p:txBody>
      </p:sp>
      <p:sp>
        <p:nvSpPr>
          <p:cNvPr id="25606" name="Content Placeholder 2"/>
          <p:cNvSpPr>
            <a:spLocks noGrp="1"/>
          </p:cNvSpPr>
          <p:nvPr>
            <p:ph idx="4294967295"/>
          </p:nvPr>
        </p:nvSpPr>
        <p:spPr>
          <a:xfrm>
            <a:off x="1073150" y="1654175"/>
            <a:ext cx="6394450" cy="1089025"/>
          </a:xfrm>
        </p:spPr>
        <p:txBody>
          <a:bodyPr/>
          <a:lstStyle/>
          <a:p>
            <a:r>
              <a:rPr lang="en-US" smtClean="0">
                <a:ea typeface="ＭＳ Ｐゴシック" charset="-128"/>
                <a:cs typeface="ＭＳ Ｐゴシック" charset="-128"/>
              </a:rPr>
              <a:t>Statements take the form: </a:t>
            </a:r>
            <a:r>
              <a:rPr lang="en-US" smtClean="0">
                <a:latin typeface="Courier" charset="0"/>
                <a:ea typeface="Courier" charset="0"/>
                <a:cs typeface="Courier" charset="0"/>
              </a:rPr>
              <a:t>x = y op z</a:t>
            </a:r>
          </a:p>
          <a:p>
            <a:pPr lvl="1"/>
            <a:r>
              <a:rPr lang="en-US" smtClean="0"/>
              <a:t>single operator and at most three names</a:t>
            </a:r>
          </a:p>
        </p:txBody>
      </p:sp>
      <p:sp>
        <p:nvSpPr>
          <p:cNvPr id="25607" name="TextBox 6"/>
          <p:cNvSpPr txBox="1">
            <a:spLocks noChangeArrowheads="1"/>
          </p:cNvSpPr>
          <p:nvPr/>
        </p:nvSpPr>
        <p:spPr bwMode="auto">
          <a:xfrm>
            <a:off x="2362200" y="3492500"/>
            <a:ext cx="1431925" cy="369888"/>
          </a:xfrm>
          <a:prstGeom prst="rect">
            <a:avLst/>
          </a:prstGeom>
          <a:noFill/>
          <a:ln w="9525">
            <a:solidFill>
              <a:schemeClr val="tx1"/>
            </a:solidFill>
            <a:miter lim="800000"/>
            <a:headEnd/>
            <a:tailEnd/>
          </a:ln>
        </p:spPr>
        <p:txBody>
          <a:bodyPr wrap="none">
            <a:prstTxWarp prst="textNoShape">
              <a:avLst/>
            </a:prstTxWarp>
            <a:spAutoFit/>
          </a:bodyPr>
          <a:lstStyle/>
          <a:p>
            <a:pPr defTabSz="355600"/>
            <a:r>
              <a:rPr lang="en-US" sz="1800">
                <a:latin typeface="Courier" charset="0"/>
                <a:ea typeface="Courier" charset="0"/>
                <a:cs typeface="Courier" charset="0"/>
              </a:rPr>
              <a:t>x – 2 * y</a:t>
            </a:r>
          </a:p>
        </p:txBody>
      </p:sp>
      <p:sp>
        <p:nvSpPr>
          <p:cNvPr id="25608" name="TextBox 7"/>
          <p:cNvSpPr txBox="1">
            <a:spLocks noChangeArrowheads="1"/>
          </p:cNvSpPr>
          <p:nvPr/>
        </p:nvSpPr>
        <p:spPr bwMode="auto">
          <a:xfrm>
            <a:off x="4648200" y="3352800"/>
            <a:ext cx="1708150" cy="646113"/>
          </a:xfrm>
          <a:prstGeom prst="rect">
            <a:avLst/>
          </a:prstGeom>
          <a:noFill/>
          <a:ln w="9525">
            <a:solidFill>
              <a:schemeClr val="tx1"/>
            </a:solidFill>
            <a:miter lim="800000"/>
            <a:headEnd/>
            <a:tailEnd/>
          </a:ln>
        </p:spPr>
        <p:txBody>
          <a:bodyPr>
            <a:prstTxWarp prst="textNoShape">
              <a:avLst/>
            </a:prstTxWarp>
            <a:spAutoFit/>
          </a:bodyPr>
          <a:lstStyle/>
          <a:p>
            <a:pPr defTabSz="355600"/>
            <a:r>
              <a:rPr lang="en-US" sz="1800">
                <a:latin typeface="Courier" charset="0"/>
                <a:ea typeface="Courier" charset="0"/>
                <a:cs typeface="Courier" charset="0"/>
              </a:rPr>
              <a:t>t1 = 2 * y</a:t>
            </a:r>
          </a:p>
          <a:p>
            <a:pPr defTabSz="355600"/>
            <a:r>
              <a:rPr lang="en-US" sz="1800">
                <a:latin typeface="Courier" charset="0"/>
                <a:ea typeface="Courier" charset="0"/>
                <a:cs typeface="Courier" charset="0"/>
              </a:rPr>
              <a:t>t2 = x – t1</a:t>
            </a:r>
          </a:p>
        </p:txBody>
      </p:sp>
      <p:cxnSp>
        <p:nvCxnSpPr>
          <p:cNvPr id="25609" name="Straight Arrow Connector 9"/>
          <p:cNvCxnSpPr>
            <a:cxnSpLocks noChangeShapeType="1"/>
            <a:stCxn id="25607" idx="3"/>
            <a:endCxn id="25608" idx="1"/>
          </p:cNvCxnSpPr>
          <p:nvPr/>
        </p:nvCxnSpPr>
        <p:spPr bwMode="auto">
          <a:xfrm flipV="1">
            <a:off x="3794125" y="3676650"/>
            <a:ext cx="854075" cy="0"/>
          </a:xfrm>
          <a:prstGeom prst="straightConnector1">
            <a:avLst/>
          </a:prstGeom>
          <a:noFill/>
          <a:ln w="9525">
            <a:solidFill>
              <a:schemeClr val="tx1"/>
            </a:solidFill>
            <a:round/>
            <a:headEnd/>
            <a:tailEnd type="arrow" w="med" len="med"/>
          </a:ln>
        </p:spPr>
      </p:cxnSp>
      <p:sp>
        <p:nvSpPr>
          <p:cNvPr id="25610" name="Content Placeholder 2"/>
          <p:cNvSpPr txBox="1">
            <a:spLocks/>
          </p:cNvSpPr>
          <p:nvPr/>
        </p:nvSpPr>
        <p:spPr bwMode="auto">
          <a:xfrm>
            <a:off x="1143000" y="4419600"/>
            <a:ext cx="6394450" cy="1089025"/>
          </a:xfrm>
          <a:prstGeom prst="rect">
            <a:avLst/>
          </a:prstGeom>
          <a:noFill/>
          <a:ln w="9525">
            <a:noFill/>
            <a:miter lim="800000"/>
            <a:headEnd/>
            <a:tailEnd/>
          </a:ln>
        </p:spPr>
        <p:txBody>
          <a:bodyPr lIns="0" tIns="0" rIns="0" bIns="0" anchor="ctr">
            <a:prstTxWarp prst="textNoShape">
              <a:avLst/>
            </a:prstTxWarp>
          </a:bodyPr>
          <a:lstStyle/>
          <a:p>
            <a:pPr marL="419100" indent="-419100">
              <a:lnSpc>
                <a:spcPct val="95000"/>
              </a:lnSpc>
              <a:spcBef>
                <a:spcPct val="20000"/>
              </a:spcBef>
              <a:buClr>
                <a:schemeClr val="hlink"/>
              </a:buClr>
              <a:buSzPct val="85000"/>
              <a:buFont typeface="Helvetica CE" charset="0"/>
              <a:buChar char="&gt;"/>
            </a:pPr>
            <a:r>
              <a:rPr lang="en-US">
                <a:solidFill>
                  <a:srgbClr val="0A017F"/>
                </a:solidFill>
                <a:ea typeface="ＭＳ Ｐゴシック" charset="-128"/>
                <a:cs typeface="ＭＳ Ｐゴシック" charset="-128"/>
              </a:rPr>
              <a:t>Advantages:</a:t>
            </a:r>
            <a:endParaRPr lang="en-US">
              <a:solidFill>
                <a:srgbClr val="0A017F"/>
              </a:solidFill>
              <a:latin typeface="Courier" charset="0"/>
              <a:ea typeface="Courier" charset="0"/>
              <a:cs typeface="Courier" charset="0"/>
            </a:endParaRPr>
          </a:p>
          <a:p>
            <a:pPr marL="838200" lvl="1" indent="-381000">
              <a:lnSpc>
                <a:spcPct val="95000"/>
              </a:lnSpc>
              <a:spcBef>
                <a:spcPct val="20000"/>
              </a:spcBef>
              <a:buFont typeface="Helvetica CE" charset="0"/>
              <a:buChar char="—"/>
            </a:pPr>
            <a:r>
              <a:rPr lang="en-US" sz="2000">
                <a:solidFill>
                  <a:srgbClr val="0A017F"/>
                </a:solidFill>
                <a:ea typeface="ＭＳ Ｐゴシック" charset="-128"/>
                <a:cs typeface="ＭＳ Ｐゴシック" charset="-128"/>
              </a:rPr>
              <a:t>compact form</a:t>
            </a:r>
          </a:p>
          <a:p>
            <a:pPr marL="838200" lvl="1" indent="-381000">
              <a:lnSpc>
                <a:spcPct val="95000"/>
              </a:lnSpc>
              <a:spcBef>
                <a:spcPct val="20000"/>
              </a:spcBef>
              <a:buFont typeface="Helvetica CE" charset="0"/>
              <a:buChar char="—"/>
            </a:pPr>
            <a:r>
              <a:rPr lang="en-US" sz="2000">
                <a:solidFill>
                  <a:srgbClr val="0A017F"/>
                </a:solidFill>
                <a:ea typeface="ＭＳ Ｐゴシック" charset="-128"/>
                <a:cs typeface="ＭＳ Ｐゴシック" charset="-128"/>
              </a:rPr>
              <a:t>names for intermediate values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charset="-128"/>
                <a:cs typeface="ＭＳ Ｐゴシック" charset="-128"/>
              </a:rPr>
              <a:t>Typical 3-address codes</a:t>
            </a:r>
          </a:p>
        </p:txBody>
      </p:sp>
      <p:graphicFrame>
        <p:nvGraphicFramePr>
          <p:cNvPr id="7" name="Content Placeholder 6"/>
          <p:cNvGraphicFramePr>
            <a:graphicFrameLocks noGrp="1"/>
          </p:cNvGraphicFramePr>
          <p:nvPr>
            <p:ph idx="1"/>
          </p:nvPr>
        </p:nvGraphicFramePr>
        <p:xfrm>
          <a:off x="539750" y="1654175"/>
          <a:ext cx="8070850" cy="4754880"/>
        </p:xfrm>
        <a:graphic>
          <a:graphicData uri="http://schemas.openxmlformats.org/drawingml/2006/table">
            <a:tbl>
              <a:tblPr/>
              <a:tblGrid>
                <a:gridCol w="4108450"/>
                <a:gridCol w="3962400"/>
              </a:tblGrid>
              <a:tr h="371475">
                <a:tc rowSpan="4">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chemeClr val="tx1"/>
                          </a:solidFill>
                          <a:effectLst/>
                          <a:latin typeface="Helvetica" charset="0"/>
                        </a:rPr>
                        <a:t>assignments</a:t>
                      </a:r>
                      <a:endParaRPr kumimoji="0" lang="en-US" sz="2400" b="0" i="1" u="none" strike="noStrike" cap="none" normalizeH="0" baseline="0" smtClean="0">
                        <a:ln>
                          <a:noFill/>
                        </a:ln>
                        <a:solidFill>
                          <a:srgbClr val="05027D"/>
                        </a:solidFill>
                        <a:effectLst/>
                        <a:latin typeface="Helvetic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x = y op 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x = op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x = y[i]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x =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rgbClr val="05027D"/>
                          </a:solidFill>
                          <a:effectLst/>
                          <a:latin typeface="Helvetica" charset="0"/>
                        </a:rPr>
                        <a:t>branches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goto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rgbClr val="05027D"/>
                          </a:solidFill>
                          <a:effectLst/>
                          <a:latin typeface="Helvetica" charset="0"/>
                        </a:rPr>
                        <a:t>conditional branches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if x relop y goto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rgbClr val="05027D"/>
                          </a:solidFill>
                          <a:effectLst/>
                          <a:latin typeface="Helvetica" charset="0"/>
                        </a:rPr>
                        <a:t>procedure calls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param x</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param 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call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1" u="none" strike="noStrike" cap="none" normalizeH="0" baseline="0" smtClean="0">
                          <a:ln>
                            <a:noFill/>
                          </a:ln>
                          <a:solidFill>
                            <a:srgbClr val="05027D"/>
                          </a:solidFill>
                          <a:effectLst/>
                          <a:latin typeface="Helvetica" charset="0"/>
                        </a:rPr>
                        <a:t>address and pointer assignments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x = &amp;y</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5027D"/>
                          </a:solidFill>
                          <a:effectLst/>
                          <a:latin typeface="Courier" charset="0"/>
                          <a:ea typeface="Courier" charset="0"/>
                          <a:cs typeface="Courier" charset="0"/>
                        </a:rPr>
                        <a:t>*y = 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3" name="Date Placeholder 2"/>
          <p:cNvSpPr>
            <a:spLocks noGrp="1"/>
          </p:cNvSpPr>
          <p:nvPr>
            <p:ph type="dt" sz="quarter" idx="10"/>
          </p:nvPr>
        </p:nvSpPr>
        <p:spPr>
          <a:noFill/>
        </p:spPr>
        <p:txBody>
          <a:bodyPr/>
          <a:lstStyle/>
          <a:p>
            <a:r>
              <a:rPr lang="en-US" smtClean="0"/>
              <a:t>© Oscar Nierstrasz</a:t>
            </a:r>
            <a:endParaRPr lang="de-CH" smtClean="0"/>
          </a:p>
        </p:txBody>
      </p:sp>
      <p:sp>
        <p:nvSpPr>
          <p:cNvPr id="26654"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26655" name="Slide Number Placeholder 4"/>
          <p:cNvSpPr>
            <a:spLocks noGrp="1"/>
          </p:cNvSpPr>
          <p:nvPr>
            <p:ph type="sldNum" sz="quarter" idx="12"/>
          </p:nvPr>
        </p:nvSpPr>
        <p:spPr>
          <a:noFill/>
        </p:spPr>
        <p:txBody>
          <a:bodyPr/>
          <a:lstStyle/>
          <a:p>
            <a:fld id="{23A8C3D0-F896-DB4F-B9A7-B3987C77DF15}" type="slidenum">
              <a:rPr lang="de-CH" smtClean="0"/>
              <a:pPr/>
              <a:t>14</a:t>
            </a:fld>
            <a:endParaRPr lang="de-CH" sz="1400" smtClean="0">
              <a:solidFill>
                <a:srgbClr val="7E7E7E"/>
              </a:solidFill>
              <a:latin typeface="Times"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Title 6"/>
          <p:cNvSpPr>
            <a:spLocks noGrp="1"/>
          </p:cNvSpPr>
          <p:nvPr>
            <p:ph type="title"/>
          </p:nvPr>
        </p:nvSpPr>
        <p:spPr/>
        <p:txBody>
          <a:bodyPr/>
          <a:lstStyle/>
          <a:p>
            <a:r>
              <a:rPr lang="en-US" smtClean="0">
                <a:ea typeface="ＭＳ Ｐゴシック" charset="-128"/>
                <a:cs typeface="ＭＳ Ｐゴシック" charset="-128"/>
              </a:rPr>
              <a:t>3-address code — two variants</a:t>
            </a:r>
          </a:p>
        </p:txBody>
      </p:sp>
      <p:sp>
        <p:nvSpPr>
          <p:cNvPr id="27651" name="Date Placeholder 3"/>
          <p:cNvSpPr>
            <a:spLocks noGrp="1"/>
          </p:cNvSpPr>
          <p:nvPr>
            <p:ph type="dt" sz="quarter" idx="10"/>
          </p:nvPr>
        </p:nvSpPr>
        <p:spPr>
          <a:noFill/>
        </p:spPr>
        <p:txBody>
          <a:bodyPr/>
          <a:lstStyle/>
          <a:p>
            <a:r>
              <a:rPr lang="en-US" smtClean="0"/>
              <a:t>© Oscar Nierstrasz</a:t>
            </a:r>
            <a:endParaRPr lang="de-CH" smtClean="0"/>
          </a:p>
        </p:txBody>
      </p:sp>
      <p:sp>
        <p:nvSpPr>
          <p:cNvPr id="27652"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7653" name="Slide Number Placeholder 5"/>
          <p:cNvSpPr>
            <a:spLocks noGrp="1"/>
          </p:cNvSpPr>
          <p:nvPr>
            <p:ph type="sldNum" sz="quarter" idx="12"/>
          </p:nvPr>
        </p:nvSpPr>
        <p:spPr>
          <a:noFill/>
        </p:spPr>
        <p:txBody>
          <a:bodyPr/>
          <a:lstStyle/>
          <a:p>
            <a:fld id="{9F9178DF-2129-B440-9B1D-6815911CF4BE}" type="slidenum">
              <a:rPr lang="de-CH" smtClean="0"/>
              <a:pPr/>
              <a:t>15</a:t>
            </a:fld>
            <a:endParaRPr lang="de-CH" sz="1400" smtClean="0">
              <a:solidFill>
                <a:srgbClr val="7E7E7E"/>
              </a:solidFill>
              <a:latin typeface="Times" charset="0"/>
            </a:endParaRPr>
          </a:p>
        </p:txBody>
      </p:sp>
      <p:pic>
        <p:nvPicPr>
          <p:cNvPr id="27654" name="Picture 7" descr="Picture 1.png"/>
          <p:cNvPicPr>
            <a:picLocks noChangeAspect="1"/>
          </p:cNvPicPr>
          <p:nvPr/>
        </p:nvPicPr>
        <p:blipFill>
          <a:blip r:embed="rId2"/>
          <a:srcRect/>
          <a:stretch>
            <a:fillRect/>
          </a:stretch>
        </p:blipFill>
        <p:spPr bwMode="auto">
          <a:xfrm>
            <a:off x="685800" y="2286000"/>
            <a:ext cx="2578100" cy="1708150"/>
          </a:xfrm>
          <a:prstGeom prst="rect">
            <a:avLst/>
          </a:prstGeom>
          <a:noFill/>
          <a:ln w="9525">
            <a:noFill/>
            <a:miter lim="800000"/>
            <a:headEnd/>
            <a:tailEnd/>
          </a:ln>
        </p:spPr>
      </p:pic>
      <p:pic>
        <p:nvPicPr>
          <p:cNvPr id="27655" name="Picture 8" descr="Picture 2.png"/>
          <p:cNvPicPr>
            <a:picLocks noChangeAspect="1"/>
          </p:cNvPicPr>
          <p:nvPr/>
        </p:nvPicPr>
        <p:blipFill>
          <a:blip r:embed="rId3"/>
          <a:srcRect/>
          <a:stretch>
            <a:fillRect/>
          </a:stretch>
        </p:blipFill>
        <p:spPr bwMode="auto">
          <a:xfrm>
            <a:off x="4876800" y="2286000"/>
            <a:ext cx="2311400" cy="1690688"/>
          </a:xfrm>
          <a:prstGeom prst="rect">
            <a:avLst/>
          </a:prstGeom>
          <a:noFill/>
          <a:ln w="9525">
            <a:noFill/>
            <a:miter lim="800000"/>
            <a:headEnd/>
            <a:tailEnd/>
          </a:ln>
        </p:spPr>
      </p:pic>
      <p:sp>
        <p:nvSpPr>
          <p:cNvPr id="27656" name="TextBox 9"/>
          <p:cNvSpPr txBox="1">
            <a:spLocks noChangeArrowheads="1"/>
          </p:cNvSpPr>
          <p:nvPr/>
        </p:nvSpPr>
        <p:spPr bwMode="auto">
          <a:xfrm>
            <a:off x="1066800" y="1676400"/>
            <a:ext cx="1841500" cy="461963"/>
          </a:xfrm>
          <a:prstGeom prst="rect">
            <a:avLst/>
          </a:prstGeom>
          <a:noFill/>
          <a:ln w="9525">
            <a:noFill/>
            <a:miter lim="800000"/>
            <a:headEnd/>
            <a:tailEnd/>
          </a:ln>
        </p:spPr>
        <p:txBody>
          <a:bodyPr wrap="none">
            <a:prstTxWarp prst="textNoShape">
              <a:avLst/>
            </a:prstTxWarp>
            <a:spAutoFit/>
          </a:bodyPr>
          <a:lstStyle/>
          <a:p>
            <a:r>
              <a:rPr lang="en-US" i="1"/>
              <a:t>Quadruples</a:t>
            </a:r>
          </a:p>
        </p:txBody>
      </p:sp>
      <p:sp>
        <p:nvSpPr>
          <p:cNvPr id="27657" name="TextBox 10"/>
          <p:cNvSpPr txBox="1">
            <a:spLocks noChangeArrowheads="1"/>
          </p:cNvSpPr>
          <p:nvPr/>
        </p:nvSpPr>
        <p:spPr bwMode="auto">
          <a:xfrm>
            <a:off x="5334000" y="1676400"/>
            <a:ext cx="1162050" cy="461963"/>
          </a:xfrm>
          <a:prstGeom prst="rect">
            <a:avLst/>
          </a:prstGeom>
          <a:noFill/>
          <a:ln w="9525">
            <a:noFill/>
            <a:miter lim="800000"/>
            <a:headEnd/>
            <a:tailEnd/>
          </a:ln>
        </p:spPr>
        <p:txBody>
          <a:bodyPr wrap="none">
            <a:prstTxWarp prst="textNoShape">
              <a:avLst/>
            </a:prstTxWarp>
            <a:spAutoFit/>
          </a:bodyPr>
          <a:lstStyle/>
          <a:p>
            <a:r>
              <a:rPr lang="en-US" i="1"/>
              <a:t>Triples</a:t>
            </a:r>
          </a:p>
        </p:txBody>
      </p:sp>
      <p:sp>
        <p:nvSpPr>
          <p:cNvPr id="27658" name="TextBox 11"/>
          <p:cNvSpPr txBox="1">
            <a:spLocks noChangeArrowheads="1"/>
          </p:cNvSpPr>
          <p:nvPr/>
        </p:nvSpPr>
        <p:spPr bwMode="auto">
          <a:xfrm>
            <a:off x="457200" y="4419600"/>
            <a:ext cx="3659188" cy="1200150"/>
          </a:xfrm>
          <a:prstGeom prst="rect">
            <a:avLst/>
          </a:prstGeom>
          <a:noFill/>
          <a:ln w="9525">
            <a:noFill/>
            <a:miter lim="800000"/>
            <a:headEnd/>
            <a:tailEnd/>
          </a:ln>
        </p:spPr>
        <p:txBody>
          <a:bodyPr wrap="none">
            <a:prstTxWarp prst="textNoShape">
              <a:avLst/>
            </a:prstTxWarp>
            <a:spAutoFit/>
          </a:bodyPr>
          <a:lstStyle/>
          <a:p>
            <a:pPr marL="266700" indent="-266700">
              <a:buFont typeface="Arial" charset="0"/>
              <a:buChar char="•"/>
            </a:pPr>
            <a:r>
              <a:rPr lang="en-US"/>
              <a:t>simple record structure</a:t>
            </a:r>
          </a:p>
          <a:p>
            <a:pPr marL="266700" indent="-266700">
              <a:buFont typeface="Arial" charset="0"/>
              <a:buChar char="•"/>
            </a:pPr>
            <a:r>
              <a:rPr lang="en-US"/>
              <a:t>easy to reorder</a:t>
            </a:r>
          </a:p>
          <a:p>
            <a:pPr marL="266700" indent="-266700">
              <a:buFont typeface="Arial" charset="0"/>
              <a:buChar char="•"/>
            </a:pPr>
            <a:r>
              <a:rPr lang="en-US"/>
              <a:t>explicit names</a:t>
            </a:r>
          </a:p>
        </p:txBody>
      </p:sp>
      <p:sp>
        <p:nvSpPr>
          <p:cNvPr id="27659" name="TextBox 12"/>
          <p:cNvSpPr txBox="1">
            <a:spLocks noChangeArrowheads="1"/>
          </p:cNvSpPr>
          <p:nvPr/>
        </p:nvSpPr>
        <p:spPr bwMode="auto">
          <a:xfrm>
            <a:off x="4724400" y="4419600"/>
            <a:ext cx="4108450" cy="1200150"/>
          </a:xfrm>
          <a:prstGeom prst="rect">
            <a:avLst/>
          </a:prstGeom>
          <a:noFill/>
          <a:ln w="9525">
            <a:noFill/>
            <a:miter lim="800000"/>
            <a:headEnd/>
            <a:tailEnd/>
          </a:ln>
        </p:spPr>
        <p:txBody>
          <a:bodyPr wrap="none">
            <a:prstTxWarp prst="textNoShape">
              <a:avLst/>
            </a:prstTxWarp>
            <a:spAutoFit/>
          </a:bodyPr>
          <a:lstStyle/>
          <a:p>
            <a:pPr marL="266700" indent="-266700">
              <a:buFont typeface="Arial" charset="0"/>
              <a:buChar char="•"/>
            </a:pPr>
            <a:r>
              <a:rPr lang="en-US"/>
              <a:t>table index is implicit name</a:t>
            </a:r>
          </a:p>
          <a:p>
            <a:pPr marL="266700" indent="-266700">
              <a:buFont typeface="Arial" charset="0"/>
              <a:buChar char="•"/>
            </a:pPr>
            <a:r>
              <a:rPr lang="en-US"/>
              <a:t>only 3 fields</a:t>
            </a:r>
          </a:p>
          <a:p>
            <a:pPr marL="266700" indent="-266700">
              <a:buFont typeface="Arial" charset="0"/>
              <a:buChar char="•"/>
            </a:pPr>
            <a:r>
              <a:rPr lang="en-US"/>
              <a:t>harder to reorder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5"/>
          <p:cNvSpPr>
            <a:spLocks noGrp="1"/>
          </p:cNvSpPr>
          <p:nvPr>
            <p:ph type="title"/>
          </p:nvPr>
        </p:nvSpPr>
        <p:spPr/>
        <p:txBody>
          <a:bodyPr/>
          <a:lstStyle/>
          <a:p>
            <a:r>
              <a:rPr lang="en-US" smtClean="0">
                <a:ea typeface="ＭＳ Ｐゴシック" charset="-128"/>
                <a:cs typeface="ＭＳ Ｐゴシック" charset="-128"/>
              </a:rPr>
              <a:t>IR choices</a:t>
            </a:r>
          </a:p>
        </p:txBody>
      </p:sp>
      <p:sp>
        <p:nvSpPr>
          <p:cNvPr id="28675" name="Content Placeholder 6"/>
          <p:cNvSpPr>
            <a:spLocks noGrp="1"/>
          </p:cNvSpPr>
          <p:nvPr>
            <p:ph idx="1"/>
          </p:nvPr>
        </p:nvSpPr>
        <p:spPr/>
        <p:txBody>
          <a:bodyPr/>
          <a:lstStyle/>
          <a:p>
            <a:r>
              <a:rPr lang="en-US" smtClean="0">
                <a:ea typeface="ＭＳ Ｐゴシック" charset="-128"/>
                <a:cs typeface="ＭＳ Ｐゴシック" charset="-128"/>
              </a:rPr>
              <a:t>Other hybrids exist</a:t>
            </a:r>
          </a:p>
          <a:p>
            <a:pPr lvl="1"/>
            <a:r>
              <a:rPr lang="en-US" smtClean="0"/>
              <a:t>combinations of graphs and linear codes</a:t>
            </a:r>
          </a:p>
          <a:p>
            <a:pPr lvl="1"/>
            <a:r>
              <a:rPr lang="en-US" smtClean="0"/>
              <a:t>CFG with 3-address code for basic blocks</a:t>
            </a:r>
          </a:p>
          <a:p>
            <a:r>
              <a:rPr lang="en-US" smtClean="0">
                <a:ea typeface="ＭＳ Ｐゴシック" charset="-128"/>
                <a:cs typeface="ＭＳ Ｐゴシック" charset="-128"/>
              </a:rPr>
              <a:t>Many variants used in practice</a:t>
            </a:r>
          </a:p>
          <a:p>
            <a:pPr lvl="1"/>
            <a:r>
              <a:rPr lang="en-US" smtClean="0"/>
              <a:t>no widespread agreement</a:t>
            </a:r>
          </a:p>
          <a:p>
            <a:pPr lvl="1"/>
            <a:r>
              <a:rPr lang="en-US" smtClean="0"/>
              <a:t>compilers may need several different IRs!</a:t>
            </a:r>
          </a:p>
          <a:p>
            <a:endParaRPr lang="en-US" smtClean="0">
              <a:ea typeface="ＭＳ Ｐゴシック" charset="-128"/>
              <a:cs typeface="ＭＳ Ｐゴシック" charset="-128"/>
            </a:endParaRPr>
          </a:p>
          <a:p>
            <a:r>
              <a:rPr lang="en-US" smtClean="0">
                <a:ea typeface="ＭＳ Ｐゴシック" charset="-128"/>
                <a:cs typeface="ＭＳ Ｐゴシック" charset="-128"/>
              </a:rPr>
              <a:t>Advice:</a:t>
            </a:r>
          </a:p>
          <a:p>
            <a:pPr lvl="1"/>
            <a:r>
              <a:rPr lang="en-US" smtClean="0"/>
              <a:t>choose IR with right level of detail</a:t>
            </a:r>
          </a:p>
          <a:p>
            <a:pPr lvl="1"/>
            <a:r>
              <a:rPr lang="en-US" smtClean="0"/>
              <a:t>keep manipulation costs in mind</a:t>
            </a:r>
          </a:p>
        </p:txBody>
      </p:sp>
      <p:sp>
        <p:nvSpPr>
          <p:cNvPr id="28676" name="Date Placeholder 2"/>
          <p:cNvSpPr>
            <a:spLocks noGrp="1"/>
          </p:cNvSpPr>
          <p:nvPr>
            <p:ph type="dt" sz="quarter" idx="10"/>
          </p:nvPr>
        </p:nvSpPr>
        <p:spPr>
          <a:noFill/>
        </p:spPr>
        <p:txBody>
          <a:bodyPr/>
          <a:lstStyle/>
          <a:p>
            <a:r>
              <a:rPr lang="en-US" smtClean="0"/>
              <a:t>© Oscar Nierstrasz</a:t>
            </a:r>
            <a:endParaRPr lang="de-CH" smtClean="0"/>
          </a:p>
        </p:txBody>
      </p:sp>
      <p:sp>
        <p:nvSpPr>
          <p:cNvPr id="28677"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28678" name="Slide Number Placeholder 4"/>
          <p:cNvSpPr>
            <a:spLocks noGrp="1"/>
          </p:cNvSpPr>
          <p:nvPr>
            <p:ph type="sldNum" sz="quarter" idx="12"/>
          </p:nvPr>
        </p:nvSpPr>
        <p:spPr>
          <a:noFill/>
        </p:spPr>
        <p:txBody>
          <a:bodyPr/>
          <a:lstStyle/>
          <a:p>
            <a:fld id="{10FAA817-FCB6-6C4D-9E74-98E83CD3CEBF}" type="slidenum">
              <a:rPr lang="de-CH" smtClean="0"/>
              <a:pPr/>
              <a:t>16</a:t>
            </a:fld>
            <a:endParaRPr lang="de-CH" sz="1400" smtClean="0">
              <a:solidFill>
                <a:srgbClr val="7E7E7E"/>
              </a:solidFill>
              <a:latin typeface="Time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smtClean="0"/>
              <a:t>© Oscar Nierstrasz</a:t>
            </a:r>
            <a:endParaRPr lang="de-CH" smtClean="0"/>
          </a:p>
        </p:txBody>
      </p:sp>
      <p:sp>
        <p:nvSpPr>
          <p:cNvPr id="29699"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9700" name="Slide Number Placeholder 5"/>
          <p:cNvSpPr>
            <a:spLocks noGrp="1"/>
          </p:cNvSpPr>
          <p:nvPr>
            <p:ph type="sldNum" sz="quarter" idx="12"/>
          </p:nvPr>
        </p:nvSpPr>
        <p:spPr>
          <a:noFill/>
        </p:spPr>
        <p:txBody>
          <a:bodyPr/>
          <a:lstStyle/>
          <a:p>
            <a:fld id="{3FBB45E6-CE82-DA45-B579-F67F6336B311}" type="slidenum">
              <a:rPr lang="de-CH" smtClean="0"/>
              <a:pPr/>
              <a:t>17</a:t>
            </a:fld>
            <a:endParaRPr lang="de-CH" sz="1400" smtClean="0">
              <a:solidFill>
                <a:srgbClr val="7E7E7E"/>
              </a:solidFill>
              <a:latin typeface="Times" charset="0"/>
            </a:endParaRPr>
          </a:p>
        </p:txBody>
      </p:sp>
      <p:pic>
        <p:nvPicPr>
          <p:cNvPr id="29701"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29702"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Roadmap</a:t>
            </a:r>
          </a:p>
        </p:txBody>
      </p:sp>
      <p:sp>
        <p:nvSpPr>
          <p:cNvPr id="29703" name="Rectangle 4"/>
          <p:cNvSpPr>
            <a:spLocks noGrp="1" noChangeArrowheads="1"/>
          </p:cNvSpPr>
          <p:nvPr>
            <p:ph type="body" idx="1"/>
          </p:nvPr>
        </p:nvSpPr>
        <p:spPr/>
        <p:txBody>
          <a:bodyPr/>
          <a:lstStyle/>
          <a:p>
            <a:pPr eaLnBrk="1" hangingPunct="1"/>
            <a:r>
              <a:rPr lang="en-US" sz="2000" smtClean="0">
                <a:solidFill>
                  <a:srgbClr val="9DBDDD"/>
                </a:solidFill>
                <a:ea typeface="ＭＳ Ｐゴシック" charset="-128"/>
                <a:cs typeface="ＭＳ Ｐゴシック" charset="-128"/>
              </a:rPr>
              <a:t>Intermediate representations</a:t>
            </a:r>
          </a:p>
          <a:p>
            <a:pPr eaLnBrk="1" hangingPunct="1"/>
            <a:r>
              <a:rPr lang="en-US" sz="2000" b="1" smtClean="0">
                <a:ea typeface="ＭＳ Ｐゴシック" charset="-128"/>
                <a:cs typeface="ＭＳ Ｐゴシック" charset="-128"/>
              </a:rPr>
              <a:t>Example: IR trees for MiniJava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0"/>
          <p:cNvSpPr>
            <a:spLocks noGrp="1"/>
          </p:cNvSpPr>
          <p:nvPr>
            <p:ph type="title"/>
          </p:nvPr>
        </p:nvSpPr>
        <p:spPr/>
        <p:txBody>
          <a:bodyPr/>
          <a:lstStyle/>
          <a:p>
            <a:r>
              <a:rPr lang="en-US" smtClean="0">
                <a:ea typeface="ＭＳ Ｐゴシック" charset="-128"/>
                <a:cs typeface="ＭＳ Ｐゴシック" charset="-128"/>
              </a:rPr>
              <a:t>IR trees — expressions</a:t>
            </a:r>
          </a:p>
        </p:txBody>
      </p:sp>
      <p:sp>
        <p:nvSpPr>
          <p:cNvPr id="31747" name="Date Placeholder 3"/>
          <p:cNvSpPr>
            <a:spLocks noGrp="1"/>
          </p:cNvSpPr>
          <p:nvPr>
            <p:ph type="dt" sz="quarter" idx="10"/>
          </p:nvPr>
        </p:nvSpPr>
        <p:spPr>
          <a:noFill/>
        </p:spPr>
        <p:txBody>
          <a:bodyPr/>
          <a:lstStyle/>
          <a:p>
            <a:r>
              <a:rPr lang="en-US" smtClean="0"/>
              <a:t>© Oscar Nierstrasz</a:t>
            </a:r>
            <a:endParaRPr lang="de-CH" smtClean="0"/>
          </a:p>
        </p:txBody>
      </p:sp>
      <p:sp>
        <p:nvSpPr>
          <p:cNvPr id="31748"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31749" name="Slide Number Placeholder 5"/>
          <p:cNvSpPr>
            <a:spLocks noGrp="1"/>
          </p:cNvSpPr>
          <p:nvPr>
            <p:ph type="sldNum" sz="quarter" idx="12"/>
          </p:nvPr>
        </p:nvSpPr>
        <p:spPr>
          <a:noFill/>
        </p:spPr>
        <p:txBody>
          <a:bodyPr/>
          <a:lstStyle/>
          <a:p>
            <a:fld id="{4EF64BA7-99AD-D340-AB2E-06BECBF47100}" type="slidenum">
              <a:rPr lang="de-CH" smtClean="0"/>
              <a:pPr/>
              <a:t>18</a:t>
            </a:fld>
            <a:endParaRPr lang="de-CH" smtClean="0"/>
          </a:p>
        </p:txBody>
      </p:sp>
      <p:sp>
        <p:nvSpPr>
          <p:cNvPr id="31750" name="TextBox 11"/>
          <p:cNvSpPr txBox="1">
            <a:spLocks noChangeArrowheads="1"/>
          </p:cNvSpPr>
          <p:nvPr/>
        </p:nvSpPr>
        <p:spPr bwMode="auto">
          <a:xfrm>
            <a:off x="533400" y="1676400"/>
            <a:ext cx="1004888" cy="369888"/>
          </a:xfrm>
          <a:prstGeom prst="rect">
            <a:avLst/>
          </a:prstGeom>
          <a:noFill/>
          <a:ln w="9525">
            <a:noFill/>
            <a:miter lim="800000"/>
            <a:headEnd/>
            <a:tailEnd/>
          </a:ln>
        </p:spPr>
        <p:txBody>
          <a:bodyPr wrap="none">
            <a:prstTxWarp prst="textNoShape">
              <a:avLst/>
            </a:prstTxWarp>
            <a:spAutoFit/>
          </a:bodyPr>
          <a:lstStyle/>
          <a:p>
            <a:pPr algn="ctr"/>
            <a:r>
              <a:rPr lang="en-US" sz="1800" b="1"/>
              <a:t>CONST</a:t>
            </a:r>
          </a:p>
        </p:txBody>
      </p:sp>
      <p:sp>
        <p:nvSpPr>
          <p:cNvPr id="31751" name="TextBox 12"/>
          <p:cNvSpPr txBox="1">
            <a:spLocks noChangeArrowheads="1"/>
          </p:cNvSpPr>
          <p:nvPr/>
        </p:nvSpPr>
        <p:spPr bwMode="auto">
          <a:xfrm>
            <a:off x="874713" y="2362200"/>
            <a:ext cx="309562"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i</a:t>
            </a:r>
          </a:p>
        </p:txBody>
      </p:sp>
      <p:cxnSp>
        <p:nvCxnSpPr>
          <p:cNvPr id="31752" name="Straight Connector 14"/>
          <p:cNvCxnSpPr>
            <a:cxnSpLocks noChangeShapeType="1"/>
          </p:cNvCxnSpPr>
          <p:nvPr/>
        </p:nvCxnSpPr>
        <p:spPr bwMode="auto">
          <a:xfrm rot="5400000">
            <a:off x="870744" y="2204244"/>
            <a:ext cx="317500" cy="1588"/>
          </a:xfrm>
          <a:prstGeom prst="line">
            <a:avLst/>
          </a:prstGeom>
          <a:noFill/>
          <a:ln w="9525">
            <a:solidFill>
              <a:schemeClr val="tx1"/>
            </a:solidFill>
            <a:round/>
            <a:headEnd/>
            <a:tailEnd/>
          </a:ln>
        </p:spPr>
      </p:cxnSp>
      <p:sp>
        <p:nvSpPr>
          <p:cNvPr id="31753" name="TextBox 21"/>
          <p:cNvSpPr txBox="1">
            <a:spLocks noChangeArrowheads="1"/>
          </p:cNvSpPr>
          <p:nvPr/>
        </p:nvSpPr>
        <p:spPr bwMode="auto">
          <a:xfrm>
            <a:off x="609600" y="2895600"/>
            <a:ext cx="863600" cy="369888"/>
          </a:xfrm>
          <a:prstGeom prst="rect">
            <a:avLst/>
          </a:prstGeom>
          <a:noFill/>
          <a:ln w="9525">
            <a:noFill/>
            <a:miter lim="800000"/>
            <a:headEnd/>
            <a:tailEnd/>
          </a:ln>
        </p:spPr>
        <p:txBody>
          <a:bodyPr wrap="none">
            <a:prstTxWarp prst="textNoShape">
              <a:avLst/>
            </a:prstTxWarp>
            <a:spAutoFit/>
          </a:bodyPr>
          <a:lstStyle/>
          <a:p>
            <a:pPr algn="ctr"/>
            <a:r>
              <a:rPr lang="en-US" sz="1800" b="1"/>
              <a:t>NAME</a:t>
            </a:r>
          </a:p>
        </p:txBody>
      </p:sp>
      <p:sp>
        <p:nvSpPr>
          <p:cNvPr id="31754" name="TextBox 22"/>
          <p:cNvSpPr txBox="1">
            <a:spLocks noChangeArrowheads="1"/>
          </p:cNvSpPr>
          <p:nvPr/>
        </p:nvSpPr>
        <p:spPr bwMode="auto">
          <a:xfrm>
            <a:off x="854075" y="3657600"/>
            <a:ext cx="3746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n</a:t>
            </a:r>
          </a:p>
        </p:txBody>
      </p:sp>
      <p:cxnSp>
        <p:nvCxnSpPr>
          <p:cNvPr id="31755" name="Straight Connector 23"/>
          <p:cNvCxnSpPr>
            <a:cxnSpLocks noChangeShapeType="1"/>
          </p:cNvCxnSpPr>
          <p:nvPr/>
        </p:nvCxnSpPr>
        <p:spPr bwMode="auto">
          <a:xfrm rot="16200000" flipH="1">
            <a:off x="838994" y="3461544"/>
            <a:ext cx="392112" cy="0"/>
          </a:xfrm>
          <a:prstGeom prst="line">
            <a:avLst/>
          </a:prstGeom>
          <a:noFill/>
          <a:ln w="9525">
            <a:solidFill>
              <a:schemeClr val="tx1"/>
            </a:solidFill>
            <a:round/>
            <a:headEnd/>
            <a:tailEnd/>
          </a:ln>
        </p:spPr>
      </p:cxnSp>
      <p:sp>
        <p:nvSpPr>
          <p:cNvPr id="31756" name="TextBox 24"/>
          <p:cNvSpPr txBox="1">
            <a:spLocks noChangeArrowheads="1"/>
          </p:cNvSpPr>
          <p:nvPr/>
        </p:nvSpPr>
        <p:spPr bwMode="auto">
          <a:xfrm>
            <a:off x="609600" y="4114800"/>
            <a:ext cx="825500" cy="369888"/>
          </a:xfrm>
          <a:prstGeom prst="rect">
            <a:avLst/>
          </a:prstGeom>
          <a:noFill/>
          <a:ln w="9525">
            <a:noFill/>
            <a:miter lim="800000"/>
            <a:headEnd/>
            <a:tailEnd/>
          </a:ln>
        </p:spPr>
        <p:txBody>
          <a:bodyPr wrap="none">
            <a:prstTxWarp prst="textNoShape">
              <a:avLst/>
            </a:prstTxWarp>
            <a:spAutoFit/>
          </a:bodyPr>
          <a:lstStyle/>
          <a:p>
            <a:pPr algn="ctr"/>
            <a:r>
              <a:rPr lang="en-US" sz="1800" b="1"/>
              <a:t>TEMP</a:t>
            </a:r>
          </a:p>
        </p:txBody>
      </p:sp>
      <p:sp>
        <p:nvSpPr>
          <p:cNvPr id="31757" name="TextBox 25"/>
          <p:cNvSpPr txBox="1">
            <a:spLocks noChangeArrowheads="1"/>
          </p:cNvSpPr>
          <p:nvPr/>
        </p:nvSpPr>
        <p:spPr bwMode="auto">
          <a:xfrm>
            <a:off x="866775" y="4876800"/>
            <a:ext cx="3111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t</a:t>
            </a:r>
          </a:p>
        </p:txBody>
      </p:sp>
      <p:cxnSp>
        <p:nvCxnSpPr>
          <p:cNvPr id="31758" name="Straight Connector 26"/>
          <p:cNvCxnSpPr>
            <a:cxnSpLocks noChangeShapeType="1"/>
          </p:cNvCxnSpPr>
          <p:nvPr/>
        </p:nvCxnSpPr>
        <p:spPr bwMode="auto">
          <a:xfrm rot="16200000" flipH="1">
            <a:off x="826294" y="4680744"/>
            <a:ext cx="392112" cy="0"/>
          </a:xfrm>
          <a:prstGeom prst="line">
            <a:avLst/>
          </a:prstGeom>
          <a:noFill/>
          <a:ln w="9525">
            <a:solidFill>
              <a:schemeClr val="tx1"/>
            </a:solidFill>
            <a:round/>
            <a:headEnd/>
            <a:tailEnd/>
          </a:ln>
        </p:spPr>
      </p:cxnSp>
      <p:sp>
        <p:nvSpPr>
          <p:cNvPr id="31759" name="TextBox 27"/>
          <p:cNvSpPr txBox="1">
            <a:spLocks noChangeArrowheads="1"/>
          </p:cNvSpPr>
          <p:nvPr/>
        </p:nvSpPr>
        <p:spPr bwMode="auto">
          <a:xfrm>
            <a:off x="609600" y="5410200"/>
            <a:ext cx="915988" cy="369888"/>
          </a:xfrm>
          <a:prstGeom prst="rect">
            <a:avLst/>
          </a:prstGeom>
          <a:noFill/>
          <a:ln w="9525">
            <a:noFill/>
            <a:miter lim="800000"/>
            <a:headEnd/>
            <a:tailEnd/>
          </a:ln>
        </p:spPr>
        <p:txBody>
          <a:bodyPr wrap="none">
            <a:prstTxWarp prst="textNoShape">
              <a:avLst/>
            </a:prstTxWarp>
            <a:spAutoFit/>
          </a:bodyPr>
          <a:lstStyle/>
          <a:p>
            <a:pPr algn="ctr"/>
            <a:r>
              <a:rPr lang="en-US" sz="1800" b="1"/>
              <a:t>BINOP</a:t>
            </a:r>
          </a:p>
        </p:txBody>
      </p:sp>
      <p:sp>
        <p:nvSpPr>
          <p:cNvPr id="31760" name="TextBox 28"/>
          <p:cNvSpPr txBox="1">
            <a:spLocks noChangeArrowheads="1"/>
          </p:cNvSpPr>
          <p:nvPr/>
        </p:nvSpPr>
        <p:spPr bwMode="auto">
          <a:xfrm>
            <a:off x="457200" y="6096000"/>
            <a:ext cx="4651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e1</a:t>
            </a:r>
          </a:p>
        </p:txBody>
      </p:sp>
      <p:cxnSp>
        <p:nvCxnSpPr>
          <p:cNvPr id="31761" name="Straight Connector 29"/>
          <p:cNvCxnSpPr>
            <a:cxnSpLocks noChangeShapeType="1"/>
            <a:stCxn id="31759" idx="2"/>
            <a:endCxn id="31760" idx="0"/>
          </p:cNvCxnSpPr>
          <p:nvPr/>
        </p:nvCxnSpPr>
        <p:spPr bwMode="auto">
          <a:xfrm rot="5400000">
            <a:off x="720726" y="5749925"/>
            <a:ext cx="315912" cy="376237"/>
          </a:xfrm>
          <a:prstGeom prst="line">
            <a:avLst/>
          </a:prstGeom>
          <a:noFill/>
          <a:ln w="9525">
            <a:solidFill>
              <a:schemeClr val="tx1"/>
            </a:solidFill>
            <a:round/>
            <a:headEnd/>
            <a:tailEnd/>
          </a:ln>
        </p:spPr>
      </p:cxnSp>
      <p:sp>
        <p:nvSpPr>
          <p:cNvPr id="31762" name="TextBox 30"/>
          <p:cNvSpPr txBox="1">
            <a:spLocks noChangeArrowheads="1"/>
          </p:cNvSpPr>
          <p:nvPr/>
        </p:nvSpPr>
        <p:spPr bwMode="auto">
          <a:xfrm>
            <a:off x="1219200" y="6096000"/>
            <a:ext cx="4651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e2</a:t>
            </a:r>
          </a:p>
        </p:txBody>
      </p:sp>
      <p:cxnSp>
        <p:nvCxnSpPr>
          <p:cNvPr id="31763" name="Straight Connector 31"/>
          <p:cNvCxnSpPr>
            <a:cxnSpLocks noChangeShapeType="1"/>
            <a:stCxn id="31759" idx="2"/>
            <a:endCxn id="31762" idx="0"/>
          </p:cNvCxnSpPr>
          <p:nvPr/>
        </p:nvCxnSpPr>
        <p:spPr bwMode="auto">
          <a:xfrm rot="16200000" flipH="1">
            <a:off x="1101726" y="5745162"/>
            <a:ext cx="315912" cy="385763"/>
          </a:xfrm>
          <a:prstGeom prst="line">
            <a:avLst/>
          </a:prstGeom>
          <a:noFill/>
          <a:ln w="9525">
            <a:solidFill>
              <a:schemeClr val="tx1"/>
            </a:solidFill>
            <a:round/>
            <a:headEnd/>
            <a:tailEnd/>
          </a:ln>
        </p:spPr>
      </p:cxnSp>
      <p:sp>
        <p:nvSpPr>
          <p:cNvPr id="31764" name="TextBox 39"/>
          <p:cNvSpPr txBox="1">
            <a:spLocks noChangeArrowheads="1"/>
          </p:cNvSpPr>
          <p:nvPr/>
        </p:nvSpPr>
        <p:spPr bwMode="auto">
          <a:xfrm>
            <a:off x="5257800" y="1752600"/>
            <a:ext cx="723900" cy="369888"/>
          </a:xfrm>
          <a:prstGeom prst="rect">
            <a:avLst/>
          </a:prstGeom>
          <a:noFill/>
          <a:ln w="9525">
            <a:noFill/>
            <a:miter lim="800000"/>
            <a:headEnd/>
            <a:tailEnd/>
          </a:ln>
        </p:spPr>
        <p:txBody>
          <a:bodyPr wrap="none">
            <a:prstTxWarp prst="textNoShape">
              <a:avLst/>
            </a:prstTxWarp>
            <a:spAutoFit/>
          </a:bodyPr>
          <a:lstStyle/>
          <a:p>
            <a:pPr algn="ctr"/>
            <a:r>
              <a:rPr lang="en-US" sz="1800" b="1"/>
              <a:t>MEM</a:t>
            </a:r>
          </a:p>
        </p:txBody>
      </p:sp>
      <p:sp>
        <p:nvSpPr>
          <p:cNvPr id="31765" name="TextBox 40"/>
          <p:cNvSpPr txBox="1">
            <a:spLocks noChangeArrowheads="1"/>
          </p:cNvSpPr>
          <p:nvPr/>
        </p:nvSpPr>
        <p:spPr bwMode="auto">
          <a:xfrm>
            <a:off x="5445125" y="2514600"/>
            <a:ext cx="3492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a:t>
            </a:r>
          </a:p>
        </p:txBody>
      </p:sp>
      <p:cxnSp>
        <p:nvCxnSpPr>
          <p:cNvPr id="31766" name="Straight Connector 41"/>
          <p:cNvCxnSpPr>
            <a:cxnSpLocks noChangeShapeType="1"/>
          </p:cNvCxnSpPr>
          <p:nvPr/>
        </p:nvCxnSpPr>
        <p:spPr bwMode="auto">
          <a:xfrm rot="16200000" flipH="1">
            <a:off x="5423694" y="2318544"/>
            <a:ext cx="392112" cy="0"/>
          </a:xfrm>
          <a:prstGeom prst="line">
            <a:avLst/>
          </a:prstGeom>
          <a:noFill/>
          <a:ln w="9525">
            <a:solidFill>
              <a:schemeClr val="tx1"/>
            </a:solidFill>
            <a:round/>
            <a:headEnd/>
            <a:tailEnd/>
          </a:ln>
        </p:spPr>
      </p:cxnSp>
      <p:sp>
        <p:nvSpPr>
          <p:cNvPr id="31767" name="TextBox 52"/>
          <p:cNvSpPr txBox="1">
            <a:spLocks noChangeArrowheads="1"/>
          </p:cNvSpPr>
          <p:nvPr/>
        </p:nvSpPr>
        <p:spPr bwMode="auto">
          <a:xfrm>
            <a:off x="5181600" y="3200400"/>
            <a:ext cx="800100" cy="369888"/>
          </a:xfrm>
          <a:prstGeom prst="rect">
            <a:avLst/>
          </a:prstGeom>
          <a:noFill/>
          <a:ln w="9525">
            <a:noFill/>
            <a:miter lim="800000"/>
            <a:headEnd/>
            <a:tailEnd/>
          </a:ln>
        </p:spPr>
        <p:txBody>
          <a:bodyPr wrap="none">
            <a:prstTxWarp prst="textNoShape">
              <a:avLst/>
            </a:prstTxWarp>
            <a:spAutoFit/>
          </a:bodyPr>
          <a:lstStyle/>
          <a:p>
            <a:pPr algn="ctr"/>
            <a:r>
              <a:rPr lang="en-US" sz="1800" b="1"/>
              <a:t>CALL</a:t>
            </a:r>
          </a:p>
        </p:txBody>
      </p:sp>
      <p:sp>
        <p:nvSpPr>
          <p:cNvPr id="31768" name="TextBox 53"/>
          <p:cNvSpPr txBox="1">
            <a:spLocks noChangeArrowheads="1"/>
          </p:cNvSpPr>
          <p:nvPr/>
        </p:nvSpPr>
        <p:spPr bwMode="auto">
          <a:xfrm>
            <a:off x="4724400" y="3886200"/>
            <a:ext cx="3635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f</a:t>
            </a:r>
          </a:p>
        </p:txBody>
      </p:sp>
      <p:cxnSp>
        <p:nvCxnSpPr>
          <p:cNvPr id="31769" name="Straight Connector 54"/>
          <p:cNvCxnSpPr>
            <a:cxnSpLocks noChangeShapeType="1"/>
            <a:stCxn id="31767" idx="2"/>
            <a:endCxn id="31768" idx="0"/>
          </p:cNvCxnSpPr>
          <p:nvPr/>
        </p:nvCxnSpPr>
        <p:spPr bwMode="auto">
          <a:xfrm rot="5400000">
            <a:off x="5086351" y="3390900"/>
            <a:ext cx="315912" cy="674687"/>
          </a:xfrm>
          <a:prstGeom prst="line">
            <a:avLst/>
          </a:prstGeom>
          <a:noFill/>
          <a:ln w="9525">
            <a:solidFill>
              <a:schemeClr val="tx1"/>
            </a:solidFill>
            <a:round/>
            <a:headEnd/>
            <a:tailEnd/>
          </a:ln>
        </p:spPr>
      </p:cxnSp>
      <p:sp>
        <p:nvSpPr>
          <p:cNvPr id="31770" name="TextBox 55"/>
          <p:cNvSpPr txBox="1">
            <a:spLocks noChangeArrowheads="1"/>
          </p:cNvSpPr>
          <p:nvPr/>
        </p:nvSpPr>
        <p:spPr bwMode="auto">
          <a:xfrm>
            <a:off x="5562600" y="3886200"/>
            <a:ext cx="1147763" cy="369888"/>
          </a:xfrm>
          <a:prstGeom prst="rect">
            <a:avLst/>
          </a:prstGeom>
          <a:noFill/>
          <a:ln w="9525">
            <a:noFill/>
            <a:miter lim="800000"/>
            <a:headEnd/>
            <a:tailEnd/>
          </a:ln>
        </p:spPr>
        <p:txBody>
          <a:bodyPr wrap="none">
            <a:prstTxWarp prst="textNoShape">
              <a:avLst/>
            </a:prstTxWarp>
            <a:spAutoFit/>
          </a:bodyPr>
          <a:lstStyle/>
          <a:p>
            <a:pPr algn="ctr"/>
            <a:r>
              <a:rPr lang="en-US" sz="1800" b="1">
                <a:latin typeface="Times" charset="0"/>
                <a:ea typeface="Times" charset="0"/>
                <a:cs typeface="Times" charset="0"/>
              </a:rPr>
              <a:t>[</a:t>
            </a:r>
            <a:r>
              <a:rPr lang="en-US" sz="1800" b="1" i="1">
                <a:latin typeface="Times" charset="0"/>
                <a:ea typeface="Times" charset="0"/>
                <a:cs typeface="Times" charset="0"/>
              </a:rPr>
              <a:t>e1</a:t>
            </a:r>
            <a:r>
              <a:rPr lang="en-US" sz="1800" b="1">
                <a:latin typeface="Times" charset="0"/>
                <a:ea typeface="Times" charset="0"/>
                <a:cs typeface="Times" charset="0"/>
              </a:rPr>
              <a:t>,…,</a:t>
            </a:r>
            <a:r>
              <a:rPr lang="en-US" sz="1800" b="1" i="1">
                <a:latin typeface="Times" charset="0"/>
                <a:ea typeface="Times" charset="0"/>
                <a:cs typeface="Times" charset="0"/>
              </a:rPr>
              <a:t>en</a:t>
            </a:r>
            <a:r>
              <a:rPr lang="en-US" sz="1800" b="1">
                <a:latin typeface="Times" charset="0"/>
                <a:ea typeface="Times" charset="0"/>
                <a:cs typeface="Times" charset="0"/>
              </a:rPr>
              <a:t>]</a:t>
            </a:r>
          </a:p>
        </p:txBody>
      </p:sp>
      <p:cxnSp>
        <p:nvCxnSpPr>
          <p:cNvPr id="31771" name="Straight Connector 56"/>
          <p:cNvCxnSpPr>
            <a:cxnSpLocks noChangeShapeType="1"/>
            <a:stCxn id="31767" idx="2"/>
            <a:endCxn id="31770" idx="0"/>
          </p:cNvCxnSpPr>
          <p:nvPr/>
        </p:nvCxnSpPr>
        <p:spPr bwMode="auto">
          <a:xfrm rot="16200000" flipH="1">
            <a:off x="5700713" y="3451225"/>
            <a:ext cx="315912" cy="554038"/>
          </a:xfrm>
          <a:prstGeom prst="line">
            <a:avLst/>
          </a:prstGeom>
          <a:noFill/>
          <a:ln w="9525">
            <a:solidFill>
              <a:schemeClr val="tx1"/>
            </a:solidFill>
            <a:round/>
            <a:headEnd/>
            <a:tailEnd/>
          </a:ln>
        </p:spPr>
      </p:cxnSp>
      <p:sp>
        <p:nvSpPr>
          <p:cNvPr id="31772" name="TextBox 59"/>
          <p:cNvSpPr txBox="1">
            <a:spLocks noChangeArrowheads="1"/>
          </p:cNvSpPr>
          <p:nvPr/>
        </p:nvSpPr>
        <p:spPr bwMode="auto">
          <a:xfrm>
            <a:off x="5181600" y="4648200"/>
            <a:ext cx="825500" cy="369888"/>
          </a:xfrm>
          <a:prstGeom prst="rect">
            <a:avLst/>
          </a:prstGeom>
          <a:noFill/>
          <a:ln w="9525">
            <a:noFill/>
            <a:miter lim="800000"/>
            <a:headEnd/>
            <a:tailEnd/>
          </a:ln>
        </p:spPr>
        <p:txBody>
          <a:bodyPr wrap="none">
            <a:prstTxWarp prst="textNoShape">
              <a:avLst/>
            </a:prstTxWarp>
            <a:spAutoFit/>
          </a:bodyPr>
          <a:lstStyle/>
          <a:p>
            <a:pPr algn="ctr"/>
            <a:r>
              <a:rPr lang="en-US" sz="1800" b="1"/>
              <a:t>ESEQ</a:t>
            </a:r>
          </a:p>
        </p:txBody>
      </p:sp>
      <p:sp>
        <p:nvSpPr>
          <p:cNvPr id="31773" name="TextBox 60"/>
          <p:cNvSpPr txBox="1">
            <a:spLocks noChangeArrowheads="1"/>
          </p:cNvSpPr>
          <p:nvPr/>
        </p:nvSpPr>
        <p:spPr bwMode="auto">
          <a:xfrm>
            <a:off x="5029200" y="5334000"/>
            <a:ext cx="3365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s</a:t>
            </a:r>
          </a:p>
        </p:txBody>
      </p:sp>
      <p:cxnSp>
        <p:nvCxnSpPr>
          <p:cNvPr id="31774" name="Straight Connector 61"/>
          <p:cNvCxnSpPr>
            <a:cxnSpLocks noChangeShapeType="1"/>
            <a:stCxn id="31772" idx="2"/>
            <a:endCxn id="31773" idx="0"/>
          </p:cNvCxnSpPr>
          <p:nvPr/>
        </p:nvCxnSpPr>
        <p:spPr bwMode="auto">
          <a:xfrm rot="5400000">
            <a:off x="5237957" y="4977606"/>
            <a:ext cx="315912" cy="396875"/>
          </a:xfrm>
          <a:prstGeom prst="line">
            <a:avLst/>
          </a:prstGeom>
          <a:noFill/>
          <a:ln w="9525">
            <a:solidFill>
              <a:schemeClr val="tx1"/>
            </a:solidFill>
            <a:round/>
            <a:headEnd/>
            <a:tailEnd/>
          </a:ln>
        </p:spPr>
      </p:cxnSp>
      <p:sp>
        <p:nvSpPr>
          <p:cNvPr id="31775" name="TextBox 62"/>
          <p:cNvSpPr txBox="1">
            <a:spLocks noChangeArrowheads="1"/>
          </p:cNvSpPr>
          <p:nvPr/>
        </p:nvSpPr>
        <p:spPr bwMode="auto">
          <a:xfrm>
            <a:off x="5791200" y="5334000"/>
            <a:ext cx="3492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a:t>
            </a:r>
          </a:p>
        </p:txBody>
      </p:sp>
      <p:cxnSp>
        <p:nvCxnSpPr>
          <p:cNvPr id="31776" name="Straight Connector 63"/>
          <p:cNvCxnSpPr>
            <a:cxnSpLocks noChangeShapeType="1"/>
            <a:stCxn id="31772" idx="2"/>
            <a:endCxn id="31775" idx="0"/>
          </p:cNvCxnSpPr>
          <p:nvPr/>
        </p:nvCxnSpPr>
        <p:spPr bwMode="auto">
          <a:xfrm rot="16200000" flipH="1">
            <a:off x="5622132" y="4990306"/>
            <a:ext cx="315912" cy="371475"/>
          </a:xfrm>
          <a:prstGeom prst="line">
            <a:avLst/>
          </a:prstGeom>
          <a:noFill/>
          <a:ln w="9525">
            <a:solidFill>
              <a:schemeClr val="tx1"/>
            </a:solidFill>
            <a:round/>
            <a:headEnd/>
            <a:tailEnd/>
          </a:ln>
        </p:spPr>
      </p:cxnSp>
      <p:sp>
        <p:nvSpPr>
          <p:cNvPr id="31777" name="TextBox 64"/>
          <p:cNvSpPr txBox="1">
            <a:spLocks noChangeArrowheads="1"/>
          </p:cNvSpPr>
          <p:nvPr/>
        </p:nvSpPr>
        <p:spPr bwMode="auto">
          <a:xfrm>
            <a:off x="1922463" y="1981200"/>
            <a:ext cx="1827212" cy="369888"/>
          </a:xfrm>
          <a:prstGeom prst="rect">
            <a:avLst/>
          </a:prstGeom>
          <a:solidFill>
            <a:srgbClr val="F4F3A1"/>
          </a:solidFill>
          <a:ln w="9525">
            <a:noFill/>
            <a:miter lim="800000"/>
            <a:headEnd/>
            <a:tailEnd/>
          </a:ln>
        </p:spPr>
        <p:txBody>
          <a:bodyPr wrap="none">
            <a:prstTxWarp prst="textNoShape">
              <a:avLst/>
            </a:prstTxWarp>
            <a:spAutoFit/>
          </a:bodyPr>
          <a:lstStyle/>
          <a:p>
            <a:pPr algn="ctr"/>
            <a:r>
              <a:rPr lang="en-US" sz="1800"/>
              <a:t>integer constant</a:t>
            </a:r>
          </a:p>
        </p:txBody>
      </p:sp>
      <p:sp>
        <p:nvSpPr>
          <p:cNvPr id="31778" name="TextBox 65"/>
          <p:cNvSpPr txBox="1">
            <a:spLocks noChangeArrowheads="1"/>
          </p:cNvSpPr>
          <p:nvPr/>
        </p:nvSpPr>
        <p:spPr bwMode="auto">
          <a:xfrm>
            <a:off x="1827213" y="3276600"/>
            <a:ext cx="2019300" cy="369888"/>
          </a:xfrm>
          <a:prstGeom prst="rect">
            <a:avLst/>
          </a:prstGeom>
          <a:solidFill>
            <a:srgbClr val="F4F3A1"/>
          </a:solidFill>
          <a:ln w="9525">
            <a:noFill/>
            <a:miter lim="800000"/>
            <a:headEnd/>
            <a:tailEnd/>
          </a:ln>
        </p:spPr>
        <p:txBody>
          <a:bodyPr wrap="none">
            <a:prstTxWarp prst="textNoShape">
              <a:avLst/>
            </a:prstTxWarp>
            <a:spAutoFit/>
          </a:bodyPr>
          <a:lstStyle/>
          <a:p>
            <a:pPr algn="ctr"/>
            <a:r>
              <a:rPr lang="en-US" sz="1800"/>
              <a:t>symbolic constant</a:t>
            </a:r>
          </a:p>
        </p:txBody>
      </p:sp>
      <p:sp>
        <p:nvSpPr>
          <p:cNvPr id="31779" name="TextBox 66"/>
          <p:cNvSpPr txBox="1">
            <a:spLocks noChangeArrowheads="1"/>
          </p:cNvSpPr>
          <p:nvPr/>
        </p:nvSpPr>
        <p:spPr bwMode="auto">
          <a:xfrm>
            <a:off x="2359025" y="4495800"/>
            <a:ext cx="955675" cy="369888"/>
          </a:xfrm>
          <a:prstGeom prst="rect">
            <a:avLst/>
          </a:prstGeom>
          <a:solidFill>
            <a:srgbClr val="F4F3A1"/>
          </a:solidFill>
          <a:ln w="9525">
            <a:noFill/>
            <a:miter lim="800000"/>
            <a:headEnd/>
            <a:tailEnd/>
          </a:ln>
        </p:spPr>
        <p:txBody>
          <a:bodyPr wrap="none">
            <a:prstTxWarp prst="textNoShape">
              <a:avLst/>
            </a:prstTxWarp>
            <a:spAutoFit/>
          </a:bodyPr>
          <a:lstStyle/>
          <a:p>
            <a:pPr algn="ctr"/>
            <a:r>
              <a:rPr lang="en-US" sz="1800"/>
              <a:t>register</a:t>
            </a:r>
          </a:p>
        </p:txBody>
      </p:sp>
      <p:sp>
        <p:nvSpPr>
          <p:cNvPr id="31780" name="TextBox 67"/>
          <p:cNvSpPr txBox="1">
            <a:spLocks noChangeArrowheads="1"/>
          </p:cNvSpPr>
          <p:nvPr/>
        </p:nvSpPr>
        <p:spPr bwMode="auto">
          <a:xfrm>
            <a:off x="1981200" y="5791200"/>
            <a:ext cx="1114425" cy="369888"/>
          </a:xfrm>
          <a:prstGeom prst="rect">
            <a:avLst/>
          </a:prstGeom>
          <a:solidFill>
            <a:srgbClr val="F4F3A1"/>
          </a:solidFill>
          <a:ln w="9525">
            <a:noFill/>
            <a:miter lim="800000"/>
            <a:headEnd/>
            <a:tailEnd/>
          </a:ln>
        </p:spPr>
        <p:txBody>
          <a:bodyPr wrap="none">
            <a:prstTxWarp prst="textNoShape">
              <a:avLst/>
            </a:prstTxWarp>
            <a:spAutoFit/>
          </a:bodyPr>
          <a:lstStyle/>
          <a:p>
            <a:pPr algn="ctr"/>
            <a:r>
              <a:rPr lang="en-US" sz="1800"/>
              <a:t>+, — etc.</a:t>
            </a:r>
          </a:p>
        </p:txBody>
      </p:sp>
      <p:sp>
        <p:nvSpPr>
          <p:cNvPr id="31781" name="TextBox 68"/>
          <p:cNvSpPr txBox="1">
            <a:spLocks noChangeArrowheads="1"/>
          </p:cNvSpPr>
          <p:nvPr/>
        </p:nvSpPr>
        <p:spPr bwMode="auto">
          <a:xfrm>
            <a:off x="6781800" y="1981200"/>
            <a:ext cx="1839913"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contents of </a:t>
            </a:r>
          </a:p>
          <a:p>
            <a:pPr algn="ctr"/>
            <a:r>
              <a:rPr lang="en-US" sz="1800"/>
              <a:t>word of memory</a:t>
            </a:r>
          </a:p>
        </p:txBody>
      </p:sp>
      <p:sp>
        <p:nvSpPr>
          <p:cNvPr id="31782" name="TextBox 69"/>
          <p:cNvSpPr txBox="1">
            <a:spLocks noChangeArrowheads="1"/>
          </p:cNvSpPr>
          <p:nvPr/>
        </p:nvSpPr>
        <p:spPr bwMode="auto">
          <a:xfrm>
            <a:off x="6884988" y="3505200"/>
            <a:ext cx="1633537" cy="369888"/>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procedure call</a:t>
            </a:r>
          </a:p>
        </p:txBody>
      </p:sp>
      <p:sp>
        <p:nvSpPr>
          <p:cNvPr id="31783" name="TextBox 70"/>
          <p:cNvSpPr txBox="1">
            <a:spLocks noChangeArrowheads="1"/>
          </p:cNvSpPr>
          <p:nvPr/>
        </p:nvSpPr>
        <p:spPr bwMode="auto">
          <a:xfrm>
            <a:off x="7051675" y="4953000"/>
            <a:ext cx="1300163"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expression</a:t>
            </a:r>
          </a:p>
          <a:p>
            <a:pPr algn="ctr"/>
            <a:r>
              <a:rPr lang="en-US" sz="1800"/>
              <a:t>sequence</a:t>
            </a:r>
          </a:p>
        </p:txBody>
      </p:sp>
      <p:sp>
        <p:nvSpPr>
          <p:cNvPr id="31784" name="TextBox 71"/>
          <p:cNvSpPr txBox="1">
            <a:spLocks noChangeArrowheads="1"/>
          </p:cNvSpPr>
          <p:nvPr/>
        </p:nvSpPr>
        <p:spPr bwMode="auto">
          <a:xfrm>
            <a:off x="5257800" y="6096000"/>
            <a:ext cx="2876550" cy="369888"/>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i="1"/>
              <a:t>NB: evaluation left to right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0"/>
          <p:cNvSpPr>
            <a:spLocks noGrp="1"/>
          </p:cNvSpPr>
          <p:nvPr>
            <p:ph type="title"/>
          </p:nvPr>
        </p:nvSpPr>
        <p:spPr/>
        <p:txBody>
          <a:bodyPr/>
          <a:lstStyle/>
          <a:p>
            <a:r>
              <a:rPr lang="en-US" smtClean="0">
                <a:ea typeface="ＭＳ Ｐゴシック" charset="-128"/>
                <a:cs typeface="ＭＳ Ｐゴシック" charset="-128"/>
              </a:rPr>
              <a:t>IR trees — statements</a:t>
            </a:r>
          </a:p>
        </p:txBody>
      </p:sp>
      <p:sp>
        <p:nvSpPr>
          <p:cNvPr id="32771" name="Date Placeholder 3"/>
          <p:cNvSpPr>
            <a:spLocks noGrp="1"/>
          </p:cNvSpPr>
          <p:nvPr>
            <p:ph type="dt" sz="quarter" idx="10"/>
          </p:nvPr>
        </p:nvSpPr>
        <p:spPr>
          <a:noFill/>
        </p:spPr>
        <p:txBody>
          <a:bodyPr/>
          <a:lstStyle/>
          <a:p>
            <a:r>
              <a:rPr lang="en-US" smtClean="0"/>
              <a:t>© Oscar Nierstrasz</a:t>
            </a:r>
            <a:endParaRPr lang="de-CH" smtClean="0"/>
          </a:p>
        </p:txBody>
      </p:sp>
      <p:sp>
        <p:nvSpPr>
          <p:cNvPr id="32772"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32773" name="Slide Number Placeholder 5"/>
          <p:cNvSpPr>
            <a:spLocks noGrp="1"/>
          </p:cNvSpPr>
          <p:nvPr>
            <p:ph type="sldNum" sz="quarter" idx="12"/>
          </p:nvPr>
        </p:nvSpPr>
        <p:spPr>
          <a:xfrm>
            <a:off x="6846888" y="6553200"/>
            <a:ext cx="1350962" cy="179388"/>
          </a:xfrm>
          <a:noFill/>
        </p:spPr>
        <p:txBody>
          <a:bodyPr/>
          <a:lstStyle/>
          <a:p>
            <a:fld id="{3699E367-7C8D-784A-B76E-589D3544C402}" type="slidenum">
              <a:rPr lang="de-CH" smtClean="0"/>
              <a:pPr/>
              <a:t>19</a:t>
            </a:fld>
            <a:endParaRPr lang="de-CH" smtClean="0"/>
          </a:p>
        </p:txBody>
      </p:sp>
      <p:sp>
        <p:nvSpPr>
          <p:cNvPr id="32774" name="TextBox 59"/>
          <p:cNvSpPr txBox="1">
            <a:spLocks noChangeArrowheads="1"/>
          </p:cNvSpPr>
          <p:nvPr/>
        </p:nvSpPr>
        <p:spPr bwMode="auto">
          <a:xfrm>
            <a:off x="720725" y="1828800"/>
            <a:ext cx="865188" cy="369888"/>
          </a:xfrm>
          <a:prstGeom prst="rect">
            <a:avLst/>
          </a:prstGeom>
          <a:noFill/>
          <a:ln w="9525">
            <a:noFill/>
            <a:miter lim="800000"/>
            <a:headEnd/>
            <a:tailEnd/>
          </a:ln>
        </p:spPr>
        <p:txBody>
          <a:bodyPr wrap="none">
            <a:prstTxWarp prst="textNoShape">
              <a:avLst/>
            </a:prstTxWarp>
            <a:spAutoFit/>
          </a:bodyPr>
          <a:lstStyle/>
          <a:p>
            <a:pPr algn="ctr"/>
            <a:r>
              <a:rPr lang="en-US" sz="1800" b="1"/>
              <a:t>MOVE</a:t>
            </a:r>
          </a:p>
        </p:txBody>
      </p:sp>
      <p:sp>
        <p:nvSpPr>
          <p:cNvPr id="32775" name="TextBox 60"/>
          <p:cNvSpPr txBox="1">
            <a:spLocks noChangeArrowheads="1"/>
          </p:cNvSpPr>
          <p:nvPr/>
        </p:nvSpPr>
        <p:spPr bwMode="auto">
          <a:xfrm>
            <a:off x="635000" y="2971800"/>
            <a:ext cx="3111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t</a:t>
            </a:r>
          </a:p>
        </p:txBody>
      </p:sp>
      <p:cxnSp>
        <p:nvCxnSpPr>
          <p:cNvPr id="32776" name="Straight Connector 61"/>
          <p:cNvCxnSpPr>
            <a:cxnSpLocks noChangeShapeType="1"/>
            <a:stCxn id="32774" idx="2"/>
            <a:endCxn id="32780" idx="0"/>
          </p:cNvCxnSpPr>
          <p:nvPr/>
        </p:nvCxnSpPr>
        <p:spPr bwMode="auto">
          <a:xfrm rot="5400000">
            <a:off x="892176" y="2100262"/>
            <a:ext cx="163512" cy="360363"/>
          </a:xfrm>
          <a:prstGeom prst="line">
            <a:avLst/>
          </a:prstGeom>
          <a:noFill/>
          <a:ln w="9525">
            <a:solidFill>
              <a:schemeClr val="tx1"/>
            </a:solidFill>
            <a:round/>
            <a:headEnd/>
            <a:tailEnd/>
          </a:ln>
        </p:spPr>
      </p:cxnSp>
      <p:sp>
        <p:nvSpPr>
          <p:cNvPr id="32777" name="TextBox 62"/>
          <p:cNvSpPr txBox="1">
            <a:spLocks noChangeArrowheads="1"/>
          </p:cNvSpPr>
          <p:nvPr/>
        </p:nvSpPr>
        <p:spPr bwMode="auto">
          <a:xfrm>
            <a:off x="1371600" y="2362200"/>
            <a:ext cx="3492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a:t>
            </a:r>
          </a:p>
        </p:txBody>
      </p:sp>
      <p:cxnSp>
        <p:nvCxnSpPr>
          <p:cNvPr id="32778" name="Straight Connector 63"/>
          <p:cNvCxnSpPr>
            <a:cxnSpLocks noChangeShapeType="1"/>
            <a:stCxn id="32774" idx="2"/>
            <a:endCxn id="32777" idx="0"/>
          </p:cNvCxnSpPr>
          <p:nvPr/>
        </p:nvCxnSpPr>
        <p:spPr bwMode="auto">
          <a:xfrm rot="16200000" flipH="1">
            <a:off x="1268413" y="2084388"/>
            <a:ext cx="163512" cy="392112"/>
          </a:xfrm>
          <a:prstGeom prst="line">
            <a:avLst/>
          </a:prstGeom>
          <a:noFill/>
          <a:ln w="9525">
            <a:solidFill>
              <a:schemeClr val="tx1"/>
            </a:solidFill>
            <a:round/>
            <a:headEnd/>
            <a:tailEnd/>
          </a:ln>
        </p:spPr>
      </p:cxnSp>
      <p:sp>
        <p:nvSpPr>
          <p:cNvPr id="32779" name="TextBox 70"/>
          <p:cNvSpPr txBox="1">
            <a:spLocks noChangeArrowheads="1"/>
          </p:cNvSpPr>
          <p:nvPr/>
        </p:nvSpPr>
        <p:spPr bwMode="auto">
          <a:xfrm>
            <a:off x="2282825" y="2057400"/>
            <a:ext cx="1262063"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evaluate e</a:t>
            </a:r>
          </a:p>
          <a:p>
            <a:pPr algn="ctr"/>
            <a:r>
              <a:rPr lang="en-US" sz="1800"/>
              <a:t>into temp t</a:t>
            </a:r>
          </a:p>
        </p:txBody>
      </p:sp>
      <p:sp>
        <p:nvSpPr>
          <p:cNvPr id="32780" name="TextBox 43"/>
          <p:cNvSpPr txBox="1">
            <a:spLocks noChangeArrowheads="1"/>
          </p:cNvSpPr>
          <p:nvPr/>
        </p:nvSpPr>
        <p:spPr bwMode="auto">
          <a:xfrm>
            <a:off x="381000" y="2362200"/>
            <a:ext cx="825500" cy="369888"/>
          </a:xfrm>
          <a:prstGeom prst="rect">
            <a:avLst/>
          </a:prstGeom>
          <a:noFill/>
          <a:ln w="9525">
            <a:noFill/>
            <a:miter lim="800000"/>
            <a:headEnd/>
            <a:tailEnd/>
          </a:ln>
        </p:spPr>
        <p:txBody>
          <a:bodyPr wrap="none">
            <a:prstTxWarp prst="textNoShape">
              <a:avLst/>
            </a:prstTxWarp>
            <a:spAutoFit/>
          </a:bodyPr>
          <a:lstStyle/>
          <a:p>
            <a:pPr algn="ctr"/>
            <a:r>
              <a:rPr lang="en-US" sz="1800" b="1"/>
              <a:t>TEMP</a:t>
            </a:r>
          </a:p>
        </p:txBody>
      </p:sp>
      <p:cxnSp>
        <p:nvCxnSpPr>
          <p:cNvPr id="32781" name="Straight Connector 44"/>
          <p:cNvCxnSpPr>
            <a:cxnSpLocks noChangeShapeType="1"/>
            <a:stCxn id="32780" idx="2"/>
            <a:endCxn id="32775" idx="0"/>
          </p:cNvCxnSpPr>
          <p:nvPr/>
        </p:nvCxnSpPr>
        <p:spPr bwMode="auto">
          <a:xfrm rot="5400000">
            <a:off x="672307" y="2850356"/>
            <a:ext cx="239712" cy="3175"/>
          </a:xfrm>
          <a:prstGeom prst="line">
            <a:avLst/>
          </a:prstGeom>
          <a:noFill/>
          <a:ln w="9525">
            <a:solidFill>
              <a:schemeClr val="tx1"/>
            </a:solidFill>
            <a:round/>
            <a:headEnd/>
            <a:tailEnd/>
          </a:ln>
        </p:spPr>
      </p:cxnSp>
      <p:sp>
        <p:nvSpPr>
          <p:cNvPr id="32782" name="TextBox 77"/>
          <p:cNvSpPr txBox="1">
            <a:spLocks noChangeArrowheads="1"/>
          </p:cNvSpPr>
          <p:nvPr/>
        </p:nvSpPr>
        <p:spPr bwMode="auto">
          <a:xfrm>
            <a:off x="644525" y="3657600"/>
            <a:ext cx="865188" cy="369888"/>
          </a:xfrm>
          <a:prstGeom prst="rect">
            <a:avLst/>
          </a:prstGeom>
          <a:noFill/>
          <a:ln w="9525">
            <a:noFill/>
            <a:miter lim="800000"/>
            <a:headEnd/>
            <a:tailEnd/>
          </a:ln>
        </p:spPr>
        <p:txBody>
          <a:bodyPr wrap="none">
            <a:prstTxWarp prst="textNoShape">
              <a:avLst/>
            </a:prstTxWarp>
            <a:spAutoFit/>
          </a:bodyPr>
          <a:lstStyle/>
          <a:p>
            <a:pPr algn="ctr"/>
            <a:r>
              <a:rPr lang="en-US" sz="1800" b="1"/>
              <a:t>MOVE</a:t>
            </a:r>
          </a:p>
        </p:txBody>
      </p:sp>
      <p:sp>
        <p:nvSpPr>
          <p:cNvPr id="32783" name="TextBox 78"/>
          <p:cNvSpPr txBox="1">
            <a:spLocks noChangeArrowheads="1"/>
          </p:cNvSpPr>
          <p:nvPr/>
        </p:nvSpPr>
        <p:spPr bwMode="auto">
          <a:xfrm>
            <a:off x="438150" y="4800600"/>
            <a:ext cx="4635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e1</a:t>
            </a:r>
          </a:p>
        </p:txBody>
      </p:sp>
      <p:cxnSp>
        <p:nvCxnSpPr>
          <p:cNvPr id="32784" name="Straight Connector 79"/>
          <p:cNvCxnSpPr>
            <a:cxnSpLocks noChangeShapeType="1"/>
            <a:stCxn id="32782" idx="2"/>
            <a:endCxn id="32788" idx="0"/>
          </p:cNvCxnSpPr>
          <p:nvPr/>
        </p:nvCxnSpPr>
        <p:spPr bwMode="auto">
          <a:xfrm rot="5400000">
            <a:off x="790576" y="3903662"/>
            <a:ext cx="163512" cy="411163"/>
          </a:xfrm>
          <a:prstGeom prst="line">
            <a:avLst/>
          </a:prstGeom>
          <a:noFill/>
          <a:ln w="9525">
            <a:solidFill>
              <a:schemeClr val="tx1"/>
            </a:solidFill>
            <a:round/>
            <a:headEnd/>
            <a:tailEnd/>
          </a:ln>
        </p:spPr>
      </p:cxnSp>
      <p:sp>
        <p:nvSpPr>
          <p:cNvPr id="32785" name="TextBox 80"/>
          <p:cNvSpPr txBox="1">
            <a:spLocks noChangeArrowheads="1"/>
          </p:cNvSpPr>
          <p:nvPr/>
        </p:nvSpPr>
        <p:spPr bwMode="auto">
          <a:xfrm>
            <a:off x="1219200" y="4191000"/>
            <a:ext cx="4651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e2</a:t>
            </a:r>
          </a:p>
        </p:txBody>
      </p:sp>
      <p:cxnSp>
        <p:nvCxnSpPr>
          <p:cNvPr id="32786" name="Straight Connector 81"/>
          <p:cNvCxnSpPr>
            <a:cxnSpLocks noChangeShapeType="1"/>
            <a:stCxn id="32782" idx="2"/>
            <a:endCxn id="32785" idx="0"/>
          </p:cNvCxnSpPr>
          <p:nvPr/>
        </p:nvCxnSpPr>
        <p:spPr bwMode="auto">
          <a:xfrm rot="16200000" flipH="1">
            <a:off x="1183482" y="3921919"/>
            <a:ext cx="163512" cy="374650"/>
          </a:xfrm>
          <a:prstGeom prst="line">
            <a:avLst/>
          </a:prstGeom>
          <a:noFill/>
          <a:ln w="9525">
            <a:solidFill>
              <a:schemeClr val="tx1"/>
            </a:solidFill>
            <a:round/>
            <a:headEnd/>
            <a:tailEnd/>
          </a:ln>
        </p:spPr>
      </p:cxnSp>
      <p:sp>
        <p:nvSpPr>
          <p:cNvPr id="32787" name="TextBox 82"/>
          <p:cNvSpPr txBox="1">
            <a:spLocks noChangeArrowheads="1"/>
          </p:cNvSpPr>
          <p:nvPr/>
        </p:nvSpPr>
        <p:spPr bwMode="auto">
          <a:xfrm>
            <a:off x="2057400" y="3886200"/>
            <a:ext cx="1711325" cy="923925"/>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evaluate e1</a:t>
            </a:r>
          </a:p>
          <a:p>
            <a:pPr algn="ctr"/>
            <a:r>
              <a:rPr lang="en-US" sz="1800"/>
              <a:t>to address a;</a:t>
            </a:r>
          </a:p>
          <a:p>
            <a:pPr algn="ctr"/>
            <a:r>
              <a:rPr lang="en-US" sz="1800"/>
              <a:t>e2 to word at a</a:t>
            </a:r>
          </a:p>
        </p:txBody>
      </p:sp>
      <p:sp>
        <p:nvSpPr>
          <p:cNvPr id="32788" name="TextBox 83"/>
          <p:cNvSpPr txBox="1">
            <a:spLocks noChangeArrowheads="1"/>
          </p:cNvSpPr>
          <p:nvPr/>
        </p:nvSpPr>
        <p:spPr bwMode="auto">
          <a:xfrm>
            <a:off x="304800" y="4191000"/>
            <a:ext cx="723900" cy="369888"/>
          </a:xfrm>
          <a:prstGeom prst="rect">
            <a:avLst/>
          </a:prstGeom>
          <a:noFill/>
          <a:ln w="9525">
            <a:noFill/>
            <a:miter lim="800000"/>
            <a:headEnd/>
            <a:tailEnd/>
          </a:ln>
        </p:spPr>
        <p:txBody>
          <a:bodyPr wrap="none">
            <a:prstTxWarp prst="textNoShape">
              <a:avLst/>
            </a:prstTxWarp>
            <a:spAutoFit/>
          </a:bodyPr>
          <a:lstStyle/>
          <a:p>
            <a:pPr algn="ctr"/>
            <a:r>
              <a:rPr lang="en-US" sz="1800"/>
              <a:t>MEM</a:t>
            </a:r>
          </a:p>
        </p:txBody>
      </p:sp>
      <p:cxnSp>
        <p:nvCxnSpPr>
          <p:cNvPr id="32789" name="Straight Connector 84"/>
          <p:cNvCxnSpPr>
            <a:cxnSpLocks noChangeShapeType="1"/>
            <a:stCxn id="32788" idx="2"/>
            <a:endCxn id="32783" idx="0"/>
          </p:cNvCxnSpPr>
          <p:nvPr/>
        </p:nvCxnSpPr>
        <p:spPr bwMode="auto">
          <a:xfrm rot="16200000" flipH="1">
            <a:off x="548482" y="4679156"/>
            <a:ext cx="239712" cy="3175"/>
          </a:xfrm>
          <a:prstGeom prst="line">
            <a:avLst/>
          </a:prstGeom>
          <a:noFill/>
          <a:ln w="9525">
            <a:solidFill>
              <a:schemeClr val="tx1"/>
            </a:solidFill>
            <a:round/>
            <a:headEnd/>
            <a:tailEnd/>
          </a:ln>
        </p:spPr>
      </p:cxnSp>
      <p:sp>
        <p:nvSpPr>
          <p:cNvPr id="32790" name="TextBox 85"/>
          <p:cNvSpPr txBox="1">
            <a:spLocks noChangeArrowheads="1"/>
          </p:cNvSpPr>
          <p:nvPr/>
        </p:nvSpPr>
        <p:spPr bwMode="auto">
          <a:xfrm>
            <a:off x="4764088" y="1828800"/>
            <a:ext cx="646112" cy="369888"/>
          </a:xfrm>
          <a:prstGeom prst="rect">
            <a:avLst/>
          </a:prstGeom>
          <a:noFill/>
          <a:ln w="9525">
            <a:noFill/>
            <a:miter lim="800000"/>
            <a:headEnd/>
            <a:tailEnd/>
          </a:ln>
        </p:spPr>
        <p:txBody>
          <a:bodyPr wrap="none">
            <a:prstTxWarp prst="textNoShape">
              <a:avLst/>
            </a:prstTxWarp>
            <a:spAutoFit/>
          </a:bodyPr>
          <a:lstStyle/>
          <a:p>
            <a:pPr algn="ctr"/>
            <a:r>
              <a:rPr lang="en-US" sz="1800" b="1"/>
              <a:t>EXP</a:t>
            </a:r>
          </a:p>
        </p:txBody>
      </p:sp>
      <p:sp>
        <p:nvSpPr>
          <p:cNvPr id="32791" name="TextBox 88"/>
          <p:cNvSpPr txBox="1">
            <a:spLocks noChangeArrowheads="1"/>
          </p:cNvSpPr>
          <p:nvPr/>
        </p:nvSpPr>
        <p:spPr bwMode="auto">
          <a:xfrm>
            <a:off x="4918075" y="2362200"/>
            <a:ext cx="3492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a:t>
            </a:r>
          </a:p>
        </p:txBody>
      </p:sp>
      <p:cxnSp>
        <p:nvCxnSpPr>
          <p:cNvPr id="32792" name="Straight Connector 89"/>
          <p:cNvCxnSpPr>
            <a:cxnSpLocks noChangeShapeType="1"/>
            <a:stCxn id="32790" idx="2"/>
            <a:endCxn id="32791" idx="0"/>
          </p:cNvCxnSpPr>
          <p:nvPr/>
        </p:nvCxnSpPr>
        <p:spPr bwMode="auto">
          <a:xfrm rot="16200000" flipH="1">
            <a:off x="5007769" y="2277269"/>
            <a:ext cx="163512" cy="6350"/>
          </a:xfrm>
          <a:prstGeom prst="line">
            <a:avLst/>
          </a:prstGeom>
          <a:noFill/>
          <a:ln w="9525">
            <a:solidFill>
              <a:schemeClr val="tx1"/>
            </a:solidFill>
            <a:round/>
            <a:headEnd/>
            <a:tailEnd/>
          </a:ln>
        </p:spPr>
      </p:cxnSp>
      <p:sp>
        <p:nvSpPr>
          <p:cNvPr id="32793" name="TextBox 90"/>
          <p:cNvSpPr txBox="1">
            <a:spLocks noChangeArrowheads="1"/>
          </p:cNvSpPr>
          <p:nvPr/>
        </p:nvSpPr>
        <p:spPr bwMode="auto">
          <a:xfrm>
            <a:off x="6249988" y="2209800"/>
            <a:ext cx="2508250" cy="369888"/>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evaluate e and discard</a:t>
            </a:r>
          </a:p>
        </p:txBody>
      </p:sp>
      <p:sp>
        <p:nvSpPr>
          <p:cNvPr id="32794" name="TextBox 94"/>
          <p:cNvSpPr txBox="1">
            <a:spLocks noChangeArrowheads="1"/>
          </p:cNvSpPr>
          <p:nvPr/>
        </p:nvSpPr>
        <p:spPr bwMode="auto">
          <a:xfrm>
            <a:off x="4683125" y="2895600"/>
            <a:ext cx="825500" cy="369888"/>
          </a:xfrm>
          <a:prstGeom prst="rect">
            <a:avLst/>
          </a:prstGeom>
          <a:noFill/>
          <a:ln w="9525">
            <a:noFill/>
            <a:miter lim="800000"/>
            <a:headEnd/>
            <a:tailEnd/>
          </a:ln>
        </p:spPr>
        <p:txBody>
          <a:bodyPr wrap="none">
            <a:prstTxWarp prst="textNoShape">
              <a:avLst/>
            </a:prstTxWarp>
            <a:spAutoFit/>
          </a:bodyPr>
          <a:lstStyle/>
          <a:p>
            <a:pPr algn="ctr"/>
            <a:r>
              <a:rPr lang="en-US" sz="1800" b="1"/>
              <a:t>JUMP</a:t>
            </a:r>
          </a:p>
        </p:txBody>
      </p:sp>
      <p:sp>
        <p:nvSpPr>
          <p:cNvPr id="32795" name="TextBox 95"/>
          <p:cNvSpPr txBox="1">
            <a:spLocks noChangeArrowheads="1"/>
          </p:cNvSpPr>
          <p:nvPr/>
        </p:nvSpPr>
        <p:spPr bwMode="auto">
          <a:xfrm>
            <a:off x="4527550" y="3429000"/>
            <a:ext cx="3492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a:t>
            </a:r>
          </a:p>
        </p:txBody>
      </p:sp>
      <p:cxnSp>
        <p:nvCxnSpPr>
          <p:cNvPr id="32796" name="Straight Connector 96"/>
          <p:cNvCxnSpPr>
            <a:cxnSpLocks noChangeShapeType="1"/>
            <a:stCxn id="32794" idx="2"/>
            <a:endCxn id="32795" idx="0"/>
          </p:cNvCxnSpPr>
          <p:nvPr/>
        </p:nvCxnSpPr>
        <p:spPr bwMode="auto">
          <a:xfrm rot="5400000">
            <a:off x="4817269" y="3150394"/>
            <a:ext cx="163512" cy="393700"/>
          </a:xfrm>
          <a:prstGeom prst="line">
            <a:avLst/>
          </a:prstGeom>
          <a:noFill/>
          <a:ln w="9525">
            <a:solidFill>
              <a:schemeClr val="tx1"/>
            </a:solidFill>
            <a:round/>
            <a:headEnd/>
            <a:tailEnd/>
          </a:ln>
        </p:spPr>
      </p:cxnSp>
      <p:sp>
        <p:nvSpPr>
          <p:cNvPr id="32797" name="TextBox 97"/>
          <p:cNvSpPr txBox="1">
            <a:spLocks noChangeArrowheads="1"/>
          </p:cNvSpPr>
          <p:nvPr/>
        </p:nvSpPr>
        <p:spPr bwMode="auto">
          <a:xfrm>
            <a:off x="4953000" y="3429000"/>
            <a:ext cx="1057275" cy="369888"/>
          </a:xfrm>
          <a:prstGeom prst="rect">
            <a:avLst/>
          </a:prstGeom>
          <a:noFill/>
          <a:ln w="9525">
            <a:noFill/>
            <a:miter lim="800000"/>
            <a:headEnd/>
            <a:tailEnd/>
          </a:ln>
        </p:spPr>
        <p:txBody>
          <a:bodyPr wrap="none">
            <a:prstTxWarp prst="textNoShape">
              <a:avLst/>
            </a:prstTxWarp>
            <a:spAutoFit/>
          </a:bodyPr>
          <a:lstStyle/>
          <a:p>
            <a:pPr algn="ctr"/>
            <a:r>
              <a:rPr lang="en-US" sz="1800" b="1">
                <a:latin typeface="Times" charset="0"/>
                <a:ea typeface="Times" charset="0"/>
                <a:cs typeface="Times" charset="0"/>
              </a:rPr>
              <a:t>[</a:t>
            </a:r>
            <a:r>
              <a:rPr lang="en-US" sz="1800" b="1" i="1">
                <a:latin typeface="Times" charset="0"/>
                <a:ea typeface="Times" charset="0"/>
                <a:cs typeface="Times" charset="0"/>
              </a:rPr>
              <a:t>l1</a:t>
            </a:r>
            <a:r>
              <a:rPr lang="en-US" sz="1800" b="1">
                <a:latin typeface="Times" charset="0"/>
                <a:ea typeface="Times" charset="0"/>
                <a:cs typeface="Times" charset="0"/>
              </a:rPr>
              <a:t>,…,</a:t>
            </a:r>
            <a:r>
              <a:rPr lang="en-US" sz="1800" b="1" i="1">
                <a:latin typeface="Times" charset="0"/>
                <a:ea typeface="Times" charset="0"/>
                <a:cs typeface="Times" charset="0"/>
              </a:rPr>
              <a:t>ln</a:t>
            </a:r>
            <a:r>
              <a:rPr lang="en-US" sz="1800" b="1">
                <a:latin typeface="Times" charset="0"/>
                <a:ea typeface="Times" charset="0"/>
                <a:cs typeface="Times" charset="0"/>
              </a:rPr>
              <a:t>]</a:t>
            </a:r>
          </a:p>
        </p:txBody>
      </p:sp>
      <p:cxnSp>
        <p:nvCxnSpPr>
          <p:cNvPr id="32798" name="Straight Connector 98"/>
          <p:cNvCxnSpPr>
            <a:cxnSpLocks noChangeShapeType="1"/>
            <a:stCxn id="32794" idx="2"/>
            <a:endCxn id="32797" idx="0"/>
          </p:cNvCxnSpPr>
          <p:nvPr/>
        </p:nvCxnSpPr>
        <p:spPr bwMode="auto">
          <a:xfrm rot="16200000" flipH="1">
            <a:off x="5207001" y="3154362"/>
            <a:ext cx="163512" cy="385763"/>
          </a:xfrm>
          <a:prstGeom prst="line">
            <a:avLst/>
          </a:prstGeom>
          <a:noFill/>
          <a:ln w="9525">
            <a:solidFill>
              <a:schemeClr val="tx1"/>
            </a:solidFill>
            <a:round/>
            <a:headEnd/>
            <a:tailEnd/>
          </a:ln>
        </p:spPr>
      </p:cxnSp>
      <p:sp>
        <p:nvSpPr>
          <p:cNvPr id="32799" name="TextBox 99"/>
          <p:cNvSpPr txBox="1">
            <a:spLocks noChangeArrowheads="1"/>
          </p:cNvSpPr>
          <p:nvPr/>
        </p:nvSpPr>
        <p:spPr bwMode="auto">
          <a:xfrm>
            <a:off x="6353175" y="2971800"/>
            <a:ext cx="2301875"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transfer to address e</a:t>
            </a:r>
          </a:p>
          <a:p>
            <a:pPr algn="ctr"/>
            <a:r>
              <a:rPr lang="en-US" sz="1800"/>
              <a:t>with value l1 …</a:t>
            </a:r>
          </a:p>
        </p:txBody>
      </p:sp>
      <p:sp>
        <p:nvSpPr>
          <p:cNvPr id="32800" name="TextBox 105"/>
          <p:cNvSpPr txBox="1">
            <a:spLocks noChangeArrowheads="1"/>
          </p:cNvSpPr>
          <p:nvPr/>
        </p:nvSpPr>
        <p:spPr bwMode="auto">
          <a:xfrm>
            <a:off x="4606925" y="4114800"/>
            <a:ext cx="992188" cy="369888"/>
          </a:xfrm>
          <a:prstGeom prst="rect">
            <a:avLst/>
          </a:prstGeom>
          <a:noFill/>
          <a:ln w="9525">
            <a:noFill/>
            <a:miter lim="800000"/>
            <a:headEnd/>
            <a:tailEnd/>
          </a:ln>
        </p:spPr>
        <p:txBody>
          <a:bodyPr wrap="none">
            <a:prstTxWarp prst="textNoShape">
              <a:avLst/>
            </a:prstTxWarp>
            <a:spAutoFit/>
          </a:bodyPr>
          <a:lstStyle/>
          <a:p>
            <a:pPr algn="ctr"/>
            <a:r>
              <a:rPr lang="en-US" sz="1800" b="1"/>
              <a:t>CJUMP</a:t>
            </a:r>
          </a:p>
        </p:txBody>
      </p:sp>
      <p:sp>
        <p:nvSpPr>
          <p:cNvPr id="32801" name="TextBox 106"/>
          <p:cNvSpPr txBox="1">
            <a:spLocks noChangeArrowheads="1"/>
          </p:cNvSpPr>
          <p:nvPr/>
        </p:nvSpPr>
        <p:spPr bwMode="auto">
          <a:xfrm>
            <a:off x="4267200" y="4648200"/>
            <a:ext cx="4651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e1</a:t>
            </a:r>
          </a:p>
        </p:txBody>
      </p:sp>
      <p:cxnSp>
        <p:nvCxnSpPr>
          <p:cNvPr id="32802" name="Straight Connector 107"/>
          <p:cNvCxnSpPr>
            <a:cxnSpLocks noChangeShapeType="1"/>
            <a:stCxn id="32800" idx="2"/>
            <a:endCxn id="32801" idx="0"/>
          </p:cNvCxnSpPr>
          <p:nvPr/>
        </p:nvCxnSpPr>
        <p:spPr bwMode="auto">
          <a:xfrm rot="5400000">
            <a:off x="4720432" y="4264819"/>
            <a:ext cx="163512" cy="603250"/>
          </a:xfrm>
          <a:prstGeom prst="line">
            <a:avLst/>
          </a:prstGeom>
          <a:noFill/>
          <a:ln w="9525">
            <a:solidFill>
              <a:schemeClr val="tx1"/>
            </a:solidFill>
            <a:round/>
            <a:headEnd/>
            <a:tailEnd/>
          </a:ln>
        </p:spPr>
      </p:cxnSp>
      <p:sp>
        <p:nvSpPr>
          <p:cNvPr id="32803" name="TextBox 108"/>
          <p:cNvSpPr txBox="1">
            <a:spLocks noChangeArrowheads="1"/>
          </p:cNvSpPr>
          <p:nvPr/>
        </p:nvSpPr>
        <p:spPr bwMode="auto">
          <a:xfrm>
            <a:off x="4699000" y="4648200"/>
            <a:ext cx="4651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e2</a:t>
            </a:r>
          </a:p>
        </p:txBody>
      </p:sp>
      <p:cxnSp>
        <p:nvCxnSpPr>
          <p:cNvPr id="32804" name="Straight Connector 109"/>
          <p:cNvCxnSpPr>
            <a:cxnSpLocks noChangeShapeType="1"/>
            <a:stCxn id="32800" idx="2"/>
            <a:endCxn id="32803" idx="0"/>
          </p:cNvCxnSpPr>
          <p:nvPr/>
        </p:nvCxnSpPr>
        <p:spPr bwMode="auto">
          <a:xfrm rot="5400000">
            <a:off x="4936332" y="4480719"/>
            <a:ext cx="163512" cy="171450"/>
          </a:xfrm>
          <a:prstGeom prst="line">
            <a:avLst/>
          </a:prstGeom>
          <a:noFill/>
          <a:ln w="9525">
            <a:solidFill>
              <a:schemeClr val="tx1"/>
            </a:solidFill>
            <a:round/>
            <a:headEnd/>
            <a:tailEnd/>
          </a:ln>
        </p:spPr>
      </p:cxnSp>
      <p:sp>
        <p:nvSpPr>
          <p:cNvPr id="32805" name="TextBox 110"/>
          <p:cNvSpPr txBox="1">
            <a:spLocks noChangeArrowheads="1"/>
          </p:cNvSpPr>
          <p:nvPr/>
        </p:nvSpPr>
        <p:spPr bwMode="auto">
          <a:xfrm>
            <a:off x="6192838" y="4191000"/>
            <a:ext cx="2622550"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evaluate and compare</a:t>
            </a:r>
          </a:p>
          <a:p>
            <a:pPr algn="ctr"/>
            <a:r>
              <a:rPr lang="en-US" sz="1800"/>
              <a:t>e1 and e2; jump to t or f</a:t>
            </a:r>
          </a:p>
        </p:txBody>
      </p:sp>
      <p:sp>
        <p:nvSpPr>
          <p:cNvPr id="32806" name="TextBox 112"/>
          <p:cNvSpPr txBox="1">
            <a:spLocks noChangeArrowheads="1"/>
          </p:cNvSpPr>
          <p:nvPr/>
        </p:nvSpPr>
        <p:spPr bwMode="auto">
          <a:xfrm>
            <a:off x="5132388" y="4648200"/>
            <a:ext cx="309562"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t</a:t>
            </a:r>
          </a:p>
        </p:txBody>
      </p:sp>
      <p:cxnSp>
        <p:nvCxnSpPr>
          <p:cNvPr id="32807" name="Straight Connector 113"/>
          <p:cNvCxnSpPr>
            <a:cxnSpLocks noChangeShapeType="1"/>
            <a:stCxn id="32800" idx="2"/>
            <a:endCxn id="32806" idx="0"/>
          </p:cNvCxnSpPr>
          <p:nvPr/>
        </p:nvCxnSpPr>
        <p:spPr bwMode="auto">
          <a:xfrm rot="16200000" flipH="1">
            <a:off x="5114132" y="4474369"/>
            <a:ext cx="163512" cy="184150"/>
          </a:xfrm>
          <a:prstGeom prst="line">
            <a:avLst/>
          </a:prstGeom>
          <a:noFill/>
          <a:ln w="9525">
            <a:solidFill>
              <a:schemeClr val="tx1"/>
            </a:solidFill>
            <a:round/>
            <a:headEnd/>
            <a:tailEnd/>
          </a:ln>
        </p:spPr>
      </p:cxnSp>
      <p:cxnSp>
        <p:nvCxnSpPr>
          <p:cNvPr id="32808" name="Straight Connector 114"/>
          <p:cNvCxnSpPr>
            <a:cxnSpLocks noChangeShapeType="1"/>
            <a:stCxn id="32800" idx="2"/>
            <a:endCxn id="32809" idx="0"/>
          </p:cNvCxnSpPr>
          <p:nvPr/>
        </p:nvCxnSpPr>
        <p:spPr bwMode="auto">
          <a:xfrm rot="16200000" flipH="1">
            <a:off x="5266532" y="4321969"/>
            <a:ext cx="163512" cy="488950"/>
          </a:xfrm>
          <a:prstGeom prst="line">
            <a:avLst/>
          </a:prstGeom>
          <a:noFill/>
          <a:ln w="9525">
            <a:solidFill>
              <a:schemeClr val="tx1"/>
            </a:solidFill>
            <a:round/>
            <a:headEnd/>
            <a:tailEnd/>
          </a:ln>
        </p:spPr>
      </p:cxnSp>
      <p:sp>
        <p:nvSpPr>
          <p:cNvPr id="32809" name="TextBox 117"/>
          <p:cNvSpPr txBox="1">
            <a:spLocks noChangeArrowheads="1"/>
          </p:cNvSpPr>
          <p:nvPr/>
        </p:nvSpPr>
        <p:spPr bwMode="auto">
          <a:xfrm>
            <a:off x="5410200" y="4648200"/>
            <a:ext cx="363538"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f</a:t>
            </a:r>
          </a:p>
        </p:txBody>
      </p:sp>
      <p:sp>
        <p:nvSpPr>
          <p:cNvPr id="32810" name="TextBox 124"/>
          <p:cNvSpPr txBox="1">
            <a:spLocks noChangeArrowheads="1"/>
          </p:cNvSpPr>
          <p:nvPr/>
        </p:nvSpPr>
        <p:spPr bwMode="auto">
          <a:xfrm>
            <a:off x="4648200" y="5486400"/>
            <a:ext cx="954088" cy="369888"/>
          </a:xfrm>
          <a:prstGeom prst="rect">
            <a:avLst/>
          </a:prstGeom>
          <a:noFill/>
          <a:ln w="9525">
            <a:noFill/>
            <a:miter lim="800000"/>
            <a:headEnd/>
            <a:tailEnd/>
          </a:ln>
        </p:spPr>
        <p:txBody>
          <a:bodyPr wrap="none">
            <a:prstTxWarp prst="textNoShape">
              <a:avLst/>
            </a:prstTxWarp>
            <a:spAutoFit/>
          </a:bodyPr>
          <a:lstStyle/>
          <a:p>
            <a:pPr algn="ctr"/>
            <a:r>
              <a:rPr lang="en-US" sz="1800" b="1"/>
              <a:t>LABEL</a:t>
            </a:r>
          </a:p>
        </p:txBody>
      </p:sp>
      <p:sp>
        <p:nvSpPr>
          <p:cNvPr id="32811" name="TextBox 125"/>
          <p:cNvSpPr txBox="1">
            <a:spLocks noChangeArrowheads="1"/>
          </p:cNvSpPr>
          <p:nvPr/>
        </p:nvSpPr>
        <p:spPr bwMode="auto">
          <a:xfrm>
            <a:off x="4935538" y="6019800"/>
            <a:ext cx="374650"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n</a:t>
            </a:r>
          </a:p>
        </p:txBody>
      </p:sp>
      <p:cxnSp>
        <p:nvCxnSpPr>
          <p:cNvPr id="32812" name="Straight Connector 126"/>
          <p:cNvCxnSpPr>
            <a:cxnSpLocks noChangeShapeType="1"/>
            <a:stCxn id="32810" idx="2"/>
            <a:endCxn id="32811" idx="0"/>
          </p:cNvCxnSpPr>
          <p:nvPr/>
        </p:nvCxnSpPr>
        <p:spPr bwMode="auto">
          <a:xfrm rot="5400000">
            <a:off x="5042695" y="5936456"/>
            <a:ext cx="163512" cy="3175"/>
          </a:xfrm>
          <a:prstGeom prst="line">
            <a:avLst/>
          </a:prstGeom>
          <a:noFill/>
          <a:ln w="9525">
            <a:solidFill>
              <a:schemeClr val="tx1"/>
            </a:solidFill>
            <a:round/>
            <a:headEnd/>
            <a:tailEnd/>
          </a:ln>
        </p:spPr>
      </p:cxnSp>
      <p:sp>
        <p:nvSpPr>
          <p:cNvPr id="32813" name="TextBox 127"/>
          <p:cNvSpPr txBox="1">
            <a:spLocks noChangeArrowheads="1"/>
          </p:cNvSpPr>
          <p:nvPr/>
        </p:nvSpPr>
        <p:spPr bwMode="auto">
          <a:xfrm>
            <a:off x="6019800" y="5410200"/>
            <a:ext cx="2968625" cy="923925"/>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define name n as current</a:t>
            </a:r>
          </a:p>
          <a:p>
            <a:pPr algn="ctr"/>
            <a:r>
              <a:rPr lang="en-US" sz="1800"/>
              <a:t>address (can use</a:t>
            </a:r>
          </a:p>
          <a:p>
            <a:pPr algn="ctr"/>
            <a:r>
              <a:rPr lang="en-US" sz="1800"/>
              <a:t>NAME(n) as jump address)</a:t>
            </a:r>
          </a:p>
        </p:txBody>
      </p:sp>
      <p:sp>
        <p:nvSpPr>
          <p:cNvPr id="32814" name="TextBox 129"/>
          <p:cNvSpPr txBox="1">
            <a:spLocks noChangeArrowheads="1"/>
          </p:cNvSpPr>
          <p:nvPr/>
        </p:nvSpPr>
        <p:spPr bwMode="auto">
          <a:xfrm>
            <a:off x="842963" y="5410200"/>
            <a:ext cx="673100" cy="369888"/>
          </a:xfrm>
          <a:prstGeom prst="rect">
            <a:avLst/>
          </a:prstGeom>
          <a:noFill/>
          <a:ln w="9525">
            <a:noFill/>
            <a:miter lim="800000"/>
            <a:headEnd/>
            <a:tailEnd/>
          </a:ln>
        </p:spPr>
        <p:txBody>
          <a:bodyPr wrap="none">
            <a:prstTxWarp prst="textNoShape">
              <a:avLst/>
            </a:prstTxWarp>
            <a:spAutoFit/>
          </a:bodyPr>
          <a:lstStyle/>
          <a:p>
            <a:pPr algn="ctr"/>
            <a:r>
              <a:rPr lang="en-US" sz="1800" b="1"/>
              <a:t>SEQ</a:t>
            </a:r>
          </a:p>
        </p:txBody>
      </p:sp>
      <p:sp>
        <p:nvSpPr>
          <p:cNvPr id="32815" name="TextBox 130"/>
          <p:cNvSpPr txBox="1">
            <a:spLocks noChangeArrowheads="1"/>
          </p:cNvSpPr>
          <p:nvPr/>
        </p:nvSpPr>
        <p:spPr bwMode="auto">
          <a:xfrm>
            <a:off x="614363" y="5943600"/>
            <a:ext cx="452437"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s1</a:t>
            </a:r>
          </a:p>
        </p:txBody>
      </p:sp>
      <p:cxnSp>
        <p:nvCxnSpPr>
          <p:cNvPr id="32816" name="Straight Connector 131"/>
          <p:cNvCxnSpPr>
            <a:cxnSpLocks noChangeShapeType="1"/>
            <a:stCxn id="32814" idx="2"/>
            <a:endCxn id="32815" idx="0"/>
          </p:cNvCxnSpPr>
          <p:nvPr/>
        </p:nvCxnSpPr>
        <p:spPr bwMode="auto">
          <a:xfrm rot="5400000">
            <a:off x="928688" y="5692775"/>
            <a:ext cx="163512" cy="338138"/>
          </a:xfrm>
          <a:prstGeom prst="line">
            <a:avLst/>
          </a:prstGeom>
          <a:noFill/>
          <a:ln w="9525">
            <a:solidFill>
              <a:schemeClr val="tx1"/>
            </a:solidFill>
            <a:round/>
            <a:headEnd/>
            <a:tailEnd/>
          </a:ln>
        </p:spPr>
      </p:cxnSp>
      <p:sp>
        <p:nvSpPr>
          <p:cNvPr id="32817" name="TextBox 132"/>
          <p:cNvSpPr txBox="1">
            <a:spLocks noChangeArrowheads="1"/>
          </p:cNvSpPr>
          <p:nvPr/>
        </p:nvSpPr>
        <p:spPr bwMode="auto">
          <a:xfrm>
            <a:off x="1300163" y="5943600"/>
            <a:ext cx="452437" cy="369888"/>
          </a:xfrm>
          <a:prstGeom prst="rect">
            <a:avLst/>
          </a:prstGeom>
          <a:noFill/>
          <a:ln w="9525">
            <a:noFill/>
            <a:miter lim="800000"/>
            <a:headEnd/>
            <a:tailEnd/>
          </a:ln>
        </p:spPr>
        <p:txBody>
          <a:bodyPr wrap="none">
            <a:prstTxWarp prst="textNoShape">
              <a:avLst/>
            </a:prstTxWarp>
            <a:spAutoFit/>
          </a:bodyPr>
          <a:lstStyle/>
          <a:p>
            <a:pPr algn="ctr"/>
            <a:r>
              <a:rPr lang="en-US" sz="1800" b="1" i="1">
                <a:latin typeface="Times" charset="0"/>
                <a:ea typeface="Times" charset="0"/>
                <a:cs typeface="Times" charset="0"/>
              </a:rPr>
              <a:t>s2</a:t>
            </a:r>
          </a:p>
        </p:txBody>
      </p:sp>
      <p:cxnSp>
        <p:nvCxnSpPr>
          <p:cNvPr id="32818" name="Straight Connector 133"/>
          <p:cNvCxnSpPr>
            <a:cxnSpLocks noChangeShapeType="1"/>
            <a:stCxn id="32814" idx="2"/>
            <a:endCxn id="32817" idx="0"/>
          </p:cNvCxnSpPr>
          <p:nvPr/>
        </p:nvCxnSpPr>
        <p:spPr bwMode="auto">
          <a:xfrm rot="16200000" flipH="1">
            <a:off x="1271588" y="5688013"/>
            <a:ext cx="163512" cy="347662"/>
          </a:xfrm>
          <a:prstGeom prst="line">
            <a:avLst/>
          </a:prstGeom>
          <a:noFill/>
          <a:ln w="9525">
            <a:solidFill>
              <a:schemeClr val="tx1"/>
            </a:solidFill>
            <a:round/>
            <a:headEnd/>
            <a:tailEnd/>
          </a:ln>
        </p:spPr>
      </p:cxnSp>
      <p:sp>
        <p:nvSpPr>
          <p:cNvPr id="32819" name="TextBox 134"/>
          <p:cNvSpPr txBox="1">
            <a:spLocks noChangeArrowheads="1"/>
          </p:cNvSpPr>
          <p:nvPr/>
        </p:nvSpPr>
        <p:spPr bwMode="auto">
          <a:xfrm>
            <a:off x="2314575" y="5638800"/>
            <a:ext cx="1198563" cy="646113"/>
          </a:xfrm>
          <a:prstGeom prst="rect">
            <a:avLst/>
          </a:prstGeom>
          <a:solidFill>
            <a:srgbClr val="F4F3A1"/>
          </a:solidFill>
          <a:ln w="9525">
            <a:noFill/>
            <a:miter lim="800000"/>
            <a:headEnd/>
            <a:tailEnd/>
          </a:ln>
        </p:spPr>
        <p:txBody>
          <a:bodyPr wrap="none" anchor="ctr">
            <a:prstTxWarp prst="textNoShape">
              <a:avLst/>
            </a:prstTxWarp>
            <a:spAutoFit/>
          </a:bodyPr>
          <a:lstStyle/>
          <a:p>
            <a:pPr algn="ctr"/>
            <a:r>
              <a:rPr lang="en-US" sz="1800"/>
              <a:t>statement</a:t>
            </a:r>
          </a:p>
          <a:p>
            <a:pPr algn="ctr"/>
            <a:r>
              <a:rPr lang="en-US" sz="1800"/>
              <a:t>sequence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 Oscar Nierstrasz</a:t>
            </a:r>
            <a:endParaRPr lang="de-CH" smtClean="0"/>
          </a:p>
        </p:txBody>
      </p:sp>
      <p:sp>
        <p:nvSpPr>
          <p:cNvPr id="11267"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11268" name="Slide Number Placeholder 5"/>
          <p:cNvSpPr>
            <a:spLocks noGrp="1"/>
          </p:cNvSpPr>
          <p:nvPr>
            <p:ph type="sldNum" sz="quarter" idx="12"/>
          </p:nvPr>
        </p:nvSpPr>
        <p:spPr>
          <a:noFill/>
        </p:spPr>
        <p:txBody>
          <a:bodyPr/>
          <a:lstStyle/>
          <a:p>
            <a:fld id="{6C815F38-D06A-7C45-8BD4-56A42D1FFEF2}" type="slidenum">
              <a:rPr lang="de-CH" smtClean="0"/>
              <a:pPr/>
              <a:t>2</a:t>
            </a:fld>
            <a:endParaRPr lang="de-CH" sz="1400" smtClean="0">
              <a:solidFill>
                <a:srgbClr val="7E7E7E"/>
              </a:solidFill>
              <a:latin typeface="Times" charset="0"/>
            </a:endParaRPr>
          </a:p>
        </p:txBody>
      </p:sp>
      <p:pic>
        <p:nvPicPr>
          <p:cNvPr id="11269"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11270"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Roadmap</a:t>
            </a:r>
          </a:p>
        </p:txBody>
      </p:sp>
      <p:sp>
        <p:nvSpPr>
          <p:cNvPr id="11271" name="Rectangle 4"/>
          <p:cNvSpPr>
            <a:spLocks noGrp="1" noChangeArrowheads="1"/>
          </p:cNvSpPr>
          <p:nvPr>
            <p:ph type="body" idx="1"/>
          </p:nvPr>
        </p:nvSpPr>
        <p:spPr/>
        <p:txBody>
          <a:bodyPr/>
          <a:lstStyle/>
          <a:p>
            <a:pPr eaLnBrk="1" hangingPunct="1"/>
            <a:r>
              <a:rPr lang="en-US" sz="2000" smtClean="0">
                <a:ea typeface="ＭＳ Ｐゴシック" charset="-128"/>
                <a:cs typeface="ＭＳ Ｐゴシック" charset="-128"/>
              </a:rPr>
              <a:t>Intermediate representations</a:t>
            </a:r>
          </a:p>
          <a:p>
            <a:pPr eaLnBrk="1" hangingPunct="1"/>
            <a:r>
              <a:rPr lang="en-US" sz="2000" smtClean="0">
                <a:ea typeface="ＭＳ Ｐゴシック" charset="-128"/>
                <a:cs typeface="ＭＳ Ｐゴシック" charset="-128"/>
              </a:rPr>
              <a:t>Example: IR trees for MiniJava</a:t>
            </a:r>
          </a:p>
        </p:txBody>
      </p:sp>
      <p:sp>
        <p:nvSpPr>
          <p:cNvPr id="11272" name="TextBox 7"/>
          <p:cNvSpPr txBox="1">
            <a:spLocks noChangeArrowheads="1"/>
          </p:cNvSpPr>
          <p:nvPr/>
        </p:nvSpPr>
        <p:spPr bwMode="auto">
          <a:xfrm>
            <a:off x="4343400" y="5638800"/>
            <a:ext cx="4114800" cy="646113"/>
          </a:xfrm>
          <a:prstGeom prst="rect">
            <a:avLst/>
          </a:prstGeom>
          <a:solidFill>
            <a:srgbClr val="F5F399"/>
          </a:solidFill>
          <a:ln w="9525">
            <a:noFill/>
            <a:miter lim="800000"/>
            <a:headEnd/>
            <a:tailEnd/>
          </a:ln>
        </p:spPr>
        <p:txBody>
          <a:bodyPr>
            <a:prstTxWarp prst="textNoShape">
              <a:avLst/>
            </a:prstTxWarp>
            <a:spAutoFit/>
          </a:bodyPr>
          <a:lstStyle/>
          <a:p>
            <a:pPr eaLnBrk="1" hangingPunct="1"/>
            <a:r>
              <a:rPr lang="en-US" sz="1800"/>
              <a:t>See, </a:t>
            </a:r>
            <a:r>
              <a:rPr lang="en-US" sz="1800" i="1"/>
              <a:t>Modern compiler implementation in Java</a:t>
            </a:r>
            <a:r>
              <a:rPr lang="en-US" sz="1800"/>
              <a:t> (Second edition), chapters 7-8.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lstStyle/>
          <a:p>
            <a:r>
              <a:rPr lang="en-US" smtClean="0">
                <a:ea typeface="ＭＳ Ｐゴシック" charset="-128"/>
                <a:cs typeface="ＭＳ Ｐゴシック" charset="-128"/>
              </a:rPr>
              <a:t>Converting between kinds of expressions</a:t>
            </a:r>
          </a:p>
        </p:txBody>
      </p:sp>
      <p:sp>
        <p:nvSpPr>
          <p:cNvPr id="34819" name="Content Placeholder 6"/>
          <p:cNvSpPr>
            <a:spLocks noGrp="1"/>
          </p:cNvSpPr>
          <p:nvPr>
            <p:ph idx="1"/>
          </p:nvPr>
        </p:nvSpPr>
        <p:spPr/>
        <p:txBody>
          <a:bodyPr/>
          <a:lstStyle/>
          <a:p>
            <a:r>
              <a:rPr lang="en-US" i="1" smtClean="0">
                <a:ea typeface="ＭＳ Ｐゴシック" charset="-128"/>
                <a:cs typeface="ＭＳ Ｐゴシック" charset="-128"/>
              </a:rPr>
              <a:t>Kinds of expressions:</a:t>
            </a:r>
          </a:p>
          <a:p>
            <a:pPr lvl="1"/>
            <a:r>
              <a:rPr lang="en-US" b="1" smtClean="0">
                <a:ea typeface="ＭＳ Ｐゴシック" charset="-128"/>
                <a:cs typeface="ＭＳ Ｐゴシック" charset="-128"/>
              </a:rPr>
              <a:t>Exp(exp) </a:t>
            </a:r>
            <a:r>
              <a:rPr lang="en-US" smtClean="0">
                <a:ea typeface="ＭＳ Ｐゴシック" charset="-128"/>
                <a:cs typeface="ＭＳ Ｐゴシック" charset="-128"/>
              </a:rPr>
              <a:t>— expressions (compute a value)</a:t>
            </a:r>
          </a:p>
          <a:p>
            <a:pPr lvl="1"/>
            <a:r>
              <a:rPr lang="en-US" b="1" smtClean="0">
                <a:ea typeface="ＭＳ Ｐゴシック" charset="-128"/>
                <a:cs typeface="ＭＳ Ｐゴシック" charset="-128"/>
              </a:rPr>
              <a:t>Nx(stm) </a:t>
            </a:r>
            <a:r>
              <a:rPr lang="en-US" smtClean="0">
                <a:ea typeface="ＭＳ Ｐゴシック" charset="-128"/>
                <a:cs typeface="ＭＳ Ｐゴシック" charset="-128"/>
              </a:rPr>
              <a:t>— statements (compute no value)</a:t>
            </a:r>
          </a:p>
          <a:p>
            <a:pPr lvl="1"/>
            <a:r>
              <a:rPr lang="en-US" b="1" smtClean="0">
                <a:ea typeface="ＭＳ Ｐゴシック" charset="-128"/>
                <a:cs typeface="ＭＳ Ｐゴシック" charset="-128"/>
              </a:rPr>
              <a:t>Cx.op(t,f) </a:t>
            </a:r>
            <a:r>
              <a:rPr lang="en-US" smtClean="0">
                <a:ea typeface="ＭＳ Ｐゴシック" charset="-128"/>
                <a:cs typeface="ＭＳ Ｐゴシック" charset="-128"/>
              </a:rPr>
              <a:t>— conditionals (jump to true/false destinations)</a:t>
            </a:r>
          </a:p>
          <a:p>
            <a:endParaRPr lang="en-US" i="1" smtClean="0">
              <a:ea typeface="ＭＳ Ｐゴシック" charset="-128"/>
              <a:cs typeface="ＭＳ Ｐゴシック" charset="-128"/>
            </a:endParaRPr>
          </a:p>
          <a:p>
            <a:r>
              <a:rPr lang="en-US" i="1" smtClean="0">
                <a:ea typeface="ＭＳ Ｐゴシック" charset="-128"/>
                <a:cs typeface="ＭＳ Ｐゴシック" charset="-128"/>
              </a:rPr>
              <a:t>Conversion operators:</a:t>
            </a:r>
          </a:p>
          <a:p>
            <a:pPr lvl="1"/>
            <a:r>
              <a:rPr lang="en-US" b="1" smtClean="0">
                <a:ea typeface="ＭＳ Ｐゴシック" charset="-128"/>
                <a:cs typeface="ＭＳ Ｐゴシック" charset="-128"/>
              </a:rPr>
              <a:t>cvtEx </a:t>
            </a:r>
            <a:r>
              <a:rPr lang="en-US" smtClean="0">
                <a:ea typeface="ＭＳ Ｐゴシック" charset="-128"/>
                <a:cs typeface="ＭＳ Ｐゴシック" charset="-128"/>
              </a:rPr>
              <a:t>— convert to expression</a:t>
            </a:r>
          </a:p>
          <a:p>
            <a:pPr lvl="1"/>
            <a:r>
              <a:rPr lang="en-US" b="1" smtClean="0">
                <a:ea typeface="ＭＳ Ｐゴシック" charset="-128"/>
                <a:cs typeface="ＭＳ Ｐゴシック" charset="-128"/>
              </a:rPr>
              <a:t>cvtNx </a:t>
            </a:r>
            <a:r>
              <a:rPr lang="en-US" smtClean="0">
                <a:ea typeface="ＭＳ Ｐゴシック" charset="-128"/>
                <a:cs typeface="ＭＳ Ｐゴシック" charset="-128"/>
              </a:rPr>
              <a:t>— convert to statement</a:t>
            </a:r>
          </a:p>
          <a:p>
            <a:pPr lvl="1"/>
            <a:r>
              <a:rPr lang="en-US" b="1" smtClean="0">
                <a:ea typeface="ＭＳ Ｐゴシック" charset="-128"/>
                <a:cs typeface="ＭＳ Ｐゴシック" charset="-128"/>
              </a:rPr>
              <a:t>cvtCx(t,f) </a:t>
            </a:r>
            <a:r>
              <a:rPr lang="en-US" smtClean="0">
                <a:ea typeface="ＭＳ Ｐゴシック" charset="-128"/>
                <a:cs typeface="ＭＳ Ｐゴシック" charset="-128"/>
              </a:rPr>
              <a:t>— convert to conditional</a:t>
            </a:r>
          </a:p>
        </p:txBody>
      </p:sp>
      <p:sp>
        <p:nvSpPr>
          <p:cNvPr id="34820" name="Date Placeholder 2"/>
          <p:cNvSpPr>
            <a:spLocks noGrp="1"/>
          </p:cNvSpPr>
          <p:nvPr>
            <p:ph type="dt" sz="quarter" idx="10"/>
          </p:nvPr>
        </p:nvSpPr>
        <p:spPr>
          <a:noFill/>
        </p:spPr>
        <p:txBody>
          <a:bodyPr/>
          <a:lstStyle/>
          <a:p>
            <a:r>
              <a:rPr lang="en-US" smtClean="0"/>
              <a:t>© Oscar Nierstrasz</a:t>
            </a:r>
            <a:endParaRPr lang="de-CH" smtClean="0"/>
          </a:p>
        </p:txBody>
      </p:sp>
      <p:sp>
        <p:nvSpPr>
          <p:cNvPr id="34821"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34822" name="Slide Number Placeholder 4"/>
          <p:cNvSpPr>
            <a:spLocks noGrp="1"/>
          </p:cNvSpPr>
          <p:nvPr>
            <p:ph type="sldNum" sz="quarter" idx="12"/>
          </p:nvPr>
        </p:nvSpPr>
        <p:spPr>
          <a:noFill/>
        </p:spPr>
        <p:txBody>
          <a:bodyPr/>
          <a:lstStyle/>
          <a:p>
            <a:fld id="{B7AD6215-174E-244E-83B5-9789C756B5D7}" type="slidenum">
              <a:rPr lang="de-CH" smtClean="0"/>
              <a:pPr/>
              <a:t>20</a:t>
            </a:fld>
            <a:endParaRPr lang="de-CH" sz="1400" smtClean="0">
              <a:solidFill>
                <a:srgbClr val="7E7E7E"/>
              </a:solidFill>
              <a:latin typeface="Time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ea typeface="ＭＳ Ｐゴシック" charset="-128"/>
                <a:cs typeface="ＭＳ Ｐゴシック" charset="-128"/>
              </a:rPr>
              <a:t>Variables, arrays and fields</a:t>
            </a:r>
          </a:p>
        </p:txBody>
      </p:sp>
      <p:sp>
        <p:nvSpPr>
          <p:cNvPr id="35843" name="Date Placeholder 3"/>
          <p:cNvSpPr>
            <a:spLocks noGrp="1"/>
          </p:cNvSpPr>
          <p:nvPr>
            <p:ph type="dt" sz="quarter" idx="10"/>
          </p:nvPr>
        </p:nvSpPr>
        <p:spPr>
          <a:noFill/>
        </p:spPr>
        <p:txBody>
          <a:bodyPr/>
          <a:lstStyle/>
          <a:p>
            <a:r>
              <a:rPr lang="en-US" smtClean="0"/>
              <a:t>© Oscar Nierstrasz</a:t>
            </a:r>
            <a:endParaRPr lang="de-CH" smtClean="0"/>
          </a:p>
        </p:txBody>
      </p:sp>
      <p:sp>
        <p:nvSpPr>
          <p:cNvPr id="35844"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35845" name="Slide Number Placeholder 5"/>
          <p:cNvSpPr>
            <a:spLocks noGrp="1"/>
          </p:cNvSpPr>
          <p:nvPr>
            <p:ph type="sldNum" sz="quarter" idx="12"/>
          </p:nvPr>
        </p:nvSpPr>
        <p:spPr>
          <a:noFill/>
        </p:spPr>
        <p:txBody>
          <a:bodyPr/>
          <a:lstStyle/>
          <a:p>
            <a:fld id="{BBE58D61-21FA-AA42-AC63-6228E6AB68D7}" type="slidenum">
              <a:rPr lang="de-CH" smtClean="0"/>
              <a:pPr/>
              <a:t>21</a:t>
            </a:fld>
            <a:endParaRPr lang="de-CH" sz="1400" smtClean="0">
              <a:solidFill>
                <a:srgbClr val="7E7E7E"/>
              </a:solidFill>
              <a:latin typeface="Times" charset="0"/>
            </a:endParaRPr>
          </a:p>
        </p:txBody>
      </p:sp>
      <p:sp>
        <p:nvSpPr>
          <p:cNvPr id="35846" name="TextBox 6"/>
          <p:cNvSpPr txBox="1">
            <a:spLocks noChangeArrowheads="1"/>
          </p:cNvSpPr>
          <p:nvPr/>
        </p:nvSpPr>
        <p:spPr bwMode="auto">
          <a:xfrm>
            <a:off x="533400" y="1676400"/>
            <a:ext cx="2511425" cy="461963"/>
          </a:xfrm>
          <a:prstGeom prst="rect">
            <a:avLst/>
          </a:prstGeom>
          <a:noFill/>
          <a:ln w="9525">
            <a:noFill/>
            <a:miter lim="800000"/>
            <a:headEnd/>
            <a:tailEnd/>
          </a:ln>
        </p:spPr>
        <p:txBody>
          <a:bodyPr wrap="none">
            <a:prstTxWarp prst="textNoShape">
              <a:avLst/>
            </a:prstTxWarp>
            <a:spAutoFit/>
          </a:bodyPr>
          <a:lstStyle/>
          <a:p>
            <a:r>
              <a:rPr lang="en-US" b="1"/>
              <a:t>Local variables:</a:t>
            </a:r>
          </a:p>
        </p:txBody>
      </p:sp>
      <p:sp>
        <p:nvSpPr>
          <p:cNvPr id="35847" name="TextBox 10"/>
          <p:cNvSpPr txBox="1">
            <a:spLocks noChangeArrowheads="1"/>
          </p:cNvSpPr>
          <p:nvPr/>
        </p:nvSpPr>
        <p:spPr bwMode="auto">
          <a:xfrm>
            <a:off x="3581400" y="1676400"/>
            <a:ext cx="2513013" cy="461963"/>
          </a:xfrm>
          <a:prstGeom prst="rect">
            <a:avLst/>
          </a:prstGeom>
          <a:noFill/>
          <a:ln w="9525">
            <a:noFill/>
            <a:miter lim="800000"/>
            <a:headEnd/>
            <a:tailEnd/>
          </a:ln>
        </p:spPr>
        <p:txBody>
          <a:bodyPr wrap="none">
            <a:prstTxWarp prst="textNoShape">
              <a:avLst/>
            </a:prstTxWarp>
            <a:spAutoFit/>
          </a:bodyPr>
          <a:lstStyle/>
          <a:p>
            <a:r>
              <a:rPr lang="en-US" b="1" i="1"/>
              <a:t>t</a:t>
            </a:r>
            <a:r>
              <a:rPr lang="en-US"/>
              <a:t> </a:t>
            </a:r>
            <a:r>
              <a:rPr lang="en-US">
                <a:latin typeface="Wingdings" charset="2"/>
                <a:ea typeface="Wingdings" charset="2"/>
                <a:cs typeface="Wingdings" charset="2"/>
              </a:rPr>
              <a:t></a:t>
            </a:r>
            <a:r>
              <a:rPr lang="en-US"/>
              <a:t> Ex(TEMP(</a:t>
            </a:r>
            <a:r>
              <a:rPr lang="en-US" i="1"/>
              <a:t>t</a:t>
            </a:r>
            <a:r>
              <a:rPr lang="en-US"/>
              <a:t>))</a:t>
            </a:r>
          </a:p>
        </p:txBody>
      </p:sp>
      <p:sp>
        <p:nvSpPr>
          <p:cNvPr id="35848" name="TextBox 11"/>
          <p:cNvSpPr txBox="1">
            <a:spLocks noChangeArrowheads="1"/>
          </p:cNvSpPr>
          <p:nvPr/>
        </p:nvSpPr>
        <p:spPr bwMode="auto">
          <a:xfrm>
            <a:off x="533400" y="2590800"/>
            <a:ext cx="2511425" cy="461963"/>
          </a:xfrm>
          <a:prstGeom prst="rect">
            <a:avLst/>
          </a:prstGeom>
          <a:noFill/>
          <a:ln w="9525">
            <a:noFill/>
            <a:miter lim="800000"/>
            <a:headEnd/>
            <a:tailEnd/>
          </a:ln>
        </p:spPr>
        <p:txBody>
          <a:bodyPr wrap="none">
            <a:prstTxWarp prst="textNoShape">
              <a:avLst/>
            </a:prstTxWarp>
            <a:spAutoFit/>
          </a:bodyPr>
          <a:lstStyle/>
          <a:p>
            <a:r>
              <a:rPr lang="en-US" b="1"/>
              <a:t>Array elements:</a:t>
            </a:r>
          </a:p>
        </p:txBody>
      </p:sp>
      <p:sp>
        <p:nvSpPr>
          <p:cNvPr id="15" name="TextBox 14"/>
          <p:cNvSpPr txBox="1"/>
          <p:nvPr/>
        </p:nvSpPr>
        <p:spPr>
          <a:xfrm>
            <a:off x="2895600" y="3810000"/>
            <a:ext cx="5929313" cy="461963"/>
          </a:xfrm>
          <a:prstGeom prst="rect">
            <a:avLst/>
          </a:prstGeom>
          <a:solidFill>
            <a:schemeClr val="accent5">
              <a:lumMod val="90000"/>
            </a:schemeClr>
          </a:solidFill>
          <a:ln>
            <a:noFill/>
          </a:ln>
        </p:spPr>
        <p:txBody>
          <a:bodyPr wrap="none">
            <a:prstTxWarp prst="textNoShape">
              <a:avLst/>
            </a:prstTxWarp>
            <a:spAutoFit/>
          </a:bodyPr>
          <a:lstStyle/>
          <a:p>
            <a:pPr>
              <a:defRPr/>
            </a:pPr>
            <a:r>
              <a:rPr lang="en-US" i="1">
                <a:solidFill>
                  <a:schemeClr val="accent2"/>
                </a:solidFill>
              </a:rPr>
              <a:t>where w is the target machine’s word size</a:t>
            </a:r>
          </a:p>
        </p:txBody>
      </p:sp>
      <p:sp>
        <p:nvSpPr>
          <p:cNvPr id="35850" name="TextBox 15"/>
          <p:cNvSpPr txBox="1">
            <a:spLocks noChangeArrowheads="1"/>
          </p:cNvSpPr>
          <p:nvPr/>
        </p:nvSpPr>
        <p:spPr bwMode="auto">
          <a:xfrm>
            <a:off x="533400" y="4572000"/>
            <a:ext cx="2133600" cy="461963"/>
          </a:xfrm>
          <a:prstGeom prst="rect">
            <a:avLst/>
          </a:prstGeom>
          <a:noFill/>
          <a:ln w="9525">
            <a:noFill/>
            <a:miter lim="800000"/>
            <a:headEnd/>
            <a:tailEnd/>
          </a:ln>
        </p:spPr>
        <p:txBody>
          <a:bodyPr wrap="none">
            <a:prstTxWarp prst="textNoShape">
              <a:avLst/>
            </a:prstTxWarp>
            <a:spAutoFit/>
          </a:bodyPr>
          <a:lstStyle/>
          <a:p>
            <a:r>
              <a:rPr lang="en-US" b="1"/>
              <a:t>Object fields:</a:t>
            </a:r>
          </a:p>
        </p:txBody>
      </p:sp>
      <p:sp>
        <p:nvSpPr>
          <p:cNvPr id="35851" name="TextBox 16"/>
          <p:cNvSpPr txBox="1">
            <a:spLocks noChangeArrowheads="1"/>
          </p:cNvSpPr>
          <p:nvPr/>
        </p:nvSpPr>
        <p:spPr bwMode="auto">
          <a:xfrm>
            <a:off x="990600" y="3200400"/>
            <a:ext cx="7539038" cy="461963"/>
          </a:xfrm>
          <a:prstGeom prst="rect">
            <a:avLst/>
          </a:prstGeom>
          <a:noFill/>
          <a:ln w="9525">
            <a:noFill/>
            <a:miter lim="800000"/>
            <a:headEnd/>
            <a:tailEnd/>
          </a:ln>
        </p:spPr>
        <p:txBody>
          <a:bodyPr wrap="none">
            <a:prstTxWarp prst="textNoShape">
              <a:avLst/>
            </a:prstTxWarp>
            <a:spAutoFit/>
          </a:bodyPr>
          <a:lstStyle/>
          <a:p>
            <a:r>
              <a:rPr lang="en-US" b="1" i="1"/>
              <a:t>e</a:t>
            </a:r>
            <a:r>
              <a:rPr lang="en-US" b="1"/>
              <a:t>[</a:t>
            </a:r>
            <a:r>
              <a:rPr lang="en-US" b="1" i="1"/>
              <a:t>i</a:t>
            </a:r>
            <a:r>
              <a:rPr lang="en-US" b="1"/>
              <a:t>] </a:t>
            </a:r>
            <a:r>
              <a:rPr lang="en-US">
                <a:latin typeface="Wingdings" charset="2"/>
                <a:ea typeface="Wingdings" charset="2"/>
                <a:cs typeface="Wingdings" charset="2"/>
              </a:rPr>
              <a:t></a:t>
            </a:r>
            <a:r>
              <a:rPr lang="en-US"/>
              <a:t> Ex(MEM(+(</a:t>
            </a:r>
            <a:r>
              <a:rPr lang="en-US" i="1"/>
              <a:t>e</a:t>
            </a:r>
            <a:r>
              <a:rPr lang="en-US"/>
              <a:t>.cvtEx(), ×(</a:t>
            </a:r>
            <a:r>
              <a:rPr lang="en-US" i="1"/>
              <a:t>i</a:t>
            </a:r>
            <a:r>
              <a:rPr lang="en-US"/>
              <a:t>.cvtEx(), CONST(w)))))</a:t>
            </a:r>
          </a:p>
        </p:txBody>
      </p:sp>
      <p:sp>
        <p:nvSpPr>
          <p:cNvPr id="35852" name="TextBox 17"/>
          <p:cNvSpPr txBox="1">
            <a:spLocks noChangeArrowheads="1"/>
          </p:cNvSpPr>
          <p:nvPr/>
        </p:nvSpPr>
        <p:spPr bwMode="auto">
          <a:xfrm>
            <a:off x="990600" y="5105400"/>
            <a:ext cx="5853113" cy="461963"/>
          </a:xfrm>
          <a:prstGeom prst="rect">
            <a:avLst/>
          </a:prstGeom>
          <a:noFill/>
          <a:ln w="9525">
            <a:noFill/>
            <a:miter lim="800000"/>
            <a:headEnd/>
            <a:tailEnd/>
          </a:ln>
        </p:spPr>
        <p:txBody>
          <a:bodyPr wrap="none">
            <a:prstTxWarp prst="textNoShape">
              <a:avLst/>
            </a:prstTxWarp>
            <a:spAutoFit/>
          </a:bodyPr>
          <a:lstStyle/>
          <a:p>
            <a:r>
              <a:rPr lang="en-US" b="1" i="1"/>
              <a:t>e</a:t>
            </a:r>
            <a:r>
              <a:rPr lang="en-US" b="1"/>
              <a:t>.</a:t>
            </a:r>
            <a:r>
              <a:rPr lang="en-US" b="1">
                <a:latin typeface="Courier" charset="0"/>
                <a:ea typeface="Courier" charset="0"/>
                <a:cs typeface="Courier" charset="0"/>
              </a:rPr>
              <a:t>f</a:t>
            </a:r>
            <a:r>
              <a:rPr lang="en-US" b="1"/>
              <a:t> </a:t>
            </a:r>
            <a:r>
              <a:rPr lang="en-US">
                <a:latin typeface="Wingdings" charset="2"/>
                <a:ea typeface="Wingdings" charset="2"/>
                <a:cs typeface="Wingdings" charset="2"/>
              </a:rPr>
              <a:t></a:t>
            </a:r>
            <a:r>
              <a:rPr lang="en-US"/>
              <a:t> Ex(MEM(+(</a:t>
            </a:r>
            <a:r>
              <a:rPr lang="en-US" i="1"/>
              <a:t>e</a:t>
            </a:r>
            <a:r>
              <a:rPr lang="en-US"/>
              <a:t>.cvtEx(), CONST(o))))</a:t>
            </a:r>
          </a:p>
        </p:txBody>
      </p:sp>
      <p:sp>
        <p:nvSpPr>
          <p:cNvPr id="19" name="TextBox 18"/>
          <p:cNvSpPr txBox="1"/>
          <p:nvPr/>
        </p:nvSpPr>
        <p:spPr>
          <a:xfrm>
            <a:off x="2819400" y="5867400"/>
            <a:ext cx="4879975" cy="461963"/>
          </a:xfrm>
          <a:prstGeom prst="rect">
            <a:avLst/>
          </a:prstGeom>
          <a:solidFill>
            <a:schemeClr val="accent5">
              <a:lumMod val="90000"/>
            </a:schemeClr>
          </a:solidFill>
          <a:ln>
            <a:noFill/>
          </a:ln>
        </p:spPr>
        <p:txBody>
          <a:bodyPr wrap="none">
            <a:prstTxWarp prst="textNoShape">
              <a:avLst/>
            </a:prstTxWarp>
            <a:spAutoFit/>
          </a:bodyPr>
          <a:lstStyle/>
          <a:p>
            <a:pPr>
              <a:defRPr/>
            </a:pPr>
            <a:r>
              <a:rPr lang="en-US" i="1">
                <a:solidFill>
                  <a:schemeClr val="accent2"/>
                </a:solidFill>
              </a:rPr>
              <a:t>where o is the byte offset of field </a:t>
            </a:r>
            <a:r>
              <a:rPr lang="en-US">
                <a:solidFill>
                  <a:schemeClr val="accent2"/>
                </a:solidFill>
                <a:latin typeface="Courier" charset="0"/>
                <a:ea typeface="Courier" charset="0"/>
                <a:cs typeface="Courier" charset="0"/>
              </a:rPr>
              <a:t>f</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ea typeface="ＭＳ Ｐゴシック" charset="-128"/>
                <a:cs typeface="ＭＳ Ｐゴシック" charset="-128"/>
              </a:rPr>
              <a:t>MiniJava: string literals, object creation </a:t>
            </a:r>
          </a:p>
        </p:txBody>
      </p:sp>
      <p:sp>
        <p:nvSpPr>
          <p:cNvPr id="37891" name="Date Placeholder 2"/>
          <p:cNvSpPr>
            <a:spLocks noGrp="1"/>
          </p:cNvSpPr>
          <p:nvPr>
            <p:ph type="dt" sz="quarter" idx="10"/>
          </p:nvPr>
        </p:nvSpPr>
        <p:spPr>
          <a:noFill/>
        </p:spPr>
        <p:txBody>
          <a:bodyPr/>
          <a:lstStyle/>
          <a:p>
            <a:r>
              <a:rPr lang="en-US" smtClean="0"/>
              <a:t>© Oscar Nierstrasz</a:t>
            </a:r>
            <a:endParaRPr lang="de-CH" smtClean="0"/>
          </a:p>
        </p:txBody>
      </p:sp>
      <p:sp>
        <p:nvSpPr>
          <p:cNvPr id="37892"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37893" name="Slide Number Placeholder 4"/>
          <p:cNvSpPr>
            <a:spLocks noGrp="1"/>
          </p:cNvSpPr>
          <p:nvPr>
            <p:ph type="sldNum" sz="quarter" idx="12"/>
          </p:nvPr>
        </p:nvSpPr>
        <p:spPr>
          <a:noFill/>
        </p:spPr>
        <p:txBody>
          <a:bodyPr/>
          <a:lstStyle/>
          <a:p>
            <a:fld id="{879F8029-3A88-AC49-89E4-5A1F18C89FFA}" type="slidenum">
              <a:rPr lang="de-CH" smtClean="0"/>
              <a:pPr/>
              <a:t>22</a:t>
            </a:fld>
            <a:endParaRPr lang="de-CH" sz="1400" smtClean="0">
              <a:solidFill>
                <a:srgbClr val="7E7E7E"/>
              </a:solidFill>
              <a:latin typeface="Times" charset="0"/>
            </a:endParaRPr>
          </a:p>
        </p:txBody>
      </p:sp>
      <p:sp>
        <p:nvSpPr>
          <p:cNvPr id="37894" name="TextBox 5"/>
          <p:cNvSpPr txBox="1">
            <a:spLocks noChangeArrowheads="1"/>
          </p:cNvSpPr>
          <p:nvPr/>
        </p:nvSpPr>
        <p:spPr bwMode="auto">
          <a:xfrm>
            <a:off x="533400" y="1752600"/>
            <a:ext cx="2254250" cy="461963"/>
          </a:xfrm>
          <a:prstGeom prst="rect">
            <a:avLst/>
          </a:prstGeom>
          <a:noFill/>
          <a:ln w="9525">
            <a:noFill/>
            <a:miter lim="800000"/>
            <a:headEnd/>
            <a:tailEnd/>
          </a:ln>
        </p:spPr>
        <p:txBody>
          <a:bodyPr wrap="none">
            <a:prstTxWarp prst="textNoShape">
              <a:avLst/>
            </a:prstTxWarp>
            <a:spAutoFit/>
          </a:bodyPr>
          <a:lstStyle/>
          <a:p>
            <a:r>
              <a:rPr lang="en-US" b="1"/>
              <a:t>String literals:</a:t>
            </a:r>
          </a:p>
        </p:txBody>
      </p:sp>
      <p:sp>
        <p:nvSpPr>
          <p:cNvPr id="7" name="TextBox 6"/>
          <p:cNvSpPr txBox="1"/>
          <p:nvPr/>
        </p:nvSpPr>
        <p:spPr>
          <a:xfrm>
            <a:off x="1143000" y="2286000"/>
            <a:ext cx="2662238" cy="461963"/>
          </a:xfrm>
          <a:prstGeom prst="rect">
            <a:avLst/>
          </a:prstGeom>
          <a:solidFill>
            <a:schemeClr val="accent5">
              <a:lumMod val="90000"/>
            </a:schemeClr>
          </a:solidFill>
        </p:spPr>
        <p:txBody>
          <a:bodyPr wrap="none">
            <a:prstTxWarp prst="textNoShape">
              <a:avLst/>
            </a:prstTxWarp>
            <a:spAutoFit/>
          </a:bodyPr>
          <a:lstStyle/>
          <a:p>
            <a:pPr>
              <a:defRPr/>
            </a:pPr>
            <a:r>
              <a:rPr lang="en-US" i="1">
                <a:solidFill>
                  <a:srgbClr val="7E0007"/>
                </a:solidFill>
              </a:rPr>
              <a:t>allocate statically</a:t>
            </a:r>
          </a:p>
        </p:txBody>
      </p:sp>
      <p:sp>
        <p:nvSpPr>
          <p:cNvPr id="37896" name="TextBox 7"/>
          <p:cNvSpPr txBox="1">
            <a:spLocks noChangeArrowheads="1"/>
          </p:cNvSpPr>
          <p:nvPr/>
        </p:nvSpPr>
        <p:spPr bwMode="auto">
          <a:xfrm>
            <a:off x="3962400" y="2035175"/>
            <a:ext cx="4532313" cy="708025"/>
          </a:xfrm>
          <a:prstGeom prst="rect">
            <a:avLst/>
          </a:prstGeom>
          <a:noFill/>
          <a:ln w="9525">
            <a:solidFill>
              <a:schemeClr val="tx1"/>
            </a:solidFill>
            <a:miter lim="800000"/>
            <a:headEnd/>
            <a:tailEnd/>
          </a:ln>
        </p:spPr>
        <p:txBody>
          <a:bodyPr wrap="none">
            <a:prstTxWarp prst="textNoShape">
              <a:avLst/>
            </a:prstTxWarp>
            <a:spAutoFit/>
          </a:bodyPr>
          <a:lstStyle/>
          <a:p>
            <a:pPr defTabSz="1257300"/>
            <a:r>
              <a:rPr lang="en-US" sz="2000">
                <a:latin typeface="Courier" charset="0"/>
                <a:ea typeface="Courier" charset="0"/>
                <a:cs typeface="Courier" charset="0"/>
              </a:rPr>
              <a:t>	.word 11</a:t>
            </a:r>
          </a:p>
          <a:p>
            <a:pPr defTabSz="1257300"/>
            <a:r>
              <a:rPr lang="en-US" sz="2000">
                <a:latin typeface="Courier" charset="0"/>
                <a:ea typeface="Courier" charset="0"/>
                <a:cs typeface="Courier" charset="0"/>
              </a:rPr>
              <a:t>label:	.ascii “hello world”</a:t>
            </a:r>
          </a:p>
        </p:txBody>
      </p:sp>
      <p:sp>
        <p:nvSpPr>
          <p:cNvPr id="37897" name="TextBox 8"/>
          <p:cNvSpPr txBox="1">
            <a:spLocks noChangeArrowheads="1"/>
          </p:cNvSpPr>
          <p:nvPr/>
        </p:nvSpPr>
        <p:spPr bwMode="auto">
          <a:xfrm>
            <a:off x="1371600" y="2971800"/>
            <a:ext cx="5765800" cy="461963"/>
          </a:xfrm>
          <a:prstGeom prst="rect">
            <a:avLst/>
          </a:prstGeom>
          <a:noFill/>
          <a:ln w="9525">
            <a:noFill/>
            <a:miter lim="800000"/>
            <a:headEnd/>
            <a:tailEnd/>
          </a:ln>
        </p:spPr>
        <p:txBody>
          <a:bodyPr wrap="none">
            <a:prstTxWarp prst="textNoShape">
              <a:avLst/>
            </a:prstTxWarp>
            <a:spAutoFit/>
          </a:bodyPr>
          <a:lstStyle/>
          <a:p>
            <a:r>
              <a:rPr lang="en-US" b="1">
                <a:latin typeface="Courier" charset="0"/>
                <a:ea typeface="Courier" charset="0"/>
                <a:cs typeface="Courier" charset="0"/>
              </a:rPr>
              <a:t>“hello world” </a:t>
            </a:r>
            <a:r>
              <a:rPr lang="en-US">
                <a:latin typeface="Wingdings" charset="2"/>
                <a:ea typeface="Wingdings" charset="2"/>
                <a:cs typeface="Wingdings" charset="2"/>
              </a:rPr>
              <a:t></a:t>
            </a:r>
            <a:r>
              <a:rPr lang="en-US"/>
              <a:t> Ex(NAME(</a:t>
            </a:r>
            <a:r>
              <a:rPr lang="en-US">
                <a:latin typeface="Courier" charset="0"/>
                <a:ea typeface="Courier" charset="0"/>
                <a:cs typeface="Courier" charset="0"/>
              </a:rPr>
              <a:t>label</a:t>
            </a:r>
            <a:r>
              <a:rPr lang="en-US"/>
              <a:t>))</a:t>
            </a:r>
          </a:p>
        </p:txBody>
      </p:sp>
      <p:sp>
        <p:nvSpPr>
          <p:cNvPr id="37898" name="TextBox 9"/>
          <p:cNvSpPr txBox="1">
            <a:spLocks noChangeArrowheads="1"/>
          </p:cNvSpPr>
          <p:nvPr/>
        </p:nvSpPr>
        <p:spPr bwMode="auto">
          <a:xfrm>
            <a:off x="533400" y="4210050"/>
            <a:ext cx="2527300" cy="461963"/>
          </a:xfrm>
          <a:prstGeom prst="rect">
            <a:avLst/>
          </a:prstGeom>
          <a:noFill/>
          <a:ln w="9525">
            <a:noFill/>
            <a:miter lim="800000"/>
            <a:headEnd/>
            <a:tailEnd/>
          </a:ln>
        </p:spPr>
        <p:txBody>
          <a:bodyPr wrap="none">
            <a:prstTxWarp prst="textNoShape">
              <a:avLst/>
            </a:prstTxWarp>
            <a:spAutoFit/>
          </a:bodyPr>
          <a:lstStyle/>
          <a:p>
            <a:r>
              <a:rPr lang="en-US" b="1"/>
              <a:t>Object creation:</a:t>
            </a:r>
          </a:p>
        </p:txBody>
      </p:sp>
      <p:sp>
        <p:nvSpPr>
          <p:cNvPr id="11" name="TextBox 10"/>
          <p:cNvSpPr txBox="1"/>
          <p:nvPr/>
        </p:nvSpPr>
        <p:spPr>
          <a:xfrm>
            <a:off x="3886200" y="4286250"/>
            <a:ext cx="3313113" cy="461963"/>
          </a:xfrm>
          <a:prstGeom prst="rect">
            <a:avLst/>
          </a:prstGeom>
          <a:solidFill>
            <a:schemeClr val="accent5">
              <a:lumMod val="90000"/>
            </a:schemeClr>
          </a:solidFill>
        </p:spPr>
        <p:txBody>
          <a:bodyPr wrap="none">
            <a:prstTxWarp prst="textNoShape">
              <a:avLst/>
            </a:prstTxWarp>
            <a:spAutoFit/>
          </a:bodyPr>
          <a:lstStyle/>
          <a:p>
            <a:pPr>
              <a:defRPr/>
            </a:pPr>
            <a:r>
              <a:rPr lang="en-US" i="1">
                <a:solidFill>
                  <a:srgbClr val="7E0007"/>
                </a:solidFill>
              </a:rPr>
              <a:t>allocate object in heap</a:t>
            </a:r>
          </a:p>
        </p:txBody>
      </p:sp>
      <p:sp>
        <p:nvSpPr>
          <p:cNvPr id="37900" name="TextBox 11"/>
          <p:cNvSpPr txBox="1">
            <a:spLocks noChangeArrowheads="1"/>
          </p:cNvSpPr>
          <p:nvPr/>
        </p:nvSpPr>
        <p:spPr bwMode="auto">
          <a:xfrm>
            <a:off x="1143000" y="4972050"/>
            <a:ext cx="6661150" cy="1200150"/>
          </a:xfrm>
          <a:prstGeom prst="rect">
            <a:avLst/>
          </a:prstGeom>
          <a:noFill/>
          <a:ln w="9525">
            <a:noFill/>
            <a:miter lim="800000"/>
            <a:headEnd/>
            <a:tailEnd/>
          </a:ln>
        </p:spPr>
        <p:txBody>
          <a:bodyPr wrap="none">
            <a:prstTxWarp prst="textNoShape">
              <a:avLst/>
            </a:prstTxWarp>
            <a:spAutoFit/>
          </a:bodyPr>
          <a:lstStyle/>
          <a:p>
            <a:r>
              <a:rPr lang="en-US" b="1">
                <a:latin typeface="Courier" charset="0"/>
                <a:ea typeface="Courier" charset="0"/>
                <a:cs typeface="Courier" charset="0"/>
              </a:rPr>
              <a:t>new </a:t>
            </a:r>
            <a:r>
              <a:rPr lang="en-US" b="1" i="1">
                <a:ea typeface="Helvetica" charset="0"/>
                <a:cs typeface="Helvetica" charset="0"/>
              </a:rPr>
              <a:t>T</a:t>
            </a:r>
            <a:r>
              <a:rPr lang="en-US" b="1">
                <a:latin typeface="Courier" charset="0"/>
                <a:ea typeface="Courier" charset="0"/>
                <a:cs typeface="Courier" charset="0"/>
              </a:rPr>
              <a:t>()</a:t>
            </a:r>
            <a:r>
              <a:rPr lang="en-US">
                <a:latin typeface="Wingdings" charset="2"/>
                <a:ea typeface="Wingdings" charset="2"/>
                <a:cs typeface="Wingdings" charset="2"/>
              </a:rPr>
              <a:t></a:t>
            </a:r>
            <a:r>
              <a:rPr lang="en-US"/>
              <a:t> Ex(CALL(NAME(</a:t>
            </a:r>
            <a:r>
              <a:rPr lang="en-US">
                <a:latin typeface="Courier" charset="0"/>
                <a:ea typeface="Courier" charset="0"/>
                <a:cs typeface="Courier" charset="0"/>
              </a:rPr>
              <a:t>“new”</a:t>
            </a:r>
            <a:r>
              <a:rPr lang="en-US"/>
              <a:t>),</a:t>
            </a:r>
          </a:p>
          <a:p>
            <a:r>
              <a:rPr lang="en-US"/>
              <a:t>			CONST(</a:t>
            </a:r>
            <a:r>
              <a:rPr lang="en-US" i="1"/>
              <a:t>fields</a:t>
            </a:r>
            <a:r>
              <a:rPr lang="en-US"/>
              <a:t>), </a:t>
            </a:r>
          </a:p>
          <a:p>
            <a:r>
              <a:rPr lang="en-US"/>
              <a:t>			NAME(</a:t>
            </a:r>
            <a:r>
              <a:rPr lang="en-US" i="1"/>
              <a:t>label for T’s vtable</a:t>
            </a:r>
            <a:r>
              <a:rPr lang="en-US"/>
              <a: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ea typeface="ＭＳ Ｐゴシック" charset="-128"/>
                <a:cs typeface="ＭＳ Ｐゴシック" charset="-128"/>
              </a:rPr>
              <a:t>Control structures</a:t>
            </a:r>
          </a:p>
        </p:txBody>
      </p:sp>
      <p:sp>
        <p:nvSpPr>
          <p:cNvPr id="38915" name="Content Placeholder 5"/>
          <p:cNvSpPr>
            <a:spLocks noGrp="1"/>
          </p:cNvSpPr>
          <p:nvPr>
            <p:ph idx="1"/>
          </p:nvPr>
        </p:nvSpPr>
        <p:spPr/>
        <p:txBody>
          <a:bodyPr/>
          <a:lstStyle/>
          <a:p>
            <a:r>
              <a:rPr lang="en-US" b="1" smtClean="0">
                <a:ea typeface="ＭＳ Ｐゴシック" charset="-128"/>
                <a:cs typeface="ＭＳ Ｐゴシック" charset="-128"/>
              </a:rPr>
              <a:t>Basic blocks:</a:t>
            </a:r>
          </a:p>
          <a:p>
            <a:pPr lvl="1"/>
            <a:r>
              <a:rPr lang="en-US" smtClean="0"/>
              <a:t>maximal sequence of straight-line code without branches</a:t>
            </a:r>
          </a:p>
          <a:p>
            <a:pPr lvl="1"/>
            <a:r>
              <a:rPr lang="en-US" smtClean="0"/>
              <a:t>label starts a new block</a:t>
            </a:r>
          </a:p>
          <a:p>
            <a:endParaRPr lang="en-US" smtClean="0">
              <a:ea typeface="ＭＳ Ｐゴシック" charset="-128"/>
              <a:cs typeface="ＭＳ Ｐゴシック" charset="-128"/>
            </a:endParaRPr>
          </a:p>
          <a:p>
            <a:r>
              <a:rPr lang="en-US" b="1" smtClean="0">
                <a:ea typeface="ＭＳ Ｐゴシック" charset="-128"/>
                <a:cs typeface="ＭＳ Ｐゴシック" charset="-128"/>
              </a:rPr>
              <a:t>Control structure translation:</a:t>
            </a:r>
          </a:p>
          <a:p>
            <a:pPr lvl="1"/>
            <a:r>
              <a:rPr lang="en-US" smtClean="0"/>
              <a:t>control flow links up basic blocks</a:t>
            </a:r>
          </a:p>
          <a:p>
            <a:pPr lvl="1"/>
            <a:r>
              <a:rPr lang="en-US" smtClean="0"/>
              <a:t>implementation requires bookkeeping</a:t>
            </a:r>
          </a:p>
          <a:p>
            <a:pPr lvl="1"/>
            <a:r>
              <a:rPr lang="en-US" smtClean="0"/>
              <a:t>some care needed to produce good code!</a:t>
            </a:r>
          </a:p>
        </p:txBody>
      </p:sp>
      <p:sp>
        <p:nvSpPr>
          <p:cNvPr id="38916" name="Date Placeholder 2"/>
          <p:cNvSpPr>
            <a:spLocks noGrp="1"/>
          </p:cNvSpPr>
          <p:nvPr>
            <p:ph type="dt" sz="quarter" idx="10"/>
          </p:nvPr>
        </p:nvSpPr>
        <p:spPr>
          <a:noFill/>
        </p:spPr>
        <p:txBody>
          <a:bodyPr/>
          <a:lstStyle/>
          <a:p>
            <a:r>
              <a:rPr lang="en-US" smtClean="0"/>
              <a:t>© Oscar Nierstrasz</a:t>
            </a:r>
            <a:endParaRPr lang="de-CH" smtClean="0"/>
          </a:p>
        </p:txBody>
      </p:sp>
      <p:sp>
        <p:nvSpPr>
          <p:cNvPr id="38917"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38918" name="Slide Number Placeholder 4"/>
          <p:cNvSpPr>
            <a:spLocks noGrp="1"/>
          </p:cNvSpPr>
          <p:nvPr>
            <p:ph type="sldNum" sz="quarter" idx="12"/>
          </p:nvPr>
        </p:nvSpPr>
        <p:spPr>
          <a:noFill/>
        </p:spPr>
        <p:txBody>
          <a:bodyPr/>
          <a:lstStyle/>
          <a:p>
            <a:fld id="{79C669D0-8033-624C-94C5-D28B56445BC6}" type="slidenum">
              <a:rPr lang="de-CH" smtClean="0"/>
              <a:pPr/>
              <a:t>23</a:t>
            </a:fld>
            <a:endParaRPr lang="de-CH" sz="1400" smtClean="0">
              <a:solidFill>
                <a:srgbClr val="7E7E7E"/>
              </a:solidFill>
              <a:latin typeface="Times"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ea typeface="ＭＳ Ｐゴシック" charset="-128"/>
                <a:cs typeface="ＭＳ Ｐゴシック" charset="-128"/>
              </a:rPr>
              <a:t>while loops</a:t>
            </a:r>
          </a:p>
        </p:txBody>
      </p:sp>
      <p:sp>
        <p:nvSpPr>
          <p:cNvPr id="39939" name="Date Placeholder 3"/>
          <p:cNvSpPr>
            <a:spLocks noGrp="1"/>
          </p:cNvSpPr>
          <p:nvPr>
            <p:ph type="dt" sz="quarter" idx="10"/>
          </p:nvPr>
        </p:nvSpPr>
        <p:spPr>
          <a:noFill/>
        </p:spPr>
        <p:txBody>
          <a:bodyPr/>
          <a:lstStyle/>
          <a:p>
            <a:r>
              <a:rPr lang="en-US" smtClean="0"/>
              <a:t>© Oscar Nierstrasz</a:t>
            </a:r>
            <a:endParaRPr lang="de-CH" smtClean="0"/>
          </a:p>
        </p:txBody>
      </p:sp>
      <p:sp>
        <p:nvSpPr>
          <p:cNvPr id="39940"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39941" name="Slide Number Placeholder 5"/>
          <p:cNvSpPr>
            <a:spLocks noGrp="1"/>
          </p:cNvSpPr>
          <p:nvPr>
            <p:ph type="sldNum" sz="quarter" idx="12"/>
          </p:nvPr>
        </p:nvSpPr>
        <p:spPr>
          <a:noFill/>
        </p:spPr>
        <p:txBody>
          <a:bodyPr/>
          <a:lstStyle/>
          <a:p>
            <a:fld id="{9F7368B1-2DE2-BC4A-A184-B11C78BB3B1D}" type="slidenum">
              <a:rPr lang="de-CH" smtClean="0"/>
              <a:pPr/>
              <a:t>24</a:t>
            </a:fld>
            <a:endParaRPr lang="de-CH" sz="1400" smtClean="0">
              <a:solidFill>
                <a:srgbClr val="7E7E7E"/>
              </a:solidFill>
              <a:latin typeface="Times" charset="0"/>
            </a:endParaRPr>
          </a:p>
        </p:txBody>
      </p:sp>
      <p:sp>
        <p:nvSpPr>
          <p:cNvPr id="39942" name="TextBox 6"/>
          <p:cNvSpPr txBox="1">
            <a:spLocks noChangeArrowheads="1"/>
          </p:cNvSpPr>
          <p:nvPr/>
        </p:nvSpPr>
        <p:spPr bwMode="auto">
          <a:xfrm>
            <a:off x="3352800" y="4114800"/>
            <a:ext cx="4224338" cy="1477963"/>
          </a:xfrm>
          <a:prstGeom prst="rect">
            <a:avLst/>
          </a:prstGeom>
          <a:noFill/>
          <a:ln w="9525">
            <a:solidFill>
              <a:srgbClr val="05027D"/>
            </a:solidFill>
            <a:miter lim="800000"/>
            <a:headEnd/>
            <a:tailEnd/>
          </a:ln>
        </p:spPr>
        <p:txBody>
          <a:bodyPr wrap="none">
            <a:prstTxWarp prst="textNoShape">
              <a:avLst/>
            </a:prstTxWarp>
            <a:spAutoFit/>
          </a:bodyPr>
          <a:lstStyle/>
          <a:p>
            <a:pPr defTabSz="1257300"/>
            <a:r>
              <a:rPr lang="en-US" sz="1800">
                <a:latin typeface="Courier" charset="0"/>
                <a:ea typeface="Courier" charset="0"/>
                <a:cs typeface="Courier" charset="0"/>
              </a:rPr>
              <a:t>	if not (c) jump done</a:t>
            </a:r>
          </a:p>
          <a:p>
            <a:pPr defTabSz="1257300"/>
            <a:r>
              <a:rPr lang="en-US" sz="1800">
                <a:latin typeface="Courier" charset="0"/>
                <a:ea typeface="Courier" charset="0"/>
                <a:cs typeface="Courier" charset="0"/>
              </a:rPr>
              <a:t>body:</a:t>
            </a:r>
          </a:p>
          <a:p>
            <a:pPr defTabSz="1257300"/>
            <a:r>
              <a:rPr lang="en-US" sz="1800">
                <a:latin typeface="Courier" charset="0"/>
                <a:ea typeface="Courier" charset="0"/>
                <a:cs typeface="Courier" charset="0"/>
              </a:rPr>
              <a:t>	s</a:t>
            </a:r>
          </a:p>
          <a:p>
            <a:pPr defTabSz="1257300"/>
            <a:r>
              <a:rPr lang="en-US" sz="1800">
                <a:latin typeface="Courier" charset="0"/>
                <a:ea typeface="Courier" charset="0"/>
                <a:cs typeface="Courier" charset="0"/>
              </a:rPr>
              <a:t>	if c jump body</a:t>
            </a:r>
          </a:p>
          <a:p>
            <a:pPr defTabSz="1257300"/>
            <a:r>
              <a:rPr lang="en-US" sz="1800">
                <a:latin typeface="Courier" charset="0"/>
                <a:ea typeface="Courier" charset="0"/>
                <a:cs typeface="Courier" charset="0"/>
              </a:rPr>
              <a:t>done:</a:t>
            </a:r>
          </a:p>
        </p:txBody>
      </p:sp>
      <p:sp>
        <p:nvSpPr>
          <p:cNvPr id="39943" name="TextBox 6"/>
          <p:cNvSpPr txBox="1">
            <a:spLocks noChangeArrowheads="1"/>
          </p:cNvSpPr>
          <p:nvPr/>
        </p:nvSpPr>
        <p:spPr bwMode="auto">
          <a:xfrm>
            <a:off x="762000" y="1828800"/>
            <a:ext cx="7878763" cy="1200150"/>
          </a:xfrm>
          <a:prstGeom prst="rect">
            <a:avLst/>
          </a:prstGeom>
          <a:noFill/>
          <a:ln w="9525">
            <a:noFill/>
            <a:miter lim="800000"/>
            <a:headEnd/>
            <a:tailEnd/>
          </a:ln>
        </p:spPr>
        <p:txBody>
          <a:bodyPr wrap="none">
            <a:prstTxWarp prst="textNoShape">
              <a:avLst/>
            </a:prstTxWarp>
            <a:spAutoFit/>
          </a:bodyPr>
          <a:lstStyle/>
          <a:p>
            <a:r>
              <a:rPr lang="en-US" b="1">
                <a:latin typeface="Courier" charset="0"/>
                <a:ea typeface="Courier" charset="0"/>
                <a:cs typeface="Courier" charset="0"/>
              </a:rPr>
              <a:t>while (</a:t>
            </a:r>
            <a:r>
              <a:rPr lang="en-US" b="1" i="1">
                <a:ea typeface="Helvetica" charset="0"/>
                <a:cs typeface="Helvetica" charset="0"/>
              </a:rPr>
              <a:t>c</a:t>
            </a:r>
            <a:r>
              <a:rPr lang="en-US" b="1">
                <a:latin typeface="Courier" charset="0"/>
                <a:ea typeface="Courier" charset="0"/>
                <a:cs typeface="Courier" charset="0"/>
              </a:rPr>
              <a:t>) </a:t>
            </a:r>
            <a:r>
              <a:rPr lang="en-US" b="1" i="1">
                <a:ea typeface="Helvetica" charset="0"/>
                <a:cs typeface="Helvetica" charset="0"/>
              </a:rPr>
              <a:t>s</a:t>
            </a:r>
            <a:r>
              <a:rPr lang="en-US" b="1">
                <a:latin typeface="Courier" charset="0"/>
                <a:ea typeface="Courier" charset="0"/>
                <a:cs typeface="Courier" charset="0"/>
              </a:rPr>
              <a:t> </a:t>
            </a:r>
            <a:r>
              <a:rPr lang="en-US">
                <a:latin typeface="Wingdings" charset="2"/>
                <a:ea typeface="Wingdings" charset="2"/>
                <a:cs typeface="Wingdings" charset="2"/>
              </a:rPr>
              <a:t></a:t>
            </a:r>
            <a:r>
              <a:rPr lang="en-US">
                <a:ea typeface="Wingdings" charset="2"/>
                <a:cs typeface="Wingdings" charset="2"/>
              </a:rPr>
              <a:t> Nx(SEQ(SEQ(</a:t>
            </a:r>
            <a:r>
              <a:rPr lang="en-US" i="1">
                <a:ea typeface="Helvetica" charset="0"/>
                <a:cs typeface="Helvetica" charset="0"/>
              </a:rPr>
              <a:t>c</a:t>
            </a:r>
            <a:r>
              <a:rPr lang="en-US">
                <a:ea typeface="Wingdings" charset="2"/>
                <a:cs typeface="Wingdings" charset="2"/>
              </a:rPr>
              <a:t>.cvtCx(</a:t>
            </a:r>
            <a:r>
              <a:rPr lang="en-US" i="1">
                <a:ea typeface="Wingdings" charset="2"/>
                <a:cs typeface="Wingdings" charset="2"/>
              </a:rPr>
              <a:t>b</a:t>
            </a:r>
            <a:r>
              <a:rPr lang="en-US">
                <a:ea typeface="Wingdings" charset="2"/>
                <a:cs typeface="Wingdings" charset="2"/>
              </a:rPr>
              <a:t>,</a:t>
            </a:r>
            <a:r>
              <a:rPr lang="en-US" i="1">
                <a:ea typeface="Wingdings" charset="2"/>
                <a:cs typeface="Wingdings" charset="2"/>
              </a:rPr>
              <a:t>x</a:t>
            </a:r>
            <a:r>
              <a:rPr lang="en-US">
                <a:ea typeface="Wingdings" charset="2"/>
                <a:cs typeface="Wingdings" charset="2"/>
              </a:rPr>
              <a:t>),</a:t>
            </a:r>
          </a:p>
          <a:p>
            <a:r>
              <a:rPr lang="en-US">
                <a:ea typeface="Wingdings" charset="2"/>
                <a:cs typeface="Wingdings" charset="2"/>
              </a:rPr>
              <a:t>				SEQ(LABEL(</a:t>
            </a:r>
            <a:r>
              <a:rPr lang="en-US" i="1">
                <a:ea typeface="Wingdings" charset="2"/>
                <a:cs typeface="Wingdings" charset="2"/>
              </a:rPr>
              <a:t>b</a:t>
            </a:r>
            <a:r>
              <a:rPr lang="en-US">
                <a:ea typeface="Wingdings" charset="2"/>
                <a:cs typeface="Wingdings" charset="2"/>
              </a:rPr>
              <a:t>), </a:t>
            </a:r>
            <a:r>
              <a:rPr lang="en-US" i="1">
                <a:ea typeface="Helvetica" charset="0"/>
                <a:cs typeface="Helvetica" charset="0"/>
              </a:rPr>
              <a:t>s</a:t>
            </a:r>
            <a:r>
              <a:rPr lang="en-US">
                <a:ea typeface="Wingdings" charset="2"/>
                <a:cs typeface="Wingdings" charset="2"/>
              </a:rPr>
              <a:t>.cvtNx())),</a:t>
            </a:r>
          </a:p>
          <a:p>
            <a:r>
              <a:rPr lang="en-US">
                <a:ea typeface="Wingdings" charset="2"/>
                <a:cs typeface="Wingdings" charset="2"/>
              </a:rPr>
              <a:t>				SEQ(</a:t>
            </a:r>
            <a:r>
              <a:rPr lang="en-US" i="1">
                <a:ea typeface="Helvetica" charset="0"/>
                <a:cs typeface="Helvetica" charset="0"/>
              </a:rPr>
              <a:t>c</a:t>
            </a:r>
            <a:r>
              <a:rPr lang="en-US">
                <a:ea typeface="Wingdings" charset="2"/>
                <a:cs typeface="Wingdings" charset="2"/>
              </a:rPr>
              <a:t>,cvtCx(</a:t>
            </a:r>
            <a:r>
              <a:rPr lang="en-US" i="1">
                <a:ea typeface="Wingdings" charset="2"/>
                <a:cs typeface="Wingdings" charset="2"/>
              </a:rPr>
              <a:t>b</a:t>
            </a:r>
            <a:r>
              <a:rPr lang="en-US">
                <a:ea typeface="Wingdings" charset="2"/>
                <a:cs typeface="Wingdings" charset="2"/>
              </a:rPr>
              <a:t>,</a:t>
            </a:r>
            <a:r>
              <a:rPr lang="en-US" i="1">
                <a:ea typeface="Wingdings" charset="2"/>
                <a:cs typeface="Wingdings" charset="2"/>
              </a:rPr>
              <a:t>x</a:t>
            </a:r>
            <a:r>
              <a:rPr lang="en-US">
                <a:ea typeface="Wingdings" charset="2"/>
                <a:cs typeface="Wingdings" charset="2"/>
              </a:rPr>
              <a:t>),LABEL(</a:t>
            </a:r>
            <a:r>
              <a:rPr lang="en-US" i="1">
                <a:ea typeface="Wingdings" charset="2"/>
                <a:cs typeface="Wingdings" charset="2"/>
              </a:rPr>
              <a:t>x</a:t>
            </a:r>
            <a:r>
              <a:rPr lang="en-US">
                <a:ea typeface="Wingdings" charset="2"/>
                <a:cs typeface="Wingdings" charset="2"/>
              </a:rPr>
              <a:t>))))</a:t>
            </a:r>
            <a:endParaRPr lang="en-US"/>
          </a:p>
        </p:txBody>
      </p:sp>
      <p:sp>
        <p:nvSpPr>
          <p:cNvPr id="39944" name="TextBox 7"/>
          <p:cNvSpPr txBox="1">
            <a:spLocks noChangeArrowheads="1"/>
          </p:cNvSpPr>
          <p:nvPr/>
        </p:nvSpPr>
        <p:spPr bwMode="auto">
          <a:xfrm>
            <a:off x="914400" y="4419600"/>
            <a:ext cx="1943100" cy="461963"/>
          </a:xfrm>
          <a:prstGeom prst="rect">
            <a:avLst/>
          </a:prstGeom>
          <a:solidFill>
            <a:srgbClr val="F4F3A1"/>
          </a:solidFill>
          <a:ln w="9525">
            <a:noFill/>
            <a:miter lim="800000"/>
            <a:headEnd/>
            <a:tailEnd/>
          </a:ln>
        </p:spPr>
        <p:txBody>
          <a:bodyPr wrap="none">
            <a:prstTxWarp prst="textNoShape">
              <a:avLst/>
            </a:prstTxWarp>
            <a:spAutoFit/>
          </a:bodyPr>
          <a:lstStyle/>
          <a:p>
            <a:r>
              <a:rPr lang="en-US" i="1">
                <a:solidFill>
                  <a:srgbClr val="7E0007"/>
                </a:solidFill>
              </a:rPr>
              <a:t>for example: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ea typeface="ＭＳ Ｐゴシック" charset="-128"/>
                <a:cs typeface="ＭＳ Ｐゴシック" charset="-128"/>
              </a:rPr>
              <a:t>Method calls</a:t>
            </a:r>
          </a:p>
        </p:txBody>
      </p:sp>
      <p:sp>
        <p:nvSpPr>
          <p:cNvPr id="40963" name="Date Placeholder 2"/>
          <p:cNvSpPr>
            <a:spLocks noGrp="1"/>
          </p:cNvSpPr>
          <p:nvPr>
            <p:ph type="dt" sz="quarter" idx="10"/>
          </p:nvPr>
        </p:nvSpPr>
        <p:spPr>
          <a:noFill/>
        </p:spPr>
        <p:txBody>
          <a:bodyPr/>
          <a:lstStyle/>
          <a:p>
            <a:r>
              <a:rPr lang="en-US" smtClean="0"/>
              <a:t>© Oscar Nierstrasz</a:t>
            </a:r>
            <a:endParaRPr lang="de-CH" smtClean="0"/>
          </a:p>
        </p:txBody>
      </p:sp>
      <p:sp>
        <p:nvSpPr>
          <p:cNvPr id="40964"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40965" name="Slide Number Placeholder 4"/>
          <p:cNvSpPr>
            <a:spLocks noGrp="1"/>
          </p:cNvSpPr>
          <p:nvPr>
            <p:ph type="sldNum" sz="quarter" idx="12"/>
          </p:nvPr>
        </p:nvSpPr>
        <p:spPr>
          <a:noFill/>
        </p:spPr>
        <p:txBody>
          <a:bodyPr/>
          <a:lstStyle/>
          <a:p>
            <a:fld id="{03F0F672-EA4B-5B4A-87FC-D96828B45C1D}" type="slidenum">
              <a:rPr lang="de-CH" smtClean="0"/>
              <a:pPr/>
              <a:t>25</a:t>
            </a:fld>
            <a:endParaRPr lang="de-CH" sz="1400" smtClean="0">
              <a:solidFill>
                <a:srgbClr val="7E7E7E"/>
              </a:solidFill>
              <a:latin typeface="Times" charset="0"/>
            </a:endParaRPr>
          </a:p>
        </p:txBody>
      </p:sp>
      <p:sp>
        <p:nvSpPr>
          <p:cNvPr id="40966" name="TextBox 5"/>
          <p:cNvSpPr txBox="1">
            <a:spLocks noChangeArrowheads="1"/>
          </p:cNvSpPr>
          <p:nvPr/>
        </p:nvSpPr>
        <p:spPr bwMode="auto">
          <a:xfrm>
            <a:off x="533400" y="2438400"/>
            <a:ext cx="8186738" cy="1200150"/>
          </a:xfrm>
          <a:prstGeom prst="rect">
            <a:avLst/>
          </a:prstGeom>
          <a:noFill/>
          <a:ln w="9525">
            <a:noFill/>
            <a:miter lim="800000"/>
            <a:headEnd/>
            <a:tailEnd/>
          </a:ln>
        </p:spPr>
        <p:txBody>
          <a:bodyPr wrap="none">
            <a:prstTxWarp prst="textNoShape">
              <a:avLst/>
            </a:prstTxWarp>
            <a:spAutoFit/>
          </a:bodyPr>
          <a:lstStyle/>
          <a:p>
            <a:r>
              <a:rPr lang="en-US" b="1" i="1">
                <a:ea typeface="Helvetica" charset="0"/>
                <a:cs typeface="Helvetica" charset="0"/>
              </a:rPr>
              <a:t>eo</a:t>
            </a:r>
            <a:r>
              <a:rPr lang="en-US" b="1">
                <a:ea typeface="Helvetica" charset="0"/>
                <a:cs typeface="Helvetica" charset="0"/>
              </a:rPr>
              <a:t>.</a:t>
            </a:r>
            <a:r>
              <a:rPr lang="en-US" b="1" i="1">
                <a:ea typeface="Helvetica" charset="0"/>
                <a:cs typeface="Helvetica" charset="0"/>
              </a:rPr>
              <a:t>m</a:t>
            </a:r>
            <a:r>
              <a:rPr lang="en-US" b="1">
                <a:ea typeface="Helvetica" charset="0"/>
                <a:cs typeface="Helvetica" charset="0"/>
              </a:rPr>
              <a:t>(</a:t>
            </a:r>
            <a:r>
              <a:rPr lang="en-US" b="1" i="1">
                <a:ea typeface="Helvetica" charset="0"/>
                <a:cs typeface="Helvetica" charset="0"/>
              </a:rPr>
              <a:t>e1</a:t>
            </a:r>
            <a:r>
              <a:rPr lang="en-US" b="1">
                <a:ea typeface="Helvetica" charset="0"/>
                <a:cs typeface="Helvetica" charset="0"/>
              </a:rPr>
              <a:t>,…,</a:t>
            </a:r>
            <a:r>
              <a:rPr lang="en-US" b="1" i="1">
                <a:ea typeface="Helvetica" charset="0"/>
                <a:cs typeface="Helvetica" charset="0"/>
              </a:rPr>
              <a:t>en</a:t>
            </a:r>
            <a:r>
              <a:rPr lang="en-US" b="1">
                <a:ea typeface="Helvetica" charset="0"/>
                <a:cs typeface="Helvetica" charset="0"/>
              </a:rPr>
              <a:t>) </a:t>
            </a:r>
            <a:r>
              <a:rPr lang="en-US">
                <a:latin typeface="Wingdings" charset="2"/>
                <a:ea typeface="Wingdings" charset="2"/>
                <a:cs typeface="Wingdings" charset="2"/>
              </a:rPr>
              <a:t></a:t>
            </a:r>
            <a:r>
              <a:rPr lang="en-US">
                <a:ea typeface="Wingdings" charset="2"/>
                <a:cs typeface="Wingdings" charset="2"/>
              </a:rPr>
              <a:t> Ex(CALL(MEM(MEM(</a:t>
            </a:r>
            <a:r>
              <a:rPr lang="en-US" i="1">
                <a:ea typeface="Wingdings" charset="2"/>
                <a:cs typeface="Wingdings" charset="2"/>
              </a:rPr>
              <a:t>e0</a:t>
            </a:r>
            <a:r>
              <a:rPr lang="en-US">
                <a:ea typeface="Wingdings" charset="2"/>
                <a:cs typeface="Wingdings" charset="2"/>
              </a:rPr>
              <a:t>.cvtEx(), -</a:t>
            </a:r>
            <a:r>
              <a:rPr lang="en-US" i="1">
                <a:ea typeface="Wingdings" charset="2"/>
                <a:cs typeface="Wingdings" charset="2"/>
              </a:rPr>
              <a:t>w</a:t>
            </a:r>
            <a:r>
              <a:rPr lang="en-US">
                <a:ea typeface="Wingdings" charset="2"/>
                <a:cs typeface="Wingdings" charset="2"/>
              </a:rPr>
              <a:t>), </a:t>
            </a:r>
          </a:p>
          <a:p>
            <a:r>
              <a:rPr lang="en-US">
                <a:ea typeface="Wingdings" charset="2"/>
                <a:cs typeface="Wingdings" charset="2"/>
              </a:rPr>
              <a:t>					</a:t>
            </a:r>
            <a:r>
              <a:rPr lang="en-US" i="1">
                <a:ea typeface="Wingdings" charset="2"/>
                <a:cs typeface="Wingdings" charset="2"/>
              </a:rPr>
              <a:t>m</a:t>
            </a:r>
            <a:r>
              <a:rPr lang="en-US">
                <a:ea typeface="Wingdings" charset="2"/>
                <a:cs typeface="Wingdings" charset="2"/>
              </a:rPr>
              <a:t>.index × </a:t>
            </a:r>
            <a:r>
              <a:rPr lang="en-US" i="1">
                <a:ea typeface="Wingdings" charset="2"/>
                <a:cs typeface="Wingdings" charset="2"/>
              </a:rPr>
              <a:t>w</a:t>
            </a:r>
            <a:r>
              <a:rPr lang="en-US">
                <a:ea typeface="Wingdings" charset="2"/>
                <a:cs typeface="Wingdings" charset="2"/>
              </a:rPr>
              <a:t>),</a:t>
            </a:r>
          </a:p>
          <a:p>
            <a:r>
              <a:rPr lang="en-US">
                <a:ea typeface="Wingdings" charset="2"/>
                <a:cs typeface="Wingdings" charset="2"/>
              </a:rPr>
              <a:t>					</a:t>
            </a:r>
            <a:r>
              <a:rPr lang="en-US" i="1">
                <a:ea typeface="Wingdings" charset="2"/>
                <a:cs typeface="Wingdings" charset="2"/>
              </a:rPr>
              <a:t>e1</a:t>
            </a:r>
            <a:r>
              <a:rPr lang="en-US">
                <a:ea typeface="Wingdings" charset="2"/>
                <a:cs typeface="Wingdings" charset="2"/>
              </a:rPr>
              <a:t>.cvtEx(), …</a:t>
            </a:r>
            <a:r>
              <a:rPr lang="en-US" i="1">
                <a:ea typeface="Wingdings" charset="2"/>
                <a:cs typeface="Wingdings" charset="2"/>
              </a:rPr>
              <a:t>en</a:t>
            </a:r>
            <a:r>
              <a:rPr lang="en-US">
                <a:ea typeface="Wingdings" charset="2"/>
                <a:cs typeface="Wingdings" charset="2"/>
              </a:rPr>
              <a:t>.cvtEx()))</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ea typeface="ＭＳ Ｐゴシック" charset="-128"/>
                <a:cs typeface="ＭＳ Ｐゴシック" charset="-128"/>
              </a:rPr>
              <a:t>case statements</a:t>
            </a:r>
          </a:p>
        </p:txBody>
      </p:sp>
      <p:sp>
        <p:nvSpPr>
          <p:cNvPr id="43011" name="Content Placeholder 5"/>
          <p:cNvSpPr>
            <a:spLocks noGrp="1"/>
          </p:cNvSpPr>
          <p:nvPr>
            <p:ph idx="1"/>
          </p:nvPr>
        </p:nvSpPr>
        <p:spPr/>
        <p:txBody>
          <a:bodyPr/>
          <a:lstStyle/>
          <a:p>
            <a:r>
              <a:rPr lang="en-US" b="1" smtClean="0">
                <a:latin typeface="Courier" charset="0"/>
                <a:ea typeface="Courier" charset="0"/>
                <a:cs typeface="Courier" charset="0"/>
              </a:rPr>
              <a:t>case </a:t>
            </a:r>
            <a:r>
              <a:rPr lang="en-US" b="1" smtClean="0">
                <a:ea typeface="ＭＳ Ｐゴシック" charset="-128"/>
                <a:cs typeface="ＭＳ Ｐゴシック" charset="-128"/>
              </a:rPr>
              <a:t>E </a:t>
            </a:r>
            <a:r>
              <a:rPr lang="en-US" b="1" smtClean="0">
                <a:latin typeface="Courier" charset="0"/>
                <a:ea typeface="Courier" charset="0"/>
                <a:cs typeface="Courier" charset="0"/>
              </a:rPr>
              <a:t>of</a:t>
            </a:r>
            <a:r>
              <a:rPr lang="en-US" b="1" smtClean="0">
                <a:ea typeface="ＭＳ Ｐゴシック" charset="-128"/>
                <a:cs typeface="ＭＳ Ｐゴシック" charset="-128"/>
              </a:rPr>
              <a:t> V</a:t>
            </a:r>
            <a:r>
              <a:rPr lang="en-US" b="1" baseline="-25000" smtClean="0">
                <a:ea typeface="ＭＳ Ｐゴシック" charset="-128"/>
                <a:cs typeface="ＭＳ Ｐゴシック" charset="-128"/>
              </a:rPr>
              <a:t>1</a:t>
            </a:r>
            <a:r>
              <a:rPr lang="en-US" b="1" smtClean="0">
                <a:ea typeface="ＭＳ Ｐゴシック" charset="-128"/>
                <a:cs typeface="ＭＳ Ｐゴシック" charset="-128"/>
              </a:rPr>
              <a:t> : S</a:t>
            </a:r>
            <a:r>
              <a:rPr lang="en-US" b="1" baseline="-25000" smtClean="0">
                <a:ea typeface="ＭＳ Ｐゴシック" charset="-128"/>
                <a:cs typeface="ＭＳ Ｐゴシック" charset="-128"/>
              </a:rPr>
              <a:t>1</a:t>
            </a:r>
            <a:r>
              <a:rPr lang="en-US" b="1" smtClean="0">
                <a:ea typeface="ＭＳ Ｐゴシック" charset="-128"/>
                <a:cs typeface="ＭＳ Ｐゴシック" charset="-128"/>
              </a:rPr>
              <a:t> … V</a:t>
            </a:r>
            <a:r>
              <a:rPr lang="en-US" b="1" baseline="-25000" smtClean="0">
                <a:ea typeface="ＭＳ Ｐゴシック" charset="-128"/>
                <a:cs typeface="ＭＳ Ｐゴシック" charset="-128"/>
              </a:rPr>
              <a:t>n</a:t>
            </a:r>
            <a:r>
              <a:rPr lang="en-US" b="1" smtClean="0">
                <a:ea typeface="ＭＳ Ｐゴシック" charset="-128"/>
                <a:cs typeface="ＭＳ Ｐゴシック" charset="-128"/>
              </a:rPr>
              <a:t> : S</a:t>
            </a:r>
            <a:r>
              <a:rPr lang="en-US" b="1" baseline="-25000" smtClean="0">
                <a:ea typeface="ＭＳ Ｐゴシック" charset="-128"/>
                <a:cs typeface="ＭＳ Ｐゴシック" charset="-128"/>
              </a:rPr>
              <a:t>n</a:t>
            </a:r>
            <a:r>
              <a:rPr lang="en-US" b="1" smtClean="0">
                <a:ea typeface="ＭＳ Ｐゴシック" charset="-128"/>
                <a:cs typeface="ＭＳ Ｐゴシック" charset="-128"/>
              </a:rPr>
              <a:t> </a:t>
            </a:r>
            <a:r>
              <a:rPr lang="en-US" b="1" smtClean="0">
                <a:latin typeface="Courier" charset="0"/>
                <a:ea typeface="Courier" charset="0"/>
                <a:cs typeface="Courier" charset="0"/>
              </a:rPr>
              <a:t>end</a:t>
            </a:r>
          </a:p>
          <a:p>
            <a:pPr lvl="1"/>
            <a:r>
              <a:rPr lang="en-US" smtClean="0"/>
              <a:t>evaluate E to V</a:t>
            </a:r>
          </a:p>
          <a:p>
            <a:pPr lvl="1"/>
            <a:r>
              <a:rPr lang="en-US" smtClean="0"/>
              <a:t>find value V in case list</a:t>
            </a:r>
          </a:p>
          <a:p>
            <a:pPr lvl="1"/>
            <a:r>
              <a:rPr lang="en-US" smtClean="0"/>
              <a:t>execute statement for found case</a:t>
            </a:r>
          </a:p>
          <a:p>
            <a:pPr lvl="1"/>
            <a:r>
              <a:rPr lang="en-US" smtClean="0"/>
              <a:t>jump to statement after case</a:t>
            </a:r>
          </a:p>
          <a:p>
            <a:pPr lvl="1"/>
            <a:endParaRPr lang="en-US" smtClean="0"/>
          </a:p>
          <a:p>
            <a:r>
              <a:rPr lang="en-US" b="1" smtClean="0">
                <a:ea typeface="ＭＳ Ｐゴシック" charset="-128"/>
                <a:cs typeface="ＭＳ Ｐゴシック" charset="-128"/>
              </a:rPr>
              <a:t>Key issue: finding the right case</a:t>
            </a:r>
          </a:p>
          <a:p>
            <a:pPr lvl="1"/>
            <a:r>
              <a:rPr lang="en-US" smtClean="0"/>
              <a:t>sequence of conditional jumps (small case set)</a:t>
            </a:r>
          </a:p>
          <a:p>
            <a:pPr lvl="2"/>
            <a:r>
              <a:rPr lang="en-US" smtClean="0">
                <a:ea typeface="ＭＳ Ｐゴシック" charset="-128"/>
                <a:sym typeface="Symbol" charset="2"/>
              </a:rPr>
              <a:t></a:t>
            </a:r>
            <a:r>
              <a:rPr lang="en-US" smtClean="0">
                <a:ea typeface="ＭＳ Ｐゴシック" charset="-128"/>
              </a:rPr>
              <a:t> O(# cases)</a:t>
            </a:r>
          </a:p>
          <a:p>
            <a:pPr lvl="1"/>
            <a:r>
              <a:rPr lang="en-US" smtClean="0"/>
              <a:t>binary search of ordered jump table (sparse case set)</a:t>
            </a:r>
          </a:p>
          <a:p>
            <a:pPr lvl="2"/>
            <a:r>
              <a:rPr lang="en-US" smtClean="0">
                <a:ea typeface="ＭＳ Ｐゴシック" charset="-128"/>
                <a:sym typeface="Symbol" charset="2"/>
              </a:rPr>
              <a:t></a:t>
            </a:r>
            <a:r>
              <a:rPr lang="en-US" smtClean="0">
                <a:ea typeface="ＭＳ Ｐゴシック" charset="-128"/>
              </a:rPr>
              <a:t> O(log</a:t>
            </a:r>
            <a:r>
              <a:rPr lang="en-US" baseline="-25000" smtClean="0">
                <a:ea typeface="ＭＳ Ｐゴシック" charset="-128"/>
              </a:rPr>
              <a:t>2</a:t>
            </a:r>
            <a:r>
              <a:rPr lang="en-US" smtClean="0">
                <a:ea typeface="ＭＳ Ｐゴシック" charset="-128"/>
              </a:rPr>
              <a:t> # cases)</a:t>
            </a:r>
          </a:p>
          <a:p>
            <a:pPr lvl="1"/>
            <a:r>
              <a:rPr lang="en-US" smtClean="0"/>
              <a:t>hash table (dense case set)</a:t>
            </a:r>
          </a:p>
          <a:p>
            <a:pPr lvl="2"/>
            <a:r>
              <a:rPr lang="en-US" smtClean="0">
                <a:ea typeface="ＭＳ Ｐゴシック" charset="-128"/>
                <a:sym typeface="Symbol" charset="2"/>
              </a:rPr>
              <a:t> </a:t>
            </a:r>
            <a:r>
              <a:rPr lang="en-US" smtClean="0">
                <a:ea typeface="ＭＳ Ｐゴシック" charset="-128"/>
              </a:rPr>
              <a:t>O(1)</a:t>
            </a:r>
          </a:p>
        </p:txBody>
      </p:sp>
      <p:sp>
        <p:nvSpPr>
          <p:cNvPr id="43012" name="Date Placeholder 2"/>
          <p:cNvSpPr>
            <a:spLocks noGrp="1"/>
          </p:cNvSpPr>
          <p:nvPr>
            <p:ph type="dt" sz="quarter" idx="10"/>
          </p:nvPr>
        </p:nvSpPr>
        <p:spPr>
          <a:noFill/>
        </p:spPr>
        <p:txBody>
          <a:bodyPr/>
          <a:lstStyle/>
          <a:p>
            <a:r>
              <a:rPr lang="en-US" smtClean="0"/>
              <a:t>© Oscar Nierstrasz</a:t>
            </a:r>
            <a:endParaRPr lang="de-CH" smtClean="0"/>
          </a:p>
        </p:txBody>
      </p:sp>
      <p:sp>
        <p:nvSpPr>
          <p:cNvPr id="43013"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43014" name="Slide Number Placeholder 4"/>
          <p:cNvSpPr>
            <a:spLocks noGrp="1"/>
          </p:cNvSpPr>
          <p:nvPr>
            <p:ph type="sldNum" sz="quarter" idx="12"/>
          </p:nvPr>
        </p:nvSpPr>
        <p:spPr>
          <a:noFill/>
        </p:spPr>
        <p:txBody>
          <a:bodyPr/>
          <a:lstStyle/>
          <a:p>
            <a:fld id="{A8DCAB1C-C1ED-AD4F-BF08-6C4A12C20F3E}" type="slidenum">
              <a:rPr lang="de-CH" smtClean="0"/>
              <a:pPr/>
              <a:t>26</a:t>
            </a:fld>
            <a:endParaRPr lang="de-CH" sz="1400" smtClean="0">
              <a:solidFill>
                <a:srgbClr val="7E7E7E"/>
              </a:solidFill>
              <a:latin typeface="Time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ea typeface="ＭＳ Ｐゴシック" charset="-128"/>
                <a:cs typeface="ＭＳ Ｐゴシック" charset="-128"/>
              </a:rPr>
              <a:t>case statements — sample translation</a:t>
            </a:r>
          </a:p>
        </p:txBody>
      </p:sp>
      <p:sp>
        <p:nvSpPr>
          <p:cNvPr id="44035" name="Date Placeholder 3"/>
          <p:cNvSpPr>
            <a:spLocks noGrp="1"/>
          </p:cNvSpPr>
          <p:nvPr>
            <p:ph type="dt" sz="quarter" idx="10"/>
          </p:nvPr>
        </p:nvSpPr>
        <p:spPr>
          <a:noFill/>
        </p:spPr>
        <p:txBody>
          <a:bodyPr/>
          <a:lstStyle/>
          <a:p>
            <a:r>
              <a:rPr lang="en-US" smtClean="0"/>
              <a:t>© Oscar Nierstrasz</a:t>
            </a:r>
            <a:endParaRPr lang="de-CH" smtClean="0"/>
          </a:p>
        </p:txBody>
      </p:sp>
      <p:sp>
        <p:nvSpPr>
          <p:cNvPr id="44036"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44037" name="Slide Number Placeholder 5"/>
          <p:cNvSpPr>
            <a:spLocks noGrp="1"/>
          </p:cNvSpPr>
          <p:nvPr>
            <p:ph type="sldNum" sz="quarter" idx="12"/>
          </p:nvPr>
        </p:nvSpPr>
        <p:spPr>
          <a:noFill/>
        </p:spPr>
        <p:txBody>
          <a:bodyPr/>
          <a:lstStyle/>
          <a:p>
            <a:fld id="{BEF1255C-F962-2D46-83C4-CBF60067F968}" type="slidenum">
              <a:rPr lang="de-CH" smtClean="0"/>
              <a:pPr/>
              <a:t>27</a:t>
            </a:fld>
            <a:endParaRPr lang="de-CH" sz="1400" smtClean="0">
              <a:solidFill>
                <a:srgbClr val="7E7E7E"/>
              </a:solidFill>
              <a:latin typeface="Times" charset="0"/>
            </a:endParaRPr>
          </a:p>
        </p:txBody>
      </p:sp>
      <p:sp>
        <p:nvSpPr>
          <p:cNvPr id="44038" name="TextBox 6"/>
          <p:cNvSpPr txBox="1">
            <a:spLocks noChangeArrowheads="1"/>
          </p:cNvSpPr>
          <p:nvPr/>
        </p:nvSpPr>
        <p:spPr bwMode="auto">
          <a:xfrm>
            <a:off x="2209800" y="1676400"/>
            <a:ext cx="5084763" cy="4708525"/>
          </a:xfrm>
          <a:prstGeom prst="rect">
            <a:avLst/>
          </a:prstGeom>
          <a:noFill/>
          <a:ln w="9525">
            <a:solidFill>
              <a:srgbClr val="05027D"/>
            </a:solidFill>
            <a:miter lim="800000"/>
            <a:headEnd/>
            <a:tailEnd/>
          </a:ln>
        </p:spPr>
        <p:txBody>
          <a:bodyPr wrap="none">
            <a:prstTxWarp prst="textNoShape">
              <a:avLst/>
            </a:prstTxWarp>
            <a:spAutoFit/>
          </a:bodyPr>
          <a:lstStyle/>
          <a:p>
            <a:pPr defTabSz="1346200"/>
            <a:r>
              <a:rPr lang="en-US" sz="2000">
                <a:latin typeface="Courier" charset="0"/>
                <a:ea typeface="Courier" charset="0"/>
                <a:cs typeface="Courier" charset="0"/>
              </a:rPr>
              <a:t>	t := expr</a:t>
            </a:r>
          </a:p>
          <a:p>
            <a:pPr defTabSz="1346200"/>
            <a:r>
              <a:rPr lang="en-US" sz="2000">
                <a:latin typeface="Courier" charset="0"/>
                <a:ea typeface="Courier" charset="0"/>
                <a:cs typeface="Courier" charset="0"/>
              </a:rPr>
              <a:t>	jump test</a:t>
            </a:r>
          </a:p>
          <a:p>
            <a:pPr defTabSz="1346200"/>
            <a:r>
              <a:rPr lang="en-US" sz="2000">
                <a:latin typeface="Courier" charset="0"/>
                <a:ea typeface="Courier" charset="0"/>
                <a:cs typeface="Courier" charset="0"/>
              </a:rPr>
              <a:t>L1:	code for S1</a:t>
            </a:r>
          </a:p>
          <a:p>
            <a:pPr defTabSz="1346200"/>
            <a:r>
              <a:rPr lang="en-US" sz="2000">
                <a:latin typeface="Courier" charset="0"/>
                <a:ea typeface="Courier" charset="0"/>
                <a:cs typeface="Courier" charset="0"/>
              </a:rPr>
              <a:t>	jump next</a:t>
            </a:r>
          </a:p>
          <a:p>
            <a:pPr defTabSz="1346200"/>
            <a:r>
              <a:rPr lang="en-US" sz="2000">
                <a:latin typeface="Courier" charset="0"/>
                <a:ea typeface="Courier" charset="0"/>
                <a:cs typeface="Courier" charset="0"/>
              </a:rPr>
              <a:t>L2:	code for S2</a:t>
            </a:r>
          </a:p>
          <a:p>
            <a:pPr defTabSz="1346200"/>
            <a:r>
              <a:rPr lang="en-US" sz="2000">
                <a:latin typeface="Courier" charset="0"/>
                <a:ea typeface="Courier" charset="0"/>
                <a:cs typeface="Courier" charset="0"/>
              </a:rPr>
              <a:t>	jump next</a:t>
            </a:r>
          </a:p>
          <a:p>
            <a:pPr defTabSz="1346200"/>
            <a:r>
              <a:rPr lang="en-US" sz="2000">
                <a:latin typeface="Courier" charset="0"/>
                <a:ea typeface="Courier" charset="0"/>
                <a:cs typeface="Courier" charset="0"/>
              </a:rPr>
              <a:t>	…</a:t>
            </a:r>
          </a:p>
          <a:p>
            <a:pPr defTabSz="1346200"/>
            <a:r>
              <a:rPr lang="en-US" sz="2000">
                <a:latin typeface="Courier" charset="0"/>
                <a:ea typeface="Courier" charset="0"/>
                <a:cs typeface="Courier" charset="0"/>
              </a:rPr>
              <a:t>Ln:	code for Sn</a:t>
            </a:r>
          </a:p>
          <a:p>
            <a:pPr defTabSz="1346200"/>
            <a:r>
              <a:rPr lang="en-US" sz="2000">
                <a:latin typeface="Courier" charset="0"/>
                <a:ea typeface="Courier" charset="0"/>
                <a:cs typeface="Courier" charset="0"/>
              </a:rPr>
              <a:t>	jump next</a:t>
            </a:r>
          </a:p>
          <a:p>
            <a:pPr defTabSz="1346200"/>
            <a:r>
              <a:rPr lang="en-US" sz="2000">
                <a:latin typeface="Courier" charset="0"/>
                <a:ea typeface="Courier" charset="0"/>
                <a:cs typeface="Courier" charset="0"/>
              </a:rPr>
              <a:t>test:	if t = V1 jump L1</a:t>
            </a:r>
          </a:p>
          <a:p>
            <a:pPr defTabSz="1346200"/>
            <a:r>
              <a:rPr lang="en-US" sz="2000">
                <a:latin typeface="Courier" charset="0"/>
                <a:ea typeface="Courier" charset="0"/>
                <a:cs typeface="Courier" charset="0"/>
              </a:rPr>
              <a:t>	if t = V2 jump L2</a:t>
            </a:r>
          </a:p>
          <a:p>
            <a:pPr defTabSz="1346200"/>
            <a:r>
              <a:rPr lang="en-US" sz="2000">
                <a:latin typeface="Courier" charset="0"/>
                <a:ea typeface="Courier" charset="0"/>
                <a:cs typeface="Courier" charset="0"/>
              </a:rPr>
              <a:t>	…</a:t>
            </a:r>
          </a:p>
          <a:p>
            <a:pPr defTabSz="1346200"/>
            <a:r>
              <a:rPr lang="en-US" sz="2000">
                <a:latin typeface="Courier" charset="0"/>
                <a:ea typeface="Courier" charset="0"/>
                <a:cs typeface="Courier" charset="0"/>
              </a:rPr>
              <a:t>	if t = Vn jump Ln</a:t>
            </a:r>
          </a:p>
          <a:p>
            <a:pPr defTabSz="1346200"/>
            <a:r>
              <a:rPr lang="en-US" sz="2000">
                <a:latin typeface="Courier" charset="0"/>
                <a:ea typeface="Courier" charset="0"/>
                <a:cs typeface="Courier" charset="0"/>
              </a:rPr>
              <a:t>	code to raise exception</a:t>
            </a:r>
          </a:p>
          <a:p>
            <a:pPr defTabSz="1346200"/>
            <a:r>
              <a:rPr lang="en-US" sz="2000">
                <a:latin typeface="Courier" charset="0"/>
                <a:ea typeface="Courier" charset="0"/>
                <a:cs typeface="Courier" charset="0"/>
              </a:rPr>
              <a:t>next: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ea typeface="ＭＳ Ｐゴシック" charset="-128"/>
                <a:cs typeface="ＭＳ Ｐゴシック" charset="-128"/>
              </a:rPr>
              <a:t>Simplification</a:t>
            </a:r>
          </a:p>
        </p:txBody>
      </p:sp>
      <p:sp>
        <p:nvSpPr>
          <p:cNvPr id="45059" name="Content Placeholder 5"/>
          <p:cNvSpPr>
            <a:spLocks noGrp="1"/>
          </p:cNvSpPr>
          <p:nvPr>
            <p:ph idx="1"/>
          </p:nvPr>
        </p:nvSpPr>
        <p:spPr/>
        <p:txBody>
          <a:bodyPr/>
          <a:lstStyle/>
          <a:p>
            <a:r>
              <a:rPr lang="en-US" b="1" i="1" smtClean="0">
                <a:ea typeface="ＭＳ Ｐゴシック" charset="-128"/>
                <a:cs typeface="ＭＳ Ｐゴシック" charset="-128"/>
              </a:rPr>
              <a:t>After translation, simplify trees</a:t>
            </a:r>
          </a:p>
          <a:p>
            <a:pPr lvl="1"/>
            <a:r>
              <a:rPr lang="en-US" smtClean="0"/>
              <a:t>No SEQ or ESEQ</a:t>
            </a:r>
          </a:p>
          <a:p>
            <a:pPr lvl="1"/>
            <a:r>
              <a:rPr lang="en-US" smtClean="0"/>
              <a:t>CALL can only be subtree of EXP() or MOVE(TEMP t, …)</a:t>
            </a:r>
          </a:p>
          <a:p>
            <a:endParaRPr lang="en-US" smtClean="0">
              <a:ea typeface="ＭＳ Ｐゴシック" charset="-128"/>
              <a:cs typeface="ＭＳ Ｐゴシック" charset="-128"/>
            </a:endParaRPr>
          </a:p>
          <a:p>
            <a:r>
              <a:rPr lang="en-US" smtClean="0">
                <a:ea typeface="ＭＳ Ｐゴシック" charset="-128"/>
                <a:cs typeface="ＭＳ Ｐゴシック" charset="-128"/>
              </a:rPr>
              <a:t>Transformations:</a:t>
            </a:r>
          </a:p>
          <a:p>
            <a:pPr lvl="1"/>
            <a:r>
              <a:rPr lang="en-US" smtClean="0"/>
              <a:t>Lift ESEQs up tree until they can become SEQs</a:t>
            </a:r>
          </a:p>
          <a:p>
            <a:pPr lvl="1"/>
            <a:r>
              <a:rPr lang="en-US" smtClean="0"/>
              <a:t>turn SEQs into linear list</a:t>
            </a:r>
          </a:p>
        </p:txBody>
      </p:sp>
      <p:sp>
        <p:nvSpPr>
          <p:cNvPr id="45060" name="Date Placeholder 2"/>
          <p:cNvSpPr>
            <a:spLocks noGrp="1"/>
          </p:cNvSpPr>
          <p:nvPr>
            <p:ph type="dt" sz="quarter" idx="10"/>
          </p:nvPr>
        </p:nvSpPr>
        <p:spPr>
          <a:noFill/>
        </p:spPr>
        <p:txBody>
          <a:bodyPr/>
          <a:lstStyle/>
          <a:p>
            <a:r>
              <a:rPr lang="en-US" smtClean="0"/>
              <a:t>© Oscar Nierstrasz</a:t>
            </a:r>
            <a:endParaRPr lang="de-CH" smtClean="0"/>
          </a:p>
        </p:txBody>
      </p:sp>
      <p:sp>
        <p:nvSpPr>
          <p:cNvPr id="45061"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45062" name="Slide Number Placeholder 4"/>
          <p:cNvSpPr>
            <a:spLocks noGrp="1"/>
          </p:cNvSpPr>
          <p:nvPr>
            <p:ph type="sldNum" sz="quarter" idx="12"/>
          </p:nvPr>
        </p:nvSpPr>
        <p:spPr>
          <a:noFill/>
        </p:spPr>
        <p:txBody>
          <a:bodyPr/>
          <a:lstStyle/>
          <a:p>
            <a:fld id="{C94288BD-42F2-D449-A663-B25F98318856}" type="slidenum">
              <a:rPr lang="de-CH" smtClean="0"/>
              <a:pPr/>
              <a:t>28</a:t>
            </a:fld>
            <a:endParaRPr lang="de-CH" sz="1400" smtClean="0">
              <a:solidFill>
                <a:srgbClr val="7E7E7E"/>
              </a:solidFill>
              <a:latin typeface="Time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ea typeface="ＭＳ Ｐゴシック" charset="-128"/>
                <a:cs typeface="ＭＳ Ｐゴシック" charset="-128"/>
              </a:rPr>
              <a:t>Linearizing trees</a:t>
            </a:r>
          </a:p>
        </p:txBody>
      </p:sp>
      <p:graphicFrame>
        <p:nvGraphicFramePr>
          <p:cNvPr id="7" name="Content Placeholder 6"/>
          <p:cNvGraphicFramePr>
            <a:graphicFrameLocks noGrp="1"/>
          </p:cNvGraphicFramePr>
          <p:nvPr>
            <p:ph idx="1"/>
          </p:nvPr>
        </p:nvGraphicFramePr>
        <p:xfrm>
          <a:off x="539750" y="1654175"/>
          <a:ext cx="8070850" cy="4417695"/>
        </p:xfrm>
        <a:graphic>
          <a:graphicData uri="http://schemas.openxmlformats.org/drawingml/2006/table">
            <a:tbl>
              <a:tblPr/>
              <a:tblGrid>
                <a:gridCol w="3422650"/>
                <a:gridCol w="609600"/>
                <a:gridCol w="4038600"/>
              </a:tblGrid>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ESEQ(s1, ESEQ(s2, 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ESEQ(SEQ(s1, s2), e)</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BINOP(op, ESEQ(s, e1), e2)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ESEQ(s, BINOP(op, e1, e2))</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MEM(ESEQ(s, 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ESEQ(s, MEM(e))</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JUMP(ESEQ(s,e))</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SEQ(s, JUMP(e))</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CJUMP(op, ESEQ(s, e1), e2, l1, l2)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SEQ(s, CJUMP(op, e1, e2, l1, l2))</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BINOP(op, e1, ESEQ(s, e2))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ESEQ(MOVE(TEMP t, e1),</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 ESEQ(s, BINOP(op, TEMP t, e2)))</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CJUMP(op, e1, ESEQ(s, e2), l1, l2)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SEQ(MOVE(TEMP t, e1), SEQ(s, CJUMP(op, TEMP t, e2, l1, l2)))</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MOVE(ESEQ(s, e1), e2)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SEQ(s, MOVE(e1, e2))</a:t>
                      </a:r>
                    </a:p>
                  </a:txBody>
                  <a:tcPr anchor="ctr" horzOverflow="overflow">
                    <a:lnL>
                      <a:noFill/>
                    </a:lnL>
                    <a:lnR>
                      <a:noFill/>
                    </a:lnR>
                    <a:lnT>
                      <a:noFill/>
                    </a:lnT>
                    <a:lnB>
                      <a:noFill/>
                    </a:lnB>
                    <a:lnTlToBr>
                      <a:noFill/>
                    </a:lnTlToBr>
                    <a:lnBlToTr>
                      <a:noFill/>
                    </a:lnBlToTr>
                    <a:noFill/>
                  </a:tcPr>
                </a:tc>
              </a:tr>
              <a:tr h="371475">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CALL(f, a)</a:t>
                      </a:r>
                    </a:p>
                  </a:txBody>
                  <a:tcPr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a:t>
                      </a:r>
                    </a:p>
                  </a:txBody>
                  <a:tcPr anchor="ct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charset="0"/>
                        </a:rPr>
                        <a:t>ESEQ(MOVE(TEMP t, CALL(f, a)), TEMP(t))</a:t>
                      </a:r>
                    </a:p>
                  </a:txBody>
                  <a:tcPr anchor="ctr" horzOverflow="overflow">
                    <a:lnL>
                      <a:noFill/>
                    </a:lnL>
                    <a:lnR>
                      <a:noFill/>
                    </a:lnR>
                    <a:lnT>
                      <a:noFill/>
                    </a:lnT>
                    <a:lnB>
                      <a:noFill/>
                    </a:lnB>
                    <a:lnTlToBr>
                      <a:noFill/>
                    </a:lnTlToBr>
                    <a:lnBlToTr>
                      <a:noFill/>
                    </a:lnBlToTr>
                    <a:noFill/>
                  </a:tcPr>
                </a:tc>
              </a:tr>
            </a:tbl>
          </a:graphicData>
        </a:graphic>
      </p:graphicFrame>
      <p:sp>
        <p:nvSpPr>
          <p:cNvPr id="46111" name="Date Placeholder 3"/>
          <p:cNvSpPr>
            <a:spLocks noGrp="1"/>
          </p:cNvSpPr>
          <p:nvPr>
            <p:ph type="dt" sz="quarter" idx="10"/>
          </p:nvPr>
        </p:nvSpPr>
        <p:spPr>
          <a:noFill/>
        </p:spPr>
        <p:txBody>
          <a:bodyPr/>
          <a:lstStyle/>
          <a:p>
            <a:r>
              <a:rPr lang="en-US" smtClean="0"/>
              <a:t>© Oscar Nierstrasz</a:t>
            </a:r>
            <a:endParaRPr lang="de-CH" smtClean="0"/>
          </a:p>
        </p:txBody>
      </p:sp>
      <p:sp>
        <p:nvSpPr>
          <p:cNvPr id="46112"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46113" name="Slide Number Placeholder 5"/>
          <p:cNvSpPr>
            <a:spLocks noGrp="1"/>
          </p:cNvSpPr>
          <p:nvPr>
            <p:ph type="sldNum" sz="quarter" idx="12"/>
          </p:nvPr>
        </p:nvSpPr>
        <p:spPr>
          <a:noFill/>
        </p:spPr>
        <p:txBody>
          <a:bodyPr/>
          <a:lstStyle/>
          <a:p>
            <a:fld id="{B95DA101-0895-4743-A9EF-8117748255F6}" type="slidenum">
              <a:rPr lang="de-CH" smtClean="0"/>
              <a:pPr/>
              <a:t>29</a:t>
            </a:fld>
            <a:endParaRPr lang="de-CH" sz="1400" smtClean="0">
              <a:solidFill>
                <a:srgbClr val="7E7E7E"/>
              </a:solidFill>
              <a:latin typeface="Time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 Oscar Nierstrasz</a:t>
            </a:r>
            <a:endParaRPr lang="de-CH" smtClean="0"/>
          </a:p>
        </p:txBody>
      </p:sp>
      <p:sp>
        <p:nvSpPr>
          <p:cNvPr id="13315"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13316" name="Slide Number Placeholder 5"/>
          <p:cNvSpPr>
            <a:spLocks noGrp="1"/>
          </p:cNvSpPr>
          <p:nvPr>
            <p:ph type="sldNum" sz="quarter" idx="12"/>
          </p:nvPr>
        </p:nvSpPr>
        <p:spPr>
          <a:noFill/>
        </p:spPr>
        <p:txBody>
          <a:bodyPr/>
          <a:lstStyle/>
          <a:p>
            <a:fld id="{C76417A5-A400-AB45-A997-5D5DA4A9E290}" type="slidenum">
              <a:rPr lang="de-CH" smtClean="0"/>
              <a:pPr/>
              <a:t>3</a:t>
            </a:fld>
            <a:endParaRPr lang="de-CH" sz="1400" smtClean="0">
              <a:solidFill>
                <a:srgbClr val="7E7E7E"/>
              </a:solidFill>
              <a:latin typeface="Times" charset="0"/>
            </a:endParaRPr>
          </a:p>
        </p:txBody>
      </p:sp>
      <p:pic>
        <p:nvPicPr>
          <p:cNvPr id="13317"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
        <p:nvSpPr>
          <p:cNvPr id="13318" name="Rectangle 3"/>
          <p:cNvSpPr>
            <a:spLocks noGrp="1" noChangeArrowheads="1"/>
          </p:cNvSpPr>
          <p:nvPr>
            <p:ph type="title"/>
          </p:nvPr>
        </p:nvSpPr>
        <p:spPr/>
        <p:txBody>
          <a:bodyPr/>
          <a:lstStyle/>
          <a:p>
            <a:pPr eaLnBrk="1" hangingPunct="1"/>
            <a:r>
              <a:rPr lang="en-US">
                <a:ea typeface="ＭＳ Ｐゴシック" charset="-128"/>
                <a:cs typeface="ＭＳ Ｐゴシック" charset="-128"/>
              </a:rPr>
              <a:t>Roadmap</a:t>
            </a:r>
          </a:p>
        </p:txBody>
      </p:sp>
      <p:sp>
        <p:nvSpPr>
          <p:cNvPr id="13319" name="Rectangle 4"/>
          <p:cNvSpPr>
            <a:spLocks noGrp="1" noChangeArrowheads="1"/>
          </p:cNvSpPr>
          <p:nvPr>
            <p:ph type="body" idx="1"/>
          </p:nvPr>
        </p:nvSpPr>
        <p:spPr/>
        <p:txBody>
          <a:bodyPr/>
          <a:lstStyle/>
          <a:p>
            <a:pPr eaLnBrk="1" hangingPunct="1"/>
            <a:r>
              <a:rPr lang="en-US" sz="2000" b="1" smtClean="0">
                <a:ea typeface="ＭＳ Ｐゴシック" charset="-128"/>
                <a:cs typeface="ＭＳ Ｐゴシック" charset="-128"/>
              </a:rPr>
              <a:t>Intermediate representations</a:t>
            </a:r>
          </a:p>
          <a:p>
            <a:pPr eaLnBrk="1" hangingPunct="1"/>
            <a:r>
              <a:rPr lang="en-US" sz="2000" smtClean="0">
                <a:solidFill>
                  <a:srgbClr val="9DBDDD"/>
                </a:solidFill>
                <a:ea typeface="ＭＳ Ｐゴシック" charset="-128"/>
                <a:cs typeface="ＭＳ Ｐゴシック" charset="-128"/>
              </a:rPr>
              <a:t>Example: IR trees for MiniJava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US" smtClean="0"/>
              <a:t>Semantic Analysis</a:t>
            </a:r>
            <a:endParaRPr lang="de-CH" smtClean="0"/>
          </a:p>
        </p:txBody>
      </p:sp>
      <p:sp>
        <p:nvSpPr>
          <p:cNvPr id="47107" name="Rectangle 2"/>
          <p:cNvSpPr>
            <a:spLocks noGrp="1" noChangeArrowheads="1"/>
          </p:cNvSpPr>
          <p:nvPr>
            <p:ph type="title"/>
          </p:nvPr>
        </p:nvSpPr>
        <p:spPr/>
        <p:txBody>
          <a:bodyPr/>
          <a:lstStyle/>
          <a:p>
            <a:pPr eaLnBrk="1" hangingPunct="1"/>
            <a:r>
              <a:rPr lang="en-US" i="1">
                <a:ea typeface="ＭＳ Ｐゴシック" charset="-128"/>
                <a:cs typeface="ＭＳ Ｐゴシック" charset="-128"/>
              </a:rPr>
              <a:t>What you should know!</a:t>
            </a:r>
          </a:p>
        </p:txBody>
      </p:sp>
      <p:sp>
        <p:nvSpPr>
          <p:cNvPr id="47108" name="Rectangle 3"/>
          <p:cNvSpPr>
            <a:spLocks noGrp="1" noChangeArrowheads="1"/>
          </p:cNvSpPr>
          <p:nvPr>
            <p:ph type="body" idx="1"/>
          </p:nvPr>
        </p:nvSpPr>
        <p:spPr/>
        <p:txBody>
          <a:bodyPr/>
          <a:lstStyle/>
          <a:p>
            <a:pPr marL="474663" indent="-474663" eaLnBrk="1" hangingPunct="1">
              <a:lnSpc>
                <a:spcPct val="85000"/>
              </a:lnSpc>
              <a:buClr>
                <a:srgbClr val="00027F"/>
              </a:buClr>
              <a:buFont typeface="Zapf Dingbats" charset="2"/>
              <a:buChar char=""/>
            </a:pPr>
            <a:r>
              <a:rPr lang="en-US" i="1" smtClean="0">
                <a:ea typeface="ＭＳ Ｐゴシック" charset="-128"/>
                <a:cs typeface="ＭＳ Ｐゴシック" charset="-128"/>
              </a:rPr>
              <a:t>Why do most compilers need an intermediate representation for programs?</a:t>
            </a:r>
          </a:p>
          <a:p>
            <a:pPr marL="474663" indent="-474663" eaLnBrk="1" hangingPunct="1">
              <a:lnSpc>
                <a:spcPct val="85000"/>
              </a:lnSpc>
              <a:buClr>
                <a:srgbClr val="00027F"/>
              </a:buClr>
              <a:buFont typeface="Zapf Dingbats" charset="2"/>
              <a:buChar char=""/>
            </a:pPr>
            <a:r>
              <a:rPr lang="en-US" i="1" smtClean="0">
                <a:ea typeface="ＭＳ Ｐゴシック" charset="-128"/>
                <a:cs typeface="ＭＳ Ｐゴシック" charset="-128"/>
              </a:rPr>
              <a:t>What are the key tradeoffs between structural and linear IRs?</a:t>
            </a:r>
          </a:p>
          <a:p>
            <a:pPr marL="474663" indent="-474663" eaLnBrk="1" hangingPunct="1">
              <a:lnSpc>
                <a:spcPct val="85000"/>
              </a:lnSpc>
              <a:buClr>
                <a:srgbClr val="00027F"/>
              </a:buClr>
              <a:buFont typeface="Zapf Dingbats" charset="2"/>
              <a:buChar char=""/>
            </a:pPr>
            <a:r>
              <a:rPr lang="en-US" i="1" smtClean="0">
                <a:ea typeface="ＭＳ Ｐゴシック" charset="-128"/>
                <a:cs typeface="ＭＳ Ｐゴシック" charset="-128"/>
              </a:rPr>
              <a:t>What is a “basic block”?</a:t>
            </a:r>
          </a:p>
          <a:p>
            <a:pPr marL="474663" indent="-474663" eaLnBrk="1" hangingPunct="1">
              <a:lnSpc>
                <a:spcPct val="85000"/>
              </a:lnSpc>
              <a:buClr>
                <a:srgbClr val="00027F"/>
              </a:buClr>
              <a:buFont typeface="Zapf Dingbats" charset="2"/>
              <a:buChar char=""/>
            </a:pPr>
            <a:r>
              <a:rPr lang="en-US" i="1" smtClean="0">
                <a:ea typeface="ＭＳ Ｐゴシック" charset="-128"/>
                <a:cs typeface="ＭＳ Ｐゴシック" charset="-128"/>
              </a:rPr>
              <a:t>What are common strategies for representing case statements?</a:t>
            </a:r>
          </a:p>
        </p:txBody>
      </p:sp>
      <p:sp>
        <p:nvSpPr>
          <p:cNvPr id="47109" name="Slide Number Placeholder 6"/>
          <p:cNvSpPr>
            <a:spLocks noGrp="1"/>
          </p:cNvSpPr>
          <p:nvPr>
            <p:ph type="sldNum" sz="quarter" idx="12"/>
          </p:nvPr>
        </p:nvSpPr>
        <p:spPr>
          <a:noFill/>
        </p:spPr>
        <p:txBody>
          <a:bodyPr/>
          <a:lstStyle/>
          <a:p>
            <a:fld id="{93D6E24C-73CC-4742-B068-55EF19169D12}" type="slidenum">
              <a:rPr lang="de-CH" smtClean="0"/>
              <a:pPr/>
              <a:t>30</a:t>
            </a:fld>
            <a:endParaRPr lang="de-CH" sz="1400" smtClean="0">
              <a:solidFill>
                <a:srgbClr val="7E7E7E"/>
              </a:solidFill>
              <a:latin typeface="Times" charset="0"/>
            </a:endParaRPr>
          </a:p>
        </p:txBody>
      </p:sp>
      <p:sp>
        <p:nvSpPr>
          <p:cNvPr id="47110" name="Date Placeholder 7"/>
          <p:cNvSpPr>
            <a:spLocks noGrp="1"/>
          </p:cNvSpPr>
          <p:nvPr>
            <p:ph type="dt" sz="quarter" idx="10"/>
          </p:nvPr>
        </p:nvSpPr>
        <p:spPr>
          <a:noFill/>
        </p:spPr>
        <p:txBody>
          <a:bodyPr/>
          <a:lstStyle/>
          <a:p>
            <a:r>
              <a:rPr lang="en-US" smtClean="0"/>
              <a:t>© Oscar Nierstrasz</a:t>
            </a:r>
            <a:endParaRPr lang="de-CH"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smtClean="0"/>
              <a:t>Semantic Analysis</a:t>
            </a:r>
            <a:endParaRPr lang="de-CH" smtClean="0"/>
          </a:p>
        </p:txBody>
      </p:sp>
      <p:sp>
        <p:nvSpPr>
          <p:cNvPr id="49155" name="Rectangle 2"/>
          <p:cNvSpPr>
            <a:spLocks noGrp="1" noChangeArrowheads="1"/>
          </p:cNvSpPr>
          <p:nvPr>
            <p:ph type="title"/>
          </p:nvPr>
        </p:nvSpPr>
        <p:spPr/>
        <p:txBody>
          <a:bodyPr/>
          <a:lstStyle/>
          <a:p>
            <a:pPr eaLnBrk="1" hangingPunct="1"/>
            <a:r>
              <a:rPr lang="en-US" i="1">
                <a:ea typeface="ＭＳ Ｐゴシック" charset="-128"/>
                <a:cs typeface="ＭＳ Ｐゴシック" charset="-128"/>
              </a:rPr>
              <a:t>Can you answer these questions?</a:t>
            </a:r>
          </a:p>
        </p:txBody>
      </p:sp>
      <p:sp>
        <p:nvSpPr>
          <p:cNvPr id="49156" name="Rectangle 3"/>
          <p:cNvSpPr>
            <a:spLocks noGrp="1" noChangeArrowheads="1"/>
          </p:cNvSpPr>
          <p:nvPr>
            <p:ph type="body" idx="1"/>
          </p:nvPr>
        </p:nvSpPr>
        <p:spPr/>
        <p:txBody>
          <a:bodyPr/>
          <a:lstStyle/>
          <a:p>
            <a:pPr marL="388938" indent="-388938" eaLnBrk="1" hangingPunct="1">
              <a:lnSpc>
                <a:spcPct val="90000"/>
              </a:lnSpc>
              <a:buClr>
                <a:srgbClr val="00027F"/>
              </a:buClr>
              <a:buFont typeface="Zapf Dingbats" charset="2"/>
              <a:buChar char=""/>
            </a:pPr>
            <a:r>
              <a:rPr lang="en-US" i="1" smtClean="0">
                <a:ea typeface="ＭＳ Ｐゴシック" charset="-128"/>
                <a:cs typeface="ＭＳ Ｐゴシック" charset="-128"/>
              </a:rPr>
              <a:t>Why can’t a parser directly produced high quality executable code?</a:t>
            </a:r>
          </a:p>
          <a:p>
            <a:pPr marL="388938" indent="-388938" eaLnBrk="1" hangingPunct="1">
              <a:lnSpc>
                <a:spcPct val="90000"/>
              </a:lnSpc>
              <a:buClr>
                <a:srgbClr val="00027F"/>
              </a:buClr>
              <a:buFont typeface="Zapf Dingbats" charset="2"/>
              <a:buChar char=""/>
            </a:pPr>
            <a:r>
              <a:rPr lang="en-US" i="1" smtClean="0">
                <a:ea typeface="ＭＳ Ｐゴシック" charset="-128"/>
                <a:cs typeface="ＭＳ Ｐゴシック" charset="-128"/>
              </a:rPr>
              <a:t>What criteria should drive your choice of an IR?</a:t>
            </a:r>
          </a:p>
          <a:p>
            <a:pPr marL="388938" indent="-388938" eaLnBrk="1" hangingPunct="1">
              <a:lnSpc>
                <a:spcPct val="90000"/>
              </a:lnSpc>
              <a:buClr>
                <a:srgbClr val="00027F"/>
              </a:buClr>
              <a:buFont typeface="Zapf Dingbats" charset="2"/>
              <a:buChar char=""/>
            </a:pPr>
            <a:r>
              <a:rPr lang="en-US" i="1" smtClean="0">
                <a:ea typeface="ＭＳ Ｐゴシック" charset="-128"/>
                <a:cs typeface="ＭＳ Ｐゴシック" charset="-128"/>
              </a:rPr>
              <a:t>What kind of IR does JTB generate?</a:t>
            </a:r>
            <a:endParaRPr lang="en-US" i="1">
              <a:ea typeface="ＭＳ Ｐゴシック" charset="-128"/>
              <a:cs typeface="ＭＳ Ｐゴシック" charset="-128"/>
            </a:endParaRPr>
          </a:p>
        </p:txBody>
      </p:sp>
      <p:sp>
        <p:nvSpPr>
          <p:cNvPr id="49157" name="Slide Number Placeholder 6"/>
          <p:cNvSpPr>
            <a:spLocks noGrp="1"/>
          </p:cNvSpPr>
          <p:nvPr>
            <p:ph type="sldNum" sz="quarter" idx="12"/>
          </p:nvPr>
        </p:nvSpPr>
        <p:spPr>
          <a:noFill/>
        </p:spPr>
        <p:txBody>
          <a:bodyPr/>
          <a:lstStyle/>
          <a:p>
            <a:fld id="{FA45242E-CED7-7E49-BE6D-6268EE3A0F02}" type="slidenum">
              <a:rPr lang="de-CH" smtClean="0"/>
              <a:pPr/>
              <a:t>31</a:t>
            </a:fld>
            <a:endParaRPr lang="de-CH" sz="1400" smtClean="0">
              <a:solidFill>
                <a:srgbClr val="7E7E7E"/>
              </a:solidFill>
              <a:latin typeface="Times" charset="0"/>
            </a:endParaRPr>
          </a:p>
        </p:txBody>
      </p:sp>
      <p:sp>
        <p:nvSpPr>
          <p:cNvPr id="49158" name="Date Placeholder 7"/>
          <p:cNvSpPr>
            <a:spLocks noGrp="1"/>
          </p:cNvSpPr>
          <p:nvPr>
            <p:ph type="dt" sz="quarter" idx="10"/>
          </p:nvPr>
        </p:nvSpPr>
        <p:spPr>
          <a:noFill/>
        </p:spPr>
        <p:txBody>
          <a:bodyPr/>
          <a:lstStyle/>
          <a:p>
            <a:r>
              <a:rPr lang="en-US" smtClean="0"/>
              <a:t>© Oscar Nierstrasz</a:t>
            </a:r>
            <a:endParaRPr lang="de-CH"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p>
            <a:r>
              <a:rPr lang="en-US" smtClean="0">
                <a:ea typeface="ＭＳ Ｐゴシック" charset="-128"/>
                <a:cs typeface="ＭＳ Ｐゴシック" charset="-128"/>
              </a:rPr>
              <a:t>© Oscar Nierstrasz</a:t>
            </a:r>
            <a:endParaRPr lang="de-CH" smtClean="0">
              <a:ea typeface="ＭＳ Ｐゴシック" charset="-128"/>
              <a:cs typeface="ＭＳ Ｐゴシック" charset="-128"/>
            </a:endParaRPr>
          </a:p>
        </p:txBody>
      </p:sp>
      <p:sp>
        <p:nvSpPr>
          <p:cNvPr id="51203" name="Slide Number Placeholder 5"/>
          <p:cNvSpPr>
            <a:spLocks noGrp="1"/>
          </p:cNvSpPr>
          <p:nvPr>
            <p:ph type="sldNum" sz="quarter" idx="12"/>
          </p:nvPr>
        </p:nvSpPr>
        <p:spPr>
          <a:noFill/>
        </p:spPr>
        <p:txBody>
          <a:bodyPr/>
          <a:lstStyle/>
          <a:p>
            <a:fld id="{71591BBE-C62E-354B-94CA-7DCA3DF775FA}" type="slidenum">
              <a:rPr lang="de-CH" smtClean="0">
                <a:ea typeface="ＭＳ Ｐゴシック" charset="-128"/>
                <a:cs typeface="ＭＳ Ｐゴシック" charset="-128"/>
              </a:rPr>
              <a:pPr/>
              <a:t>32</a:t>
            </a:fld>
            <a:endParaRPr lang="de-CH" sz="1400" smtClean="0">
              <a:solidFill>
                <a:srgbClr val="7E7E7E"/>
              </a:solidFill>
              <a:latin typeface="Times" charset="0"/>
              <a:ea typeface="ＭＳ Ｐゴシック" charset="-128"/>
              <a:cs typeface="ＭＳ Ｐゴシック" charset="-128"/>
            </a:endParaRPr>
          </a:p>
        </p:txBody>
      </p:sp>
      <p:sp>
        <p:nvSpPr>
          <p:cNvPr id="51204" name="Rectangle 2"/>
          <p:cNvSpPr>
            <a:spLocks noChangeArrowheads="1"/>
          </p:cNvSpPr>
          <p:nvPr/>
        </p:nvSpPr>
        <p:spPr bwMode="auto">
          <a:xfrm>
            <a:off x="762000" y="2038350"/>
            <a:ext cx="7620000" cy="4356100"/>
          </a:xfrm>
          <a:prstGeom prst="rect">
            <a:avLst/>
          </a:prstGeom>
          <a:solidFill>
            <a:srgbClr val="FFFFCC"/>
          </a:solidFill>
          <a:ln w="9525">
            <a:solidFill>
              <a:schemeClr val="tx1"/>
            </a:solidFill>
            <a:miter lim="800000"/>
            <a:headEnd/>
            <a:tailEnd/>
          </a:ln>
        </p:spPr>
        <p:txBody>
          <a:bodyPr>
            <a:prstTxWarp prst="textNoShape">
              <a:avLst/>
            </a:prstTxWarp>
            <a:spAutoFit/>
          </a:bodyPr>
          <a:lstStyle/>
          <a:p>
            <a:pPr marL="192088" indent="-192088"/>
            <a:endParaRPr lang="en-US" sz="1400" b="1">
              <a:solidFill>
                <a:srgbClr val="000000"/>
              </a:solidFill>
            </a:endParaRPr>
          </a:p>
          <a:p>
            <a:pPr marL="192088" indent="-192088"/>
            <a:endParaRPr lang="en-US" sz="1400" b="1">
              <a:solidFill>
                <a:srgbClr val="000000"/>
              </a:solidFill>
            </a:endParaRPr>
          </a:p>
          <a:p>
            <a:pPr marL="192088" indent="-192088"/>
            <a:endParaRPr lang="en-US" sz="1400" b="1">
              <a:solidFill>
                <a:srgbClr val="000000"/>
              </a:solidFill>
            </a:endParaRPr>
          </a:p>
          <a:p>
            <a:pPr marL="192088" indent="-192088"/>
            <a:endParaRPr lang="en-US" sz="1400" b="1">
              <a:solidFill>
                <a:srgbClr val="000000"/>
              </a:solidFill>
            </a:endParaRPr>
          </a:p>
          <a:p>
            <a:pPr marL="192088" indent="-192088"/>
            <a:endParaRPr lang="en-US" sz="1400" b="1">
              <a:solidFill>
                <a:srgbClr val="000000"/>
              </a:solidFill>
            </a:endParaRPr>
          </a:p>
          <a:p>
            <a:pPr marL="192088" indent="-192088" algn="ctr"/>
            <a:r>
              <a:rPr lang="en-US" sz="1400" b="1">
                <a:solidFill>
                  <a:srgbClr val="000000"/>
                </a:solidFill>
              </a:rPr>
              <a:t>Attribution-ShareAlike 3.0 Unported</a:t>
            </a:r>
          </a:p>
          <a:p>
            <a:pPr marL="192088" indent="-192088"/>
            <a:r>
              <a:rPr lang="en-US" sz="1400" b="1" i="1">
                <a:solidFill>
                  <a:srgbClr val="000000"/>
                </a:solidFill>
              </a:rPr>
              <a:t>You are free:</a:t>
            </a:r>
            <a:endParaRPr lang="en-US" sz="1400">
              <a:solidFill>
                <a:srgbClr val="000000"/>
              </a:solidFill>
            </a:endParaRPr>
          </a:p>
          <a:p>
            <a:pPr lvl="1"/>
            <a:r>
              <a:rPr lang="en-US" sz="1400" b="1">
                <a:solidFill>
                  <a:srgbClr val="000000"/>
                </a:solidFill>
              </a:rPr>
              <a:t>to Share</a:t>
            </a:r>
            <a:r>
              <a:rPr lang="en-US" sz="1400">
                <a:solidFill>
                  <a:srgbClr val="000000"/>
                </a:solidFill>
              </a:rPr>
              <a:t> — to copy, distribute and transmit the work</a:t>
            </a:r>
          </a:p>
          <a:p>
            <a:pPr lvl="1"/>
            <a:r>
              <a:rPr lang="en-US" sz="1400" b="1">
                <a:solidFill>
                  <a:srgbClr val="000000"/>
                </a:solidFill>
              </a:rPr>
              <a:t>to Remix</a:t>
            </a:r>
            <a:r>
              <a:rPr lang="en-US" sz="1400">
                <a:solidFill>
                  <a:srgbClr val="000000"/>
                </a:solidFill>
              </a:rPr>
              <a:t> — to adapt the work</a:t>
            </a:r>
          </a:p>
          <a:p>
            <a:pPr marL="192088" indent="-192088"/>
            <a:endParaRPr lang="en-US" sz="1400" b="1" i="1">
              <a:solidFill>
                <a:srgbClr val="000000"/>
              </a:solidFill>
            </a:endParaRPr>
          </a:p>
          <a:p>
            <a:pPr marL="192088" indent="-192088"/>
            <a:r>
              <a:rPr lang="en-US" sz="1400" b="1" i="1">
                <a:solidFill>
                  <a:srgbClr val="000000"/>
                </a:solidFill>
              </a:rPr>
              <a:t>Under the following conditions:</a:t>
            </a:r>
            <a:endParaRPr lang="en-US" sz="1400">
              <a:solidFill>
                <a:srgbClr val="000000"/>
              </a:solidFill>
            </a:endParaRPr>
          </a:p>
          <a:p>
            <a:pPr lvl="1"/>
            <a:r>
              <a:rPr lang="en-US" sz="1400" b="1">
                <a:solidFill>
                  <a:srgbClr val="000000"/>
                </a:solidFill>
              </a:rPr>
              <a:t>Attribution.</a:t>
            </a:r>
            <a:r>
              <a:rPr lang="en-US" sz="1400">
                <a:solidFill>
                  <a:srgbClr val="000000"/>
                </a:solidFill>
              </a:rPr>
              <a:t> You must attribute the work in the manner specified by the author or licensor (but not in any way that suggests that they endorse you or your use of the work).</a:t>
            </a:r>
          </a:p>
          <a:p>
            <a:pPr lvl="1"/>
            <a:r>
              <a:rPr lang="en-US" sz="1400" b="1">
                <a:solidFill>
                  <a:srgbClr val="000000"/>
                </a:solidFill>
              </a:rPr>
              <a:t>Share Alike.</a:t>
            </a:r>
            <a:r>
              <a:rPr lang="en-US" sz="1400">
                <a:solidFill>
                  <a:srgbClr val="000000"/>
                </a:solidFill>
              </a:rPr>
              <a:t> If you alter, transform, or build upon this work, you may distribute the resulting work only under the same, similar or a compatible license.</a:t>
            </a:r>
          </a:p>
          <a:p>
            <a:pPr marL="192088" indent="-192088"/>
            <a:r>
              <a:rPr lang="en-US" sz="1400">
                <a:solidFill>
                  <a:srgbClr val="000000"/>
                </a:solidFill>
              </a:rPr>
              <a:t>For any reuse or distribution, you must make clear to others the license terms of this work. The best way to do this is with a link to this web page.</a:t>
            </a:r>
          </a:p>
          <a:p>
            <a:pPr marL="192088" indent="-192088"/>
            <a:r>
              <a:rPr lang="en-US" sz="1400">
                <a:solidFill>
                  <a:srgbClr val="000000"/>
                </a:solidFill>
              </a:rPr>
              <a:t>Any of the above conditions can be waived if you get permission from the copyright holder.</a:t>
            </a:r>
          </a:p>
          <a:p>
            <a:pPr marL="192088" indent="-192088"/>
            <a:r>
              <a:rPr lang="en-US" sz="1400">
                <a:solidFill>
                  <a:srgbClr val="000000"/>
                </a:solidFill>
              </a:rPr>
              <a:t>Nothing in this license impairs or restricts the author's moral rights.</a:t>
            </a:r>
          </a:p>
        </p:txBody>
      </p:sp>
      <p:sp>
        <p:nvSpPr>
          <p:cNvPr id="51205" name="Rectangle 3"/>
          <p:cNvSpPr>
            <a:spLocks noGrp="1" noChangeArrowheads="1"/>
          </p:cNvSpPr>
          <p:nvPr>
            <p:ph type="title"/>
          </p:nvPr>
        </p:nvSpPr>
        <p:spPr/>
        <p:txBody>
          <a:bodyPr/>
          <a:lstStyle/>
          <a:p>
            <a:r>
              <a:rPr lang="en-US">
                <a:ea typeface="ＭＳ Ｐゴシック" charset="-128"/>
                <a:cs typeface="ＭＳ Ｐゴシック" charset="-128"/>
              </a:rPr>
              <a:t>License</a:t>
            </a:r>
          </a:p>
        </p:txBody>
      </p:sp>
      <p:sp>
        <p:nvSpPr>
          <p:cNvPr id="51206" name="Rectangle 4"/>
          <p:cNvSpPr>
            <a:spLocks noGrp="1" noChangeArrowheads="1"/>
          </p:cNvSpPr>
          <p:nvPr>
            <p:ph type="body" idx="1"/>
          </p:nvPr>
        </p:nvSpPr>
        <p:spPr>
          <a:xfrm>
            <a:off x="990600" y="1600200"/>
            <a:ext cx="7308850" cy="403225"/>
          </a:xfrm>
        </p:spPr>
        <p:txBody>
          <a:bodyPr anchor="t"/>
          <a:lstStyle/>
          <a:p>
            <a:pPr>
              <a:buFont typeface="Helvetica CE" charset="0"/>
              <a:buNone/>
            </a:pPr>
            <a:r>
              <a:rPr lang="en-US" sz="2000">
                <a:latin typeface="Monaco" charset="0"/>
                <a:ea typeface="Monaco" charset="0"/>
                <a:cs typeface="Monaco" charset="0"/>
              </a:rPr>
              <a:t>http://creativecommons.org/licenses/by-sa/3.0/</a:t>
            </a:r>
          </a:p>
        </p:txBody>
      </p:sp>
      <p:pic>
        <p:nvPicPr>
          <p:cNvPr id="51207" name="Picture 5" descr="logo_deed"/>
          <p:cNvPicPr>
            <a:picLocks noChangeAspect="1" noChangeArrowheads="1"/>
          </p:cNvPicPr>
          <p:nvPr/>
        </p:nvPicPr>
        <p:blipFill>
          <a:blip r:embed="rId3"/>
          <a:srcRect/>
          <a:stretch>
            <a:fillRect/>
          </a:stretch>
        </p:blipFill>
        <p:spPr bwMode="auto">
          <a:xfrm>
            <a:off x="3433763" y="2133600"/>
            <a:ext cx="2509837" cy="70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ea typeface="ＭＳ Ｐゴシック" charset="-128"/>
                <a:cs typeface="ＭＳ Ｐゴシック" charset="-128"/>
              </a:rPr>
              <a:t>Why use intermediate representations?</a:t>
            </a:r>
          </a:p>
        </p:txBody>
      </p:sp>
      <p:sp>
        <p:nvSpPr>
          <p:cNvPr id="15363" name="Content Placeholder 2"/>
          <p:cNvSpPr>
            <a:spLocks noGrp="1"/>
          </p:cNvSpPr>
          <p:nvPr>
            <p:ph idx="1"/>
          </p:nvPr>
        </p:nvSpPr>
        <p:spPr/>
        <p:txBody>
          <a:bodyPr/>
          <a:lstStyle/>
          <a:p>
            <a:pPr marL="457200" indent="-457200">
              <a:buFont typeface="Helvetica" charset="0"/>
              <a:buAutoNum type="arabicPeriod"/>
            </a:pPr>
            <a:r>
              <a:rPr lang="en-US" smtClean="0">
                <a:ea typeface="ＭＳ Ｐゴシック" charset="-128"/>
                <a:cs typeface="ＭＳ Ｐゴシック" charset="-128"/>
              </a:rPr>
              <a:t>Software engineering principle</a:t>
            </a:r>
          </a:p>
          <a:p>
            <a:pPr marL="876300" lvl="1" indent="-457200"/>
            <a:r>
              <a:rPr lang="en-US" smtClean="0">
                <a:ea typeface="ＭＳ Ｐゴシック" charset="-128"/>
                <a:cs typeface="ＭＳ Ｐゴシック" charset="-128"/>
              </a:rPr>
              <a:t>break compiler into manageable pieces</a:t>
            </a:r>
          </a:p>
          <a:p>
            <a:pPr marL="457200" indent="-457200">
              <a:buFont typeface="Helvetica" charset="0"/>
              <a:buAutoNum type="arabicPeriod"/>
            </a:pPr>
            <a:r>
              <a:rPr lang="en-US" smtClean="0">
                <a:ea typeface="ＭＳ Ｐゴシック" charset="-128"/>
                <a:cs typeface="ＭＳ Ｐゴシック" charset="-128"/>
              </a:rPr>
              <a:t>Simplifies retargeting to new host</a:t>
            </a:r>
          </a:p>
          <a:p>
            <a:pPr marL="876300" lvl="1" indent="-457200"/>
            <a:r>
              <a:rPr lang="en-US" smtClean="0">
                <a:ea typeface="ＭＳ Ｐゴシック" charset="-128"/>
                <a:cs typeface="ＭＳ Ｐゴシック" charset="-128"/>
              </a:rPr>
              <a:t>isolates back end from front end</a:t>
            </a:r>
          </a:p>
          <a:p>
            <a:pPr marL="457200" indent="-457200">
              <a:buFont typeface="Helvetica" charset="0"/>
              <a:buAutoNum type="arabicPeriod"/>
            </a:pPr>
            <a:r>
              <a:rPr lang="en-US" smtClean="0">
                <a:ea typeface="ＭＳ Ｐゴシック" charset="-128"/>
                <a:cs typeface="ＭＳ Ｐゴシック" charset="-128"/>
              </a:rPr>
              <a:t>Simplifies support for multiple languages</a:t>
            </a:r>
          </a:p>
          <a:p>
            <a:pPr marL="876300" lvl="1" indent="-457200"/>
            <a:r>
              <a:rPr lang="en-US" smtClean="0">
                <a:ea typeface="ＭＳ Ｐゴシック" charset="-128"/>
                <a:cs typeface="ＭＳ Ｐゴシック" charset="-128"/>
              </a:rPr>
              <a:t>different languages can share IR and back end</a:t>
            </a:r>
          </a:p>
          <a:p>
            <a:pPr marL="457200" indent="-457200">
              <a:buFont typeface="Helvetica" charset="0"/>
              <a:buAutoNum type="arabicPeriod"/>
            </a:pPr>
            <a:r>
              <a:rPr lang="en-US" smtClean="0">
                <a:ea typeface="ＭＳ Ｐゴシック" charset="-128"/>
                <a:cs typeface="ＭＳ Ｐゴシック" charset="-128"/>
              </a:rPr>
              <a:t>Enables machine-independent optimization</a:t>
            </a:r>
          </a:p>
          <a:p>
            <a:pPr marL="876300" lvl="1" indent="-457200"/>
            <a:r>
              <a:rPr lang="en-US" smtClean="0">
                <a:ea typeface="ＭＳ Ｐゴシック" charset="-128"/>
                <a:cs typeface="ＭＳ Ｐゴシック" charset="-128"/>
              </a:rPr>
              <a:t>general techniques, multiple passes</a:t>
            </a:r>
          </a:p>
        </p:txBody>
      </p:sp>
      <p:sp>
        <p:nvSpPr>
          <p:cNvPr id="15364" name="Date Placeholder 3"/>
          <p:cNvSpPr>
            <a:spLocks noGrp="1"/>
          </p:cNvSpPr>
          <p:nvPr>
            <p:ph type="dt" sz="quarter" idx="10"/>
          </p:nvPr>
        </p:nvSpPr>
        <p:spPr>
          <a:noFill/>
        </p:spPr>
        <p:txBody>
          <a:bodyPr/>
          <a:lstStyle/>
          <a:p>
            <a:r>
              <a:rPr lang="en-US" smtClean="0"/>
              <a:t>© Oscar Nierstrasz</a:t>
            </a:r>
            <a:endParaRPr lang="de-CH" smtClean="0"/>
          </a:p>
        </p:txBody>
      </p:sp>
      <p:sp>
        <p:nvSpPr>
          <p:cNvPr id="15365"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15366" name="Slide Number Placeholder 5"/>
          <p:cNvSpPr>
            <a:spLocks noGrp="1"/>
          </p:cNvSpPr>
          <p:nvPr>
            <p:ph type="sldNum" sz="quarter" idx="12"/>
          </p:nvPr>
        </p:nvSpPr>
        <p:spPr>
          <a:noFill/>
        </p:spPr>
        <p:txBody>
          <a:bodyPr/>
          <a:lstStyle/>
          <a:p>
            <a:fld id="{67B6CEEE-7336-9A4A-8F4A-A0DD0BE7B4B1}" type="slidenum">
              <a:rPr lang="de-CH" smtClean="0"/>
              <a:pPr/>
              <a:t>4</a:t>
            </a:fld>
            <a:endParaRPr lang="de-CH" sz="1400" smtClean="0">
              <a:solidFill>
                <a:srgbClr val="7E7E7E"/>
              </a:solidFill>
              <a:latin typeface="Times"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ea typeface="ＭＳ Ｐゴシック" charset="-128"/>
                <a:cs typeface="ＭＳ Ｐゴシック" charset="-128"/>
              </a:rPr>
              <a:t>IR scheme</a:t>
            </a:r>
          </a:p>
        </p:txBody>
      </p:sp>
      <p:sp>
        <p:nvSpPr>
          <p:cNvPr id="17411" name="Date Placeholder 3"/>
          <p:cNvSpPr>
            <a:spLocks noGrp="1"/>
          </p:cNvSpPr>
          <p:nvPr>
            <p:ph type="dt" sz="quarter" idx="10"/>
          </p:nvPr>
        </p:nvSpPr>
        <p:spPr>
          <a:noFill/>
        </p:spPr>
        <p:txBody>
          <a:bodyPr/>
          <a:lstStyle/>
          <a:p>
            <a:r>
              <a:rPr lang="en-US" smtClean="0"/>
              <a:t>© Oscar Nierstrasz</a:t>
            </a:r>
            <a:endParaRPr lang="de-CH" smtClean="0"/>
          </a:p>
        </p:txBody>
      </p:sp>
      <p:sp>
        <p:nvSpPr>
          <p:cNvPr id="17412"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17413" name="Slide Number Placeholder 5"/>
          <p:cNvSpPr>
            <a:spLocks noGrp="1"/>
          </p:cNvSpPr>
          <p:nvPr>
            <p:ph type="sldNum" sz="quarter" idx="12"/>
          </p:nvPr>
        </p:nvSpPr>
        <p:spPr>
          <a:noFill/>
        </p:spPr>
        <p:txBody>
          <a:bodyPr/>
          <a:lstStyle/>
          <a:p>
            <a:fld id="{4EB4ADEC-15E4-5C49-B115-715CE179B783}" type="slidenum">
              <a:rPr lang="de-CH" smtClean="0"/>
              <a:pPr/>
              <a:t>5</a:t>
            </a:fld>
            <a:endParaRPr lang="de-CH" sz="1400" smtClean="0">
              <a:solidFill>
                <a:srgbClr val="7E7E7E"/>
              </a:solidFill>
              <a:latin typeface="Times" charset="0"/>
            </a:endParaRPr>
          </a:p>
        </p:txBody>
      </p:sp>
      <p:pic>
        <p:nvPicPr>
          <p:cNvPr id="17414" name="Picture 6" descr="Picture 1.png"/>
          <p:cNvPicPr>
            <a:picLocks noChangeAspect="1"/>
          </p:cNvPicPr>
          <p:nvPr/>
        </p:nvPicPr>
        <p:blipFill>
          <a:blip r:embed="rId2"/>
          <a:srcRect/>
          <a:stretch>
            <a:fillRect/>
          </a:stretch>
        </p:blipFill>
        <p:spPr bwMode="auto">
          <a:xfrm>
            <a:off x="381000" y="2038350"/>
            <a:ext cx="8382000" cy="1009650"/>
          </a:xfrm>
          <a:prstGeom prst="rect">
            <a:avLst/>
          </a:prstGeom>
          <a:noFill/>
          <a:ln w="9525">
            <a:noFill/>
            <a:miter lim="800000"/>
            <a:headEnd/>
            <a:tailEnd/>
          </a:ln>
        </p:spPr>
      </p:pic>
      <p:sp>
        <p:nvSpPr>
          <p:cNvPr id="17415" name="TextBox 7"/>
          <p:cNvSpPr txBox="1">
            <a:spLocks noChangeArrowheads="1"/>
          </p:cNvSpPr>
          <p:nvPr/>
        </p:nvSpPr>
        <p:spPr bwMode="auto">
          <a:xfrm>
            <a:off x="1219200" y="3886200"/>
            <a:ext cx="7110413" cy="1200150"/>
          </a:xfrm>
          <a:prstGeom prst="rect">
            <a:avLst/>
          </a:prstGeom>
          <a:noFill/>
          <a:ln w="9525">
            <a:noFill/>
            <a:miter lim="800000"/>
            <a:headEnd/>
            <a:tailEnd/>
          </a:ln>
        </p:spPr>
        <p:txBody>
          <a:bodyPr wrap="none">
            <a:prstTxWarp prst="textNoShape">
              <a:avLst/>
            </a:prstTxWarp>
            <a:spAutoFit/>
          </a:bodyPr>
          <a:lstStyle/>
          <a:p>
            <a:pPr marL="271463" indent="-271463">
              <a:buFont typeface="Arial" charset="0"/>
              <a:buChar char="•"/>
            </a:pPr>
            <a:r>
              <a:rPr lang="en-US"/>
              <a:t>front end produces IR</a:t>
            </a:r>
          </a:p>
          <a:p>
            <a:pPr marL="271463" indent="-271463">
              <a:buFont typeface="Arial" charset="0"/>
              <a:buChar char="•"/>
            </a:pPr>
            <a:r>
              <a:rPr lang="en-US"/>
              <a:t>optimizer transforms IR to more efficient program</a:t>
            </a:r>
          </a:p>
          <a:p>
            <a:pPr marL="271463" indent="-271463">
              <a:buFont typeface="Arial" charset="0"/>
              <a:buChar char="•"/>
            </a:pPr>
            <a:r>
              <a:rPr lang="en-US"/>
              <a:t>back end transform IR to target code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5"/>
          <p:cNvSpPr>
            <a:spLocks noGrp="1"/>
          </p:cNvSpPr>
          <p:nvPr>
            <p:ph type="title"/>
          </p:nvPr>
        </p:nvSpPr>
        <p:spPr/>
        <p:txBody>
          <a:bodyPr/>
          <a:lstStyle/>
          <a:p>
            <a:r>
              <a:rPr lang="en-US" smtClean="0">
                <a:ea typeface="ＭＳ Ｐゴシック" charset="-128"/>
                <a:cs typeface="ＭＳ Ｐゴシック" charset="-128"/>
              </a:rPr>
              <a:t>Kinds of IR</a:t>
            </a:r>
          </a:p>
        </p:txBody>
      </p:sp>
      <p:sp>
        <p:nvSpPr>
          <p:cNvPr id="18435" name="Content Placeholder 6"/>
          <p:cNvSpPr>
            <a:spLocks noGrp="1"/>
          </p:cNvSpPr>
          <p:nvPr>
            <p:ph idx="1"/>
          </p:nvPr>
        </p:nvSpPr>
        <p:spPr/>
        <p:txBody>
          <a:bodyPr/>
          <a:lstStyle/>
          <a:p>
            <a:r>
              <a:rPr lang="en-US" smtClean="0">
                <a:ea typeface="ＭＳ Ｐゴシック" charset="-128"/>
                <a:cs typeface="ＭＳ Ｐゴシック" charset="-128"/>
              </a:rPr>
              <a:t>Abstract syntax trees (AST)</a:t>
            </a:r>
          </a:p>
          <a:p>
            <a:r>
              <a:rPr lang="en-US" smtClean="0">
                <a:ea typeface="ＭＳ Ｐゴシック" charset="-128"/>
                <a:cs typeface="ＭＳ Ｐゴシック" charset="-128"/>
              </a:rPr>
              <a:t>Linear operator form of tree (e.g., postfix notation)</a:t>
            </a:r>
          </a:p>
          <a:p>
            <a:r>
              <a:rPr lang="en-US" smtClean="0">
                <a:ea typeface="ＭＳ Ｐゴシック" charset="-128"/>
                <a:cs typeface="ＭＳ Ｐゴシック" charset="-128"/>
              </a:rPr>
              <a:t>Directed acyclic graphs (DAG)</a:t>
            </a:r>
          </a:p>
          <a:p>
            <a:r>
              <a:rPr lang="en-US" smtClean="0">
                <a:ea typeface="ＭＳ Ｐゴシック" charset="-128"/>
                <a:cs typeface="ＭＳ Ｐゴシック" charset="-128"/>
              </a:rPr>
              <a:t>Control flow graphs (CFG)</a:t>
            </a:r>
          </a:p>
          <a:p>
            <a:r>
              <a:rPr lang="en-US" smtClean="0">
                <a:ea typeface="ＭＳ Ｐゴシック" charset="-128"/>
                <a:cs typeface="ＭＳ Ｐゴシック" charset="-128"/>
              </a:rPr>
              <a:t>Program dependence graphs (PDG)</a:t>
            </a:r>
          </a:p>
          <a:p>
            <a:r>
              <a:rPr lang="en-US" smtClean="0">
                <a:ea typeface="ＭＳ Ｐゴシック" charset="-128"/>
                <a:cs typeface="ＭＳ Ｐゴシック" charset="-128"/>
              </a:rPr>
              <a:t>Static single assignment form (SSA)</a:t>
            </a:r>
          </a:p>
          <a:p>
            <a:r>
              <a:rPr lang="en-US" smtClean="0">
                <a:ea typeface="ＭＳ Ｐゴシック" charset="-128"/>
                <a:cs typeface="ＭＳ Ｐゴシック" charset="-128"/>
              </a:rPr>
              <a:t>3-address code</a:t>
            </a:r>
          </a:p>
          <a:p>
            <a:r>
              <a:rPr lang="en-US" smtClean="0">
                <a:ea typeface="ＭＳ Ｐゴシック" charset="-128"/>
                <a:cs typeface="ＭＳ Ｐゴシック" charset="-128"/>
              </a:rPr>
              <a:t>Hybrid combinations</a:t>
            </a:r>
          </a:p>
        </p:txBody>
      </p:sp>
      <p:sp>
        <p:nvSpPr>
          <p:cNvPr id="18436" name="Date Placeholder 2"/>
          <p:cNvSpPr>
            <a:spLocks noGrp="1"/>
          </p:cNvSpPr>
          <p:nvPr>
            <p:ph type="dt" sz="quarter" idx="10"/>
          </p:nvPr>
        </p:nvSpPr>
        <p:spPr>
          <a:noFill/>
        </p:spPr>
        <p:txBody>
          <a:bodyPr/>
          <a:lstStyle/>
          <a:p>
            <a:r>
              <a:rPr lang="en-US" smtClean="0"/>
              <a:t>© Oscar Nierstrasz</a:t>
            </a:r>
            <a:endParaRPr lang="de-CH" smtClean="0"/>
          </a:p>
        </p:txBody>
      </p:sp>
      <p:sp>
        <p:nvSpPr>
          <p:cNvPr id="18437" name="Footer Placeholder 3"/>
          <p:cNvSpPr>
            <a:spLocks noGrp="1"/>
          </p:cNvSpPr>
          <p:nvPr>
            <p:ph type="ftr" sz="quarter" idx="11"/>
          </p:nvPr>
        </p:nvSpPr>
        <p:spPr>
          <a:noFill/>
        </p:spPr>
        <p:txBody>
          <a:bodyPr/>
          <a:lstStyle/>
          <a:p>
            <a:r>
              <a:rPr lang="en-US" smtClean="0"/>
              <a:t>Intermediate Representation</a:t>
            </a:r>
            <a:endParaRPr lang="de-CH" smtClean="0"/>
          </a:p>
        </p:txBody>
      </p:sp>
      <p:sp>
        <p:nvSpPr>
          <p:cNvPr id="18438" name="Slide Number Placeholder 4"/>
          <p:cNvSpPr>
            <a:spLocks noGrp="1"/>
          </p:cNvSpPr>
          <p:nvPr>
            <p:ph type="sldNum" sz="quarter" idx="12"/>
          </p:nvPr>
        </p:nvSpPr>
        <p:spPr>
          <a:noFill/>
        </p:spPr>
        <p:txBody>
          <a:bodyPr/>
          <a:lstStyle/>
          <a:p>
            <a:fld id="{DC78519F-3DDB-104C-942E-0EF5CE6C56C9}" type="slidenum">
              <a:rPr lang="de-CH" smtClean="0"/>
              <a:pPr/>
              <a:t>6</a:t>
            </a:fld>
            <a:endParaRPr lang="de-CH" sz="1400" smtClean="0">
              <a:solidFill>
                <a:srgbClr val="7E7E7E"/>
              </a:solidFill>
              <a:latin typeface="Times"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ea typeface="ＭＳ Ｐゴシック" charset="-128"/>
                <a:cs typeface="ＭＳ Ｐゴシック" charset="-128"/>
              </a:rPr>
              <a:t>Categories of IR</a:t>
            </a:r>
          </a:p>
        </p:txBody>
      </p:sp>
      <p:sp>
        <p:nvSpPr>
          <p:cNvPr id="19459" name="Content Placeholder 2"/>
          <p:cNvSpPr>
            <a:spLocks noGrp="1"/>
          </p:cNvSpPr>
          <p:nvPr>
            <p:ph idx="1"/>
          </p:nvPr>
        </p:nvSpPr>
        <p:spPr/>
        <p:txBody>
          <a:bodyPr/>
          <a:lstStyle/>
          <a:p>
            <a:r>
              <a:rPr lang="en-US" smtClean="0">
                <a:ea typeface="ＭＳ Ｐゴシック" charset="-128"/>
                <a:cs typeface="ＭＳ Ｐゴシック" charset="-128"/>
              </a:rPr>
              <a:t>Structural</a:t>
            </a:r>
          </a:p>
          <a:p>
            <a:pPr lvl="1"/>
            <a:r>
              <a:rPr lang="en-US" smtClean="0"/>
              <a:t>graphically oriented (trees, DAGs)</a:t>
            </a:r>
          </a:p>
          <a:p>
            <a:pPr lvl="1"/>
            <a:r>
              <a:rPr lang="en-US" smtClean="0"/>
              <a:t>nodes and edges tend to be large</a:t>
            </a:r>
          </a:p>
          <a:p>
            <a:pPr lvl="1"/>
            <a:r>
              <a:rPr lang="en-US" smtClean="0"/>
              <a:t>heavily used on source-to-source translators</a:t>
            </a:r>
          </a:p>
          <a:p>
            <a:r>
              <a:rPr lang="en-US" smtClean="0">
                <a:ea typeface="ＭＳ Ｐゴシック" charset="-128"/>
                <a:cs typeface="ＭＳ Ｐゴシック" charset="-128"/>
              </a:rPr>
              <a:t>Linear</a:t>
            </a:r>
          </a:p>
          <a:p>
            <a:pPr lvl="1"/>
            <a:r>
              <a:rPr lang="en-US" smtClean="0"/>
              <a:t>pseudo-code for abstract machine</a:t>
            </a:r>
          </a:p>
          <a:p>
            <a:pPr lvl="1"/>
            <a:r>
              <a:rPr lang="en-US" smtClean="0"/>
              <a:t>large variation in level of abstraction</a:t>
            </a:r>
          </a:p>
          <a:p>
            <a:pPr lvl="1"/>
            <a:r>
              <a:rPr lang="en-US" smtClean="0"/>
              <a:t>simple, compact data structures</a:t>
            </a:r>
          </a:p>
          <a:p>
            <a:pPr lvl="1"/>
            <a:r>
              <a:rPr lang="en-US" smtClean="0"/>
              <a:t>easier to rearrange</a:t>
            </a:r>
          </a:p>
          <a:p>
            <a:r>
              <a:rPr lang="en-US" smtClean="0">
                <a:ea typeface="ＭＳ Ｐゴシック" charset="-128"/>
                <a:cs typeface="ＭＳ Ｐゴシック" charset="-128"/>
              </a:rPr>
              <a:t>Hybrid</a:t>
            </a:r>
          </a:p>
          <a:p>
            <a:pPr lvl="1"/>
            <a:r>
              <a:rPr lang="en-US" smtClean="0"/>
              <a:t>combination of graphs and linear code (e.g. CFGs)</a:t>
            </a:r>
          </a:p>
          <a:p>
            <a:pPr lvl="1"/>
            <a:r>
              <a:rPr lang="en-US" smtClean="0"/>
              <a:t>attempt  to achieve best of both worlds</a:t>
            </a:r>
          </a:p>
          <a:p>
            <a:pPr lvl="1"/>
            <a:endParaRPr lang="en-US" smtClean="0"/>
          </a:p>
        </p:txBody>
      </p:sp>
      <p:sp>
        <p:nvSpPr>
          <p:cNvPr id="19460" name="Date Placeholder 3"/>
          <p:cNvSpPr>
            <a:spLocks noGrp="1"/>
          </p:cNvSpPr>
          <p:nvPr>
            <p:ph type="dt" sz="quarter" idx="10"/>
          </p:nvPr>
        </p:nvSpPr>
        <p:spPr>
          <a:noFill/>
        </p:spPr>
        <p:txBody>
          <a:bodyPr/>
          <a:lstStyle/>
          <a:p>
            <a:r>
              <a:rPr lang="en-US" smtClean="0"/>
              <a:t>© Oscar Nierstrasz</a:t>
            </a:r>
            <a:endParaRPr lang="de-CH" smtClean="0"/>
          </a:p>
        </p:txBody>
      </p:sp>
      <p:sp>
        <p:nvSpPr>
          <p:cNvPr id="19461"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19462" name="Slide Number Placeholder 5"/>
          <p:cNvSpPr>
            <a:spLocks noGrp="1"/>
          </p:cNvSpPr>
          <p:nvPr>
            <p:ph type="sldNum" sz="quarter" idx="12"/>
          </p:nvPr>
        </p:nvSpPr>
        <p:spPr>
          <a:noFill/>
        </p:spPr>
        <p:txBody>
          <a:bodyPr/>
          <a:lstStyle/>
          <a:p>
            <a:fld id="{3A7BE56B-33C8-494B-89EE-A5B81443A8F1}" type="slidenum">
              <a:rPr lang="de-CH" smtClean="0"/>
              <a:pPr/>
              <a:t>7</a:t>
            </a:fld>
            <a:endParaRPr lang="de-CH" sz="1400" smtClean="0">
              <a:solidFill>
                <a:srgbClr val="7E7E7E"/>
              </a:solidFill>
              <a:latin typeface="Time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ea typeface="ＭＳ Ｐゴシック" charset="-128"/>
                <a:cs typeface="ＭＳ Ｐゴシック" charset="-128"/>
              </a:rPr>
              <a:t>Important IR properties</a:t>
            </a:r>
          </a:p>
        </p:txBody>
      </p:sp>
      <p:sp>
        <p:nvSpPr>
          <p:cNvPr id="20483" name="Content Placeholder 2"/>
          <p:cNvSpPr>
            <a:spLocks noGrp="1"/>
          </p:cNvSpPr>
          <p:nvPr>
            <p:ph idx="1"/>
          </p:nvPr>
        </p:nvSpPr>
        <p:spPr/>
        <p:txBody>
          <a:bodyPr/>
          <a:lstStyle/>
          <a:p>
            <a:r>
              <a:rPr lang="en-US" smtClean="0">
                <a:ea typeface="ＭＳ Ｐゴシック" charset="-128"/>
                <a:cs typeface="ＭＳ Ｐゴシック" charset="-128"/>
              </a:rPr>
              <a:t>Ease of generation</a:t>
            </a:r>
          </a:p>
          <a:p>
            <a:r>
              <a:rPr lang="en-US" smtClean="0">
                <a:ea typeface="ＭＳ Ｐゴシック" charset="-128"/>
                <a:cs typeface="ＭＳ Ｐゴシック" charset="-128"/>
              </a:rPr>
              <a:t>Ease of manipulation</a:t>
            </a:r>
          </a:p>
          <a:p>
            <a:r>
              <a:rPr lang="en-US" smtClean="0">
                <a:ea typeface="ＭＳ Ｐゴシック" charset="-128"/>
                <a:cs typeface="ＭＳ Ｐゴシック" charset="-128"/>
              </a:rPr>
              <a:t>Cost of manipulation</a:t>
            </a:r>
          </a:p>
          <a:p>
            <a:r>
              <a:rPr lang="en-US" smtClean="0">
                <a:ea typeface="ＭＳ Ｐゴシック" charset="-128"/>
                <a:cs typeface="ＭＳ Ｐゴシック" charset="-128"/>
              </a:rPr>
              <a:t>Level of abstraction</a:t>
            </a:r>
          </a:p>
          <a:p>
            <a:r>
              <a:rPr lang="en-US" smtClean="0">
                <a:ea typeface="ＭＳ Ｐゴシック" charset="-128"/>
                <a:cs typeface="ＭＳ Ｐゴシック" charset="-128"/>
              </a:rPr>
              <a:t>Freedom of expression (!)</a:t>
            </a:r>
          </a:p>
          <a:p>
            <a:r>
              <a:rPr lang="en-US" smtClean="0">
                <a:ea typeface="ＭＳ Ｐゴシック" charset="-128"/>
                <a:cs typeface="ＭＳ Ｐゴシック" charset="-128"/>
              </a:rPr>
              <a:t>Size of typical procedure</a:t>
            </a:r>
          </a:p>
          <a:p>
            <a:r>
              <a:rPr lang="en-US" smtClean="0">
                <a:ea typeface="ＭＳ Ｐゴシック" charset="-128"/>
                <a:cs typeface="ＭＳ Ｐゴシック" charset="-128"/>
              </a:rPr>
              <a:t>Original or derivative</a:t>
            </a:r>
          </a:p>
        </p:txBody>
      </p:sp>
      <p:sp>
        <p:nvSpPr>
          <p:cNvPr id="20484" name="Date Placeholder 3"/>
          <p:cNvSpPr>
            <a:spLocks noGrp="1"/>
          </p:cNvSpPr>
          <p:nvPr>
            <p:ph type="dt" sz="quarter" idx="10"/>
          </p:nvPr>
        </p:nvSpPr>
        <p:spPr>
          <a:noFill/>
        </p:spPr>
        <p:txBody>
          <a:bodyPr/>
          <a:lstStyle/>
          <a:p>
            <a:r>
              <a:rPr lang="en-US" smtClean="0"/>
              <a:t>© Oscar Nierstrasz</a:t>
            </a:r>
            <a:endParaRPr lang="de-CH" smtClean="0"/>
          </a:p>
        </p:txBody>
      </p:sp>
      <p:sp>
        <p:nvSpPr>
          <p:cNvPr id="20485"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0486" name="Slide Number Placeholder 5"/>
          <p:cNvSpPr>
            <a:spLocks noGrp="1"/>
          </p:cNvSpPr>
          <p:nvPr>
            <p:ph type="sldNum" sz="quarter" idx="12"/>
          </p:nvPr>
        </p:nvSpPr>
        <p:spPr>
          <a:noFill/>
        </p:spPr>
        <p:txBody>
          <a:bodyPr/>
          <a:lstStyle/>
          <a:p>
            <a:fld id="{0D493400-0EE0-844A-9923-8D9153C64548}" type="slidenum">
              <a:rPr lang="de-CH" smtClean="0"/>
              <a:pPr/>
              <a:t>8</a:t>
            </a:fld>
            <a:endParaRPr lang="de-CH" sz="1400" smtClean="0">
              <a:solidFill>
                <a:srgbClr val="7E7E7E"/>
              </a:solidFill>
              <a:latin typeface="Times" charset="0"/>
            </a:endParaRPr>
          </a:p>
        </p:txBody>
      </p:sp>
      <p:sp>
        <p:nvSpPr>
          <p:cNvPr id="7" name="TextBox 6"/>
          <p:cNvSpPr txBox="1"/>
          <p:nvPr/>
        </p:nvSpPr>
        <p:spPr>
          <a:xfrm>
            <a:off x="5410200" y="2971800"/>
            <a:ext cx="3276600" cy="3046413"/>
          </a:xfrm>
          <a:prstGeom prst="rect">
            <a:avLst/>
          </a:prstGeom>
          <a:solidFill>
            <a:schemeClr val="accent5">
              <a:lumMod val="90000"/>
            </a:schemeClr>
          </a:solidFill>
        </p:spPr>
        <p:txBody>
          <a:bodyPr>
            <a:prstTxWarp prst="textNoShape">
              <a:avLst/>
            </a:prstTxWarp>
            <a:spAutoFit/>
          </a:bodyPr>
          <a:lstStyle/>
          <a:p>
            <a:pPr>
              <a:defRPr/>
            </a:pPr>
            <a:r>
              <a:rPr lang="en-US"/>
              <a:t>Subtle design decisions in the IR can have far-reaching effects on the speed and effectiveness of the compiler!</a:t>
            </a:r>
          </a:p>
          <a:p>
            <a:pPr>
              <a:defRPr/>
            </a:pPr>
            <a:r>
              <a:rPr lang="en-US" i="1">
                <a:solidFill>
                  <a:schemeClr val="accent2"/>
                </a:solidFill>
                <a:latin typeface="Wingdings" charset="2"/>
                <a:ea typeface="Wingdings" charset="2"/>
                <a:cs typeface="Wingdings" charset="2"/>
              </a:rPr>
              <a:t></a:t>
            </a:r>
            <a:r>
              <a:rPr lang="en-US" i="1">
                <a:solidFill>
                  <a:schemeClr val="accent2"/>
                </a:solidFill>
              </a:rPr>
              <a:t> Degree of exposed detail can be crucial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6"/>
          <p:cNvSpPr>
            <a:spLocks noGrp="1"/>
          </p:cNvSpPr>
          <p:nvPr>
            <p:ph type="title"/>
          </p:nvPr>
        </p:nvSpPr>
        <p:spPr/>
        <p:txBody>
          <a:bodyPr/>
          <a:lstStyle/>
          <a:p>
            <a:r>
              <a:rPr lang="en-US" smtClean="0">
                <a:ea typeface="ＭＳ Ｐゴシック" charset="-128"/>
                <a:cs typeface="ＭＳ Ｐゴシック" charset="-128"/>
              </a:rPr>
              <a:t>Abstract syntax tree</a:t>
            </a:r>
          </a:p>
        </p:txBody>
      </p:sp>
      <p:sp>
        <p:nvSpPr>
          <p:cNvPr id="21507" name="Date Placeholder 3"/>
          <p:cNvSpPr>
            <a:spLocks noGrp="1"/>
          </p:cNvSpPr>
          <p:nvPr>
            <p:ph type="dt" sz="quarter" idx="10"/>
          </p:nvPr>
        </p:nvSpPr>
        <p:spPr>
          <a:noFill/>
        </p:spPr>
        <p:txBody>
          <a:bodyPr/>
          <a:lstStyle/>
          <a:p>
            <a:r>
              <a:rPr lang="en-US" smtClean="0"/>
              <a:t>© Oscar Nierstrasz</a:t>
            </a:r>
            <a:endParaRPr lang="de-CH" smtClean="0"/>
          </a:p>
        </p:txBody>
      </p:sp>
      <p:sp>
        <p:nvSpPr>
          <p:cNvPr id="21508" name="Footer Placeholder 4"/>
          <p:cNvSpPr>
            <a:spLocks noGrp="1"/>
          </p:cNvSpPr>
          <p:nvPr>
            <p:ph type="ftr" sz="quarter" idx="11"/>
          </p:nvPr>
        </p:nvSpPr>
        <p:spPr>
          <a:noFill/>
        </p:spPr>
        <p:txBody>
          <a:bodyPr/>
          <a:lstStyle/>
          <a:p>
            <a:r>
              <a:rPr lang="en-US" smtClean="0"/>
              <a:t>Intermediate Representation</a:t>
            </a:r>
            <a:endParaRPr lang="de-CH" smtClean="0"/>
          </a:p>
        </p:txBody>
      </p:sp>
      <p:sp>
        <p:nvSpPr>
          <p:cNvPr id="21509" name="Slide Number Placeholder 5"/>
          <p:cNvSpPr>
            <a:spLocks noGrp="1"/>
          </p:cNvSpPr>
          <p:nvPr>
            <p:ph type="sldNum" sz="quarter" idx="12"/>
          </p:nvPr>
        </p:nvSpPr>
        <p:spPr>
          <a:noFill/>
        </p:spPr>
        <p:txBody>
          <a:bodyPr/>
          <a:lstStyle/>
          <a:p>
            <a:fld id="{E276EBE5-9B64-3A40-889C-EA9731EBE9B5}" type="slidenum">
              <a:rPr lang="de-CH" smtClean="0"/>
              <a:pPr/>
              <a:t>9</a:t>
            </a:fld>
            <a:endParaRPr lang="de-CH" sz="1400" smtClean="0">
              <a:solidFill>
                <a:srgbClr val="7E7E7E"/>
              </a:solidFill>
              <a:latin typeface="Times" charset="0"/>
            </a:endParaRPr>
          </a:p>
        </p:txBody>
      </p:sp>
      <p:pic>
        <p:nvPicPr>
          <p:cNvPr id="21510" name="Picture 7" descr="Picture 2.png"/>
          <p:cNvPicPr>
            <a:picLocks noChangeAspect="1"/>
          </p:cNvPicPr>
          <p:nvPr/>
        </p:nvPicPr>
        <p:blipFill>
          <a:blip r:embed="rId2"/>
          <a:srcRect/>
          <a:stretch>
            <a:fillRect/>
          </a:stretch>
        </p:blipFill>
        <p:spPr bwMode="auto">
          <a:xfrm>
            <a:off x="5334000" y="1828800"/>
            <a:ext cx="3495675" cy="2082800"/>
          </a:xfrm>
          <a:prstGeom prst="rect">
            <a:avLst/>
          </a:prstGeom>
          <a:noFill/>
          <a:ln w="9525">
            <a:noFill/>
            <a:miter lim="800000"/>
            <a:headEnd/>
            <a:tailEnd/>
          </a:ln>
        </p:spPr>
      </p:pic>
      <p:sp>
        <p:nvSpPr>
          <p:cNvPr id="21511" name="TextBox 8"/>
          <p:cNvSpPr txBox="1">
            <a:spLocks noChangeArrowheads="1"/>
          </p:cNvSpPr>
          <p:nvPr/>
        </p:nvSpPr>
        <p:spPr bwMode="auto">
          <a:xfrm>
            <a:off x="381000" y="1828800"/>
            <a:ext cx="4495800" cy="1200150"/>
          </a:xfrm>
          <a:prstGeom prst="rect">
            <a:avLst/>
          </a:prstGeom>
          <a:noFill/>
          <a:ln w="9525">
            <a:noFill/>
            <a:miter lim="800000"/>
            <a:headEnd/>
            <a:tailEnd/>
          </a:ln>
        </p:spPr>
        <p:txBody>
          <a:bodyPr>
            <a:prstTxWarp prst="textNoShape">
              <a:avLst/>
            </a:prstTxWarp>
            <a:spAutoFit/>
          </a:bodyPr>
          <a:lstStyle/>
          <a:p>
            <a:r>
              <a:rPr lang="en-US"/>
              <a:t>An AST is a parse tree with nodes for most non-terminals removed.</a:t>
            </a:r>
          </a:p>
        </p:txBody>
      </p:sp>
      <p:sp>
        <p:nvSpPr>
          <p:cNvPr id="21512" name="TextBox 9"/>
          <p:cNvSpPr txBox="1">
            <a:spLocks noChangeArrowheads="1"/>
          </p:cNvSpPr>
          <p:nvPr/>
        </p:nvSpPr>
        <p:spPr bwMode="auto">
          <a:xfrm>
            <a:off x="304800" y="3657600"/>
            <a:ext cx="4419600" cy="1570038"/>
          </a:xfrm>
          <a:prstGeom prst="rect">
            <a:avLst/>
          </a:prstGeom>
          <a:solidFill>
            <a:srgbClr val="F4F3A1"/>
          </a:solidFill>
          <a:ln w="9525">
            <a:noFill/>
            <a:miter lim="800000"/>
            <a:headEnd/>
            <a:tailEnd/>
          </a:ln>
        </p:spPr>
        <p:txBody>
          <a:bodyPr>
            <a:prstTxWarp prst="textNoShape">
              <a:avLst/>
            </a:prstTxWarp>
            <a:spAutoFit/>
          </a:bodyPr>
          <a:lstStyle/>
          <a:p>
            <a:r>
              <a:rPr lang="en-US" i="1"/>
              <a:t>Since the program is already parsed, non-terminals needed to establish precedence and associativity can be collapsed!</a:t>
            </a:r>
          </a:p>
        </p:txBody>
      </p:sp>
      <p:sp>
        <p:nvSpPr>
          <p:cNvPr id="21513" name="TextBox 10"/>
          <p:cNvSpPr txBox="1">
            <a:spLocks noChangeArrowheads="1"/>
          </p:cNvSpPr>
          <p:nvPr/>
        </p:nvSpPr>
        <p:spPr bwMode="auto">
          <a:xfrm>
            <a:off x="4876800" y="4724400"/>
            <a:ext cx="3962400" cy="830263"/>
          </a:xfrm>
          <a:prstGeom prst="rect">
            <a:avLst/>
          </a:prstGeom>
          <a:noFill/>
          <a:ln w="9525">
            <a:noFill/>
            <a:miter lim="800000"/>
            <a:headEnd/>
            <a:tailEnd/>
          </a:ln>
        </p:spPr>
        <p:txBody>
          <a:bodyPr>
            <a:prstTxWarp prst="textNoShape">
              <a:avLst/>
            </a:prstTxWarp>
            <a:spAutoFit/>
          </a:bodyPr>
          <a:lstStyle/>
          <a:p>
            <a:r>
              <a:rPr lang="en-US"/>
              <a:t>A linear operator form of this tree (postfix) would be:</a:t>
            </a:r>
          </a:p>
        </p:txBody>
      </p:sp>
      <p:sp>
        <p:nvSpPr>
          <p:cNvPr id="21514" name="TextBox 12"/>
          <p:cNvSpPr txBox="1">
            <a:spLocks noChangeArrowheads="1"/>
          </p:cNvSpPr>
          <p:nvPr/>
        </p:nvSpPr>
        <p:spPr bwMode="auto">
          <a:xfrm>
            <a:off x="5943600" y="5791200"/>
            <a:ext cx="1846263" cy="461963"/>
          </a:xfrm>
          <a:prstGeom prst="rect">
            <a:avLst/>
          </a:prstGeom>
          <a:noFill/>
          <a:ln w="9525">
            <a:solidFill>
              <a:srgbClr val="05027D"/>
            </a:solidFill>
            <a:miter lim="800000"/>
            <a:headEnd/>
            <a:tailEnd/>
          </a:ln>
        </p:spPr>
        <p:txBody>
          <a:bodyPr wrap="none">
            <a:prstTxWarp prst="textNoShape">
              <a:avLst/>
            </a:prstTxWarp>
            <a:spAutoFit/>
          </a:bodyPr>
          <a:lstStyle/>
          <a:p>
            <a:r>
              <a:rPr lang="en-US">
                <a:latin typeface="Courier" charset="0"/>
                <a:ea typeface="Courier" charset="0"/>
                <a:cs typeface="Courier" charset="0"/>
              </a:rPr>
              <a:t>x 2 y *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B_Screen">
  <a:themeElements>
    <a:clrScheme name="">
      <a:dk1>
        <a:srgbClr val="05027D"/>
      </a:dk1>
      <a:lt1>
        <a:srgbClr val="FFFFFF"/>
      </a:lt1>
      <a:dk2>
        <a:srgbClr val="3A007D"/>
      </a:dk2>
      <a:lt2>
        <a:srgbClr val="F6F6F6"/>
      </a:lt2>
      <a:accent1>
        <a:srgbClr val="F5F399"/>
      </a:accent1>
      <a:accent2>
        <a:srgbClr val="7E0007"/>
      </a:accent2>
      <a:accent3>
        <a:srgbClr val="FFFFFF"/>
      </a:accent3>
      <a:accent4>
        <a:srgbClr val="03016A"/>
      </a:accent4>
      <a:accent5>
        <a:srgbClr val="F9F8CA"/>
      </a:accent5>
      <a:accent6>
        <a:srgbClr val="720006"/>
      </a:accent6>
      <a:hlink>
        <a:srgbClr val="0005DF"/>
      </a:hlink>
      <a:folHlink>
        <a:srgbClr val="464381"/>
      </a:folHlink>
    </a:clrScheme>
    <a:fontScheme name="UB_Scree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Helvetica" pitchFamily="-65"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Helvetica" pitchFamily="-65" charset="0"/>
          </a:defRPr>
        </a:defPPr>
      </a:lstStyle>
    </a:lnDef>
  </a:objectDefaults>
  <a:extraClrSchemeLst>
    <a:extraClrScheme>
      <a:clrScheme name="UB_Scre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B_Screen 2">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0005DF"/>
        </a:hlink>
        <a:folHlink>
          <a:srgbClr val="7E7781"/>
        </a:folHlink>
      </a:clrScheme>
      <a:clrMap bg1="lt1" tx1="dk1" bg2="lt2" tx2="dk2" accent1="accent1" accent2="accent2" accent3="accent3" accent4="accent4" accent5="accent5" accent6="accent6" hlink="hlink" folHlink="folHlink"/>
    </a:extraClrScheme>
    <a:extraClrScheme>
      <a:clrScheme name="UB_Screen 3">
        <a:dk1>
          <a:srgbClr val="000000"/>
        </a:dk1>
        <a:lt1>
          <a:srgbClr val="FFFFFF"/>
        </a:lt1>
        <a:dk2>
          <a:srgbClr val="000000"/>
        </a:dk2>
        <a:lt2>
          <a:srgbClr val="F6F6F6"/>
        </a:lt2>
        <a:accent1>
          <a:srgbClr val="E1EBF5"/>
        </a:accent1>
        <a:accent2>
          <a:srgbClr val="9CBDDE"/>
        </a:accent2>
        <a:accent3>
          <a:srgbClr val="FFFFFF"/>
        </a:accent3>
        <a:accent4>
          <a:srgbClr val="000000"/>
        </a:accent4>
        <a:accent5>
          <a:srgbClr val="EEF3F9"/>
        </a:accent5>
        <a:accent6>
          <a:srgbClr val="8DABC9"/>
        </a:accent6>
        <a:hlink>
          <a:srgbClr val="0005DF"/>
        </a:hlink>
        <a:folHlink>
          <a:srgbClr val="46438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Workspace:Talks:Dagstuhl:UB_Screen.ppt</Template>
  <TotalTime>2630</TotalTime>
  <Words>2362</Words>
  <Application>Microsoft Macintosh PowerPoint</Application>
  <PresentationFormat>On-screen Show (4:3)</PresentationFormat>
  <Paragraphs>459</Paragraphs>
  <Slides>32</Slides>
  <Notes>11</Notes>
  <HiddenSlides>0</HiddenSlides>
  <MMClips>0</MMClips>
  <ScaleCrop>false</ScaleCrop>
  <HeadingPairs>
    <vt:vector size="6" baseType="variant">
      <vt:variant>
        <vt:lpstr>Fonts Used</vt:lpstr>
      </vt:variant>
      <vt:variant>
        <vt:i4>10</vt:i4>
      </vt:variant>
      <vt:variant>
        <vt:lpstr>Design Template</vt:lpstr>
      </vt:variant>
      <vt:variant>
        <vt:i4>1</vt:i4>
      </vt:variant>
      <vt:variant>
        <vt:lpstr>Slide Titles</vt:lpstr>
      </vt:variant>
      <vt:variant>
        <vt:i4>32</vt:i4>
      </vt:variant>
    </vt:vector>
  </HeadingPairs>
  <TitlesOfParts>
    <vt:vector size="43" baseType="lpstr">
      <vt:lpstr>Helvetica</vt:lpstr>
      <vt:lpstr>ＭＳ Ｐゴシック</vt:lpstr>
      <vt:lpstr>Arial</vt:lpstr>
      <vt:lpstr>Helvetica CE</vt:lpstr>
      <vt:lpstr>Times</vt:lpstr>
      <vt:lpstr>Wingdings</vt:lpstr>
      <vt:lpstr>Courier</vt:lpstr>
      <vt:lpstr>Symbol</vt:lpstr>
      <vt:lpstr>Zapf Dingbats</vt:lpstr>
      <vt:lpstr>Monaco</vt:lpstr>
      <vt:lpstr>UB_Screen</vt:lpstr>
      <vt:lpstr>6. Intermediate Representation</vt:lpstr>
      <vt:lpstr>Roadmap</vt:lpstr>
      <vt:lpstr>Roadmap</vt:lpstr>
      <vt:lpstr>Why use intermediate representations?</vt:lpstr>
      <vt:lpstr>IR scheme</vt:lpstr>
      <vt:lpstr>Kinds of IR</vt:lpstr>
      <vt:lpstr>Categories of IR</vt:lpstr>
      <vt:lpstr>Important IR properties</vt:lpstr>
      <vt:lpstr>Abstract syntax tree</vt:lpstr>
      <vt:lpstr>Directed acyclic graph</vt:lpstr>
      <vt:lpstr>Control flow graph</vt:lpstr>
      <vt:lpstr>Single static assignment (SSA)</vt:lpstr>
      <vt:lpstr>3-address code</vt:lpstr>
      <vt:lpstr>Typical 3-address codes</vt:lpstr>
      <vt:lpstr>3-address code — two variants</vt:lpstr>
      <vt:lpstr>IR choices</vt:lpstr>
      <vt:lpstr>Roadmap</vt:lpstr>
      <vt:lpstr>IR trees — expressions</vt:lpstr>
      <vt:lpstr>IR trees — statements</vt:lpstr>
      <vt:lpstr>Converting between kinds of expressions</vt:lpstr>
      <vt:lpstr>Variables, arrays and fields</vt:lpstr>
      <vt:lpstr>MiniJava: string literals, object creation </vt:lpstr>
      <vt:lpstr>Control structures</vt:lpstr>
      <vt:lpstr>while loops</vt:lpstr>
      <vt:lpstr>Method calls</vt:lpstr>
      <vt:lpstr>case statements</vt:lpstr>
      <vt:lpstr>case statements — sample translation</vt:lpstr>
      <vt:lpstr>Simplification</vt:lpstr>
      <vt:lpstr>Linearizing trees</vt:lpstr>
      <vt:lpstr>What you should know!</vt:lpstr>
      <vt:lpstr>Can you answer these questions?</vt:lpstr>
      <vt:lpstr>License</vt:lpstr>
    </vt:vector>
  </TitlesOfParts>
  <Company>Ĳ ɦ禜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Nierstrasz</dc:creator>
  <cp:lastModifiedBy>Oscar Nierstrasz</cp:lastModifiedBy>
  <cp:revision>240</cp:revision>
  <cp:lastPrinted>2005-04-07T14:31:46Z</cp:lastPrinted>
  <dcterms:created xsi:type="dcterms:W3CDTF">2011-02-03T08:35:51Z</dcterms:created>
  <dcterms:modified xsi:type="dcterms:W3CDTF">2011-02-03T08:35:57Z</dcterms:modified>
</cp:coreProperties>
</file>