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8" d="100"/>
          <a:sy n="88" d="100"/>
        </p:scale>
        <p:origin x="494" y="6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a:t>
            </a:r>
            <a:r>
              <a:rPr lang="en-US" sz="3600" b="1" dirty="0" smtClean="0">
                <a:solidFill>
                  <a:schemeClr val="bg1"/>
                </a:solidFill>
                <a:latin typeface="Calibri" panose="020F0502020204030204" pitchFamily="34" charset="0"/>
                <a:cs typeface="Times New Roman" panose="02020603050405020304" pitchFamily="18" charset="0"/>
              </a:rPr>
              <a:t>Project: E-WASTE GENERATION CLASSIFICATION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191911" y="972537"/>
            <a:ext cx="5999883" cy="1938992"/>
          </a:xfrm>
          <a:prstGeom prst="rect">
            <a:avLst/>
          </a:prstGeom>
          <a:noFill/>
        </p:spPr>
        <p:txBody>
          <a:bodyPr wrap="square">
            <a:spAutoFit/>
          </a:bodyPr>
          <a:lstStyle/>
          <a:p>
            <a:r>
              <a:rPr lang="en-IN" sz="2000" b="1" dirty="0" smtClean="0">
                <a:solidFill>
                  <a:srgbClr val="213163"/>
                </a:solidFill>
              </a:rPr>
              <a:t>Learning Objectives</a:t>
            </a:r>
          </a:p>
          <a:p>
            <a:endParaRPr lang="en-IN" sz="2000" b="1" dirty="0">
              <a:solidFill>
                <a:srgbClr val="213163"/>
              </a:solidFill>
            </a:endParaRPr>
          </a:p>
          <a:p>
            <a:endParaRPr lang="en-IN" sz="2000" b="1" dirty="0" smtClean="0">
              <a:solidFill>
                <a:srgbClr val="213163"/>
              </a:solidFill>
            </a:endParaRPr>
          </a:p>
          <a:p>
            <a:pPr marL="342900" indent="-342900">
              <a:buFont typeface="Arial" panose="020B0604020202020204" pitchFamily="34" charset="0"/>
              <a:buChar char="•"/>
            </a:pPr>
            <a:r>
              <a:rPr lang="en-US" sz="2000" dirty="0">
                <a:solidFill>
                  <a:srgbClr val="213163"/>
                </a:solidFill>
              </a:rPr>
              <a:t>Use image classification with EfficientNetV2B0 to classify e-waste into 10 distinct categories to support better sorting and recycling automation.</a:t>
            </a:r>
            <a:endParaRPr lang="en-IN" sz="2000" dirty="0">
              <a:solidFill>
                <a:srgbClr val="213163"/>
              </a:solidFill>
            </a:endParaRPr>
          </a:p>
        </p:txBody>
      </p:sp>
      <p:sp>
        <p:nvSpPr>
          <p:cNvPr id="3" name="TextBox 2">
            <a:extLst>
              <a:ext uri="{FF2B5EF4-FFF2-40B4-BE49-F238E27FC236}">
                <a16:creationId xmlns=""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88085" y="815115"/>
            <a:ext cx="8224395" cy="5016758"/>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a:t>
            </a:r>
            <a:r>
              <a:rPr lang="en-IN" sz="2000" b="1" dirty="0" smtClean="0">
                <a:solidFill>
                  <a:srgbClr val="213163"/>
                </a:solidFill>
              </a:rPr>
              <a:t>used</a:t>
            </a:r>
          </a:p>
          <a:p>
            <a:endParaRPr lang="en-IN" sz="2000" b="1" dirty="0">
              <a:solidFill>
                <a:srgbClr val="213163"/>
              </a:solidFill>
            </a:endParaRPr>
          </a:p>
          <a:p>
            <a:pPr marL="342900" indent="-342900">
              <a:buFont typeface="Arial" panose="020B0604020202020204" pitchFamily="34" charset="0"/>
              <a:buChar char="•"/>
            </a:pPr>
            <a:r>
              <a:rPr lang="en-US" sz="2000" b="1" dirty="0" smtClean="0"/>
              <a:t> </a:t>
            </a:r>
            <a:r>
              <a:rPr lang="en-US" sz="2000" b="1" dirty="0"/>
              <a:t>Data Handling &amp; Preprocessing</a:t>
            </a:r>
          </a:p>
          <a:p>
            <a:r>
              <a:rPr lang="en-US" sz="2000" b="1" dirty="0"/>
              <a:t>Python</a:t>
            </a:r>
            <a:r>
              <a:rPr lang="en-US" sz="2000" dirty="0"/>
              <a:t> – Core programming language</a:t>
            </a:r>
          </a:p>
          <a:p>
            <a:r>
              <a:rPr lang="en-US" sz="2000" b="1" dirty="0"/>
              <a:t>Pandas</a:t>
            </a:r>
            <a:r>
              <a:rPr lang="en-US" sz="2000" dirty="0"/>
              <a:t> – Data manipulation and analysis</a:t>
            </a:r>
          </a:p>
          <a:p>
            <a:r>
              <a:rPr lang="en-US" sz="2000" b="1" dirty="0" err="1"/>
              <a:t>NumPy</a:t>
            </a:r>
            <a:r>
              <a:rPr lang="en-US" sz="2000" dirty="0"/>
              <a:t> – Numerical computing</a:t>
            </a:r>
          </a:p>
          <a:p>
            <a:endParaRPr lang="en-IN" sz="2000" b="1" dirty="0" smtClean="0">
              <a:solidFill>
                <a:srgbClr val="213163"/>
              </a:solidFill>
            </a:endParaRPr>
          </a:p>
          <a:p>
            <a:pPr marL="342900" indent="-342900">
              <a:buFont typeface="Arial" panose="020B0604020202020204" pitchFamily="34" charset="0"/>
              <a:buChar char="•"/>
            </a:pPr>
            <a:r>
              <a:rPr lang="en-US" sz="2000" b="1" dirty="0"/>
              <a:t>Machine Learning &amp; Deep Learning</a:t>
            </a:r>
          </a:p>
          <a:p>
            <a:r>
              <a:rPr lang="en-US" sz="2000" b="1" dirty="0" err="1"/>
              <a:t>TensorFlow</a:t>
            </a:r>
            <a:r>
              <a:rPr lang="en-US" sz="2000" dirty="0"/>
              <a:t> – Building and training the classification model</a:t>
            </a:r>
          </a:p>
          <a:p>
            <a:r>
              <a:rPr lang="en-US" sz="2000" b="1" dirty="0" smtClean="0"/>
              <a:t>EfficientNetV2B0</a:t>
            </a:r>
            <a:r>
              <a:rPr lang="en-US" sz="2000" dirty="0" smtClean="0"/>
              <a:t> </a:t>
            </a:r>
            <a:r>
              <a:rPr lang="en-US" sz="2000" dirty="0"/>
              <a:t>– </a:t>
            </a:r>
            <a:r>
              <a:rPr lang="en-US" sz="2000" dirty="0" err="1"/>
              <a:t>Pretrained</a:t>
            </a:r>
            <a:r>
              <a:rPr lang="en-US" sz="2000" dirty="0"/>
              <a:t> CNN model used for image classification (Transfer Learning)</a:t>
            </a:r>
          </a:p>
          <a:p>
            <a:endParaRPr lang="en-US" sz="2000" b="1" dirty="0" smtClean="0"/>
          </a:p>
          <a:p>
            <a:pPr marL="342900" indent="-342900">
              <a:buFont typeface="Arial" panose="020B0604020202020204" pitchFamily="34" charset="0"/>
              <a:buChar char="•"/>
            </a:pPr>
            <a:r>
              <a:rPr lang="en-US" sz="2000" b="1" dirty="0" smtClean="0"/>
              <a:t> </a:t>
            </a:r>
            <a:r>
              <a:rPr lang="en-US" sz="2000" b="1" dirty="0"/>
              <a:t>Dataset &amp; Storage</a:t>
            </a:r>
          </a:p>
          <a:p>
            <a:r>
              <a:rPr lang="en-US" sz="2000" b="1" dirty="0" err="1"/>
              <a:t>Kaggle</a:t>
            </a:r>
            <a:r>
              <a:rPr lang="en-US" sz="2000" dirty="0"/>
              <a:t> – For accessing or uploading datasets</a:t>
            </a:r>
          </a:p>
          <a:p>
            <a:r>
              <a:rPr lang="en-US" sz="2000" b="1" dirty="0"/>
              <a:t>Google Drive</a:t>
            </a:r>
            <a:r>
              <a:rPr lang="en-US" sz="2000" dirty="0"/>
              <a:t> – To store large datasets in </a:t>
            </a:r>
            <a:r>
              <a:rPr lang="en-US" sz="2000" dirty="0" err="1"/>
              <a:t>Colab</a:t>
            </a:r>
            <a:endParaRPr lang="en-US" sz="2000" dirty="0"/>
          </a:p>
          <a:p>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6102626" cy="2954655"/>
          </a:xfrm>
          <a:prstGeom prst="rect">
            <a:avLst/>
          </a:prstGeom>
          <a:noFill/>
        </p:spPr>
        <p:txBody>
          <a:bodyPr wrap="square">
            <a:spAutoFit/>
          </a:bodyPr>
          <a:lstStyle/>
          <a:p>
            <a:r>
              <a:rPr lang="en-US" sz="2000" b="1" dirty="0" smtClean="0">
                <a:solidFill>
                  <a:srgbClr val="213163"/>
                </a:solidFill>
              </a:rPr>
              <a:t>Methodology</a:t>
            </a:r>
          </a:p>
          <a:p>
            <a:endParaRPr lang="en-US" sz="2000" b="1" dirty="0">
              <a:solidFill>
                <a:srgbClr val="213163"/>
              </a:solidFill>
            </a:endParaRPr>
          </a:p>
          <a:p>
            <a:endParaRPr lang="en-US" sz="2000" b="1" dirty="0" smtClean="0">
              <a:solidFill>
                <a:srgbClr val="213163"/>
              </a:solidFill>
            </a:endParaRPr>
          </a:p>
          <a:p>
            <a:pPr marL="285750" indent="-285750">
              <a:buFont typeface="Arial" panose="020B0604020202020204" pitchFamily="34" charset="0"/>
              <a:buChar char="•"/>
            </a:pPr>
            <a:r>
              <a:rPr lang="en-US" sz="1800" b="1" dirty="0" smtClean="0">
                <a:solidFill>
                  <a:srgbClr val="213163"/>
                </a:solidFill>
              </a:rPr>
              <a:t>Taking the data</a:t>
            </a:r>
          </a:p>
          <a:p>
            <a:pPr marL="285750" indent="-285750">
              <a:buFont typeface="Arial" panose="020B0604020202020204" pitchFamily="34" charset="0"/>
              <a:buChar char="•"/>
            </a:pPr>
            <a:r>
              <a:rPr lang="en-US" sz="1800" b="1" dirty="0" smtClean="0">
                <a:solidFill>
                  <a:srgbClr val="213163"/>
                </a:solidFill>
              </a:rPr>
              <a:t>Preprocessing the data</a:t>
            </a:r>
          </a:p>
          <a:p>
            <a:pPr marL="285750" indent="-285750">
              <a:buFont typeface="Arial" panose="020B0604020202020204" pitchFamily="34" charset="0"/>
              <a:buChar char="•"/>
            </a:pPr>
            <a:r>
              <a:rPr lang="en-US" sz="1800" b="1" dirty="0" smtClean="0">
                <a:solidFill>
                  <a:srgbClr val="213163"/>
                </a:solidFill>
              </a:rPr>
              <a:t>Transfer learning (EfficientNetV2BO)</a:t>
            </a:r>
          </a:p>
          <a:p>
            <a:pPr marL="285750" indent="-285750">
              <a:buFont typeface="Arial" panose="020B0604020202020204" pitchFamily="34" charset="0"/>
              <a:buChar char="•"/>
            </a:pPr>
            <a:r>
              <a:rPr lang="en-US" sz="1800" b="1" dirty="0" smtClean="0">
                <a:solidFill>
                  <a:srgbClr val="213163"/>
                </a:solidFill>
              </a:rPr>
              <a:t>Convolution layer</a:t>
            </a:r>
          </a:p>
          <a:p>
            <a:pPr marL="285750" indent="-285750">
              <a:buFont typeface="Arial" panose="020B0604020202020204" pitchFamily="34" charset="0"/>
              <a:buChar char="•"/>
            </a:pPr>
            <a:r>
              <a:rPr lang="en-US" sz="1800" b="1" dirty="0" smtClean="0">
                <a:solidFill>
                  <a:srgbClr val="213163"/>
                </a:solidFill>
              </a:rPr>
              <a:t>Model training</a:t>
            </a:r>
          </a:p>
          <a:p>
            <a:pPr marL="285750" indent="-285750">
              <a:buFont typeface="Arial" panose="020B0604020202020204" pitchFamily="34" charset="0"/>
              <a:buChar char="•"/>
            </a:pPr>
            <a:r>
              <a:rPr lang="en-US" sz="1800" b="1" dirty="0" smtClean="0">
                <a:solidFill>
                  <a:srgbClr val="213163"/>
                </a:solidFill>
              </a:rPr>
              <a:t>Evaluation</a:t>
            </a:r>
          </a:p>
          <a:p>
            <a:pPr marL="285750" indent="-285750">
              <a:buFont typeface="Arial" panose="020B0604020202020204" pitchFamily="34" charset="0"/>
              <a:buChar char="•"/>
            </a:pPr>
            <a:r>
              <a:rPr lang="en-US" sz="1800" b="1" dirty="0" smtClean="0">
                <a:solidFill>
                  <a:srgbClr val="213163"/>
                </a:solidFill>
              </a:rPr>
              <a:t>Saving the model  </a:t>
            </a:r>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3" y="1054412"/>
            <a:ext cx="7530360" cy="4401205"/>
          </a:xfrm>
          <a:prstGeom prst="rect">
            <a:avLst/>
          </a:prstGeom>
          <a:noFill/>
        </p:spPr>
        <p:txBody>
          <a:bodyPr wrap="square">
            <a:spAutoFit/>
          </a:bodyPr>
          <a:lstStyle/>
          <a:p>
            <a:r>
              <a:rPr lang="en-US" sz="2000" b="1" dirty="0">
                <a:solidFill>
                  <a:srgbClr val="213163"/>
                </a:solidFill>
              </a:rPr>
              <a:t>Problem Statement: </a:t>
            </a:r>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pPr marL="342900" indent="-342900">
              <a:buFont typeface="Arial" panose="020B0604020202020204" pitchFamily="34" charset="0"/>
              <a:buChar char="•"/>
            </a:pPr>
            <a:r>
              <a:rPr lang="en-US" sz="2000" b="1" dirty="0" smtClean="0">
                <a:solidFill>
                  <a:srgbClr val="213163"/>
                </a:solidFill>
              </a:rPr>
              <a:t>E-waste </a:t>
            </a:r>
            <a:r>
              <a:rPr lang="en-US" sz="2000" b="1" dirty="0">
                <a:solidFill>
                  <a:srgbClr val="213163"/>
                </a:solidFill>
              </a:rPr>
              <a:t>(electronic waste) is rapidly becoming a serious environmental and health issue around the world. Proper sorting and categorization of e-waste is essential for efficient recycling and disposal, but manual classification is error-prone and labor-intensive.</a:t>
            </a:r>
          </a:p>
          <a:p>
            <a:endParaRPr lang="en-US" sz="2000" b="1" dirty="0">
              <a:solidFill>
                <a:srgbClr val="213163"/>
              </a:solidFill>
            </a:endParaRPr>
          </a:p>
          <a:p>
            <a:pPr marL="342900" indent="-342900">
              <a:buFont typeface="Arial" panose="020B0604020202020204" pitchFamily="34" charset="0"/>
              <a:buChar char="•"/>
            </a:pPr>
            <a:r>
              <a:rPr lang="en-US" sz="2000" b="1" dirty="0">
                <a:solidFill>
                  <a:srgbClr val="213163"/>
                </a:solidFill>
              </a:rPr>
              <a:t>This project aims to build an automated e-waste classification system using artificial intelligence and machine learning. By training a deep learning model on images of different types of e-waste, we can identify and categorize them accurately </a:t>
            </a:r>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3" y="1054412"/>
            <a:ext cx="8444759" cy="3785652"/>
          </a:xfrm>
          <a:prstGeom prst="rect">
            <a:avLst/>
          </a:prstGeom>
          <a:noFill/>
        </p:spPr>
        <p:txBody>
          <a:bodyPr wrap="square">
            <a:spAutoFit/>
          </a:bodyPr>
          <a:lstStyle/>
          <a:p>
            <a:r>
              <a:rPr lang="en-US" sz="2000" b="1" dirty="0">
                <a:solidFill>
                  <a:srgbClr val="213163"/>
                </a:solidFill>
              </a:rPr>
              <a:t>Solution</a:t>
            </a:r>
            <a:r>
              <a:rPr lang="en-US" sz="2000" b="1" dirty="0" smtClean="0">
                <a:solidFill>
                  <a:srgbClr val="213163"/>
                </a:solidFill>
              </a:rPr>
              <a:t>:</a:t>
            </a:r>
          </a:p>
          <a:p>
            <a:endParaRPr lang="en-US" sz="2000" b="1" dirty="0">
              <a:solidFill>
                <a:srgbClr val="213163"/>
              </a:solidFill>
            </a:endParaRPr>
          </a:p>
          <a:p>
            <a:r>
              <a:rPr lang="en-US" sz="2000" b="1" dirty="0">
                <a:solidFill>
                  <a:srgbClr val="213163"/>
                </a:solidFill>
              </a:rPr>
              <a:t>To address the challenge of classifying e-waste into appropriate categories, we developed a deep learning-based image classification system using EfficientNetV2B0, a modern convolutional neural network architecture. The system automates the identification of e-waste types from images, supporting better waste sorting and recycling</a:t>
            </a:r>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r>
              <a:rPr lang="en-US" sz="2000" b="1" dirty="0" smtClean="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p:cNvPicPr>
            <a:picLocks noChangeAspect="1"/>
          </p:cNvPicPr>
          <p:nvPr/>
        </p:nvPicPr>
        <p:blipFill>
          <a:blip r:embed="rId2"/>
          <a:stretch>
            <a:fillRect/>
          </a:stretch>
        </p:blipFill>
        <p:spPr>
          <a:xfrm>
            <a:off x="1166948" y="1637402"/>
            <a:ext cx="7811589" cy="484516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49086" y="988151"/>
            <a:ext cx="8359187" cy="4308872"/>
          </a:xfrm>
          <a:prstGeom prst="rect">
            <a:avLst/>
          </a:prstGeom>
          <a:noFill/>
        </p:spPr>
        <p:txBody>
          <a:bodyPr wrap="square">
            <a:spAutoFit/>
          </a:bodyPr>
          <a:lstStyle/>
          <a:p>
            <a:r>
              <a:rPr lang="en-US" sz="2000" b="1" dirty="0">
                <a:solidFill>
                  <a:srgbClr val="213163"/>
                </a:solidFill>
              </a:rPr>
              <a:t>Conclusion</a:t>
            </a:r>
            <a:r>
              <a:rPr lang="en-US" sz="2000" b="1" dirty="0" smtClean="0">
                <a:solidFill>
                  <a:srgbClr val="213163"/>
                </a:solidFill>
              </a:rPr>
              <a:t>:</a:t>
            </a:r>
          </a:p>
          <a:p>
            <a:endParaRPr lang="en-US" sz="2000" b="1" dirty="0">
              <a:solidFill>
                <a:srgbClr val="213163"/>
              </a:solidFill>
            </a:endParaRPr>
          </a:p>
          <a:p>
            <a:r>
              <a:rPr lang="en-US" sz="1800" b="1" dirty="0">
                <a:solidFill>
                  <a:srgbClr val="213163"/>
                </a:solidFill>
              </a:rPr>
              <a:t>The E-Waste Generation Classification project demonstrates the effective use of deep learning techniques to automate the classification of electronic waste based on image data. By leveraging the power of EfficientNetV2B0 and transfer learning, the system achieved high accuracy while maintaining computational efficiency</a:t>
            </a:r>
            <a:r>
              <a:rPr lang="en-US" sz="1800" b="1" dirty="0" smtClean="0">
                <a:solidFill>
                  <a:srgbClr val="213163"/>
                </a:solidFill>
              </a:rPr>
              <a:t>. </a:t>
            </a:r>
          </a:p>
          <a:p>
            <a:endParaRPr lang="en-US" sz="1800" b="1">
              <a:solidFill>
                <a:srgbClr val="213163"/>
              </a:solidFill>
            </a:endParaRPr>
          </a:p>
          <a:p>
            <a:r>
              <a:rPr lang="en-US" sz="1800" b="1" smtClean="0">
                <a:solidFill>
                  <a:srgbClr val="213163"/>
                </a:solidFill>
              </a:rPr>
              <a:t>This </a:t>
            </a:r>
            <a:r>
              <a:rPr lang="en-US" sz="1800" b="1" dirty="0">
                <a:solidFill>
                  <a:srgbClr val="213163"/>
                </a:solidFill>
              </a:rPr>
              <a:t>approach not only reduces the manual effort involved in sorting e-waste but also contributes to faster and more accurate recycling processes, supporting sustainable environmental practices. The model’s consistent validation performance (~93% accuracy) confirms its ability to generalize well on unseen data, making it suitable for real-world deployment in smart </a:t>
            </a:r>
            <a:r>
              <a:rPr lang="en-US" sz="1800" b="1" dirty="0" smtClean="0">
                <a:solidFill>
                  <a:srgbClr val="213163"/>
                </a:solidFill>
              </a:rPr>
              <a:t>recycling</a:t>
            </a:r>
          </a:p>
          <a:p>
            <a:r>
              <a:rPr lang="en-US" sz="1800" b="1" dirty="0" smtClean="0">
                <a:solidFill>
                  <a:srgbClr val="213163"/>
                </a:solidFill>
              </a:rPr>
              <a:t>systems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130</TotalTime>
  <Words>364</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Windows User</cp:lastModifiedBy>
  <cp:revision>9</cp:revision>
  <dcterms:created xsi:type="dcterms:W3CDTF">2024-12-31T09:40:01Z</dcterms:created>
  <dcterms:modified xsi:type="dcterms:W3CDTF">2025-07-06T13:15:03Z</dcterms:modified>
</cp:coreProperties>
</file>