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02522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STEGAMOGRAPHY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Brintika</a:t>
            </a:r>
            <a:r>
              <a:rPr lang="en-US" sz="2000" b="1" dirty="0">
                <a:solidFill>
                  <a:schemeClr val="accent1">
                    <a:lumMod val="75000"/>
                  </a:schemeClr>
                </a:solidFill>
                <a:latin typeface="Arial" pitchFamily="34" charset="0"/>
                <a:cs typeface="Arial" pitchFamily="34" charset="0"/>
              </a:rPr>
              <a:t> Saha</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Brintika</a:t>
            </a:r>
            <a:r>
              <a:rPr lang="en-US" sz="2000" b="1" dirty="0">
                <a:solidFill>
                  <a:schemeClr val="accent1">
                    <a:lumMod val="75000"/>
                  </a:schemeClr>
                </a:solidFill>
                <a:latin typeface="Arial"/>
                <a:cs typeface="Arial"/>
              </a:rPr>
              <a:t> Saha</a:t>
            </a:r>
          </a:p>
          <a:p>
            <a:r>
              <a:rPr lang="en-US" sz="2000" b="1" dirty="0">
                <a:solidFill>
                  <a:schemeClr val="accent1">
                    <a:lumMod val="75000"/>
                  </a:schemeClr>
                </a:solidFill>
                <a:latin typeface="Arial"/>
                <a:cs typeface="Arial"/>
              </a:rPr>
              <a:t>College Name &amp; Department : Heritage Institute Of </a:t>
            </a:r>
            <a:r>
              <a:rPr lang="en-US" sz="2000" b="1" dirty="0" err="1">
                <a:solidFill>
                  <a:schemeClr val="accent1">
                    <a:lumMod val="75000"/>
                  </a:schemeClr>
                </a:solidFill>
                <a:latin typeface="Arial"/>
                <a:cs typeface="Arial"/>
              </a:rPr>
              <a:t>Technology,ECE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Develop more sophisticated steganographic techniques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Quantum-Safe Encryption</a:t>
            </a:r>
            <a:r>
              <a:rPr lang="en-IN" sz="2000" b="1" dirty="0"/>
              <a:t>: </a:t>
            </a:r>
            <a:r>
              <a:rPr lang="en-IN" sz="2000" dirty="0">
                <a:solidFill>
                  <a:schemeClr val="tx1">
                    <a:lumMod val="75000"/>
                    <a:lumOff val="25000"/>
                  </a:schemeClr>
                </a:solidFill>
              </a:rPr>
              <a:t>Exploring cryptographic techniques resistant to quantum computing threats</a:t>
            </a:r>
            <a:r>
              <a:rPr lang="en-IN" sz="1800" dirty="0">
                <a:solidFill>
                  <a:schemeClr val="tx1">
                    <a:lumMod val="75000"/>
                    <a:lumOff val="25000"/>
                  </a:schemeClr>
                </a:solidFill>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Combine with blockchain for enhanced security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Cloud-Based Steganography</a:t>
            </a:r>
            <a:r>
              <a:rPr lang="en-IN" sz="2000" b="1" dirty="0"/>
              <a:t>: </a:t>
            </a:r>
            <a:r>
              <a:rPr lang="en-IN" sz="2000" dirty="0">
                <a:solidFill>
                  <a:schemeClr val="tx1">
                    <a:lumMod val="75000"/>
                    <a:lumOff val="25000"/>
                  </a:schemeClr>
                </a:solidFill>
              </a:rPr>
              <a:t>Developing a web-based solution for secure online data hiding.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Utilization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AI to improve and counteract steganalysis.</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Mobile Application</a:t>
            </a:r>
            <a:r>
              <a:rPr lang="en-IN" sz="2000" b="1" dirty="0"/>
              <a:t>: </a:t>
            </a:r>
            <a:r>
              <a:rPr lang="en-IN" sz="2000" dirty="0">
                <a:solidFill>
                  <a:schemeClr val="tx1">
                    <a:lumMod val="75000"/>
                    <a:lumOff val="25000"/>
                  </a:schemeClr>
                </a:solidFill>
              </a:rPr>
              <a:t>Bringing steganography to smartphones for secure on-the-go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Use</a:t>
            </a:r>
            <a:r>
              <a:rPr kumimoji="0" lang="en-US" altLang="en-US" sz="1800" b="0" i="0" u="none" strike="noStrike" cap="none" normalizeH="0" baseline="0" dirty="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use in cybersecurity, digital watermarking, and copyright      protection.</a:t>
            </a:r>
            <a:endParaRPr kumimoji="0" lang="en-IN"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sz="2000" dirty="0">
              <a:solidFill>
                <a:schemeClr val="tx1">
                  <a:lumMod val="75000"/>
                  <a:lumOff val="2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an era where digital communication is constantly at risk of unauthorized access and interception, relying solely on traditional encryption methods may not guarantee complete security. Steganography offers a complementary approach by hiding the very presence of sensitive information within seemingly innocuous digital content. This project focuses on developing and implementing advanced steganographic techniques to embed confidential messages within digital images, enabling secure, covert communication while minimizing the risk of detection.</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b="1" u="sng" dirty="0"/>
              <a:t>Platform:</a:t>
            </a:r>
          </a:p>
          <a:p>
            <a:pPr>
              <a:buFont typeface="Arial" panose="020B0604020202020204" pitchFamily="34" charset="0"/>
              <a:buChar char="•"/>
            </a:pPr>
            <a:r>
              <a:rPr lang="en-US" sz="2000" b="1" dirty="0"/>
              <a:t>Python IDLE</a:t>
            </a:r>
          </a:p>
          <a:p>
            <a:pPr>
              <a:buFont typeface="Wingdings" panose="05000000000000000000" pitchFamily="2" charset="2"/>
              <a:buChar char="§"/>
            </a:pPr>
            <a:r>
              <a:rPr lang="en-US" sz="2000" b="1" u="sng" dirty="0"/>
              <a:t>Libraries:</a:t>
            </a:r>
          </a:p>
          <a:p>
            <a:pPr>
              <a:buFont typeface="Arial" panose="020B0604020202020204" pitchFamily="34" charset="0"/>
              <a:buChar char="•"/>
            </a:pPr>
            <a:r>
              <a:rPr lang="en-US" sz="2000" b="1" dirty="0"/>
              <a:t>OpenCV : </a:t>
            </a:r>
            <a:r>
              <a:rPr lang="en-US" sz="2000" dirty="0"/>
              <a:t>For image processing and manipulation</a:t>
            </a:r>
          </a:p>
          <a:p>
            <a:pPr>
              <a:buFont typeface="Arial" panose="020B0604020202020204" pitchFamily="34" charset="0"/>
              <a:buChar char="•"/>
            </a:pPr>
            <a:r>
              <a:rPr lang="en-US" sz="2000" b="1" dirty="0"/>
              <a:t>NumPy:</a:t>
            </a:r>
            <a:r>
              <a:rPr lang="en-US" sz="2000" dirty="0"/>
              <a:t> For handling and manipulating image arrays.</a:t>
            </a:r>
          </a:p>
          <a:p>
            <a:pPr>
              <a:buFont typeface="Arial" panose="020B0604020202020204" pitchFamily="34" charset="0"/>
              <a:buChar char="•"/>
            </a:pPr>
            <a:r>
              <a:rPr lang="en-US" sz="2000" b="1" dirty="0"/>
              <a:t>PIL(Pillow):</a:t>
            </a:r>
            <a:r>
              <a:rPr lang="en-US" sz="2000" dirty="0"/>
              <a:t> For image handling and operations</a:t>
            </a:r>
          </a:p>
          <a:p>
            <a:pPr>
              <a:buFont typeface="Arial" panose="020B0604020202020204" pitchFamily="34" charset="0"/>
              <a:buChar char="•"/>
            </a:pPr>
            <a:r>
              <a:rPr lang="en-US" sz="2000" b="1" dirty="0"/>
              <a:t>Cryptography: </a:t>
            </a:r>
            <a:r>
              <a:rPr lang="en-US" sz="2000" dirty="0"/>
              <a:t>For encrypting and securing the hidden messages.</a:t>
            </a:r>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solidFill>
                  <a:srgbClr val="0F0F0F"/>
                </a:solidFill>
              </a:rPr>
              <a:t>Dual-Layer Security : </a:t>
            </a:r>
            <a:r>
              <a:rPr lang="en-US" sz="2000" dirty="0">
                <a:solidFill>
                  <a:srgbClr val="0F0F0F"/>
                </a:solidFill>
              </a:rPr>
              <a:t>Combines steganography with AES encryption for enhanced data protection.</a:t>
            </a:r>
          </a:p>
          <a:p>
            <a:pPr>
              <a:buClr>
                <a:schemeClr val="tx1">
                  <a:lumMod val="95000"/>
                  <a:lumOff val="5000"/>
                </a:schemeClr>
              </a:buClr>
              <a:buFont typeface="Arial" panose="020B0604020202020204" pitchFamily="34" charset="0"/>
              <a:buChar char="•"/>
            </a:pPr>
            <a:r>
              <a:rPr lang="en-US" sz="2000" b="1" dirty="0">
                <a:solidFill>
                  <a:srgbClr val="0F0F0F"/>
                </a:solidFill>
              </a:rPr>
              <a:t>Adaptive image selection : </a:t>
            </a:r>
            <a:r>
              <a:rPr lang="en-US" sz="2000" dirty="0">
                <a:solidFill>
                  <a:srgbClr val="0F0F0F"/>
                </a:solidFill>
              </a:rPr>
              <a:t>Uses AI to determine the best images for embedding hidden messages.</a:t>
            </a:r>
          </a:p>
          <a:p>
            <a:pPr>
              <a:buClr>
                <a:schemeClr val="tx1">
                  <a:lumMod val="95000"/>
                  <a:lumOff val="5000"/>
                </a:schemeClr>
              </a:buClr>
              <a:buFont typeface="Arial" panose="020B0604020202020204" pitchFamily="34" charset="0"/>
              <a:buChar char="•"/>
            </a:pPr>
            <a:r>
              <a:rPr lang="en-US" sz="2000" b="1" dirty="0">
                <a:solidFill>
                  <a:srgbClr val="0F0F0F"/>
                </a:solidFill>
              </a:rPr>
              <a:t>Robust Detection Resistance: </a:t>
            </a:r>
            <a:r>
              <a:rPr lang="en-US" sz="2000" dirty="0">
                <a:solidFill>
                  <a:srgbClr val="0F0F0F"/>
                </a:solidFill>
              </a:rPr>
              <a:t>Minimizes statistical </a:t>
            </a:r>
            <a:r>
              <a:rPr lang="en-US" sz="2000" dirty="0" err="1">
                <a:solidFill>
                  <a:srgbClr val="0F0F0F"/>
                </a:solidFill>
              </a:rPr>
              <a:t>anomalies,making</a:t>
            </a:r>
            <a:r>
              <a:rPr lang="en-US" sz="2000" dirty="0">
                <a:solidFill>
                  <a:srgbClr val="0F0F0F"/>
                </a:solidFill>
              </a:rPr>
              <a:t> detection nearly impossible.</a:t>
            </a:r>
          </a:p>
          <a:p>
            <a:pPr>
              <a:buClr>
                <a:schemeClr val="tx1">
                  <a:lumMod val="95000"/>
                  <a:lumOff val="5000"/>
                </a:schemeClr>
              </a:buClr>
              <a:buFont typeface="Arial" panose="020B0604020202020204" pitchFamily="34" charset="0"/>
              <a:buChar char="•"/>
            </a:pPr>
            <a:r>
              <a:rPr lang="en-US" sz="2000" b="1" dirty="0">
                <a:solidFill>
                  <a:srgbClr val="0F0F0F"/>
                </a:solidFill>
              </a:rPr>
              <a:t>Historical use:</a:t>
            </a:r>
            <a:r>
              <a:rPr lang="en-US" sz="2000" dirty="0">
                <a:solidFill>
                  <a:srgbClr val="0F0F0F"/>
                </a:solidFill>
              </a:rPr>
              <a:t> Stenography dates back to ancient </a:t>
            </a:r>
            <a:r>
              <a:rPr lang="en-US" sz="2000" dirty="0" err="1">
                <a:solidFill>
                  <a:srgbClr val="0F0F0F"/>
                </a:solidFill>
              </a:rPr>
              <a:t>times,including</a:t>
            </a:r>
            <a:r>
              <a:rPr lang="en-US" sz="2000" dirty="0">
                <a:solidFill>
                  <a:srgbClr val="0F0F0F"/>
                </a:solidFill>
              </a:rPr>
              <a:t> use in wartime espionage.</a:t>
            </a:r>
          </a:p>
          <a:p>
            <a:pPr>
              <a:buClr>
                <a:schemeClr val="tx1">
                  <a:lumMod val="95000"/>
                  <a:lumOff val="5000"/>
                </a:schemeClr>
              </a:buClr>
              <a:buFont typeface="Arial" panose="020B0604020202020204" pitchFamily="34" charset="0"/>
              <a:buChar char="•"/>
            </a:pPr>
            <a:r>
              <a:rPr lang="en-US" sz="2000" b="1" dirty="0">
                <a:solidFill>
                  <a:srgbClr val="0F0F0F"/>
                </a:solidFill>
              </a:rPr>
              <a:t>Invisibility: </a:t>
            </a:r>
            <a:r>
              <a:rPr lang="en-US" sz="2000" dirty="0">
                <a:solidFill>
                  <a:srgbClr val="0F0F0F"/>
                </a:solidFill>
              </a:rPr>
              <a:t>Messages can be hidden within images without visible changes.</a:t>
            </a:r>
          </a:p>
          <a:p>
            <a:pPr>
              <a:buClr>
                <a:schemeClr val="tx1">
                  <a:lumMod val="95000"/>
                  <a:lumOff val="5000"/>
                </a:schemeClr>
              </a:buClr>
              <a:buFont typeface="Arial" panose="020B0604020202020204" pitchFamily="34" charset="0"/>
              <a:buChar char="•"/>
            </a:pPr>
            <a:r>
              <a:rPr lang="en-US" sz="2000" b="1" dirty="0">
                <a:solidFill>
                  <a:srgbClr val="0F0F0F"/>
                </a:solidFill>
              </a:rPr>
              <a:t>Open Source Power: </a:t>
            </a:r>
            <a:r>
              <a:rPr lang="en-US" sz="2000" dirty="0">
                <a:solidFill>
                  <a:srgbClr val="0F0F0F"/>
                </a:solidFill>
              </a:rPr>
              <a:t>Libraries like OpenCV make image processing accessible and powerful.</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t>G</a:t>
            </a:r>
            <a:r>
              <a:rPr lang="en-IN" sz="2000" b="1" dirty="0" err="1"/>
              <a:t>overnment</a:t>
            </a:r>
            <a:r>
              <a:rPr lang="en-IN" sz="2000" b="1" dirty="0"/>
              <a:t> Agencies: </a:t>
            </a:r>
            <a:r>
              <a:rPr lang="en-IN" sz="2000" dirty="0"/>
              <a:t>Utilized for secure communication and intelligence operations.</a:t>
            </a:r>
          </a:p>
          <a:p>
            <a:pPr>
              <a:buClr>
                <a:schemeClr val="tx1">
                  <a:lumMod val="95000"/>
                  <a:lumOff val="5000"/>
                </a:schemeClr>
              </a:buClr>
              <a:buFont typeface="Arial" panose="020B0604020202020204" pitchFamily="34" charset="0"/>
              <a:buChar char="•"/>
            </a:pPr>
            <a:r>
              <a:rPr lang="en-IN" sz="2000" b="1" dirty="0"/>
              <a:t>Corporations: </a:t>
            </a:r>
            <a:r>
              <a:rPr lang="en-IN" sz="2000" dirty="0"/>
              <a:t>Protects sensitive business data from industrial espionage.</a:t>
            </a:r>
          </a:p>
          <a:p>
            <a:pPr>
              <a:buClr>
                <a:schemeClr val="tx1">
                  <a:lumMod val="95000"/>
                  <a:lumOff val="5000"/>
                </a:schemeClr>
              </a:buClr>
              <a:buFont typeface="Arial" panose="020B0604020202020204" pitchFamily="34" charset="0"/>
              <a:buChar char="•"/>
            </a:pPr>
            <a:r>
              <a:rPr lang="en-IN" sz="2000" b="1" dirty="0"/>
              <a:t>General Users: </a:t>
            </a:r>
            <a:r>
              <a:rPr lang="en-IN" sz="2000" dirty="0"/>
              <a:t>Allows individuals to privately communicate without detection.</a:t>
            </a:r>
          </a:p>
          <a:p>
            <a:pPr>
              <a:buClr>
                <a:schemeClr val="tx1">
                  <a:lumMod val="95000"/>
                  <a:lumOff val="5000"/>
                </a:schemeClr>
              </a:buClr>
              <a:buFont typeface="Arial" panose="020B0604020202020204" pitchFamily="34" charset="0"/>
              <a:buChar char="•"/>
            </a:pPr>
            <a:r>
              <a:rPr lang="en-IN" sz="2000" b="1" dirty="0"/>
              <a:t>Journalists and Whistleblowers: </a:t>
            </a:r>
            <a:r>
              <a:rPr lang="en-IN" sz="2000" dirty="0"/>
              <a:t>Ensuring secure communication and protecting national security.</a:t>
            </a:r>
          </a:p>
          <a:p>
            <a:pPr>
              <a:buClr>
                <a:schemeClr val="tx1">
                  <a:lumMod val="95000"/>
                  <a:lumOff val="5000"/>
                </a:schemeClr>
              </a:buClr>
              <a:buFont typeface="Arial" panose="020B0604020202020204" pitchFamily="34" charset="0"/>
              <a:buChar char="•"/>
            </a:pPr>
            <a:r>
              <a:rPr lang="en-IN" sz="2000" b="1" dirty="0"/>
              <a:t>Digital Forensics Experts: </a:t>
            </a:r>
            <a:r>
              <a:rPr lang="en-IN" sz="2000" dirty="0"/>
              <a:t>Investigating cybercrimes and safeguarding digital evidence. </a:t>
            </a:r>
            <a:endParaRPr lang="en-IN" sz="20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br>
              <a:rPr lang="en-IN" sz="2800" dirty="0">
                <a:solidFill>
                  <a:schemeClr val="tx1">
                    <a:lumMod val="75000"/>
                    <a:lumOff val="25000"/>
                  </a:schemeClr>
                </a:solidFill>
              </a:rPr>
            </a:br>
            <a:r>
              <a:rPr lang="en-IN" sz="2800" dirty="0">
                <a:solidFill>
                  <a:schemeClr val="accent1"/>
                </a:solidFill>
              </a:rPr>
              <a:t>result</a:t>
            </a:r>
            <a:endParaRPr lang="en-IN" dirty="0">
              <a:solidFill>
                <a:schemeClr val="accent1"/>
              </a:solidFill>
            </a:endParaRPr>
          </a:p>
        </p:txBody>
      </p:sp>
      <p:sp>
        <p:nvSpPr>
          <p:cNvPr id="9" name="Text Placeholder 8">
            <a:extLst>
              <a:ext uri="{FF2B5EF4-FFF2-40B4-BE49-F238E27FC236}">
                <a16:creationId xmlns:a16="http://schemas.microsoft.com/office/drawing/2014/main" id="{608BF1CC-81B5-499D-06EC-A25B036364D3}"/>
              </a:ext>
            </a:extLst>
          </p:cNvPr>
          <p:cNvSpPr>
            <a:spLocks noGrp="1"/>
          </p:cNvSpPr>
          <p:nvPr>
            <p:ph type="body" idx="1"/>
          </p:nvPr>
        </p:nvSpPr>
        <p:spPr>
          <a:xfrm>
            <a:off x="738507" y="2688010"/>
            <a:ext cx="1778551" cy="557784"/>
          </a:xfrm>
        </p:spPr>
        <p:txBody>
          <a:bodyPr/>
          <a:lstStyle/>
          <a:p>
            <a:r>
              <a:rPr lang="en-US" b="1" dirty="0"/>
              <a:t>User interface</a:t>
            </a:r>
            <a:endParaRPr lang="en-IN" b="1" dirty="0"/>
          </a:p>
        </p:txBody>
      </p:sp>
      <p:sp>
        <p:nvSpPr>
          <p:cNvPr id="11" name="Text Placeholder 10">
            <a:extLst>
              <a:ext uri="{FF2B5EF4-FFF2-40B4-BE49-F238E27FC236}">
                <a16:creationId xmlns:a16="http://schemas.microsoft.com/office/drawing/2014/main" id="{FDB68110-F04D-1F71-2752-9F72C00B4667}"/>
              </a:ext>
            </a:extLst>
          </p:cNvPr>
          <p:cNvSpPr>
            <a:spLocks noGrp="1"/>
          </p:cNvSpPr>
          <p:nvPr>
            <p:ph type="body" sz="quarter" idx="3"/>
          </p:nvPr>
        </p:nvSpPr>
        <p:spPr>
          <a:xfrm>
            <a:off x="4591664" y="1507610"/>
            <a:ext cx="3765757" cy="553373"/>
          </a:xfrm>
        </p:spPr>
        <p:txBody>
          <a:bodyPr/>
          <a:lstStyle/>
          <a:p>
            <a:r>
              <a:rPr lang="en-US" b="1" dirty="0"/>
              <a:t>Encryption and Decryption code</a:t>
            </a:r>
            <a:endParaRPr lang="en-IN" b="1" dirty="0"/>
          </a:p>
        </p:txBody>
      </p:sp>
      <p:sp>
        <p:nvSpPr>
          <p:cNvPr id="13" name="Content Placeholder 12">
            <a:extLst>
              <a:ext uri="{FF2B5EF4-FFF2-40B4-BE49-F238E27FC236}">
                <a16:creationId xmlns:a16="http://schemas.microsoft.com/office/drawing/2014/main" id="{110BACA7-B606-0BD9-67A5-7AAACF3147EF}"/>
              </a:ext>
            </a:extLst>
          </p:cNvPr>
          <p:cNvSpPr>
            <a:spLocks noGrp="1"/>
          </p:cNvSpPr>
          <p:nvPr>
            <p:ph sz="quarter" idx="4"/>
          </p:nvPr>
        </p:nvSpPr>
        <p:spPr>
          <a:xfrm>
            <a:off x="8451292" y="1170039"/>
            <a:ext cx="3636825" cy="5152103"/>
          </a:xfrm>
        </p:spPr>
        <p:txBody>
          <a:bodyPr>
            <a:normAutofit/>
          </a:bodyPr>
          <a:lstStyle/>
          <a:p>
            <a:pPr marL="0" indent="0">
              <a:buNone/>
            </a:pPr>
            <a:r>
              <a:rPr lang="en-US" dirty="0"/>
              <a:t>            </a:t>
            </a:r>
            <a:endParaRPr lang="en-US" b="1" dirty="0"/>
          </a:p>
          <a:p>
            <a:pPr marL="0" indent="0">
              <a:buNone/>
            </a:pPr>
            <a:r>
              <a:rPr lang="en-US" dirty="0"/>
              <a:t>                 </a:t>
            </a:r>
            <a:r>
              <a:rPr lang="en-US" sz="2000" b="1" dirty="0"/>
              <a:t>Output Image</a:t>
            </a: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Original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Steganographed</a:t>
            </a:r>
            <a:endParaRPr lang="en-US" dirty="0"/>
          </a:p>
          <a:p>
            <a:pPr marL="0" indent="0">
              <a:buNone/>
            </a:pPr>
            <a:r>
              <a:rPr lang="en-US" dirty="0"/>
              <a:t>image</a:t>
            </a:r>
          </a:p>
        </p:txBody>
      </p:sp>
      <p:pic>
        <p:nvPicPr>
          <p:cNvPr id="8" name="Picture 7">
            <a:extLst>
              <a:ext uri="{FF2B5EF4-FFF2-40B4-BE49-F238E27FC236}">
                <a16:creationId xmlns:a16="http://schemas.microsoft.com/office/drawing/2014/main" id="{E2CBDFFF-5D87-6B67-656D-79E3BF642B4D}"/>
              </a:ext>
            </a:extLst>
          </p:cNvPr>
          <p:cNvPicPr>
            <a:picLocks noChangeAspect="1"/>
          </p:cNvPicPr>
          <p:nvPr/>
        </p:nvPicPr>
        <p:blipFill>
          <a:blip r:embed="rId2"/>
          <a:srcRect t="11429"/>
          <a:stretch/>
        </p:blipFill>
        <p:spPr>
          <a:xfrm>
            <a:off x="4591664" y="2236011"/>
            <a:ext cx="3765757" cy="4449925"/>
          </a:xfrm>
          <a:prstGeom prst="rect">
            <a:avLst/>
          </a:prstGeom>
        </p:spPr>
      </p:pic>
      <p:pic>
        <p:nvPicPr>
          <p:cNvPr id="10" name="Picture 9">
            <a:extLst>
              <a:ext uri="{FF2B5EF4-FFF2-40B4-BE49-F238E27FC236}">
                <a16:creationId xmlns:a16="http://schemas.microsoft.com/office/drawing/2014/main" id="{F349BF6A-EE29-0AF8-D10E-A9ECF3403AFC}"/>
              </a:ext>
            </a:extLst>
          </p:cNvPr>
          <p:cNvPicPr>
            <a:picLocks noChangeAspect="1"/>
          </p:cNvPicPr>
          <p:nvPr/>
        </p:nvPicPr>
        <p:blipFill>
          <a:blip r:embed="rId3"/>
          <a:stretch>
            <a:fillRect/>
          </a:stretch>
        </p:blipFill>
        <p:spPr>
          <a:xfrm>
            <a:off x="10009240" y="2399069"/>
            <a:ext cx="2078878" cy="1720647"/>
          </a:xfrm>
          <a:prstGeom prst="rect">
            <a:avLst/>
          </a:prstGeom>
        </p:spPr>
      </p:pic>
      <p:pic>
        <p:nvPicPr>
          <p:cNvPr id="16" name="Content Placeholder 15">
            <a:extLst>
              <a:ext uri="{FF2B5EF4-FFF2-40B4-BE49-F238E27FC236}">
                <a16:creationId xmlns:a16="http://schemas.microsoft.com/office/drawing/2014/main" id="{95F95361-1D42-A3FD-11CC-04463C75B2E6}"/>
              </a:ext>
            </a:extLst>
          </p:cNvPr>
          <p:cNvPicPr>
            <a:picLocks noGrp="1" noChangeAspect="1"/>
          </p:cNvPicPr>
          <p:nvPr>
            <p:ph sz="half" idx="2"/>
          </p:nvPr>
        </p:nvPicPr>
        <p:blipFill>
          <a:blip r:embed="rId4"/>
          <a:stretch>
            <a:fillRect/>
          </a:stretch>
        </p:blipFill>
        <p:spPr>
          <a:xfrm>
            <a:off x="103844" y="3371673"/>
            <a:ext cx="4393949" cy="2684998"/>
          </a:xfrm>
        </p:spPr>
      </p:pic>
      <p:pic>
        <p:nvPicPr>
          <p:cNvPr id="18" name="Picture 17">
            <a:extLst>
              <a:ext uri="{FF2B5EF4-FFF2-40B4-BE49-F238E27FC236}">
                <a16:creationId xmlns:a16="http://schemas.microsoft.com/office/drawing/2014/main" id="{EE617945-9B75-7693-5583-D0CAC633E2A5}"/>
              </a:ext>
            </a:extLst>
          </p:cNvPr>
          <p:cNvPicPr>
            <a:picLocks noChangeAspect="1"/>
          </p:cNvPicPr>
          <p:nvPr/>
        </p:nvPicPr>
        <p:blipFill>
          <a:blip r:embed="rId5"/>
          <a:stretch>
            <a:fillRect/>
          </a:stretch>
        </p:blipFill>
        <p:spPr>
          <a:xfrm>
            <a:off x="10009239" y="4560097"/>
            <a:ext cx="2078878" cy="172064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the advanced use of steganography to securely hide and retrieve messages within digital images. Utilizing Python and libraries like OpenCV, NumPy, and PIL, it ensures that sensitive information can be transmitted without detection by subtly modifying image pixels. This method enhances data privacy and security, making it valuable for personal, corporate, and governmental communications. To further strengthen protection, the project combines encryption with steganography, ensuring that even if the hidden message is detected, it remains unreadable without the decryption key. This dual-layer approach offers robust security while enabling discreet information exchange. Future advancements could include AI-driven automation and quantum-safe cryptographic techniques, enhancing resilience against evolving cybersecurity threats.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253</TotalTime>
  <Words>562</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STEGAMOGRAPHY</vt:lpstr>
      <vt:lpstr>OUTLINE</vt:lpstr>
      <vt:lpstr>Problem Statement</vt:lpstr>
      <vt:lpstr>Technology  used</vt:lpstr>
      <vt:lpstr>Wow factors</vt:lpstr>
      <vt:lpstr>End users</vt:lpstr>
      <vt:lpstr> result</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Brintik Saha</cp:lastModifiedBy>
  <cp:revision>32</cp:revision>
  <dcterms:created xsi:type="dcterms:W3CDTF">2021-05-26T16:50:10Z</dcterms:created>
  <dcterms:modified xsi:type="dcterms:W3CDTF">2025-02-25T04:34:43Z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