
<file path=[Content_Types].xml><?xml version="1.0" encoding="utf-8"?>
<Types xmlns="http://schemas.openxmlformats.org/package/2006/content-types">
  <Default Extension="jpeg" ContentType="image/jpeg"/>
  <Default Extension="rels" ContentType="application/vnd.openxmlformats-package.relationships+xml"/>
  <Default Extension="wav" ContentType="audio/x-wav"/>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2284"/>
    <a:srgbClr val="22C6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7CE6EF-08FC-4D7C-B095-C218AF1D6918}" v="59" dt="2024-08-27T18:08:49.0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1" d="100"/>
          <a:sy n="91" d="100"/>
        </p:scale>
        <p:origin x="3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Performance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HIGH</c:v>
                </c:pt>
              </c:strCache>
            </c:strRef>
          </c:tx>
          <c:spPr>
            <a:solidFill>
              <a:schemeClr val="accent1"/>
            </a:solidFill>
            <a:ln>
              <a:noFill/>
            </a:ln>
            <a:effectLst/>
          </c:spPr>
          <c:invertIfNegative val="0"/>
          <c:cat>
            <c:strRef>
              <c:f>Sheet1!$A$3:$A$11</c:f>
              <c:strCache>
                <c:ptCount val="9"/>
                <c:pt idx="0">
                  <c:v>CCDR</c:v>
                </c:pt>
                <c:pt idx="1">
                  <c:v>EW</c:v>
                </c:pt>
                <c:pt idx="2">
                  <c:v>MSC</c:v>
                </c:pt>
                <c:pt idx="3">
                  <c:v>NEL</c:v>
                </c:pt>
                <c:pt idx="4">
                  <c:v>PL</c:v>
                </c:pt>
                <c:pt idx="5">
                  <c:v>PYZ</c:v>
                </c:pt>
                <c:pt idx="6">
                  <c:v>SVG</c:v>
                </c:pt>
                <c:pt idx="7">
                  <c:v>TNS</c:v>
                </c:pt>
                <c:pt idx="8">
                  <c:v>WBL</c:v>
                </c:pt>
              </c:strCache>
            </c:strRef>
          </c:cat>
          <c:val>
            <c:numRef>
              <c:f>Sheet1!$B$3:$B$11</c:f>
              <c:numCache>
                <c:formatCode>General</c:formatCode>
                <c:ptCount val="9"/>
                <c:pt idx="0">
                  <c:v>2.5</c:v>
                </c:pt>
                <c:pt idx="1">
                  <c:v>3.5</c:v>
                </c:pt>
                <c:pt idx="2">
                  <c:v>4.5</c:v>
                </c:pt>
                <c:pt idx="3">
                  <c:v>3.7</c:v>
                </c:pt>
                <c:pt idx="4">
                  <c:v>4.5</c:v>
                </c:pt>
                <c:pt idx="5">
                  <c:v>6.5</c:v>
                </c:pt>
                <c:pt idx="6">
                  <c:v>5.5</c:v>
                </c:pt>
                <c:pt idx="7">
                  <c:v>5.7</c:v>
                </c:pt>
                <c:pt idx="8">
                  <c:v>6.7</c:v>
                </c:pt>
              </c:numCache>
            </c:numRef>
          </c:val>
          <c:extLst>
            <c:ext xmlns:c16="http://schemas.microsoft.com/office/drawing/2014/chart" uri="{C3380CC4-5D6E-409C-BE32-E72D297353CC}">
              <c16:uniqueId val="{00000000-683F-420D-9AAE-E64EDFB64D26}"/>
            </c:ext>
          </c:extLst>
        </c:ser>
        <c:ser>
          <c:idx val="1"/>
          <c:order val="1"/>
          <c:tx>
            <c:strRef>
              <c:f>Sheet1!$C$1</c:f>
              <c:strCache>
                <c:ptCount val="1"/>
                <c:pt idx="0">
                  <c:v>LOW</c:v>
                </c:pt>
              </c:strCache>
            </c:strRef>
          </c:tx>
          <c:spPr>
            <a:solidFill>
              <a:schemeClr val="accent2"/>
            </a:solidFill>
            <a:ln>
              <a:noFill/>
            </a:ln>
            <a:effectLst/>
          </c:spPr>
          <c:invertIfNegative val="0"/>
          <c:cat>
            <c:strRef>
              <c:f>Sheet1!$A$3:$A$11</c:f>
              <c:strCache>
                <c:ptCount val="9"/>
                <c:pt idx="0">
                  <c:v>CCDR</c:v>
                </c:pt>
                <c:pt idx="1">
                  <c:v>EW</c:v>
                </c:pt>
                <c:pt idx="2">
                  <c:v>MSC</c:v>
                </c:pt>
                <c:pt idx="3">
                  <c:v>NEL</c:v>
                </c:pt>
                <c:pt idx="4">
                  <c:v>PL</c:v>
                </c:pt>
                <c:pt idx="5">
                  <c:v>PYZ</c:v>
                </c:pt>
                <c:pt idx="6">
                  <c:v>SVG</c:v>
                </c:pt>
                <c:pt idx="7">
                  <c:v>TNS</c:v>
                </c:pt>
                <c:pt idx="8">
                  <c:v>WBL</c:v>
                </c:pt>
              </c:strCache>
            </c:strRef>
          </c:cat>
          <c:val>
            <c:numRef>
              <c:f>Sheet1!$C$3:$C$11</c:f>
              <c:numCache>
                <c:formatCode>General</c:formatCode>
                <c:ptCount val="9"/>
                <c:pt idx="0">
                  <c:v>4.4000000000000004</c:v>
                </c:pt>
                <c:pt idx="1">
                  <c:v>1.8</c:v>
                </c:pt>
                <c:pt idx="2">
                  <c:v>2.8</c:v>
                </c:pt>
                <c:pt idx="3">
                  <c:v>1.8</c:v>
                </c:pt>
                <c:pt idx="4">
                  <c:v>2.7</c:v>
                </c:pt>
                <c:pt idx="5">
                  <c:v>2.8</c:v>
                </c:pt>
                <c:pt idx="6">
                  <c:v>1.9</c:v>
                </c:pt>
                <c:pt idx="7">
                  <c:v>3</c:v>
                </c:pt>
                <c:pt idx="8">
                  <c:v>3.7</c:v>
                </c:pt>
              </c:numCache>
            </c:numRef>
          </c:val>
          <c:extLst>
            <c:ext xmlns:c16="http://schemas.microsoft.com/office/drawing/2014/chart" uri="{C3380CC4-5D6E-409C-BE32-E72D297353CC}">
              <c16:uniqueId val="{00000001-683F-420D-9AAE-E64EDFB64D26}"/>
            </c:ext>
          </c:extLst>
        </c:ser>
        <c:ser>
          <c:idx val="2"/>
          <c:order val="2"/>
          <c:tx>
            <c:strRef>
              <c:f>Sheet1!$D$1</c:f>
              <c:strCache>
                <c:ptCount val="1"/>
                <c:pt idx="0">
                  <c:v>MEDIUM</c:v>
                </c:pt>
              </c:strCache>
            </c:strRef>
          </c:tx>
          <c:spPr>
            <a:solidFill>
              <a:schemeClr val="accent3"/>
            </a:solidFill>
            <a:ln>
              <a:noFill/>
            </a:ln>
            <a:effectLst/>
          </c:spPr>
          <c:invertIfNegative val="0"/>
          <c:cat>
            <c:strRef>
              <c:f>Sheet1!$A$3:$A$11</c:f>
              <c:strCache>
                <c:ptCount val="9"/>
                <c:pt idx="0">
                  <c:v>CCDR</c:v>
                </c:pt>
                <c:pt idx="1">
                  <c:v>EW</c:v>
                </c:pt>
                <c:pt idx="2">
                  <c:v>MSC</c:v>
                </c:pt>
                <c:pt idx="3">
                  <c:v>NEL</c:v>
                </c:pt>
                <c:pt idx="4">
                  <c:v>PL</c:v>
                </c:pt>
                <c:pt idx="5">
                  <c:v>PYZ</c:v>
                </c:pt>
                <c:pt idx="6">
                  <c:v>SVG</c:v>
                </c:pt>
                <c:pt idx="7">
                  <c:v>TNS</c:v>
                </c:pt>
                <c:pt idx="8">
                  <c:v>WBL</c:v>
                </c:pt>
              </c:strCache>
            </c:strRef>
          </c:cat>
          <c:val>
            <c:numRef>
              <c:f>Sheet1!$D$3:$D$11</c:f>
              <c:numCache>
                <c:formatCode>General</c:formatCode>
                <c:ptCount val="9"/>
                <c:pt idx="0">
                  <c:v>2</c:v>
                </c:pt>
                <c:pt idx="1">
                  <c:v>3</c:v>
                </c:pt>
                <c:pt idx="2">
                  <c:v>5</c:v>
                </c:pt>
                <c:pt idx="3">
                  <c:v>8</c:v>
                </c:pt>
                <c:pt idx="4">
                  <c:v>5</c:v>
                </c:pt>
                <c:pt idx="5">
                  <c:v>10</c:v>
                </c:pt>
                <c:pt idx="6">
                  <c:v>8</c:v>
                </c:pt>
                <c:pt idx="7">
                  <c:v>4</c:v>
                </c:pt>
                <c:pt idx="8">
                  <c:v>8</c:v>
                </c:pt>
              </c:numCache>
            </c:numRef>
          </c:val>
          <c:extLst>
            <c:ext xmlns:c16="http://schemas.microsoft.com/office/drawing/2014/chart" uri="{C3380CC4-5D6E-409C-BE32-E72D297353CC}">
              <c16:uniqueId val="{00000002-683F-420D-9AAE-E64EDFB64D26}"/>
            </c:ext>
          </c:extLst>
        </c:ser>
        <c:ser>
          <c:idx val="3"/>
          <c:order val="3"/>
          <c:tx>
            <c:strRef>
              <c:f>Sheet1!$E$1</c:f>
              <c:strCache>
                <c:ptCount val="1"/>
                <c:pt idx="0">
                  <c:v>VERY HIGH</c:v>
                </c:pt>
              </c:strCache>
            </c:strRef>
          </c:tx>
          <c:spPr>
            <a:solidFill>
              <a:schemeClr val="accent4"/>
            </a:solidFill>
            <a:ln>
              <a:noFill/>
            </a:ln>
            <a:effectLst/>
          </c:spPr>
          <c:invertIfNegative val="0"/>
          <c:cat>
            <c:strRef>
              <c:f>Sheet1!$A$3:$A$11</c:f>
              <c:strCache>
                <c:ptCount val="9"/>
                <c:pt idx="0">
                  <c:v>CCDR</c:v>
                </c:pt>
                <c:pt idx="1">
                  <c:v>EW</c:v>
                </c:pt>
                <c:pt idx="2">
                  <c:v>MSC</c:v>
                </c:pt>
                <c:pt idx="3">
                  <c:v>NEL</c:v>
                </c:pt>
                <c:pt idx="4">
                  <c:v>PL</c:v>
                </c:pt>
                <c:pt idx="5">
                  <c:v>PYZ</c:v>
                </c:pt>
                <c:pt idx="6">
                  <c:v>SVG</c:v>
                </c:pt>
                <c:pt idx="7">
                  <c:v>TNS</c:v>
                </c:pt>
                <c:pt idx="8">
                  <c:v>WBL</c:v>
                </c:pt>
              </c:strCache>
            </c:strRef>
          </c:cat>
          <c:val>
            <c:numRef>
              <c:f>Sheet1!$E$3:$E$11</c:f>
              <c:numCache>
                <c:formatCode>General</c:formatCode>
                <c:ptCount val="9"/>
                <c:pt idx="0">
                  <c:v>6.5</c:v>
                </c:pt>
                <c:pt idx="1">
                  <c:v>4.8</c:v>
                </c:pt>
                <c:pt idx="2">
                  <c:v>7.5</c:v>
                </c:pt>
                <c:pt idx="3">
                  <c:v>6.5</c:v>
                </c:pt>
                <c:pt idx="4">
                  <c:v>3.7</c:v>
                </c:pt>
                <c:pt idx="5">
                  <c:v>7.7</c:v>
                </c:pt>
                <c:pt idx="6">
                  <c:v>8.6999999999999993</c:v>
                </c:pt>
                <c:pt idx="7">
                  <c:v>5.4</c:v>
                </c:pt>
                <c:pt idx="8">
                  <c:v>6.8</c:v>
                </c:pt>
              </c:numCache>
            </c:numRef>
          </c:val>
          <c:extLst>
            <c:ext xmlns:c16="http://schemas.microsoft.com/office/drawing/2014/chart" uri="{C3380CC4-5D6E-409C-BE32-E72D297353CC}">
              <c16:uniqueId val="{00000003-683F-420D-9AAE-E64EDFB64D26}"/>
            </c:ext>
          </c:extLst>
        </c:ser>
        <c:ser>
          <c:idx val="4"/>
          <c:order val="4"/>
          <c:tx>
            <c:strRef>
              <c:f>Sheet1!$F$1</c:f>
              <c:strCache>
                <c:ptCount val="1"/>
                <c:pt idx="0">
                  <c:v>Column1</c:v>
                </c:pt>
              </c:strCache>
            </c:strRef>
          </c:tx>
          <c:spPr>
            <a:solidFill>
              <a:schemeClr val="accent5"/>
            </a:solidFill>
            <a:ln>
              <a:noFill/>
            </a:ln>
            <a:effectLst/>
          </c:spPr>
          <c:invertIfNegative val="0"/>
          <c:cat>
            <c:strRef>
              <c:f>Sheet1!$A$3:$A$11</c:f>
              <c:strCache>
                <c:ptCount val="9"/>
                <c:pt idx="0">
                  <c:v>CCDR</c:v>
                </c:pt>
                <c:pt idx="1">
                  <c:v>EW</c:v>
                </c:pt>
                <c:pt idx="2">
                  <c:v>MSC</c:v>
                </c:pt>
                <c:pt idx="3">
                  <c:v>NEL</c:v>
                </c:pt>
                <c:pt idx="4">
                  <c:v>PL</c:v>
                </c:pt>
                <c:pt idx="5">
                  <c:v>PYZ</c:v>
                </c:pt>
                <c:pt idx="6">
                  <c:v>SVG</c:v>
                </c:pt>
                <c:pt idx="7">
                  <c:v>TNS</c:v>
                </c:pt>
                <c:pt idx="8">
                  <c:v>WBL</c:v>
                </c:pt>
              </c:strCache>
            </c:strRef>
          </c:cat>
          <c:val>
            <c:numRef>
              <c:f>Sheet1!$F$3:$F$11</c:f>
              <c:numCache>
                <c:formatCode>General</c:formatCode>
                <c:ptCount val="9"/>
              </c:numCache>
            </c:numRef>
          </c:val>
          <c:extLst>
            <c:ext xmlns:c16="http://schemas.microsoft.com/office/drawing/2014/chart" uri="{C3380CC4-5D6E-409C-BE32-E72D297353CC}">
              <c16:uniqueId val="{00000004-683F-420D-9AAE-E64EDFB64D26}"/>
            </c:ext>
          </c:extLst>
        </c:ser>
        <c:ser>
          <c:idx val="5"/>
          <c:order val="5"/>
          <c:tx>
            <c:strRef>
              <c:f>Sheet1!$G$1</c:f>
              <c:strCache>
                <c:ptCount val="1"/>
              </c:strCache>
            </c:strRef>
          </c:tx>
          <c:spPr>
            <a:solidFill>
              <a:schemeClr val="accent6"/>
            </a:solidFill>
            <a:ln>
              <a:noFill/>
            </a:ln>
            <a:effectLst/>
          </c:spPr>
          <c:invertIfNegative val="0"/>
          <c:cat>
            <c:strRef>
              <c:f>Sheet1!$A$3:$A$11</c:f>
              <c:strCache>
                <c:ptCount val="9"/>
                <c:pt idx="0">
                  <c:v>CCDR</c:v>
                </c:pt>
                <c:pt idx="1">
                  <c:v>EW</c:v>
                </c:pt>
                <c:pt idx="2">
                  <c:v>MSC</c:v>
                </c:pt>
                <c:pt idx="3">
                  <c:v>NEL</c:v>
                </c:pt>
                <c:pt idx="4">
                  <c:v>PL</c:v>
                </c:pt>
                <c:pt idx="5">
                  <c:v>PYZ</c:v>
                </c:pt>
                <c:pt idx="6">
                  <c:v>SVG</c:v>
                </c:pt>
                <c:pt idx="7">
                  <c:v>TNS</c:v>
                </c:pt>
                <c:pt idx="8">
                  <c:v>WBL</c:v>
                </c:pt>
              </c:strCache>
            </c:strRef>
          </c:cat>
          <c:val>
            <c:numRef>
              <c:f>Sheet1!$G$3:$G$11</c:f>
              <c:numCache>
                <c:formatCode>General</c:formatCode>
                <c:ptCount val="9"/>
              </c:numCache>
            </c:numRef>
          </c:val>
          <c:extLst>
            <c:ext xmlns:c16="http://schemas.microsoft.com/office/drawing/2014/chart" uri="{C3380CC4-5D6E-409C-BE32-E72D297353CC}">
              <c16:uniqueId val="{00000005-683F-420D-9AAE-E64EDFB64D26}"/>
            </c:ext>
          </c:extLst>
        </c:ser>
        <c:ser>
          <c:idx val="6"/>
          <c:order val="6"/>
          <c:tx>
            <c:strRef>
              <c:f>Sheet1!$H$1</c:f>
              <c:strCache>
                <c:ptCount val="1"/>
              </c:strCache>
            </c:strRef>
          </c:tx>
          <c:spPr>
            <a:solidFill>
              <a:schemeClr val="accent1">
                <a:lumMod val="60000"/>
              </a:schemeClr>
            </a:solidFill>
            <a:ln>
              <a:noFill/>
            </a:ln>
            <a:effectLst/>
          </c:spPr>
          <c:invertIfNegative val="0"/>
          <c:cat>
            <c:strRef>
              <c:f>Sheet1!$A$3:$A$11</c:f>
              <c:strCache>
                <c:ptCount val="9"/>
                <c:pt idx="0">
                  <c:v>CCDR</c:v>
                </c:pt>
                <c:pt idx="1">
                  <c:v>EW</c:v>
                </c:pt>
                <c:pt idx="2">
                  <c:v>MSC</c:v>
                </c:pt>
                <c:pt idx="3">
                  <c:v>NEL</c:v>
                </c:pt>
                <c:pt idx="4">
                  <c:v>PL</c:v>
                </c:pt>
                <c:pt idx="5">
                  <c:v>PYZ</c:v>
                </c:pt>
                <c:pt idx="6">
                  <c:v>SVG</c:v>
                </c:pt>
                <c:pt idx="7">
                  <c:v>TNS</c:v>
                </c:pt>
                <c:pt idx="8">
                  <c:v>WBL</c:v>
                </c:pt>
              </c:strCache>
            </c:strRef>
          </c:cat>
          <c:val>
            <c:numRef>
              <c:f>Sheet1!$H$3:$H$11</c:f>
              <c:numCache>
                <c:formatCode>General</c:formatCode>
                <c:ptCount val="9"/>
              </c:numCache>
            </c:numRef>
          </c:val>
          <c:extLst>
            <c:ext xmlns:c16="http://schemas.microsoft.com/office/drawing/2014/chart" uri="{C3380CC4-5D6E-409C-BE32-E72D297353CC}">
              <c16:uniqueId val="{00000006-683F-420D-9AAE-E64EDFB64D26}"/>
            </c:ext>
          </c:extLst>
        </c:ser>
        <c:dLbls>
          <c:showLegendKey val="0"/>
          <c:showVal val="0"/>
          <c:showCatName val="0"/>
          <c:showSerName val="0"/>
          <c:showPercent val="0"/>
          <c:showBubbleSize val="0"/>
        </c:dLbls>
        <c:gapWidth val="219"/>
        <c:overlap val="-27"/>
        <c:axId val="1217213151"/>
        <c:axId val="1217217471"/>
      </c:barChart>
      <c:catAx>
        <c:axId val="12172131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17217471"/>
        <c:crosses val="autoZero"/>
        <c:auto val="1"/>
        <c:lblAlgn val="ctr"/>
        <c:lblOffset val="100"/>
        <c:noMultiLvlLbl val="0"/>
      </c:catAx>
      <c:valAx>
        <c:axId val="12172174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172131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84BD3D-F340-4371-ACC2-AA0F39B2ADBE}"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B7819E-8083-4FF0-92D6-5329EC2F5BD6}" type="slidenum">
              <a:rPr lang="en-IN" smtClean="0"/>
              <a:t>‹#›</a:t>
            </a:fld>
            <a:endParaRPr lang="en-IN"/>
          </a:p>
        </p:txBody>
      </p:sp>
    </p:spTree>
    <p:extLst>
      <p:ext uri="{BB962C8B-B14F-4D97-AF65-F5344CB8AC3E}">
        <p14:creationId xmlns:p14="http://schemas.microsoft.com/office/powerpoint/2010/main" val="1255272029"/>
      </p:ext>
    </p:extLst>
  </p:cSld>
  <p:clrMapOvr>
    <a:masterClrMapping/>
  </p:clrMapOvr>
  <mc:AlternateContent xmlns:mc="http://schemas.openxmlformats.org/markup-compatibility/2006">
    <mc:Choice xmlns:p14="http://schemas.microsoft.com/office/powerpoint/2010/main" Requires="p14">
      <p:transition p14:dur="250">
        <p:cut/>
        <p:sndAc>
          <p:stSnd>
            <p:snd r:embed="rId1" name="arrow.wav"/>
          </p:stSnd>
        </p:sndAc>
      </p:transition>
    </mc:Choice>
    <mc:Fallback>
      <p:transition>
        <p:cut/>
        <p:sndAc>
          <p:stSnd>
            <p:snd r:embed="rId1" name="arrow.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84BD3D-F340-4371-ACC2-AA0F39B2ADBE}"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B7819E-8083-4FF0-92D6-5329EC2F5BD6}" type="slidenum">
              <a:rPr lang="en-IN" smtClean="0"/>
              <a:t>‹#›</a:t>
            </a:fld>
            <a:endParaRPr lang="en-IN"/>
          </a:p>
        </p:txBody>
      </p:sp>
    </p:spTree>
    <p:extLst>
      <p:ext uri="{BB962C8B-B14F-4D97-AF65-F5344CB8AC3E}">
        <p14:creationId xmlns:p14="http://schemas.microsoft.com/office/powerpoint/2010/main" val="3965625128"/>
      </p:ext>
    </p:extLst>
  </p:cSld>
  <p:clrMapOvr>
    <a:masterClrMapping/>
  </p:clrMapOvr>
  <mc:AlternateContent xmlns:mc="http://schemas.openxmlformats.org/markup-compatibility/2006">
    <mc:Choice xmlns:p14="http://schemas.microsoft.com/office/powerpoint/2010/main" Requires="p14">
      <p:transition p14:dur="250">
        <p:cut/>
        <p:sndAc>
          <p:stSnd>
            <p:snd r:embed="rId1" name="arrow.wav"/>
          </p:stSnd>
        </p:sndAc>
      </p:transition>
    </mc:Choice>
    <mc:Fallback>
      <p:transition>
        <p:cut/>
        <p:sndAc>
          <p:stSnd>
            <p:snd r:embed="rId1" name="arrow.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84BD3D-F340-4371-ACC2-AA0F39B2ADBE}"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B7819E-8083-4FF0-92D6-5329EC2F5BD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65075494"/>
      </p:ext>
    </p:extLst>
  </p:cSld>
  <p:clrMapOvr>
    <a:masterClrMapping/>
  </p:clrMapOvr>
  <mc:AlternateContent xmlns:mc="http://schemas.openxmlformats.org/markup-compatibility/2006">
    <mc:Choice xmlns:p14="http://schemas.microsoft.com/office/powerpoint/2010/main" Requires="p14">
      <p:transition p14:dur="250">
        <p:cut/>
        <p:sndAc>
          <p:stSnd>
            <p:snd r:embed="rId1" name="arrow.wav"/>
          </p:stSnd>
        </p:sndAc>
      </p:transition>
    </mc:Choice>
    <mc:Fallback>
      <p:transition>
        <p:cut/>
        <p:sndAc>
          <p:stSnd>
            <p:snd r:embed="rId1" name="arrow.wav"/>
          </p:stSnd>
        </p:sndAc>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84BD3D-F340-4371-ACC2-AA0F39B2ADBE}"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B7819E-8083-4FF0-92D6-5329EC2F5BD6}" type="slidenum">
              <a:rPr lang="en-IN" smtClean="0"/>
              <a:t>‹#›</a:t>
            </a:fld>
            <a:endParaRPr lang="en-IN"/>
          </a:p>
        </p:txBody>
      </p:sp>
    </p:spTree>
    <p:extLst>
      <p:ext uri="{BB962C8B-B14F-4D97-AF65-F5344CB8AC3E}">
        <p14:creationId xmlns:p14="http://schemas.microsoft.com/office/powerpoint/2010/main" val="3827744290"/>
      </p:ext>
    </p:extLst>
  </p:cSld>
  <p:clrMapOvr>
    <a:masterClrMapping/>
  </p:clrMapOvr>
  <mc:AlternateContent xmlns:mc="http://schemas.openxmlformats.org/markup-compatibility/2006">
    <mc:Choice xmlns:p14="http://schemas.microsoft.com/office/powerpoint/2010/main" Requires="p14">
      <p:transition p14:dur="250">
        <p:cut/>
        <p:sndAc>
          <p:stSnd>
            <p:snd r:embed="rId1" name="arrow.wav"/>
          </p:stSnd>
        </p:sndAc>
      </p:transition>
    </mc:Choice>
    <mc:Fallback>
      <p:transition>
        <p:cut/>
        <p:sndAc>
          <p:stSnd>
            <p:snd r:embed="rId1" name="arrow.wav"/>
          </p:stSnd>
        </p:sndAc>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84BD3D-F340-4371-ACC2-AA0F39B2ADBE}"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B7819E-8083-4FF0-92D6-5329EC2F5BD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82458531"/>
      </p:ext>
    </p:extLst>
  </p:cSld>
  <p:clrMapOvr>
    <a:masterClrMapping/>
  </p:clrMapOvr>
  <mc:AlternateContent xmlns:mc="http://schemas.openxmlformats.org/markup-compatibility/2006">
    <mc:Choice xmlns:p14="http://schemas.microsoft.com/office/powerpoint/2010/main" Requires="p14">
      <p:transition p14:dur="250">
        <p:cut/>
        <p:sndAc>
          <p:stSnd>
            <p:snd r:embed="rId1" name="arrow.wav"/>
          </p:stSnd>
        </p:sndAc>
      </p:transition>
    </mc:Choice>
    <mc:Fallback>
      <p:transition>
        <p:cut/>
        <p:sndAc>
          <p:stSnd>
            <p:snd r:embed="rId1" name="arrow.wav"/>
          </p:stSnd>
        </p:sndAc>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84BD3D-F340-4371-ACC2-AA0F39B2ADBE}"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B7819E-8083-4FF0-92D6-5329EC2F5BD6}" type="slidenum">
              <a:rPr lang="en-IN" smtClean="0"/>
              <a:t>‹#›</a:t>
            </a:fld>
            <a:endParaRPr lang="en-IN"/>
          </a:p>
        </p:txBody>
      </p:sp>
    </p:spTree>
    <p:extLst>
      <p:ext uri="{BB962C8B-B14F-4D97-AF65-F5344CB8AC3E}">
        <p14:creationId xmlns:p14="http://schemas.microsoft.com/office/powerpoint/2010/main" val="2466841975"/>
      </p:ext>
    </p:extLst>
  </p:cSld>
  <p:clrMapOvr>
    <a:masterClrMapping/>
  </p:clrMapOvr>
  <mc:AlternateContent xmlns:mc="http://schemas.openxmlformats.org/markup-compatibility/2006">
    <mc:Choice xmlns:p14="http://schemas.microsoft.com/office/powerpoint/2010/main" Requires="p14">
      <p:transition p14:dur="250">
        <p:cut/>
        <p:sndAc>
          <p:stSnd>
            <p:snd r:embed="rId1" name="arrow.wav"/>
          </p:stSnd>
        </p:sndAc>
      </p:transition>
    </mc:Choice>
    <mc:Fallback>
      <p:transition>
        <p:cut/>
        <p:sndAc>
          <p:stSnd>
            <p:snd r:embed="rId1" name="arrow.wav"/>
          </p:stSnd>
        </p:sndAc>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84BD3D-F340-4371-ACC2-AA0F39B2ADBE}"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B7819E-8083-4FF0-92D6-5329EC2F5BD6}" type="slidenum">
              <a:rPr lang="en-IN" smtClean="0"/>
              <a:t>‹#›</a:t>
            </a:fld>
            <a:endParaRPr lang="en-IN"/>
          </a:p>
        </p:txBody>
      </p:sp>
    </p:spTree>
    <p:extLst>
      <p:ext uri="{BB962C8B-B14F-4D97-AF65-F5344CB8AC3E}">
        <p14:creationId xmlns:p14="http://schemas.microsoft.com/office/powerpoint/2010/main" val="244413355"/>
      </p:ext>
    </p:extLst>
  </p:cSld>
  <p:clrMapOvr>
    <a:masterClrMapping/>
  </p:clrMapOvr>
  <mc:AlternateContent xmlns:mc="http://schemas.openxmlformats.org/markup-compatibility/2006">
    <mc:Choice xmlns:p14="http://schemas.microsoft.com/office/powerpoint/2010/main" Requires="p14">
      <p:transition p14:dur="250">
        <p:cut/>
        <p:sndAc>
          <p:stSnd>
            <p:snd r:embed="rId1" name="arrow.wav"/>
          </p:stSnd>
        </p:sndAc>
      </p:transition>
    </mc:Choice>
    <mc:Fallback>
      <p:transition>
        <p:cut/>
        <p:sndAc>
          <p:stSnd>
            <p:snd r:embed="rId1" name="arrow.wav"/>
          </p:stSnd>
        </p:sndAc>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84BD3D-F340-4371-ACC2-AA0F39B2ADBE}"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B7819E-8083-4FF0-92D6-5329EC2F5BD6}" type="slidenum">
              <a:rPr lang="en-IN" smtClean="0"/>
              <a:t>‹#›</a:t>
            </a:fld>
            <a:endParaRPr lang="en-IN"/>
          </a:p>
        </p:txBody>
      </p:sp>
    </p:spTree>
    <p:extLst>
      <p:ext uri="{BB962C8B-B14F-4D97-AF65-F5344CB8AC3E}">
        <p14:creationId xmlns:p14="http://schemas.microsoft.com/office/powerpoint/2010/main" val="2589048148"/>
      </p:ext>
    </p:extLst>
  </p:cSld>
  <p:clrMapOvr>
    <a:masterClrMapping/>
  </p:clrMapOvr>
  <mc:AlternateContent xmlns:mc="http://schemas.openxmlformats.org/markup-compatibility/2006">
    <mc:Choice xmlns:p14="http://schemas.microsoft.com/office/powerpoint/2010/main" Requires="p14">
      <p:transition p14:dur="250">
        <p:cut/>
        <p:sndAc>
          <p:stSnd>
            <p:snd r:embed="rId1" name="arrow.wav"/>
          </p:stSnd>
        </p:sndAc>
      </p:transition>
    </mc:Choice>
    <mc:Fallback>
      <p:transition>
        <p:cut/>
        <p:sndAc>
          <p:stSnd>
            <p:snd r:embed="rId1" name="arrow.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84BD3D-F340-4371-ACC2-AA0F39B2ADBE}"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B7819E-8083-4FF0-92D6-5329EC2F5BD6}" type="slidenum">
              <a:rPr lang="en-IN" smtClean="0"/>
              <a:t>‹#›</a:t>
            </a:fld>
            <a:endParaRPr lang="en-IN"/>
          </a:p>
        </p:txBody>
      </p:sp>
    </p:spTree>
    <p:extLst>
      <p:ext uri="{BB962C8B-B14F-4D97-AF65-F5344CB8AC3E}">
        <p14:creationId xmlns:p14="http://schemas.microsoft.com/office/powerpoint/2010/main" val="298541609"/>
      </p:ext>
    </p:extLst>
  </p:cSld>
  <p:clrMapOvr>
    <a:masterClrMapping/>
  </p:clrMapOvr>
  <mc:AlternateContent xmlns:mc="http://schemas.openxmlformats.org/markup-compatibility/2006">
    <mc:Choice xmlns:p14="http://schemas.microsoft.com/office/powerpoint/2010/main" Requires="p14">
      <p:transition p14:dur="250">
        <p:cut/>
        <p:sndAc>
          <p:stSnd>
            <p:snd r:embed="rId1" name="arrow.wav"/>
          </p:stSnd>
        </p:sndAc>
      </p:transition>
    </mc:Choice>
    <mc:Fallback>
      <p:transition>
        <p:cut/>
        <p:sndAc>
          <p:stSnd>
            <p:snd r:embed="rId1" name="arrow.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84BD3D-F340-4371-ACC2-AA0F39B2ADBE}"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B7819E-8083-4FF0-92D6-5329EC2F5BD6}" type="slidenum">
              <a:rPr lang="en-IN" smtClean="0"/>
              <a:t>‹#›</a:t>
            </a:fld>
            <a:endParaRPr lang="en-IN"/>
          </a:p>
        </p:txBody>
      </p:sp>
    </p:spTree>
    <p:extLst>
      <p:ext uri="{BB962C8B-B14F-4D97-AF65-F5344CB8AC3E}">
        <p14:creationId xmlns:p14="http://schemas.microsoft.com/office/powerpoint/2010/main" val="3259935856"/>
      </p:ext>
    </p:extLst>
  </p:cSld>
  <p:clrMapOvr>
    <a:masterClrMapping/>
  </p:clrMapOvr>
  <mc:AlternateContent xmlns:mc="http://schemas.openxmlformats.org/markup-compatibility/2006">
    <mc:Choice xmlns:p14="http://schemas.microsoft.com/office/powerpoint/2010/main" Requires="p14">
      <p:transition p14:dur="250">
        <p:cut/>
        <p:sndAc>
          <p:stSnd>
            <p:snd r:embed="rId1" name="arrow.wav"/>
          </p:stSnd>
        </p:sndAc>
      </p:transition>
    </mc:Choice>
    <mc:Fallback>
      <p:transition>
        <p:cut/>
        <p:sndAc>
          <p:stSnd>
            <p:snd r:embed="rId1" name="arrow.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84BD3D-F340-4371-ACC2-AA0F39B2ADBE}"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B7819E-8083-4FF0-92D6-5329EC2F5BD6}" type="slidenum">
              <a:rPr lang="en-IN" smtClean="0"/>
              <a:t>‹#›</a:t>
            </a:fld>
            <a:endParaRPr lang="en-IN"/>
          </a:p>
        </p:txBody>
      </p:sp>
    </p:spTree>
    <p:extLst>
      <p:ext uri="{BB962C8B-B14F-4D97-AF65-F5344CB8AC3E}">
        <p14:creationId xmlns:p14="http://schemas.microsoft.com/office/powerpoint/2010/main" val="4026652745"/>
      </p:ext>
    </p:extLst>
  </p:cSld>
  <p:clrMapOvr>
    <a:masterClrMapping/>
  </p:clrMapOvr>
  <mc:AlternateContent xmlns:mc="http://schemas.openxmlformats.org/markup-compatibility/2006">
    <mc:Choice xmlns:p14="http://schemas.microsoft.com/office/powerpoint/2010/main" Requires="p14">
      <p:transition p14:dur="250">
        <p:cut/>
        <p:sndAc>
          <p:stSnd>
            <p:snd r:embed="rId1" name="arrow.wav"/>
          </p:stSnd>
        </p:sndAc>
      </p:transition>
    </mc:Choice>
    <mc:Fallback>
      <p:transition>
        <p:cut/>
        <p:sndAc>
          <p:stSnd>
            <p:snd r:embed="rId1" name="arrow.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84BD3D-F340-4371-ACC2-AA0F39B2ADBE}" type="datetimeFigureOut">
              <a:rPr lang="en-IN" smtClean="0"/>
              <a:t>27-08-2024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B7819E-8083-4FF0-92D6-5329EC2F5BD6}" type="slidenum">
              <a:rPr lang="en-IN" smtClean="0"/>
              <a:t>‹#›</a:t>
            </a:fld>
            <a:endParaRPr lang="en-IN"/>
          </a:p>
        </p:txBody>
      </p:sp>
    </p:spTree>
    <p:extLst>
      <p:ext uri="{BB962C8B-B14F-4D97-AF65-F5344CB8AC3E}">
        <p14:creationId xmlns:p14="http://schemas.microsoft.com/office/powerpoint/2010/main" val="2550103564"/>
      </p:ext>
    </p:extLst>
  </p:cSld>
  <p:clrMapOvr>
    <a:masterClrMapping/>
  </p:clrMapOvr>
  <mc:AlternateContent xmlns:mc="http://schemas.openxmlformats.org/markup-compatibility/2006">
    <mc:Choice xmlns:p14="http://schemas.microsoft.com/office/powerpoint/2010/main" Requires="p14">
      <p:transition p14:dur="250">
        <p:cut/>
        <p:sndAc>
          <p:stSnd>
            <p:snd r:embed="rId1" name="arrow.wav"/>
          </p:stSnd>
        </p:sndAc>
      </p:transition>
    </mc:Choice>
    <mc:Fallback>
      <p:transition>
        <p:cut/>
        <p:sndAc>
          <p:stSnd>
            <p:snd r:embed="rId1" name="arrow.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84BD3D-F340-4371-ACC2-AA0F39B2ADBE}" type="datetimeFigureOut">
              <a:rPr lang="en-IN" smtClean="0"/>
              <a:t>27-08-2024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B7819E-8083-4FF0-92D6-5329EC2F5BD6}" type="slidenum">
              <a:rPr lang="en-IN" smtClean="0"/>
              <a:t>‹#›</a:t>
            </a:fld>
            <a:endParaRPr lang="en-IN"/>
          </a:p>
        </p:txBody>
      </p:sp>
    </p:spTree>
    <p:extLst>
      <p:ext uri="{BB962C8B-B14F-4D97-AF65-F5344CB8AC3E}">
        <p14:creationId xmlns:p14="http://schemas.microsoft.com/office/powerpoint/2010/main" val="254680010"/>
      </p:ext>
    </p:extLst>
  </p:cSld>
  <p:clrMapOvr>
    <a:masterClrMapping/>
  </p:clrMapOvr>
  <mc:AlternateContent xmlns:mc="http://schemas.openxmlformats.org/markup-compatibility/2006">
    <mc:Choice xmlns:p14="http://schemas.microsoft.com/office/powerpoint/2010/main" Requires="p14">
      <p:transition p14:dur="250">
        <p:cut/>
        <p:sndAc>
          <p:stSnd>
            <p:snd r:embed="rId1" name="arrow.wav"/>
          </p:stSnd>
        </p:sndAc>
      </p:transition>
    </mc:Choice>
    <mc:Fallback>
      <p:transition>
        <p:cut/>
        <p:sndAc>
          <p:stSnd>
            <p:snd r:embed="rId1" name="arrow.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84BD3D-F340-4371-ACC2-AA0F39B2ADBE}" type="datetimeFigureOut">
              <a:rPr lang="en-IN" smtClean="0"/>
              <a:t>27-08-2024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B7819E-8083-4FF0-92D6-5329EC2F5BD6}" type="slidenum">
              <a:rPr lang="en-IN" smtClean="0"/>
              <a:t>‹#›</a:t>
            </a:fld>
            <a:endParaRPr lang="en-IN"/>
          </a:p>
        </p:txBody>
      </p:sp>
    </p:spTree>
    <p:extLst>
      <p:ext uri="{BB962C8B-B14F-4D97-AF65-F5344CB8AC3E}">
        <p14:creationId xmlns:p14="http://schemas.microsoft.com/office/powerpoint/2010/main" val="2958917805"/>
      </p:ext>
    </p:extLst>
  </p:cSld>
  <p:clrMapOvr>
    <a:masterClrMapping/>
  </p:clrMapOvr>
  <mc:AlternateContent xmlns:mc="http://schemas.openxmlformats.org/markup-compatibility/2006">
    <mc:Choice xmlns:p14="http://schemas.microsoft.com/office/powerpoint/2010/main" Requires="p14">
      <p:transition p14:dur="250">
        <p:cut/>
        <p:sndAc>
          <p:stSnd>
            <p:snd r:embed="rId1" name="arrow.wav"/>
          </p:stSnd>
        </p:sndAc>
      </p:transition>
    </mc:Choice>
    <mc:Fallback>
      <p:transition>
        <p:cut/>
        <p:sndAc>
          <p:stSnd>
            <p:snd r:embed="rId1" name="arrow.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84BD3D-F340-4371-ACC2-AA0F39B2ADBE}"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B7819E-8083-4FF0-92D6-5329EC2F5BD6}" type="slidenum">
              <a:rPr lang="en-IN" smtClean="0"/>
              <a:t>‹#›</a:t>
            </a:fld>
            <a:endParaRPr lang="en-IN"/>
          </a:p>
        </p:txBody>
      </p:sp>
    </p:spTree>
    <p:extLst>
      <p:ext uri="{BB962C8B-B14F-4D97-AF65-F5344CB8AC3E}">
        <p14:creationId xmlns:p14="http://schemas.microsoft.com/office/powerpoint/2010/main" val="327336579"/>
      </p:ext>
    </p:extLst>
  </p:cSld>
  <p:clrMapOvr>
    <a:masterClrMapping/>
  </p:clrMapOvr>
  <mc:AlternateContent xmlns:mc="http://schemas.openxmlformats.org/markup-compatibility/2006">
    <mc:Choice xmlns:p14="http://schemas.microsoft.com/office/powerpoint/2010/main" Requires="p14">
      <p:transition p14:dur="250">
        <p:cut/>
        <p:sndAc>
          <p:stSnd>
            <p:snd r:embed="rId1" name="arrow.wav"/>
          </p:stSnd>
        </p:sndAc>
      </p:transition>
    </mc:Choice>
    <mc:Fallback>
      <p:transition>
        <p:cut/>
        <p:sndAc>
          <p:stSnd>
            <p:snd r:embed="rId1" name="arrow.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84BD3D-F340-4371-ACC2-AA0F39B2ADBE}"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B7819E-8083-4FF0-92D6-5329EC2F5BD6}" type="slidenum">
              <a:rPr lang="en-IN" smtClean="0"/>
              <a:t>‹#›</a:t>
            </a:fld>
            <a:endParaRPr lang="en-IN"/>
          </a:p>
        </p:txBody>
      </p:sp>
    </p:spTree>
    <p:extLst>
      <p:ext uri="{BB962C8B-B14F-4D97-AF65-F5344CB8AC3E}">
        <p14:creationId xmlns:p14="http://schemas.microsoft.com/office/powerpoint/2010/main" val="813727019"/>
      </p:ext>
    </p:extLst>
  </p:cSld>
  <p:clrMapOvr>
    <a:masterClrMapping/>
  </p:clrMapOvr>
  <mc:AlternateContent xmlns:mc="http://schemas.openxmlformats.org/markup-compatibility/2006">
    <mc:Choice xmlns:p14="http://schemas.microsoft.com/office/powerpoint/2010/main" Requires="p14">
      <p:transition p14:dur="250">
        <p:cut/>
        <p:sndAc>
          <p:stSnd>
            <p:snd r:embed="rId1" name="arrow.wav"/>
          </p:stSnd>
        </p:sndAc>
      </p:transition>
    </mc:Choice>
    <mc:Fallback>
      <p:transition>
        <p:cut/>
        <p:sndAc>
          <p:stSnd>
            <p:snd r:embed="rId1" name="arrow.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B84BD3D-F340-4371-ACC2-AA0F39B2ADBE}" type="datetimeFigureOut">
              <a:rPr lang="en-IN" smtClean="0"/>
              <a:t>27-08-2024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CB7819E-8083-4FF0-92D6-5329EC2F5BD6}" type="slidenum">
              <a:rPr lang="en-IN" smtClean="0"/>
              <a:t>‹#›</a:t>
            </a:fld>
            <a:endParaRPr lang="en-IN"/>
          </a:p>
        </p:txBody>
      </p:sp>
    </p:spTree>
    <p:extLst>
      <p:ext uri="{BB962C8B-B14F-4D97-AF65-F5344CB8AC3E}">
        <p14:creationId xmlns:p14="http://schemas.microsoft.com/office/powerpoint/2010/main" val="322907284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mc:AlternateContent xmlns:mc="http://schemas.openxmlformats.org/markup-compatibility/2006">
    <mc:Choice xmlns:p14="http://schemas.microsoft.com/office/powerpoint/2010/main" Requires="p14">
      <p:transition p14:dur="250">
        <p:cut/>
        <p:sndAc>
          <p:stSnd>
            <p:snd r:embed="rId18" name="arrow.wav"/>
          </p:stSnd>
        </p:sndAc>
      </p:transition>
    </mc:Choice>
    <mc:Fallback>
      <p:transition>
        <p:cut/>
        <p:sndAc>
          <p:stSnd>
            <p:snd r:embed="rId18" name="arrow.wav"/>
          </p:stSnd>
        </p:sndAc>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2.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DE00A-2D20-30E4-9168-BECB5C8EC786}"/>
              </a:ext>
            </a:extLst>
          </p:cNvPr>
          <p:cNvSpPr>
            <a:spLocks noGrp="1"/>
          </p:cNvSpPr>
          <p:nvPr>
            <p:ph type="ctrTitle"/>
          </p:nvPr>
        </p:nvSpPr>
        <p:spPr>
          <a:xfrm>
            <a:off x="340996" y="1954635"/>
            <a:ext cx="9264397" cy="2772562"/>
          </a:xfrm>
        </p:spPr>
        <p:txBody>
          <a:bodyPr/>
          <a:lstStyle/>
          <a:p>
            <a:pPr algn="l"/>
            <a:r>
              <a:rPr lang="en-IN" sz="2000" dirty="0">
                <a:solidFill>
                  <a:schemeClr val="tx1"/>
                </a:solidFill>
              </a:rPr>
              <a:t>STUDENT NAME :  </a:t>
            </a:r>
            <a:r>
              <a:rPr lang="en-IN" sz="2000" dirty="0">
                <a:solidFill>
                  <a:schemeClr val="accent5"/>
                </a:solidFill>
              </a:rPr>
              <a:t>BRINTO KP</a:t>
            </a:r>
            <a:br>
              <a:rPr lang="en-IN" sz="2000" dirty="0">
                <a:solidFill>
                  <a:schemeClr val="tx1"/>
                </a:solidFill>
              </a:rPr>
            </a:br>
            <a:r>
              <a:rPr lang="en-IN" sz="2000" dirty="0">
                <a:solidFill>
                  <a:schemeClr val="tx1"/>
                </a:solidFill>
              </a:rPr>
              <a:t>REGISTER NO:       </a:t>
            </a:r>
            <a:r>
              <a:rPr lang="en-IN" sz="2000" dirty="0">
                <a:solidFill>
                  <a:schemeClr val="accent2">
                    <a:lumMod val="50000"/>
                  </a:schemeClr>
                </a:solidFill>
              </a:rPr>
              <a:t>81C53989BF1C3AFE1467621D4DF344</a:t>
            </a:r>
            <a:br>
              <a:rPr lang="en-IN" sz="2000" dirty="0">
                <a:solidFill>
                  <a:schemeClr val="tx1"/>
                </a:solidFill>
              </a:rPr>
            </a:br>
            <a:r>
              <a:rPr lang="en-IN" sz="2000" dirty="0">
                <a:solidFill>
                  <a:schemeClr val="tx1"/>
                </a:solidFill>
              </a:rPr>
              <a:t>DEPARTMENT: </a:t>
            </a:r>
            <a:r>
              <a:rPr lang="en-IN" sz="2000" dirty="0">
                <a:solidFill>
                  <a:schemeClr val="accent2">
                    <a:lumMod val="50000"/>
                  </a:schemeClr>
                </a:solidFill>
              </a:rPr>
              <a:t>      B.COM(ACCOUNTING AND FINANCE)</a:t>
            </a:r>
            <a:br>
              <a:rPr lang="en-IN" sz="2000" dirty="0">
                <a:solidFill>
                  <a:schemeClr val="accent2">
                    <a:lumMod val="50000"/>
                  </a:schemeClr>
                </a:solidFill>
              </a:rPr>
            </a:br>
            <a:r>
              <a:rPr lang="en-IN" sz="2000" dirty="0">
                <a:solidFill>
                  <a:schemeClr val="tx1"/>
                </a:solidFill>
              </a:rPr>
              <a:t>COLLEGE:            </a:t>
            </a:r>
            <a:r>
              <a:rPr lang="en-IN" sz="2000" dirty="0">
                <a:solidFill>
                  <a:schemeClr val="accent2">
                    <a:lumMod val="50000"/>
                  </a:schemeClr>
                </a:solidFill>
              </a:rPr>
              <a:t>PRINCE SHRI VENKATESHWARA ARTS AND SCIENCE COLLEGE</a:t>
            </a:r>
          </a:p>
        </p:txBody>
      </p:sp>
      <p:sp>
        <p:nvSpPr>
          <p:cNvPr id="3" name="Subtitle 2">
            <a:extLst>
              <a:ext uri="{FF2B5EF4-FFF2-40B4-BE49-F238E27FC236}">
                <a16:creationId xmlns:a16="http://schemas.microsoft.com/office/drawing/2014/main" id="{C0E1AB12-268E-62B9-5F4C-43A5F71855EF}"/>
              </a:ext>
            </a:extLst>
          </p:cNvPr>
          <p:cNvSpPr>
            <a:spLocks noGrp="1"/>
          </p:cNvSpPr>
          <p:nvPr>
            <p:ph type="subTitle" idx="1"/>
          </p:nvPr>
        </p:nvSpPr>
        <p:spPr>
          <a:xfrm>
            <a:off x="1507067" y="604007"/>
            <a:ext cx="7766936" cy="1526797"/>
          </a:xfrm>
        </p:spPr>
        <p:txBody>
          <a:bodyPr>
            <a:normAutofit/>
          </a:bodyPr>
          <a:lstStyle/>
          <a:p>
            <a:r>
              <a:rPr lang="en-IN" sz="3200" dirty="0">
                <a:solidFill>
                  <a:schemeClr val="accent5">
                    <a:lumMod val="75000"/>
                  </a:schemeClr>
                </a:solidFill>
              </a:rPr>
              <a:t>Employee Data Analysis using Excel</a:t>
            </a:r>
          </a:p>
        </p:txBody>
      </p:sp>
    </p:spTree>
    <p:extLst>
      <p:ext uri="{BB962C8B-B14F-4D97-AF65-F5344CB8AC3E}">
        <p14:creationId xmlns:p14="http://schemas.microsoft.com/office/powerpoint/2010/main" val="2808904128"/>
      </p:ext>
    </p:extLst>
  </p:cSld>
  <p:clrMapOvr>
    <a:masterClrMapping/>
  </p:clrMapOvr>
  <mc:AlternateContent xmlns:mc="http://schemas.openxmlformats.org/markup-compatibility/2006">
    <mc:Choice xmlns:p14="http://schemas.microsoft.com/office/powerpoint/2010/main" Requires="p14">
      <p:transition spd="slow" p14:dur="1750">
        <p:fade/>
        <p:sndAc>
          <p:stSnd>
            <p:snd r:embed="rId2" name="applause.wav"/>
          </p:stSnd>
        </p:sndAc>
      </p:transition>
    </mc:Choice>
    <mc:Fallback>
      <p:transition spd="slow">
        <p:fade/>
        <p:sndAc>
          <p:stSnd>
            <p:snd r:embed="rId2" name="applause.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84CB6-C80B-5E32-72C0-BBD95D68A2C7}"/>
              </a:ext>
            </a:extLst>
          </p:cNvPr>
          <p:cNvSpPr>
            <a:spLocks noGrp="1"/>
          </p:cNvSpPr>
          <p:nvPr>
            <p:ph type="title"/>
          </p:nvPr>
        </p:nvSpPr>
        <p:spPr/>
        <p:txBody>
          <a:bodyPr/>
          <a:lstStyle/>
          <a:p>
            <a:r>
              <a:rPr lang="en-IN" dirty="0">
                <a:solidFill>
                  <a:srgbClr val="7030A0"/>
                </a:solidFill>
                <a:latin typeface="Algerian" panose="04020705040A02060702" pitchFamily="82" charset="0"/>
              </a:rPr>
              <a:t>MODELLING</a:t>
            </a:r>
          </a:p>
        </p:txBody>
      </p:sp>
      <p:sp>
        <p:nvSpPr>
          <p:cNvPr id="3" name="Content Placeholder 2">
            <a:extLst>
              <a:ext uri="{FF2B5EF4-FFF2-40B4-BE49-F238E27FC236}">
                <a16:creationId xmlns:a16="http://schemas.microsoft.com/office/drawing/2014/main" id="{714B73FF-BD01-F1E6-7059-CD7D176C2150}"/>
              </a:ext>
            </a:extLst>
          </p:cNvPr>
          <p:cNvSpPr>
            <a:spLocks noGrp="1"/>
          </p:cNvSpPr>
          <p:nvPr>
            <p:ph idx="1"/>
          </p:nvPr>
        </p:nvSpPr>
        <p:spPr/>
        <p:txBody>
          <a:bodyPr>
            <a:normAutofit/>
          </a:bodyPr>
          <a:lstStyle/>
          <a:p>
            <a:pPr marL="0" indent="0">
              <a:buNone/>
            </a:pPr>
            <a:r>
              <a:rPr lang="en-IN" sz="2400" dirty="0">
                <a:highlight>
                  <a:srgbClr val="00FF00"/>
                </a:highlight>
              </a:rPr>
              <a:t>Data preparation </a:t>
            </a:r>
            <a:r>
              <a:rPr lang="en-IN" sz="2400" dirty="0"/>
              <a:t>: Ensure the data is clean, relevant, and in a suitable format for modelling</a:t>
            </a:r>
          </a:p>
          <a:p>
            <a:pPr marL="0" indent="0">
              <a:buNone/>
            </a:pPr>
            <a:r>
              <a:rPr lang="en-IN" sz="2400" dirty="0">
                <a:highlight>
                  <a:srgbClr val="FFFF00"/>
                </a:highlight>
              </a:rPr>
              <a:t>Model selection</a:t>
            </a:r>
            <a:r>
              <a:rPr lang="en-IN" sz="2400" dirty="0"/>
              <a:t>: choose a suitable modelling technique </a:t>
            </a:r>
            <a:r>
              <a:rPr lang="en-IN" sz="2400" dirty="0" err="1"/>
              <a:t>eg</a:t>
            </a:r>
            <a:r>
              <a:rPr lang="en-IN" sz="2400" dirty="0"/>
              <a:t>, regression ,decision trees , clustering</a:t>
            </a:r>
          </a:p>
          <a:p>
            <a:pPr marL="0" indent="0">
              <a:buNone/>
            </a:pPr>
            <a:r>
              <a:rPr lang="en-IN" sz="2400" dirty="0">
                <a:highlight>
                  <a:srgbClr val="00FF00"/>
                </a:highlight>
              </a:rPr>
              <a:t>Model deployment </a:t>
            </a:r>
            <a:r>
              <a:rPr lang="en-IN" sz="2400" dirty="0"/>
              <a:t>: Implement the final model in a production-ready environment.</a:t>
            </a:r>
          </a:p>
          <a:p>
            <a:pPr marL="0" indent="0">
              <a:buNone/>
            </a:pPr>
            <a:r>
              <a:rPr lang="en-IN" sz="2400" dirty="0">
                <a:highlight>
                  <a:srgbClr val="FFFF00"/>
                </a:highlight>
              </a:rPr>
              <a:t>Model monitoring: </a:t>
            </a:r>
            <a:r>
              <a:rPr lang="en-IN" sz="2400" dirty="0"/>
              <a:t>continuously monitor the model’s performance and update it as needed</a:t>
            </a:r>
          </a:p>
        </p:txBody>
      </p:sp>
    </p:spTree>
    <p:extLst>
      <p:ext uri="{BB962C8B-B14F-4D97-AF65-F5344CB8AC3E}">
        <p14:creationId xmlns:p14="http://schemas.microsoft.com/office/powerpoint/2010/main" val="90342967"/>
      </p:ext>
    </p:extLst>
  </p:cSld>
  <p:clrMapOvr>
    <a:masterClrMapping/>
  </p:clrMapOvr>
  <mc:AlternateContent xmlns:mc="http://schemas.openxmlformats.org/markup-compatibility/2006">
    <mc:Choice xmlns:p14="http://schemas.microsoft.com/office/powerpoint/2010/main" Requires="p14">
      <p:transition p14:dur="250">
        <p:cut/>
        <p:sndAc>
          <p:stSnd>
            <p:snd r:embed="rId2" name="arrow.wav"/>
          </p:stSnd>
        </p:sndAc>
      </p:transition>
    </mc:Choice>
    <mc:Fallback>
      <p:transition>
        <p:cut/>
        <p:sndAc>
          <p:stSnd>
            <p:snd r:embed="rId2" name="arrow.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B47FB-F497-8740-42D8-62449371A1B8}"/>
              </a:ext>
            </a:extLst>
          </p:cNvPr>
          <p:cNvSpPr>
            <a:spLocks noGrp="1"/>
          </p:cNvSpPr>
          <p:nvPr>
            <p:ph type="title"/>
          </p:nvPr>
        </p:nvSpPr>
        <p:spPr/>
        <p:txBody>
          <a:bodyPr/>
          <a:lstStyle/>
          <a:p>
            <a:r>
              <a:rPr lang="en-IN" dirty="0"/>
              <a:t>RESULTS</a:t>
            </a:r>
          </a:p>
        </p:txBody>
      </p:sp>
      <p:graphicFrame>
        <p:nvGraphicFramePr>
          <p:cNvPr id="6" name="Content Placeholder 5">
            <a:extLst>
              <a:ext uri="{FF2B5EF4-FFF2-40B4-BE49-F238E27FC236}">
                <a16:creationId xmlns:a16="http://schemas.microsoft.com/office/drawing/2014/main" id="{444581CE-714D-C377-B0EB-71FF981A32CB}"/>
              </a:ext>
            </a:extLst>
          </p:cNvPr>
          <p:cNvGraphicFramePr>
            <a:graphicFrameLocks noGrp="1"/>
          </p:cNvGraphicFramePr>
          <p:nvPr>
            <p:ph idx="1"/>
            <p:extLst>
              <p:ext uri="{D42A27DB-BD31-4B8C-83A1-F6EECF244321}">
                <p14:modId xmlns:p14="http://schemas.microsoft.com/office/powerpoint/2010/main" val="30386435"/>
              </p:ext>
            </p:extLst>
          </p:nvPr>
        </p:nvGraphicFramePr>
        <p:xfrm>
          <a:off x="677863" y="2160588"/>
          <a:ext cx="10236214" cy="38814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84672336"/>
      </p:ext>
    </p:extLst>
  </p:cSld>
  <p:clrMapOvr>
    <a:masterClrMapping/>
  </p:clrMapOvr>
  <mc:AlternateContent xmlns:mc="http://schemas.openxmlformats.org/markup-compatibility/2006">
    <mc:Choice xmlns:p14="http://schemas.microsoft.com/office/powerpoint/2010/main" Requires="p14">
      <p:transition p14:dur="250">
        <p:cut/>
        <p:sndAc>
          <p:stSnd>
            <p:snd r:embed="rId2" name="arrow.wav"/>
          </p:stSnd>
        </p:sndAc>
      </p:transition>
    </mc:Choice>
    <mc:Fallback>
      <p:transition>
        <p:cut/>
        <p:sndAc>
          <p:stSnd>
            <p:snd r:embed="rId2" name="arrow.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7EE5-7AAE-A2ED-64D7-6A1EDCBBD86B}"/>
              </a:ext>
            </a:extLst>
          </p:cNvPr>
          <p:cNvSpPr>
            <a:spLocks noGrp="1"/>
          </p:cNvSpPr>
          <p:nvPr>
            <p:ph type="title"/>
          </p:nvPr>
        </p:nvSpPr>
        <p:spPr/>
        <p:txBody>
          <a:bodyPr/>
          <a:lstStyle/>
          <a:p>
            <a:r>
              <a:rPr lang="en-IN"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39957F8E-E723-E87A-C4EB-AF6F60E8FA5A}"/>
              </a:ext>
            </a:extLst>
          </p:cNvPr>
          <p:cNvSpPr>
            <a:spLocks noGrp="1"/>
          </p:cNvSpPr>
          <p:nvPr>
            <p:ph idx="1"/>
          </p:nvPr>
        </p:nvSpPr>
        <p:spPr/>
        <p:txBody>
          <a:bodyPr>
            <a:normAutofit/>
          </a:bodyPr>
          <a:lstStyle/>
          <a:p>
            <a:r>
              <a:rPr lang="en-IN" sz="2800" dirty="0"/>
              <a:t>“In conclusion our analysis of employee performance has provided valuable insights into the strengths  and weaknesses of our team members .by leveraging data and analytics, we have identified areas for improvement and opportunities for growth.”</a:t>
            </a:r>
          </a:p>
        </p:txBody>
      </p:sp>
    </p:spTree>
    <p:extLst>
      <p:ext uri="{BB962C8B-B14F-4D97-AF65-F5344CB8AC3E}">
        <p14:creationId xmlns:p14="http://schemas.microsoft.com/office/powerpoint/2010/main" val="1321344320"/>
      </p:ext>
    </p:extLst>
  </p:cSld>
  <p:clrMapOvr>
    <a:masterClrMapping/>
  </p:clrMapOvr>
  <mc:AlternateContent xmlns:mc="http://schemas.openxmlformats.org/markup-compatibility/2006">
    <mc:Choice xmlns:p14="http://schemas.microsoft.com/office/powerpoint/2010/main" Requires="p14">
      <p:transition spd="slow" p14:dur="800">
        <p:circle/>
        <p:sndAc>
          <p:stSnd>
            <p:snd r:embed="rId2" name="applause.wav"/>
          </p:stSnd>
        </p:sndAc>
      </p:transition>
    </mc:Choice>
    <mc:Fallback>
      <p:transition spd="slow">
        <p:circle/>
        <p:sndAc>
          <p:stSnd>
            <p:snd r:embed="rId2" name="applause.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6A9B2-8FCA-6EA0-8CC4-CF57F1878ACA}"/>
              </a:ext>
            </a:extLst>
          </p:cNvPr>
          <p:cNvSpPr>
            <a:spLocks noGrp="1"/>
          </p:cNvSpPr>
          <p:nvPr>
            <p:ph type="title"/>
          </p:nvPr>
        </p:nvSpPr>
        <p:spPr/>
        <p:txBody>
          <a:bodyPr/>
          <a:lstStyle/>
          <a:p>
            <a:r>
              <a:rPr lang="en-IN" dirty="0">
                <a:solidFill>
                  <a:schemeClr val="accent3">
                    <a:lumMod val="75000"/>
                  </a:schemeClr>
                </a:solidFill>
                <a:latin typeface="Algerian" panose="04020705040A02060702" pitchFamily="82" charset="0"/>
              </a:rPr>
              <a:t>PROJECT TITLE</a:t>
            </a:r>
          </a:p>
        </p:txBody>
      </p:sp>
      <p:sp>
        <p:nvSpPr>
          <p:cNvPr id="3" name="Content Placeholder 2">
            <a:extLst>
              <a:ext uri="{FF2B5EF4-FFF2-40B4-BE49-F238E27FC236}">
                <a16:creationId xmlns:a16="http://schemas.microsoft.com/office/drawing/2014/main" id="{69230EA6-B882-688E-E150-A4082FE7C47E}"/>
              </a:ext>
            </a:extLst>
          </p:cNvPr>
          <p:cNvSpPr>
            <a:spLocks noGrp="1"/>
          </p:cNvSpPr>
          <p:nvPr>
            <p:ph idx="1"/>
          </p:nvPr>
        </p:nvSpPr>
        <p:spPr/>
        <p:txBody>
          <a:bodyPr>
            <a:normAutofit/>
          </a:bodyPr>
          <a:lstStyle/>
          <a:p>
            <a:r>
              <a:rPr lang="en-IN" sz="3200" i="1" dirty="0">
                <a:latin typeface="Arial Rounded MT Bold" panose="020F0704030504030204" pitchFamily="34" charset="0"/>
              </a:rPr>
              <a:t>EMPLOYEE PREFORMANCE ANALYSIS USING EXCEL</a:t>
            </a:r>
          </a:p>
        </p:txBody>
      </p:sp>
    </p:spTree>
    <p:extLst>
      <p:ext uri="{BB962C8B-B14F-4D97-AF65-F5344CB8AC3E}">
        <p14:creationId xmlns:p14="http://schemas.microsoft.com/office/powerpoint/2010/main" val="3351363790"/>
      </p:ext>
    </p:extLst>
  </p:cSld>
  <p:clrMapOvr>
    <a:masterClrMapping/>
  </p:clrMapOvr>
  <mc:AlternateContent xmlns:mc="http://schemas.openxmlformats.org/markup-compatibility/2006">
    <mc:Choice xmlns:p14="http://schemas.microsoft.com/office/powerpoint/2010/main" Requires="p14">
      <p:transition spd="slow" p14:dur="3400">
        <p14:reveal/>
        <p:sndAc>
          <p:stSnd>
            <p:snd r:embed="rId2" name="applause.wav"/>
          </p:stSnd>
        </p:sndAc>
      </p:transition>
    </mc:Choice>
    <mc:Fallback>
      <p:transition spd="slow">
        <p:fade/>
        <p:sndAc>
          <p:stSnd>
            <p:snd r:embed="rId2" name="applause.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1C641-9E9B-6418-E779-E2732CED66CC}"/>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C9AC1F30-EB82-5DB4-FF76-FCEE59FEBF84}"/>
              </a:ext>
            </a:extLst>
          </p:cNvPr>
          <p:cNvSpPr>
            <a:spLocks noGrp="1"/>
          </p:cNvSpPr>
          <p:nvPr>
            <p:ph idx="1"/>
          </p:nvPr>
        </p:nvSpPr>
        <p:spPr>
          <a:xfrm>
            <a:off x="677334" y="1778467"/>
            <a:ext cx="7015371" cy="4262896"/>
          </a:xfrm>
        </p:spPr>
        <p:txBody>
          <a:bodyPr/>
          <a:lstStyle/>
          <a:p>
            <a:r>
              <a:rPr lang="en-IN" dirty="0"/>
              <a:t>1. Problem statement</a:t>
            </a:r>
          </a:p>
          <a:p>
            <a:r>
              <a:rPr lang="en-IN" dirty="0"/>
              <a:t>2. project overview</a:t>
            </a:r>
          </a:p>
          <a:p>
            <a:r>
              <a:rPr lang="en-IN" dirty="0"/>
              <a:t>3. End users</a:t>
            </a:r>
          </a:p>
          <a:p>
            <a:r>
              <a:rPr lang="en-IN" dirty="0"/>
              <a:t>4. Our solution and proposition</a:t>
            </a:r>
          </a:p>
          <a:p>
            <a:r>
              <a:rPr lang="en-IN" dirty="0"/>
              <a:t>5. Dataset description</a:t>
            </a:r>
          </a:p>
          <a:p>
            <a:r>
              <a:rPr lang="en-IN" dirty="0"/>
              <a:t>6. Modelling approach</a:t>
            </a:r>
          </a:p>
          <a:p>
            <a:r>
              <a:rPr lang="en-IN" dirty="0"/>
              <a:t>7. Results  and discussion</a:t>
            </a:r>
          </a:p>
          <a:p>
            <a:r>
              <a:rPr lang="en-IN" dirty="0"/>
              <a:t>8. conclusion</a:t>
            </a:r>
          </a:p>
        </p:txBody>
      </p:sp>
    </p:spTree>
    <p:extLst>
      <p:ext uri="{BB962C8B-B14F-4D97-AF65-F5344CB8AC3E}">
        <p14:creationId xmlns:p14="http://schemas.microsoft.com/office/powerpoint/2010/main" val="369399668"/>
      </p:ext>
    </p:extLst>
  </p:cSld>
  <p:clrMapOvr>
    <a:masterClrMapping/>
  </p:clrMapOvr>
  <mc:AlternateContent xmlns:mc="http://schemas.openxmlformats.org/markup-compatibility/2006">
    <mc:Choice xmlns:p14="http://schemas.microsoft.com/office/powerpoint/2010/main" Requires="p14">
      <p:transition p14:dur="250">
        <p:cut/>
        <p:sndAc>
          <p:stSnd>
            <p:snd r:embed="rId2" name="applause.wav"/>
          </p:stSnd>
        </p:sndAc>
      </p:transition>
    </mc:Choice>
    <mc:Fallback>
      <p:transition>
        <p:cut/>
        <p:sndAc>
          <p:stSnd>
            <p:snd r:embed="rId2" name="applause.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BE31D-58CB-8E89-30C7-A3741A86882B}"/>
              </a:ext>
            </a:extLst>
          </p:cNvPr>
          <p:cNvSpPr>
            <a:spLocks noGrp="1"/>
          </p:cNvSpPr>
          <p:nvPr>
            <p:ph type="title"/>
          </p:nvPr>
        </p:nvSpPr>
        <p:spPr/>
        <p:txBody>
          <a:bodyPr/>
          <a:lstStyle/>
          <a:p>
            <a:r>
              <a:rPr lang="en-IN" dirty="0">
                <a:latin typeface="Algerian" panose="04020705040A02060702" pitchFamily="82" charset="0"/>
              </a:rPr>
              <a:t>PROBLEM STATEMENT</a:t>
            </a:r>
          </a:p>
        </p:txBody>
      </p:sp>
      <p:sp>
        <p:nvSpPr>
          <p:cNvPr id="3" name="Content Placeholder 2">
            <a:extLst>
              <a:ext uri="{FF2B5EF4-FFF2-40B4-BE49-F238E27FC236}">
                <a16:creationId xmlns:a16="http://schemas.microsoft.com/office/drawing/2014/main" id="{8DF77B24-BBCE-21D9-2524-192C7306A9E3}"/>
              </a:ext>
            </a:extLst>
          </p:cNvPr>
          <p:cNvSpPr>
            <a:spLocks noGrp="1"/>
          </p:cNvSpPr>
          <p:nvPr>
            <p:ph idx="1"/>
          </p:nvPr>
        </p:nvSpPr>
        <p:spPr>
          <a:xfrm>
            <a:off x="677334" y="2634143"/>
            <a:ext cx="8596668" cy="3407219"/>
          </a:xfrm>
        </p:spPr>
        <p:txBody>
          <a:bodyPr>
            <a:normAutofit/>
          </a:bodyPr>
          <a:lstStyle/>
          <a:p>
            <a:pPr>
              <a:buFont typeface="Wingdings" panose="05000000000000000000" pitchFamily="2" charset="2"/>
              <a:buChar char="v"/>
            </a:pPr>
            <a:r>
              <a:rPr lang="en-IN" sz="2400" dirty="0"/>
              <a:t>Problem statement on employee performance you need to identify the specific area of performance that is problematic ,such as low productivity, high absenteeism, or poor quality of work.</a:t>
            </a:r>
          </a:p>
        </p:txBody>
      </p:sp>
    </p:spTree>
    <p:extLst>
      <p:ext uri="{BB962C8B-B14F-4D97-AF65-F5344CB8AC3E}">
        <p14:creationId xmlns:p14="http://schemas.microsoft.com/office/powerpoint/2010/main" val="1808767915"/>
      </p:ext>
    </p:extLst>
  </p:cSld>
  <p:clrMapOvr>
    <a:masterClrMapping/>
  </p:clrMapOvr>
  <mc:AlternateContent xmlns:mc="http://schemas.openxmlformats.org/markup-compatibility/2006">
    <mc:Choice xmlns:p14="http://schemas.microsoft.com/office/powerpoint/2010/main" Requires="p14">
      <p:transition p14:dur="250">
        <p:cut/>
        <p:sndAc>
          <p:stSnd>
            <p:snd r:embed="rId2" name="applause.wav"/>
          </p:stSnd>
        </p:sndAc>
      </p:transition>
    </mc:Choice>
    <mc:Fallback>
      <p:transition>
        <p:cut/>
        <p:sndAc>
          <p:stSnd>
            <p:snd r:embed="rId2" name="applause.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9E878-3909-239C-6C1D-77ECEE40FAFF}"/>
              </a:ext>
            </a:extLst>
          </p:cNvPr>
          <p:cNvSpPr>
            <a:spLocks noGrp="1"/>
          </p:cNvSpPr>
          <p:nvPr>
            <p:ph type="title"/>
          </p:nvPr>
        </p:nvSpPr>
        <p:spPr/>
        <p:txBody>
          <a:bodyPr/>
          <a:lstStyle/>
          <a:p>
            <a:r>
              <a:rPr lang="en-IN" dirty="0">
                <a:solidFill>
                  <a:schemeClr val="accent5">
                    <a:lumMod val="60000"/>
                    <a:lumOff val="40000"/>
                  </a:schemeClr>
                </a:solidFill>
                <a:latin typeface="Arial Rounded MT Bold" panose="020F0704030504030204" pitchFamily="34" charset="0"/>
              </a:rPr>
              <a:t>Project overview</a:t>
            </a:r>
          </a:p>
        </p:txBody>
      </p:sp>
      <p:sp>
        <p:nvSpPr>
          <p:cNvPr id="3" name="Content Placeholder 2">
            <a:extLst>
              <a:ext uri="{FF2B5EF4-FFF2-40B4-BE49-F238E27FC236}">
                <a16:creationId xmlns:a16="http://schemas.microsoft.com/office/drawing/2014/main" id="{E396E057-909D-E5E9-603C-CA53AAFC8B1C}"/>
              </a:ext>
            </a:extLst>
          </p:cNvPr>
          <p:cNvSpPr>
            <a:spLocks noGrp="1"/>
          </p:cNvSpPr>
          <p:nvPr>
            <p:ph idx="1"/>
          </p:nvPr>
        </p:nvSpPr>
        <p:spPr/>
        <p:txBody>
          <a:bodyPr>
            <a:normAutofit/>
          </a:bodyPr>
          <a:lstStyle/>
          <a:p>
            <a:pPr>
              <a:buFont typeface="Wingdings" panose="05000000000000000000" pitchFamily="2" charset="2"/>
              <a:buChar char="Ø"/>
            </a:pPr>
            <a:r>
              <a:rPr lang="en-IN" sz="2800" dirty="0"/>
              <a:t>A project overview is a description of a project’s goals and objectives, the steps to achieve these goals and the expected outcome . In addition a project overview enables you to outline the project </a:t>
            </a:r>
            <a:r>
              <a:rPr lang="en-IN" sz="2800" dirty="0" err="1"/>
              <a:t>schedule,budget</a:t>
            </a:r>
            <a:r>
              <a:rPr lang="en-IN" sz="2800" dirty="0"/>
              <a:t>, </a:t>
            </a:r>
            <a:r>
              <a:rPr lang="en-IN" sz="2800" dirty="0" err="1"/>
              <a:t>necessaryresources</a:t>
            </a:r>
            <a:r>
              <a:rPr lang="en-IN" sz="2800" dirty="0"/>
              <a:t> and status</a:t>
            </a:r>
          </a:p>
        </p:txBody>
      </p:sp>
    </p:spTree>
    <p:extLst>
      <p:ext uri="{BB962C8B-B14F-4D97-AF65-F5344CB8AC3E}">
        <p14:creationId xmlns:p14="http://schemas.microsoft.com/office/powerpoint/2010/main" val="802742499"/>
      </p:ext>
    </p:extLst>
  </p:cSld>
  <p:clrMapOvr>
    <a:masterClrMapping/>
  </p:clrMapOvr>
  <mc:AlternateContent xmlns:mc="http://schemas.openxmlformats.org/markup-compatibility/2006">
    <mc:Choice xmlns:p14="http://schemas.microsoft.com/office/powerpoint/2010/main" Requires="p14">
      <p:transition spd="slow" p14:dur="800">
        <p:circle/>
        <p:sndAc>
          <p:stSnd>
            <p:snd r:embed="rId2" name="applause.wav"/>
          </p:stSnd>
        </p:sndAc>
      </p:transition>
    </mc:Choice>
    <mc:Fallback>
      <p:transition spd="slow">
        <p:circle/>
        <p:sndAc>
          <p:stSnd>
            <p:snd r:embed="rId2" name="applause.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19C58-053A-6A2F-8CF0-0530C9191820}"/>
              </a:ext>
            </a:extLst>
          </p:cNvPr>
          <p:cNvSpPr>
            <a:spLocks noGrp="1"/>
          </p:cNvSpPr>
          <p:nvPr>
            <p:ph type="title"/>
          </p:nvPr>
        </p:nvSpPr>
        <p:spPr/>
        <p:txBody>
          <a:bodyPr/>
          <a:lstStyle/>
          <a:p>
            <a:r>
              <a:rPr lang="en-IN" dirty="0">
                <a:solidFill>
                  <a:srgbClr val="22C660"/>
                </a:solidFill>
                <a:latin typeface="Algerian" panose="04020705040A02060702" pitchFamily="82" charset="0"/>
              </a:rPr>
              <a:t>WHO ARE THE END USERS?</a:t>
            </a:r>
          </a:p>
        </p:txBody>
      </p:sp>
      <p:sp>
        <p:nvSpPr>
          <p:cNvPr id="3" name="Content Placeholder 2">
            <a:extLst>
              <a:ext uri="{FF2B5EF4-FFF2-40B4-BE49-F238E27FC236}">
                <a16:creationId xmlns:a16="http://schemas.microsoft.com/office/drawing/2014/main" id="{A1C1DD3D-A1F1-F1D6-A62E-2401F3B9F9DD}"/>
              </a:ext>
            </a:extLst>
          </p:cNvPr>
          <p:cNvSpPr>
            <a:spLocks noGrp="1"/>
          </p:cNvSpPr>
          <p:nvPr>
            <p:ph idx="1"/>
          </p:nvPr>
        </p:nvSpPr>
        <p:spPr/>
        <p:txBody>
          <a:bodyPr>
            <a:noAutofit/>
          </a:bodyPr>
          <a:lstStyle/>
          <a:p>
            <a:pPr>
              <a:buFont typeface="Wingdings" panose="05000000000000000000" pitchFamily="2" charset="2"/>
              <a:buChar char="ü"/>
            </a:pPr>
            <a:r>
              <a:rPr lang="en-IN" sz="2400" dirty="0">
                <a:highlight>
                  <a:srgbClr val="FFFF00"/>
                </a:highlight>
              </a:rPr>
              <a:t>Employees: </a:t>
            </a:r>
            <a:r>
              <a:rPr lang="en-IN" sz="2400" dirty="0"/>
              <a:t>the individuals whose performance is being </a:t>
            </a:r>
            <a:r>
              <a:rPr lang="en-IN" sz="2400" dirty="0" err="1"/>
              <a:t>analyzed</a:t>
            </a:r>
            <a:r>
              <a:rPr lang="en-IN" sz="2400" dirty="0"/>
              <a:t> and evaluated.</a:t>
            </a:r>
          </a:p>
          <a:p>
            <a:pPr>
              <a:buFont typeface="Wingdings" panose="05000000000000000000" pitchFamily="2" charset="2"/>
              <a:buChar char="ü"/>
            </a:pPr>
            <a:r>
              <a:rPr lang="en-IN" sz="2400" dirty="0">
                <a:highlight>
                  <a:srgbClr val="00FFFF"/>
                </a:highlight>
              </a:rPr>
              <a:t>Managers: </a:t>
            </a:r>
            <a:r>
              <a:rPr lang="en-IN" sz="2400" dirty="0"/>
              <a:t>those responsible for overseeing employee performance and making informed decisions based on the analysis.</a:t>
            </a:r>
          </a:p>
          <a:p>
            <a:pPr>
              <a:buFont typeface="Wingdings" panose="05000000000000000000" pitchFamily="2" charset="2"/>
              <a:buChar char="ü"/>
            </a:pPr>
            <a:r>
              <a:rPr lang="en-IN" sz="2400" dirty="0">
                <a:highlight>
                  <a:srgbClr val="FFFF00"/>
                </a:highlight>
              </a:rPr>
              <a:t>HR Representatives: </a:t>
            </a:r>
            <a:r>
              <a:rPr lang="en-IN" sz="2400" dirty="0"/>
              <a:t>human resources personnel who will use the analysis to inform talent management, training , and development initiatives.</a:t>
            </a:r>
          </a:p>
          <a:p>
            <a:pPr>
              <a:buFont typeface="Wingdings" panose="05000000000000000000" pitchFamily="2" charset="2"/>
              <a:buChar char="ü"/>
            </a:pPr>
            <a:r>
              <a:rPr lang="en-IN" sz="2400" dirty="0">
                <a:highlight>
                  <a:srgbClr val="00FFFF"/>
                </a:highlight>
              </a:rPr>
              <a:t>Department heads: </a:t>
            </a:r>
            <a:r>
              <a:rPr lang="en-IN" sz="2400" dirty="0"/>
              <a:t>leaders responsible for specific business units or functions who will us ethe analysis to  optimize team performance </a:t>
            </a:r>
            <a:r>
              <a:rPr lang="en-IN" sz="2400" dirty="0" err="1"/>
              <a:t>ect</a:t>
            </a:r>
            <a:r>
              <a:rPr lang="en-IN" sz="2400" dirty="0"/>
              <a:t>..</a:t>
            </a:r>
          </a:p>
        </p:txBody>
      </p:sp>
    </p:spTree>
    <p:extLst>
      <p:ext uri="{BB962C8B-B14F-4D97-AF65-F5344CB8AC3E}">
        <p14:creationId xmlns:p14="http://schemas.microsoft.com/office/powerpoint/2010/main" val="376934849"/>
      </p:ext>
    </p:extLst>
  </p:cSld>
  <p:clrMapOvr>
    <a:masterClrMapping/>
  </p:clrMapOvr>
  <mc:AlternateContent xmlns:mc="http://schemas.openxmlformats.org/markup-compatibility/2006">
    <mc:Choice xmlns:p14="http://schemas.microsoft.com/office/powerpoint/2010/main" Requires="p14">
      <p:transition p14:dur="250">
        <p:cut/>
        <p:sndAc>
          <p:stSnd>
            <p:snd r:embed="rId2" name="arrow.wav"/>
          </p:stSnd>
        </p:sndAc>
      </p:transition>
    </mc:Choice>
    <mc:Fallback>
      <p:transition>
        <p:cut/>
        <p:sndAc>
          <p:stSnd>
            <p:snd r:embed="rId2" name="arrow.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31234-CFC6-B4F4-60B8-6081D1F212BE}"/>
              </a:ext>
            </a:extLst>
          </p:cNvPr>
          <p:cNvSpPr>
            <a:spLocks noGrp="1"/>
          </p:cNvSpPr>
          <p:nvPr>
            <p:ph type="title"/>
          </p:nvPr>
        </p:nvSpPr>
        <p:spPr/>
        <p:txBody>
          <a:bodyPr/>
          <a:lstStyle/>
          <a:p>
            <a:r>
              <a:rPr lang="en-IN" dirty="0">
                <a:latin typeface="Algerian" panose="04020705040A02060702" pitchFamily="82" charset="0"/>
              </a:rPr>
              <a:t>OUR SOLUTION AND ITS VALUE PROPOSTION</a:t>
            </a:r>
          </a:p>
        </p:txBody>
      </p:sp>
      <p:sp>
        <p:nvSpPr>
          <p:cNvPr id="3" name="Content Placeholder 2">
            <a:extLst>
              <a:ext uri="{FF2B5EF4-FFF2-40B4-BE49-F238E27FC236}">
                <a16:creationId xmlns:a16="http://schemas.microsoft.com/office/drawing/2014/main" id="{8014A530-3118-E304-CCDA-243F0A8E4EDB}"/>
              </a:ext>
            </a:extLst>
          </p:cNvPr>
          <p:cNvSpPr>
            <a:spLocks noGrp="1"/>
          </p:cNvSpPr>
          <p:nvPr>
            <p:ph idx="1"/>
          </p:nvPr>
        </p:nvSpPr>
        <p:spPr/>
        <p:txBody>
          <a:bodyPr>
            <a:normAutofit/>
          </a:bodyPr>
          <a:lstStyle/>
          <a:p>
            <a:r>
              <a:rPr lang="en-IN" sz="2800" dirty="0"/>
              <a:t>Describe how the solution addresses a specific pain point or need  </a:t>
            </a:r>
            <a:r>
              <a:rPr lang="en-IN" sz="2800" dirty="0" err="1"/>
              <a:t>eg</a:t>
            </a:r>
            <a:r>
              <a:rPr lang="en-IN" sz="2800" dirty="0"/>
              <a:t>, “gain insights into employee performance metrics”</a:t>
            </a:r>
          </a:p>
          <a:p>
            <a:r>
              <a:rPr lang="en-IN" sz="2800" dirty="0"/>
              <a:t>Describe another benefit </a:t>
            </a:r>
            <a:r>
              <a:rPr lang="en-IN" sz="2800" dirty="0" err="1"/>
              <a:t>eg</a:t>
            </a:r>
            <a:r>
              <a:rPr lang="en-IN" sz="2800" dirty="0"/>
              <a:t>, “make informed decisions with data driven recommendation”</a:t>
            </a:r>
          </a:p>
          <a:p>
            <a:r>
              <a:rPr lang="en-IN" sz="2800" dirty="0"/>
              <a:t>Describe a third benefits  </a:t>
            </a:r>
            <a:r>
              <a:rPr lang="en-IN" sz="2800" dirty="0" err="1"/>
              <a:t>eg</a:t>
            </a:r>
            <a:r>
              <a:rPr lang="en-IN" sz="2800" dirty="0"/>
              <a:t>, “save time  and resources with </a:t>
            </a:r>
            <a:r>
              <a:rPr lang="en-IN" sz="2800" dirty="0" err="1"/>
              <a:t>authomated</a:t>
            </a:r>
            <a:r>
              <a:rPr lang="en-IN" sz="2800" dirty="0"/>
              <a:t> reporting”</a:t>
            </a:r>
          </a:p>
        </p:txBody>
      </p:sp>
    </p:spTree>
    <p:extLst>
      <p:ext uri="{BB962C8B-B14F-4D97-AF65-F5344CB8AC3E}">
        <p14:creationId xmlns:p14="http://schemas.microsoft.com/office/powerpoint/2010/main" val="1160604493"/>
      </p:ext>
    </p:extLst>
  </p:cSld>
  <p:clrMapOvr>
    <a:masterClrMapping/>
  </p:clrMapOvr>
  <mc:AlternateContent xmlns:mc="http://schemas.openxmlformats.org/markup-compatibility/2006">
    <mc:Choice xmlns:p14="http://schemas.microsoft.com/office/powerpoint/2010/main" Requires="p14">
      <p:transition p14:dur="250">
        <p:cut/>
        <p:sndAc>
          <p:stSnd>
            <p:snd r:embed="rId2" name="arrow.wav"/>
          </p:stSnd>
        </p:sndAc>
      </p:transition>
    </mc:Choice>
    <mc:Fallback>
      <p:transition>
        <p:cut/>
        <p:sndAc>
          <p:stSnd>
            <p:snd r:embed="rId2" name="arrow.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DFBC8-72FD-0FBB-89E5-51D1BABF44DF}"/>
              </a:ext>
            </a:extLst>
          </p:cNvPr>
          <p:cNvSpPr>
            <a:spLocks noGrp="1"/>
          </p:cNvSpPr>
          <p:nvPr>
            <p:ph type="title"/>
          </p:nvPr>
        </p:nvSpPr>
        <p:spPr/>
        <p:txBody>
          <a:bodyPr/>
          <a:lstStyle/>
          <a:p>
            <a:r>
              <a:rPr lang="en-IN" dirty="0">
                <a:solidFill>
                  <a:schemeClr val="accent3">
                    <a:lumMod val="75000"/>
                  </a:schemeClr>
                </a:solidFill>
              </a:rPr>
              <a:t>DATASET DESCRIPTION </a:t>
            </a:r>
          </a:p>
        </p:txBody>
      </p:sp>
      <p:sp>
        <p:nvSpPr>
          <p:cNvPr id="3" name="Content Placeholder 2">
            <a:extLst>
              <a:ext uri="{FF2B5EF4-FFF2-40B4-BE49-F238E27FC236}">
                <a16:creationId xmlns:a16="http://schemas.microsoft.com/office/drawing/2014/main" id="{12492E4C-AF2D-C6A0-6FD9-C034BB91CD0C}"/>
              </a:ext>
            </a:extLst>
          </p:cNvPr>
          <p:cNvSpPr>
            <a:spLocks noGrp="1"/>
          </p:cNvSpPr>
          <p:nvPr>
            <p:ph idx="1"/>
          </p:nvPr>
        </p:nvSpPr>
        <p:spPr/>
        <p:txBody>
          <a:bodyPr/>
          <a:lstStyle/>
          <a:p>
            <a:r>
              <a:rPr lang="en-IN" dirty="0"/>
              <a:t>Employee dataset – Kaggle</a:t>
            </a:r>
          </a:p>
          <a:p>
            <a:r>
              <a:rPr lang="en-IN" dirty="0"/>
              <a:t>9 features</a:t>
            </a:r>
          </a:p>
          <a:p>
            <a:r>
              <a:rPr lang="en-IN" dirty="0"/>
              <a:t>Emp id –</a:t>
            </a:r>
            <a:r>
              <a:rPr lang="en-IN" dirty="0" err="1"/>
              <a:t>num</a:t>
            </a:r>
            <a:endParaRPr lang="en-IN" dirty="0"/>
          </a:p>
          <a:p>
            <a:r>
              <a:rPr lang="en-IN" dirty="0"/>
              <a:t>Gender- </a:t>
            </a:r>
            <a:r>
              <a:rPr lang="en-IN" dirty="0" err="1"/>
              <a:t>categ</a:t>
            </a:r>
            <a:endParaRPr lang="en-IN" dirty="0"/>
          </a:p>
          <a:p>
            <a:r>
              <a:rPr lang="en-IN" dirty="0"/>
              <a:t>Business unit –text</a:t>
            </a:r>
          </a:p>
          <a:p>
            <a:r>
              <a:rPr lang="en-IN" dirty="0"/>
              <a:t>Performance-text</a:t>
            </a:r>
          </a:p>
          <a:p>
            <a:r>
              <a:rPr lang="en-IN" dirty="0"/>
              <a:t>Rating-</a:t>
            </a:r>
            <a:r>
              <a:rPr lang="en-IN" dirty="0" err="1"/>
              <a:t>num</a:t>
            </a:r>
            <a:endParaRPr lang="en-IN" dirty="0"/>
          </a:p>
        </p:txBody>
      </p:sp>
    </p:spTree>
    <p:extLst>
      <p:ext uri="{BB962C8B-B14F-4D97-AF65-F5344CB8AC3E}">
        <p14:creationId xmlns:p14="http://schemas.microsoft.com/office/powerpoint/2010/main" val="1420790020"/>
      </p:ext>
    </p:extLst>
  </p:cSld>
  <p:clrMapOvr>
    <a:masterClrMapping/>
  </p:clrMapOvr>
  <mc:AlternateContent xmlns:mc="http://schemas.openxmlformats.org/markup-compatibility/2006">
    <mc:Choice xmlns:p14="http://schemas.microsoft.com/office/powerpoint/2010/main" Requires="p14">
      <p:transition p14:dur="250">
        <p:cut/>
        <p:sndAc>
          <p:stSnd>
            <p:snd r:embed="rId2" name="arrow.wav"/>
          </p:stSnd>
        </p:sndAc>
      </p:transition>
    </mc:Choice>
    <mc:Fallback>
      <p:transition>
        <p:cut/>
        <p:sndAc>
          <p:stSnd>
            <p:snd r:embed="rId2" name="arrow.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1477-231A-3931-9D03-3A96146D00AA}"/>
              </a:ext>
            </a:extLst>
          </p:cNvPr>
          <p:cNvSpPr>
            <a:spLocks noGrp="1"/>
          </p:cNvSpPr>
          <p:nvPr>
            <p:ph type="title"/>
          </p:nvPr>
        </p:nvSpPr>
        <p:spPr/>
        <p:txBody>
          <a:bodyPr/>
          <a:lstStyle/>
          <a:p>
            <a:r>
              <a:rPr lang="en-IN" dirty="0">
                <a:solidFill>
                  <a:srgbClr val="00B0F0"/>
                </a:solidFill>
                <a:latin typeface="Arial Rounded MT Bold" panose="020F0704030504030204" pitchFamily="34" charset="0"/>
              </a:rPr>
              <a:t>THE” WOW”IN OUR SOLUTION</a:t>
            </a:r>
          </a:p>
        </p:txBody>
      </p:sp>
      <p:sp>
        <p:nvSpPr>
          <p:cNvPr id="3" name="Content Placeholder 2">
            <a:extLst>
              <a:ext uri="{FF2B5EF4-FFF2-40B4-BE49-F238E27FC236}">
                <a16:creationId xmlns:a16="http://schemas.microsoft.com/office/drawing/2014/main" id="{66CFBB37-A0C7-A2CD-B38A-27591FE37285}"/>
              </a:ext>
            </a:extLst>
          </p:cNvPr>
          <p:cNvSpPr>
            <a:spLocks noGrp="1"/>
          </p:cNvSpPr>
          <p:nvPr>
            <p:ph idx="1"/>
          </p:nvPr>
        </p:nvSpPr>
        <p:spPr/>
        <p:txBody>
          <a:bodyPr>
            <a:normAutofit/>
          </a:bodyPr>
          <a:lstStyle/>
          <a:p>
            <a:r>
              <a:rPr lang="en-IN" sz="2400" dirty="0"/>
              <a:t>Advanced Analytics capabilities</a:t>
            </a:r>
          </a:p>
          <a:p>
            <a:r>
              <a:rPr lang="en-IN" sz="2400" dirty="0"/>
              <a:t>Intuitive user Experience</a:t>
            </a:r>
          </a:p>
          <a:p>
            <a:r>
              <a:rPr lang="en-IN" sz="2400" dirty="0"/>
              <a:t>Real- time Insights</a:t>
            </a:r>
          </a:p>
          <a:p>
            <a:r>
              <a:rPr lang="en-IN" sz="2400" dirty="0"/>
              <a:t>Customizable dashboards</a:t>
            </a:r>
          </a:p>
          <a:p>
            <a:r>
              <a:rPr lang="en-IN" sz="2400" dirty="0"/>
              <a:t>Integration with existing systems</a:t>
            </a:r>
          </a:p>
          <a:p>
            <a:r>
              <a:rPr lang="en-IN" sz="2400" dirty="0"/>
              <a:t>Expert support and training</a:t>
            </a:r>
          </a:p>
          <a:p>
            <a:r>
              <a:rPr lang="en-IN" sz="2400" dirty="0"/>
              <a:t>scalability</a:t>
            </a:r>
          </a:p>
        </p:txBody>
      </p:sp>
    </p:spTree>
    <p:extLst>
      <p:ext uri="{BB962C8B-B14F-4D97-AF65-F5344CB8AC3E}">
        <p14:creationId xmlns:p14="http://schemas.microsoft.com/office/powerpoint/2010/main" val="62561662"/>
      </p:ext>
    </p:extLst>
  </p:cSld>
  <p:clrMapOvr>
    <a:masterClrMapping/>
  </p:clrMapOvr>
  <p:transition spd="slow">
    <p:randomBar dir="vert"/>
    <p:sndAc>
      <p:stSnd>
        <p:snd r:embed="rId2" name="applause.wav"/>
      </p:stSnd>
    </p:sndAc>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160</TotalTime>
  <Words>440</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Arial Rounded MT Bold</vt:lpstr>
      <vt:lpstr>Trebuchet MS</vt:lpstr>
      <vt:lpstr>Wingdings</vt:lpstr>
      <vt:lpstr>Wingdings 3</vt:lpstr>
      <vt:lpstr>Facet</vt:lpstr>
      <vt:lpstr>STUDENT NAME :  BRINTO KP REGISTER NO:       81C53989BF1C3AFE1467621D4DF344 DEPARTMENT:       B.COM(ACCOUNTING AND FINANCE) COLLEGE:            PRINCE SHRI VENKATESHWARA ARTS AND SCIENCE COLLEGE</vt:lpstr>
      <vt:lpstr>PROJECT TITLE</vt:lpstr>
      <vt:lpstr>AGENDA</vt:lpstr>
      <vt:lpstr>PROBLEM STATEMENT</vt:lpstr>
      <vt:lpstr>Project overview</vt:lpstr>
      <vt:lpstr>WHO ARE THE END USERS?</vt:lpstr>
      <vt:lpstr>OUR SOLUTION AND ITS VALUE PROPOSTION</vt:lpstr>
      <vt:lpstr>DATASET DESCRIPTION </vt:lpstr>
      <vt:lpstr>THE” WOW”IN OUR SOLUTION</vt:lpstr>
      <vt:lpstr>MODELLING</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Brinto kp</dc:creator>
  <cp:lastModifiedBy>Brinto kp</cp:lastModifiedBy>
  <cp:revision>2</cp:revision>
  <dcterms:created xsi:type="dcterms:W3CDTF">2024-08-27T15:30:59Z</dcterms:created>
  <dcterms:modified xsi:type="dcterms:W3CDTF">2024-08-27T18:11:14Z</dcterms:modified>
</cp:coreProperties>
</file>