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8" r:id="rId5"/>
    <p:sldId id="269" r:id="rId6"/>
    <p:sldId id="283" r:id="rId7"/>
    <p:sldId id="271" r:id="rId8"/>
    <p:sldId id="286" r:id="rId9"/>
    <p:sldId id="285" r:id="rId10"/>
    <p:sldId id="290" r:id="rId11"/>
    <p:sldId id="292" r:id="rId12"/>
    <p:sldId id="291" r:id="rId13"/>
    <p:sldId id="289" r:id="rId14"/>
    <p:sldId id="282" r:id="rId15"/>
    <p:sldId id="262" r:id="rId16"/>
    <p:sldId id="261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1862-5A8C-4467-AE07-559657A0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9C9F1-0C6C-404E-9D1D-305ED978C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4E40-D0AE-4BBF-96F9-E7456A2D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A15B-F9AD-4984-8394-378341F9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AE73-860B-4CE9-BC12-E61FBD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9081-F625-4E5E-AB22-C93AF9A6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FB72-33CF-4948-80CF-52D59EF9A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1475-B6F8-4587-8C88-A1AFE2FC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0102-9259-4B8C-96D7-54ACC73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15DF-2D04-4F61-9D8B-8DADD7A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1E495-277C-4ABA-A751-11FCEA376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F4B7A-DC2E-44CC-9E85-6DEEFBB0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E10E-0EF3-438D-837C-C7074F4E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056A-5BA4-42F5-9657-40A73CB0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84F0-D093-4B64-ABD1-E829AD84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DF04-265C-4E39-8406-4AD3E0E6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7A8F-10B1-49C2-A64E-54340462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6C3D-A82C-4C48-A430-FCECBF5E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3E0D-9831-4E61-BF60-8AF1035A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AD28-11D6-45E0-9C01-180F9B2F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EE39-34F2-4420-8133-92E78B48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95A3-87D8-4F76-9F83-FBE80E41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2516-4C48-4E40-9F38-884CC3BA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A2C6-0899-4A61-9233-D2C0877B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F4AB-3D6A-49B2-92F8-A362B1A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942-BFCF-41AA-BCFC-F0C0CAC6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31DA-32EB-45DA-96A1-4917385FE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A5A8E-50F6-4AF7-8442-24EB956E0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DA4B9-93C5-4600-8FC8-41914635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E7740-D8A4-4F52-B79B-1E4B7340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3476F-2D07-4BC4-88AB-E53C0D39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AF4-F967-4534-9E13-0050F38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2EDC-2737-4022-BE5C-4DF4F1D2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44A0B-A44C-489D-98EB-55D50581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ACD9D-5A0A-4B8C-AD5D-78C5301B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11606-CBF7-4DA8-BF9F-33DB1EA5B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901DB-0957-4408-AF65-64B6029A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21AC-27FD-4D86-A287-5BBB1E2B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2D273-EEA4-417D-BED2-30344B2E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2E1C-16EB-4B7C-9F23-B73DCD2D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40F9C-122B-499E-9C99-3808438E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4AB42-89B8-48E1-8668-0DF4A2E4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C4E62-7EEE-47C8-B766-7DF6F246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D82F-9F2F-49B9-8743-9999D114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D2146-DF37-4A0C-9444-03E74DF9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59F9-AB46-46EB-9C68-5C2924A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D6C3-AD5F-41A3-9DAC-5B4BF923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27A1-303E-4E54-A595-C81DCBAB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6571E-F235-46FE-BD36-9DC8C80E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510D-CED1-49BF-9F8D-C11EEB34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E928-A9A9-41BF-A72D-F691E256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69CF-A50B-497C-93CF-C163D89B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E4C9-3B25-41FC-B08C-A36BBB1D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03DF4-4D86-4E33-A95C-875CE4F1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9E03-790B-46C1-BE4F-FAE391FFF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7D8-5D8C-4DD4-9E54-9F78DB6D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1B4C9-FBF8-4EBB-85F8-9A42A239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922C-B753-427A-957E-1B5C915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CD231-A0B5-4C3D-8592-721CCEBA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06DE-4450-41D0-92CA-E061F4CA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825B-7EDC-45CB-9756-438F20E32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5CD9-7507-4B0F-9C94-13288BD066E8}" type="datetimeFigureOut">
              <a:rPr lang="en-US" smtClean="0"/>
              <a:t>2024-07-31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E690-BE39-4843-95AD-AF8C08995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7E48-9A10-4003-B396-3A48CEAA8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F606-FE41-4221-B097-4DD9EB63B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timoni/cancer-deaths-by-country-and-type-1990-20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5D1F-DA47-405C-8100-4F7228DC7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5244-A778-4ABC-AB51-69AA8FDD5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Cancer Deaths by Country by Year by Cancer Type</a:t>
            </a:r>
          </a:p>
          <a:p>
            <a:endParaRPr lang="en-US" dirty="0"/>
          </a:p>
          <a:p>
            <a:r>
              <a:rPr lang="en-US" dirty="0"/>
              <a:t>Brinton Cheng and Rich Goodier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5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D77BD3-E302-4E41-5421-5AA3A5F20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36" y="478140"/>
            <a:ext cx="7091791" cy="65881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243A-1D8B-4FE7-9C88-48543A2D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Discussion – lung cancer, continent vs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5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052370-9CD2-97F2-8BC5-F386A2E0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1" y="436754"/>
            <a:ext cx="6652476" cy="65450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243A-1D8B-4FE7-9C88-48543A2D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Discussion – liver cancer, continent vs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DD0CF6-A094-FB8E-FD22-6A6A14188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505350"/>
            <a:ext cx="6747727" cy="6605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243A-1D8B-4FE7-9C88-48543A2D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Discussion – liver cancer, Asia regions vs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6F12-3A3D-53E2-58AF-8FD09BF4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A3BD-7F7F-4886-A8F2-D527C156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916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CF8BE-F860-465B-95BC-8E317761698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397024" y="1847669"/>
            <a:ext cx="404279" cy="1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452AFD-4F8E-40DC-AC75-BFB66DFE5A7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175335" y="1847669"/>
            <a:ext cx="597417" cy="1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5D5205-8131-47D9-8EA1-56CAB4B2601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376576" y="2309334"/>
            <a:ext cx="1438236" cy="908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528B2-CC09-4114-9FA8-E96625972B33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814812" y="2309334"/>
            <a:ext cx="1502905" cy="913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8799E-E3F9-4BC8-A0F2-C8BB0E67F22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464101" y="4141011"/>
            <a:ext cx="912475" cy="546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3787DD-1AA2-4DA0-9700-17802703C76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7317717" y="4146006"/>
            <a:ext cx="721073" cy="529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20D49F-A4AE-49DB-87E4-3DA08DC41676}"/>
              </a:ext>
            </a:extLst>
          </p:cNvPr>
          <p:cNvGrpSpPr/>
          <p:nvPr/>
        </p:nvGrpSpPr>
        <p:grpSpPr>
          <a:xfrm>
            <a:off x="4772752" y="1386004"/>
            <a:ext cx="2117200" cy="965800"/>
            <a:chOff x="4953901" y="1411863"/>
            <a:chExt cx="2117200" cy="9658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857D71-776F-40D9-B7A7-1D76DCC6F7D1}"/>
                </a:ext>
              </a:extLst>
            </p:cNvPr>
            <p:cNvSpPr txBox="1"/>
            <p:nvPr/>
          </p:nvSpPr>
          <p:spPr>
            <a:xfrm>
              <a:off x="4953901" y="1411863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 Skeleton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4B93E5-3160-4157-B7AF-47E0B80467A0}"/>
                </a:ext>
              </a:extLst>
            </p:cNvPr>
            <p:cNvSpPr txBox="1"/>
            <p:nvPr/>
          </p:nvSpPr>
          <p:spPr>
            <a:xfrm>
              <a:off x="6761401" y="20083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4EC89A-ED8E-478C-A51C-29C9536B0B41}"/>
              </a:ext>
            </a:extLst>
          </p:cNvPr>
          <p:cNvGrpSpPr/>
          <p:nvPr/>
        </p:nvGrpSpPr>
        <p:grpSpPr>
          <a:xfrm>
            <a:off x="6996729" y="4675965"/>
            <a:ext cx="2116370" cy="1201822"/>
            <a:chOff x="6969107" y="4245809"/>
            <a:chExt cx="2116370" cy="12018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6CF971-9804-4DBE-818A-568C175A5FC6}"/>
                </a:ext>
              </a:extLst>
            </p:cNvPr>
            <p:cNvSpPr txBox="1"/>
            <p:nvPr/>
          </p:nvSpPr>
          <p:spPr>
            <a:xfrm>
              <a:off x="6969108" y="4245809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Plot Page</a:t>
              </a:r>
            </a:p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107F01-C2DB-4154-92BB-458F1FFC2729}"/>
                </a:ext>
              </a:extLst>
            </p:cNvPr>
            <p:cNvSpPr txBox="1"/>
            <p:nvPr/>
          </p:nvSpPr>
          <p:spPr>
            <a:xfrm>
              <a:off x="6969107" y="5170632"/>
              <a:ext cx="2084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Filtering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678C74-4B8A-48F5-8BDA-B7C9C761DAF7}"/>
                </a:ext>
              </a:extLst>
            </p:cNvPr>
            <p:cNvSpPr txBox="1"/>
            <p:nvPr/>
          </p:nvSpPr>
          <p:spPr>
            <a:xfrm>
              <a:off x="8775777" y="479980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C5B5B6-54EF-483C-9EE4-C335DB85DEBD}"/>
              </a:ext>
            </a:extLst>
          </p:cNvPr>
          <p:cNvGrpSpPr/>
          <p:nvPr/>
        </p:nvGrpSpPr>
        <p:grpSpPr>
          <a:xfrm>
            <a:off x="3334516" y="3217681"/>
            <a:ext cx="2131728" cy="971975"/>
            <a:chOff x="3438011" y="2987682"/>
            <a:chExt cx="2131728" cy="9719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3AE9F-28D7-4502-8F72-B78DF0FB2FD6}"/>
                </a:ext>
              </a:extLst>
            </p:cNvPr>
            <p:cNvSpPr txBox="1"/>
            <p:nvPr/>
          </p:nvSpPr>
          <p:spPr>
            <a:xfrm>
              <a:off x="3438011" y="2987682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Integrated Data</a:t>
              </a:r>
            </a:p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05FDD9-2856-4AE7-A01A-01871117C51B}"/>
                </a:ext>
              </a:extLst>
            </p:cNvPr>
            <p:cNvSpPr txBox="1"/>
            <p:nvPr/>
          </p:nvSpPr>
          <p:spPr>
            <a:xfrm>
              <a:off x="5260039" y="3590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CA78-4A47-413C-BC11-09042F8219BE}"/>
              </a:ext>
            </a:extLst>
          </p:cNvPr>
          <p:cNvGrpSpPr/>
          <p:nvPr/>
        </p:nvGrpSpPr>
        <p:grpSpPr>
          <a:xfrm>
            <a:off x="2422041" y="4687768"/>
            <a:ext cx="2096224" cy="1206487"/>
            <a:chOff x="2743944" y="4247053"/>
            <a:chExt cx="2096224" cy="12064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2C73F2-F18F-4DD7-949B-8D1DB90CAB13}"/>
                </a:ext>
              </a:extLst>
            </p:cNvPr>
            <p:cNvSpPr txBox="1"/>
            <p:nvPr/>
          </p:nvSpPr>
          <p:spPr>
            <a:xfrm>
              <a:off x="2743944" y="4247053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Spreadsheet Page</a:t>
              </a:r>
            </a:p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8BDFD3-2D6E-4530-86BC-2C5F988386E9}"/>
                </a:ext>
              </a:extLst>
            </p:cNvPr>
            <p:cNvSpPr txBox="1"/>
            <p:nvPr/>
          </p:nvSpPr>
          <p:spPr>
            <a:xfrm>
              <a:off x="2747962" y="5176541"/>
              <a:ext cx="2084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Filtering and Sorting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E82650-B58E-48CA-8315-6CE32B48FFEB}"/>
                </a:ext>
              </a:extLst>
            </p:cNvPr>
            <p:cNvSpPr txBox="1"/>
            <p:nvPr/>
          </p:nvSpPr>
          <p:spPr>
            <a:xfrm>
              <a:off x="4530468" y="484433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490473-A505-4627-87C5-CCB888EE1CB2}"/>
              </a:ext>
            </a:extLst>
          </p:cNvPr>
          <p:cNvGrpSpPr/>
          <p:nvPr/>
        </p:nvGrpSpPr>
        <p:grpSpPr>
          <a:xfrm>
            <a:off x="701349" y="1386004"/>
            <a:ext cx="1767323" cy="1203112"/>
            <a:chOff x="719176" y="1408486"/>
            <a:chExt cx="1767323" cy="12031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A9DEBD-7105-4ABE-A924-57C7A25FBE90}"/>
                </a:ext>
              </a:extLst>
            </p:cNvPr>
            <p:cNvSpPr txBox="1"/>
            <p:nvPr/>
          </p:nvSpPr>
          <p:spPr>
            <a:xfrm>
              <a:off x="719176" y="1408486"/>
              <a:ext cx="1695675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Import &amp;</a:t>
              </a:r>
            </a:p>
            <a:p>
              <a:pPr algn="ctr"/>
              <a:r>
                <a:rPr lang="en-US" dirty="0"/>
                <a:t>Preprocessing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AF71BC-2B9D-42F8-B63C-A2FF9CEB3FA7}"/>
                </a:ext>
              </a:extLst>
            </p:cNvPr>
            <p:cNvSpPr txBox="1"/>
            <p:nvPr/>
          </p:nvSpPr>
          <p:spPr>
            <a:xfrm>
              <a:off x="719176" y="2334599"/>
              <a:ext cx="1679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Filled in NaNs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A7F44F-5954-4498-A1E6-BD20CA45C518}"/>
                </a:ext>
              </a:extLst>
            </p:cNvPr>
            <p:cNvSpPr txBox="1"/>
            <p:nvPr/>
          </p:nvSpPr>
          <p:spPr>
            <a:xfrm>
              <a:off x="1894670" y="2018594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B&amp;R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B450B0-3010-4CF6-8BAB-1E638ADDA9A0}"/>
              </a:ext>
            </a:extLst>
          </p:cNvPr>
          <p:cNvGrpSpPr/>
          <p:nvPr/>
        </p:nvGrpSpPr>
        <p:grpSpPr>
          <a:xfrm>
            <a:off x="2477523" y="1387198"/>
            <a:ext cx="2084119" cy="1559492"/>
            <a:chOff x="2318538" y="1408486"/>
            <a:chExt cx="2084119" cy="15594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745F89-8B2A-49D0-8EB6-15BF9B99CA4C}"/>
                </a:ext>
              </a:extLst>
            </p:cNvPr>
            <p:cNvSpPr txBox="1"/>
            <p:nvPr/>
          </p:nvSpPr>
          <p:spPr>
            <a:xfrm>
              <a:off x="2642318" y="1408486"/>
              <a:ext cx="1374032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EDA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F9E55C-59FE-4D39-8304-EC2D6DC3DA12}"/>
                </a:ext>
              </a:extLst>
            </p:cNvPr>
            <p:cNvSpPr txBox="1"/>
            <p:nvPr/>
          </p:nvSpPr>
          <p:spPr>
            <a:xfrm>
              <a:off x="2318538" y="2321647"/>
              <a:ext cx="208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Dropped unneeded columns</a:t>
              </a:r>
            </a:p>
            <a:p>
              <a:pPr algn="ctr"/>
              <a:r>
                <a:rPr lang="en-US" sz="1200" dirty="0"/>
                <a:t>Parsed countries from regions</a:t>
              </a:r>
            </a:p>
            <a:p>
              <a:pPr algn="ctr"/>
              <a:r>
                <a:rPr lang="en-US" sz="1200" dirty="0"/>
                <a:t>Eliminate redundancies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AB0CBC-C3CF-4B84-A908-ACA9B01CB3EA}"/>
                </a:ext>
              </a:extLst>
            </p:cNvPr>
            <p:cNvSpPr txBox="1"/>
            <p:nvPr/>
          </p:nvSpPr>
          <p:spPr>
            <a:xfrm>
              <a:off x="3469545" y="203761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B&amp;R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869A4C-F921-4716-8A15-D591E58E2E1C}"/>
              </a:ext>
            </a:extLst>
          </p:cNvPr>
          <p:cNvGrpSpPr/>
          <p:nvPr/>
        </p:nvGrpSpPr>
        <p:grpSpPr>
          <a:xfrm>
            <a:off x="6275657" y="3222676"/>
            <a:ext cx="2127967" cy="971722"/>
            <a:chOff x="6249380" y="2987935"/>
            <a:chExt cx="2127967" cy="9717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941D72-5958-49D9-99D2-40C0709F1AA4}"/>
                </a:ext>
              </a:extLst>
            </p:cNvPr>
            <p:cNvSpPr txBox="1"/>
            <p:nvPr/>
          </p:nvSpPr>
          <p:spPr>
            <a:xfrm>
              <a:off x="6249380" y="2987935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Plot functions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88159A-6AC7-4311-8CA4-3EA74920E2F5}"/>
                </a:ext>
              </a:extLst>
            </p:cNvPr>
            <p:cNvSpPr txBox="1"/>
            <p:nvPr/>
          </p:nvSpPr>
          <p:spPr>
            <a:xfrm>
              <a:off x="8067647" y="3590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6884B1-6C58-4E1B-8E13-2ED6CA6A1CC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506160" y="5137630"/>
            <a:ext cx="2490570" cy="11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B4ED21-4097-47C6-BC75-DA63F1544D5B}"/>
              </a:ext>
            </a:extLst>
          </p:cNvPr>
          <p:cNvSpPr txBox="1"/>
          <p:nvPr/>
        </p:nvSpPr>
        <p:spPr>
          <a:xfrm>
            <a:off x="4715437" y="5091463"/>
            <a:ext cx="20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415097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A3BD-7F7F-4886-A8F2-D527C156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916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9DEBD-7105-4ABE-A924-57C7A25FBE90}"/>
              </a:ext>
            </a:extLst>
          </p:cNvPr>
          <p:cNvSpPr txBox="1"/>
          <p:nvPr/>
        </p:nvSpPr>
        <p:spPr>
          <a:xfrm>
            <a:off x="330732" y="1408486"/>
            <a:ext cx="2084119" cy="646331"/>
          </a:xfrm>
          <a:prstGeom prst="rect">
            <a:avLst/>
          </a:prstGeom>
          <a:gradFill>
            <a:gsLst>
              <a:gs pos="66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Import &amp;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41D72-5958-49D9-99D2-40C0709F1AA4}"/>
              </a:ext>
            </a:extLst>
          </p:cNvPr>
          <p:cNvSpPr txBox="1"/>
          <p:nvPr/>
        </p:nvSpPr>
        <p:spPr>
          <a:xfrm>
            <a:off x="6249380" y="2987935"/>
            <a:ext cx="208411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Plot functions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3AE9F-28D7-4502-8F72-B78DF0FB2FD6}"/>
              </a:ext>
            </a:extLst>
          </p:cNvPr>
          <p:cNvSpPr txBox="1"/>
          <p:nvPr/>
        </p:nvSpPr>
        <p:spPr>
          <a:xfrm>
            <a:off x="3438011" y="2987682"/>
            <a:ext cx="208411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Integrated Data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57D71-776F-40D9-B7A7-1D76DCC6F7D1}"/>
              </a:ext>
            </a:extLst>
          </p:cNvPr>
          <p:cNvSpPr txBox="1"/>
          <p:nvPr/>
        </p:nvSpPr>
        <p:spPr>
          <a:xfrm>
            <a:off x="4953901" y="1411863"/>
            <a:ext cx="208411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Flask Skeleton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45F89-8B2A-49D0-8EB6-15BF9B99CA4C}"/>
              </a:ext>
            </a:extLst>
          </p:cNvPr>
          <p:cNvSpPr txBox="1"/>
          <p:nvPr/>
        </p:nvSpPr>
        <p:spPr>
          <a:xfrm>
            <a:off x="2642317" y="1408486"/>
            <a:ext cx="208411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EDA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9E55C-59FE-4D39-8304-EC2D6DC3DA12}"/>
              </a:ext>
            </a:extLst>
          </p:cNvPr>
          <p:cNvSpPr txBox="1"/>
          <p:nvPr/>
        </p:nvSpPr>
        <p:spPr>
          <a:xfrm>
            <a:off x="2642316" y="2335193"/>
            <a:ext cx="20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parse countries and regions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C73F2-F18F-4DD7-949B-8D1DB90CAB13}"/>
              </a:ext>
            </a:extLst>
          </p:cNvPr>
          <p:cNvSpPr txBox="1"/>
          <p:nvPr/>
        </p:nvSpPr>
        <p:spPr>
          <a:xfrm>
            <a:off x="2743944" y="4247829"/>
            <a:ext cx="2084119" cy="923330"/>
          </a:xfrm>
          <a:prstGeom prst="rect">
            <a:avLst/>
          </a:prstGeom>
          <a:gradFill>
            <a:gsLst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Spreadsheet Page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CF971-9804-4DBE-818A-568C175A5FC6}"/>
              </a:ext>
            </a:extLst>
          </p:cNvPr>
          <p:cNvSpPr txBox="1"/>
          <p:nvPr/>
        </p:nvSpPr>
        <p:spPr>
          <a:xfrm>
            <a:off x="6969108" y="4245809"/>
            <a:ext cx="2084119" cy="923330"/>
          </a:xfrm>
          <a:prstGeom prst="rect">
            <a:avLst/>
          </a:prstGeom>
          <a:gradFill>
            <a:gsLst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Plot Page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8EDBD-1F6F-426A-89D6-41550C843690}"/>
              </a:ext>
            </a:extLst>
          </p:cNvPr>
          <p:cNvSpPr txBox="1"/>
          <p:nvPr/>
        </p:nvSpPr>
        <p:spPr>
          <a:xfrm>
            <a:off x="6969108" y="5569545"/>
            <a:ext cx="208411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ap="rnd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Predictive Models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CF8BE-F860-465B-95BC-8E3177616986}"/>
              </a:ext>
            </a:extLst>
          </p:cNvPr>
          <p:cNvCxnSpPr>
            <a:stCxn id="6" idx="3"/>
          </p:cNvCxnSpPr>
          <p:nvPr/>
        </p:nvCxnSpPr>
        <p:spPr>
          <a:xfrm flipV="1">
            <a:off x="2414851" y="1731651"/>
            <a:ext cx="22746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452AFD-4F8E-40DC-AC75-BFB66DFE5A76}"/>
              </a:ext>
            </a:extLst>
          </p:cNvPr>
          <p:cNvCxnSpPr/>
          <p:nvPr/>
        </p:nvCxnSpPr>
        <p:spPr>
          <a:xfrm flipV="1">
            <a:off x="4726436" y="1735926"/>
            <a:ext cx="22746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5D5205-8131-47D9-8EA1-56CAB4B260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0071" y="2338570"/>
            <a:ext cx="1042059" cy="649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528B2-CC09-4114-9FA8-E96625972B3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21713" y="2326370"/>
            <a:ext cx="969727" cy="661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8799E-E3F9-4BC8-A0F2-C8BB0E67F22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786004" y="3911012"/>
            <a:ext cx="694067" cy="336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3787DD-1AA2-4DA0-9700-17802703C76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291439" y="3909966"/>
            <a:ext cx="719729" cy="3358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67E4EB-E8E3-4175-BE52-F4FC77FCD97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11168" y="5169139"/>
            <a:ext cx="0" cy="4004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BDFD3-2D6E-4530-86BC-2C5F988386E9}"/>
              </a:ext>
            </a:extLst>
          </p:cNvPr>
          <p:cNvSpPr txBox="1"/>
          <p:nvPr/>
        </p:nvSpPr>
        <p:spPr>
          <a:xfrm>
            <a:off x="2743943" y="4905538"/>
            <a:ext cx="20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 countries OR regions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37D2F1-BBC6-4353-BFC5-35D07AFA5332}"/>
              </a:ext>
            </a:extLst>
          </p:cNvPr>
          <p:cNvGrpSpPr/>
          <p:nvPr/>
        </p:nvGrpSpPr>
        <p:grpSpPr>
          <a:xfrm>
            <a:off x="356499" y="5276876"/>
            <a:ext cx="1312114" cy="738664"/>
            <a:chOff x="356499" y="5276876"/>
            <a:chExt cx="1312114" cy="7386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B610F1-3D62-4783-835F-064AC249C4F9}"/>
                </a:ext>
              </a:extLst>
            </p:cNvPr>
            <p:cNvSpPr txBox="1"/>
            <p:nvPr/>
          </p:nvSpPr>
          <p:spPr>
            <a:xfrm>
              <a:off x="356499" y="5276876"/>
              <a:ext cx="131211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finished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824B80-92DB-4FA5-84D0-3300A0EC70C7}"/>
                </a:ext>
              </a:extLst>
            </p:cNvPr>
            <p:cNvSpPr txBox="1"/>
            <p:nvPr/>
          </p:nvSpPr>
          <p:spPr>
            <a:xfrm>
              <a:off x="356499" y="5646208"/>
              <a:ext cx="131211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future work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E82CBE-5F44-4795-B7C0-B89AE2171136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828063" y="4707474"/>
            <a:ext cx="2141045" cy="202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83F29-8B87-4C4E-B0B5-0ABDC91E7857}"/>
              </a:ext>
            </a:extLst>
          </p:cNvPr>
          <p:cNvSpPr txBox="1"/>
          <p:nvPr/>
        </p:nvSpPr>
        <p:spPr>
          <a:xfrm>
            <a:off x="4856526" y="4707474"/>
            <a:ext cx="20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filtered data both ways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9CECB-5010-4133-A269-9A9775EC90EB}"/>
              </a:ext>
            </a:extLst>
          </p:cNvPr>
          <p:cNvSpPr txBox="1"/>
          <p:nvPr/>
        </p:nvSpPr>
        <p:spPr>
          <a:xfrm>
            <a:off x="6969108" y="4884961"/>
            <a:ext cx="20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more plot options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265406-323A-4621-A1D1-9E54F986839D}"/>
              </a:ext>
            </a:extLst>
          </p:cNvPr>
          <p:cNvSpPr txBox="1"/>
          <p:nvPr/>
        </p:nvSpPr>
        <p:spPr>
          <a:xfrm>
            <a:off x="3438010" y="3628573"/>
            <a:ext cx="20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countries and regions </a:t>
            </a:r>
            <a:r>
              <a:rPr lang="en-US" sz="1200" dirty="0" err="1"/>
              <a:t>dfs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847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90A1F9-E4C3-47D3-9AE4-43CE4EE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AA03-7DAA-4887-89BC-C1724E11219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Our Visualization Dashboard proved to be the most useful tool in answering statistical questions regarding the dataset.</a:t>
            </a:r>
          </a:p>
          <a:p>
            <a:r>
              <a:rPr lang="en-US" dirty="0"/>
              <a:t>Through its use, we discovered trends with ease and rapidity.</a:t>
            </a:r>
          </a:p>
          <a:p>
            <a:pPr lvl="1"/>
            <a:r>
              <a:rPr lang="en-GB" dirty="0"/>
              <a:t>The overall number of cancer deaths has increased over the period studied.</a:t>
            </a:r>
          </a:p>
          <a:p>
            <a:pPr lvl="1"/>
            <a:r>
              <a:rPr lang="en-GB" dirty="0"/>
              <a:t>There are regional disparities, such as N America and Europe’s high colon and rectum cancer numbers</a:t>
            </a:r>
          </a:p>
          <a:p>
            <a:pPr lvl="1"/>
            <a:r>
              <a:rPr lang="en-GB" dirty="0"/>
              <a:t>Some cancers, like stomach cancer, have shown a marked decrease.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F61791-473E-4579-A1D8-C0CE94511CC6}"/>
              </a:ext>
            </a:extLst>
          </p:cNvPr>
          <p:cNvSpPr txBox="1">
            <a:spLocks/>
          </p:cNvSpPr>
          <p:nvPr/>
        </p:nvSpPr>
        <p:spPr>
          <a:xfrm>
            <a:off x="838200" y="4678707"/>
            <a:ext cx="8663609" cy="18141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Incorporating more data (population numbers, lifestyle factors, etc.) and functionality (plot features) would facilitate further insights.</a:t>
            </a:r>
          </a:p>
        </p:txBody>
      </p:sp>
    </p:spTree>
    <p:extLst>
      <p:ext uri="{BB962C8B-B14F-4D97-AF65-F5344CB8AC3E}">
        <p14:creationId xmlns:p14="http://schemas.microsoft.com/office/powerpoint/2010/main" val="38795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755B2-CACF-4B43-A581-EB254DFEF136}"/>
              </a:ext>
            </a:extLst>
          </p:cNvPr>
          <p:cNvSpPr txBox="1"/>
          <p:nvPr/>
        </p:nvSpPr>
        <p:spPr>
          <a:xfrm>
            <a:off x="1906295" y="2561734"/>
            <a:ext cx="8379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GitHub link:</a:t>
            </a:r>
          </a:p>
          <a:p>
            <a:r>
              <a:rPr lang="en-US" sz="2800" dirty="0"/>
              <a:t>https://github.com/Brintoncheng/DS-5110-Final-Project</a:t>
            </a:r>
          </a:p>
        </p:txBody>
      </p:sp>
    </p:spTree>
    <p:extLst>
      <p:ext uri="{BB962C8B-B14F-4D97-AF65-F5344CB8AC3E}">
        <p14:creationId xmlns:p14="http://schemas.microsoft.com/office/powerpoint/2010/main" val="43672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3924CF-8A64-479F-99FF-652D081AD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" r="-2" b="1188"/>
          <a:stretch/>
        </p:blipFill>
        <p:spPr>
          <a:xfrm>
            <a:off x="364603" y="557709"/>
            <a:ext cx="8321006" cy="5813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07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EE68B-D01B-4ED6-9BD4-50250763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FCDC-1AE9-4E58-9BAC-865CA6902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60" y="1408310"/>
            <a:ext cx="10334834" cy="4761979"/>
          </a:xfrm>
        </p:spPr>
        <p:txBody>
          <a:bodyPr/>
          <a:lstStyle/>
          <a:p>
            <a:r>
              <a:rPr lang="en-GB" dirty="0"/>
              <a:t>Cancer remains one of the leading causes of death worldwide, with significant variations in incidence and death across different regions and types. Understanding these variations is crucial.</a:t>
            </a:r>
            <a:endParaRPr lang="en-US" dirty="0"/>
          </a:p>
          <a:p>
            <a:r>
              <a:rPr lang="en-US" dirty="0"/>
              <a:t>Significant research in cancer incidents and deaths, comparing geographical regions, demographics, genetic communities.</a:t>
            </a:r>
          </a:p>
          <a:p>
            <a:r>
              <a:rPr lang="en-US" dirty="0"/>
              <a:t>Much of the statistical findings are geared towards field experts.</a:t>
            </a:r>
          </a:p>
          <a:p>
            <a:r>
              <a:rPr lang="en-GB" b="1" dirty="0"/>
              <a:t>Need for Visualization Tools: </a:t>
            </a:r>
            <a:r>
              <a:rPr lang="en-GB" dirty="0"/>
              <a:t>Public, easy-to-use platforms for viewing and analyzing cancer data are essential for informed decision-making and improving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1249B-B732-4C20-A2D5-04EBFBA5F386}"/>
              </a:ext>
            </a:extLst>
          </p:cNvPr>
          <p:cNvSpPr txBox="1"/>
          <p:nvPr/>
        </p:nvSpPr>
        <p:spPr>
          <a:xfrm>
            <a:off x="1229096" y="967839"/>
            <a:ext cx="9737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to develop a data visualization dashboard that visualizes and predicts the trends and patterns in cancer deaths across different countries and cancer types from 1990 to 2016. </a:t>
            </a:r>
            <a:r>
              <a:rPr lang="en-US" sz="2800" u="sng" dirty="0"/>
              <a:t>The primary goal is to provide insights into cancer death trends</a:t>
            </a:r>
            <a:r>
              <a:rPr lang="en-US" sz="2800" dirty="0"/>
              <a:t>, enabling healthcare stakeholders to better understand the dynamics of cancer outcomes over time and geographical spread.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E8371-8D04-4600-B898-43440FA527E0}"/>
              </a:ext>
            </a:extLst>
          </p:cNvPr>
          <p:cNvSpPr txBox="1">
            <a:spLocks/>
          </p:cNvSpPr>
          <p:nvPr/>
        </p:nvSpPr>
        <p:spPr>
          <a:xfrm>
            <a:off x="496691" y="6169709"/>
            <a:ext cx="9721896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dataset is sourced from Kaggle, Cancer Deaths by Country and Type (1990-2016): </a:t>
            </a:r>
            <a:r>
              <a:rPr lang="en-US" sz="2000" u="sng" dirty="0">
                <a:hlinkClick r:id="rId3"/>
              </a:rPr>
              <a:t>https://www.kaggle.com/datasets/antimoni/cancer-deaths-by-country-and-type-1990-2016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9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A3BD-7F7F-4886-A8F2-D527C156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916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CF8BE-F860-465B-95BC-8E317761698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397024" y="1847669"/>
            <a:ext cx="404279" cy="1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452AFD-4F8E-40DC-AC75-BFB66DFE5A7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175335" y="1847669"/>
            <a:ext cx="597417" cy="1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5D5205-8131-47D9-8EA1-56CAB4B2601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376576" y="2309334"/>
            <a:ext cx="1438236" cy="908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528B2-CC09-4114-9FA8-E96625972B33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814812" y="2309334"/>
            <a:ext cx="1502905" cy="913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8799E-E3F9-4BC8-A0F2-C8BB0E67F22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464101" y="4141011"/>
            <a:ext cx="912475" cy="546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3787DD-1AA2-4DA0-9700-17802703C76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7317717" y="4146006"/>
            <a:ext cx="721073" cy="529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20D49F-A4AE-49DB-87E4-3DA08DC41676}"/>
              </a:ext>
            </a:extLst>
          </p:cNvPr>
          <p:cNvGrpSpPr/>
          <p:nvPr/>
        </p:nvGrpSpPr>
        <p:grpSpPr>
          <a:xfrm>
            <a:off x="4772752" y="1386004"/>
            <a:ext cx="2117200" cy="965800"/>
            <a:chOff x="4953901" y="1411863"/>
            <a:chExt cx="2117200" cy="9658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857D71-776F-40D9-B7A7-1D76DCC6F7D1}"/>
                </a:ext>
              </a:extLst>
            </p:cNvPr>
            <p:cNvSpPr txBox="1"/>
            <p:nvPr/>
          </p:nvSpPr>
          <p:spPr>
            <a:xfrm>
              <a:off x="4953901" y="1411863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Flask Skeleton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4B93E5-3160-4157-B7AF-47E0B80467A0}"/>
                </a:ext>
              </a:extLst>
            </p:cNvPr>
            <p:cNvSpPr txBox="1"/>
            <p:nvPr/>
          </p:nvSpPr>
          <p:spPr>
            <a:xfrm>
              <a:off x="6761401" y="20083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4EC89A-ED8E-478C-A51C-29C9536B0B41}"/>
              </a:ext>
            </a:extLst>
          </p:cNvPr>
          <p:cNvGrpSpPr/>
          <p:nvPr/>
        </p:nvGrpSpPr>
        <p:grpSpPr>
          <a:xfrm>
            <a:off x="6996729" y="4675965"/>
            <a:ext cx="2116370" cy="1201822"/>
            <a:chOff x="6969107" y="4245809"/>
            <a:chExt cx="2116370" cy="12018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6CF971-9804-4DBE-818A-568C175A5FC6}"/>
                </a:ext>
              </a:extLst>
            </p:cNvPr>
            <p:cNvSpPr txBox="1"/>
            <p:nvPr/>
          </p:nvSpPr>
          <p:spPr>
            <a:xfrm>
              <a:off x="6969108" y="4245809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Plot Page</a:t>
              </a:r>
            </a:p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107F01-C2DB-4154-92BB-458F1FFC2729}"/>
                </a:ext>
              </a:extLst>
            </p:cNvPr>
            <p:cNvSpPr txBox="1"/>
            <p:nvPr/>
          </p:nvSpPr>
          <p:spPr>
            <a:xfrm>
              <a:off x="6969107" y="5170632"/>
              <a:ext cx="2084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Filtering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678C74-4B8A-48F5-8BDA-B7C9C761DAF7}"/>
                </a:ext>
              </a:extLst>
            </p:cNvPr>
            <p:cNvSpPr txBox="1"/>
            <p:nvPr/>
          </p:nvSpPr>
          <p:spPr>
            <a:xfrm>
              <a:off x="8775777" y="479980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C5B5B6-54EF-483C-9EE4-C335DB85DEBD}"/>
              </a:ext>
            </a:extLst>
          </p:cNvPr>
          <p:cNvGrpSpPr/>
          <p:nvPr/>
        </p:nvGrpSpPr>
        <p:grpSpPr>
          <a:xfrm>
            <a:off x="3334516" y="3217681"/>
            <a:ext cx="2131728" cy="971975"/>
            <a:chOff x="3438011" y="2987682"/>
            <a:chExt cx="2131728" cy="9719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3AE9F-28D7-4502-8F72-B78DF0FB2FD6}"/>
                </a:ext>
              </a:extLst>
            </p:cNvPr>
            <p:cNvSpPr txBox="1"/>
            <p:nvPr/>
          </p:nvSpPr>
          <p:spPr>
            <a:xfrm>
              <a:off x="3438011" y="2987682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Integrated Data</a:t>
              </a:r>
            </a:p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05FDD9-2856-4AE7-A01A-01871117C51B}"/>
                </a:ext>
              </a:extLst>
            </p:cNvPr>
            <p:cNvSpPr txBox="1"/>
            <p:nvPr/>
          </p:nvSpPr>
          <p:spPr>
            <a:xfrm>
              <a:off x="5260039" y="3590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CA78-4A47-413C-BC11-09042F8219BE}"/>
              </a:ext>
            </a:extLst>
          </p:cNvPr>
          <p:cNvGrpSpPr/>
          <p:nvPr/>
        </p:nvGrpSpPr>
        <p:grpSpPr>
          <a:xfrm>
            <a:off x="2422041" y="4687768"/>
            <a:ext cx="2096224" cy="1206487"/>
            <a:chOff x="2743944" y="4247053"/>
            <a:chExt cx="2096224" cy="12064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2C73F2-F18F-4DD7-949B-8D1DB90CAB13}"/>
                </a:ext>
              </a:extLst>
            </p:cNvPr>
            <p:cNvSpPr txBox="1"/>
            <p:nvPr/>
          </p:nvSpPr>
          <p:spPr>
            <a:xfrm>
              <a:off x="2743944" y="4247053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Spreadsheet Page</a:t>
              </a:r>
            </a:p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8BDFD3-2D6E-4530-86BC-2C5F988386E9}"/>
                </a:ext>
              </a:extLst>
            </p:cNvPr>
            <p:cNvSpPr txBox="1"/>
            <p:nvPr/>
          </p:nvSpPr>
          <p:spPr>
            <a:xfrm>
              <a:off x="2747962" y="5176541"/>
              <a:ext cx="2084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Filtering and Sorting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E82650-B58E-48CA-8315-6CE32B48FFEB}"/>
                </a:ext>
              </a:extLst>
            </p:cNvPr>
            <p:cNvSpPr txBox="1"/>
            <p:nvPr/>
          </p:nvSpPr>
          <p:spPr>
            <a:xfrm>
              <a:off x="4530468" y="484433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490473-A505-4627-87C5-CCB888EE1CB2}"/>
              </a:ext>
            </a:extLst>
          </p:cNvPr>
          <p:cNvGrpSpPr/>
          <p:nvPr/>
        </p:nvGrpSpPr>
        <p:grpSpPr>
          <a:xfrm>
            <a:off x="701349" y="1386004"/>
            <a:ext cx="1767323" cy="1203112"/>
            <a:chOff x="719176" y="1408486"/>
            <a:chExt cx="1767323" cy="12031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A9DEBD-7105-4ABE-A924-57C7A25FBE90}"/>
                </a:ext>
              </a:extLst>
            </p:cNvPr>
            <p:cNvSpPr txBox="1"/>
            <p:nvPr/>
          </p:nvSpPr>
          <p:spPr>
            <a:xfrm>
              <a:off x="719176" y="1408486"/>
              <a:ext cx="1695675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Import &amp;</a:t>
              </a:r>
            </a:p>
            <a:p>
              <a:pPr algn="ctr"/>
              <a:r>
                <a:rPr lang="en-US" dirty="0"/>
                <a:t>Preprocessing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AF71BC-2B9D-42F8-B63C-A2FF9CEB3FA7}"/>
                </a:ext>
              </a:extLst>
            </p:cNvPr>
            <p:cNvSpPr txBox="1"/>
            <p:nvPr/>
          </p:nvSpPr>
          <p:spPr>
            <a:xfrm>
              <a:off x="719176" y="2334599"/>
              <a:ext cx="1679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Filled in NaNs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A7F44F-5954-4498-A1E6-BD20CA45C518}"/>
                </a:ext>
              </a:extLst>
            </p:cNvPr>
            <p:cNvSpPr txBox="1"/>
            <p:nvPr/>
          </p:nvSpPr>
          <p:spPr>
            <a:xfrm>
              <a:off x="1894670" y="2018594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B&amp;R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B450B0-3010-4CF6-8BAB-1E638ADDA9A0}"/>
              </a:ext>
            </a:extLst>
          </p:cNvPr>
          <p:cNvGrpSpPr/>
          <p:nvPr/>
        </p:nvGrpSpPr>
        <p:grpSpPr>
          <a:xfrm>
            <a:off x="2477523" y="1387198"/>
            <a:ext cx="2084119" cy="1559492"/>
            <a:chOff x="2318538" y="1408486"/>
            <a:chExt cx="2084119" cy="15594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745F89-8B2A-49D0-8EB6-15BF9B99CA4C}"/>
                </a:ext>
              </a:extLst>
            </p:cNvPr>
            <p:cNvSpPr txBox="1"/>
            <p:nvPr/>
          </p:nvSpPr>
          <p:spPr>
            <a:xfrm>
              <a:off x="2642318" y="1408486"/>
              <a:ext cx="1374032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EDA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F9E55C-59FE-4D39-8304-EC2D6DC3DA12}"/>
                </a:ext>
              </a:extLst>
            </p:cNvPr>
            <p:cNvSpPr txBox="1"/>
            <p:nvPr/>
          </p:nvSpPr>
          <p:spPr>
            <a:xfrm>
              <a:off x="2318538" y="2321647"/>
              <a:ext cx="208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Dropped unneeded columns</a:t>
              </a:r>
            </a:p>
            <a:p>
              <a:pPr algn="ctr"/>
              <a:r>
                <a:rPr lang="en-US" sz="1200" dirty="0"/>
                <a:t>Parsed countries from regions</a:t>
              </a:r>
            </a:p>
            <a:p>
              <a:pPr algn="ctr"/>
              <a:r>
                <a:rPr lang="en-US" sz="1200" dirty="0"/>
                <a:t>Eliminate redundancies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AB0CBC-C3CF-4B84-A908-ACA9B01CB3EA}"/>
                </a:ext>
              </a:extLst>
            </p:cNvPr>
            <p:cNvSpPr txBox="1"/>
            <p:nvPr/>
          </p:nvSpPr>
          <p:spPr>
            <a:xfrm>
              <a:off x="3469545" y="203761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B&amp;R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869A4C-F921-4716-8A15-D591E58E2E1C}"/>
              </a:ext>
            </a:extLst>
          </p:cNvPr>
          <p:cNvGrpSpPr/>
          <p:nvPr/>
        </p:nvGrpSpPr>
        <p:grpSpPr>
          <a:xfrm>
            <a:off x="6275657" y="3222676"/>
            <a:ext cx="2127967" cy="971722"/>
            <a:chOff x="6249380" y="2987935"/>
            <a:chExt cx="2127967" cy="9717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941D72-5958-49D9-99D2-40C0709F1AA4}"/>
                </a:ext>
              </a:extLst>
            </p:cNvPr>
            <p:cNvSpPr txBox="1"/>
            <p:nvPr/>
          </p:nvSpPr>
          <p:spPr>
            <a:xfrm>
              <a:off x="6249380" y="2987935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Plot functions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88159A-6AC7-4311-8CA4-3EA74920E2F5}"/>
                </a:ext>
              </a:extLst>
            </p:cNvPr>
            <p:cNvSpPr txBox="1"/>
            <p:nvPr/>
          </p:nvSpPr>
          <p:spPr>
            <a:xfrm>
              <a:off x="8067647" y="3590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6884B1-6C58-4E1B-8E13-2ED6CA6A1CC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506160" y="5137630"/>
            <a:ext cx="2490570" cy="11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B4ED21-4097-47C6-BC75-DA63F1544D5B}"/>
              </a:ext>
            </a:extLst>
          </p:cNvPr>
          <p:cNvSpPr txBox="1"/>
          <p:nvPr/>
        </p:nvSpPr>
        <p:spPr>
          <a:xfrm>
            <a:off x="4715437" y="5091463"/>
            <a:ext cx="20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00578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243A-1D8B-4FE7-9C88-48543A2D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BA5749-527F-46C5-890C-00D04E35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r="10553" b="24460"/>
          <a:stretch/>
        </p:blipFill>
        <p:spPr>
          <a:xfrm>
            <a:off x="838200" y="1445180"/>
            <a:ext cx="8318838" cy="4321546"/>
          </a:xfrm>
        </p:spPr>
      </p:pic>
    </p:spTree>
    <p:extLst>
      <p:ext uri="{BB962C8B-B14F-4D97-AF65-F5344CB8AC3E}">
        <p14:creationId xmlns:p14="http://schemas.microsoft.com/office/powerpoint/2010/main" val="89789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A3BD-7F7F-4886-A8F2-D527C156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916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F71BC-2B9D-42F8-B63C-A2FF9CEB3FA7}"/>
              </a:ext>
            </a:extLst>
          </p:cNvPr>
          <p:cNvSpPr txBox="1"/>
          <p:nvPr/>
        </p:nvSpPr>
        <p:spPr>
          <a:xfrm>
            <a:off x="1301077" y="4312375"/>
            <a:ext cx="208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import, clean,</a:t>
            </a:r>
          </a:p>
          <a:p>
            <a:pPr algn="ctr"/>
            <a:r>
              <a:rPr lang="en-US" sz="1200" dirty="0"/>
              <a:t>initialize variables,</a:t>
            </a:r>
          </a:p>
          <a:p>
            <a:pPr algn="ctr"/>
            <a:r>
              <a:rPr lang="en-US" sz="1200" dirty="0"/>
              <a:t>filter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5D5205-8131-47D9-8EA1-56CAB4B26019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3389603" y="3992906"/>
            <a:ext cx="965979" cy="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528B2-CC09-4114-9FA8-E96625972B3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89604" y="2342372"/>
            <a:ext cx="2008038" cy="11888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3787DD-1AA2-4DA0-9700-17802703C76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397642" y="4454571"/>
            <a:ext cx="1537504" cy="65092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AFF66B-5EE6-440A-8FBF-3D8047BA74B1}"/>
              </a:ext>
            </a:extLst>
          </p:cNvPr>
          <p:cNvGrpSpPr/>
          <p:nvPr/>
        </p:nvGrpSpPr>
        <p:grpSpPr>
          <a:xfrm>
            <a:off x="4355582" y="3531241"/>
            <a:ext cx="2117200" cy="965800"/>
            <a:chOff x="4953901" y="1411863"/>
            <a:chExt cx="2117200" cy="9658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857D71-776F-40D9-B7A7-1D76DCC6F7D1}"/>
                </a:ext>
              </a:extLst>
            </p:cNvPr>
            <p:cNvSpPr txBox="1"/>
            <p:nvPr/>
          </p:nvSpPr>
          <p:spPr>
            <a:xfrm>
              <a:off x="4953901" y="1411863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app.py</a:t>
              </a:r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4B93E5-3160-4157-B7AF-47E0B80467A0}"/>
                </a:ext>
              </a:extLst>
            </p:cNvPr>
            <p:cNvSpPr txBox="1"/>
            <p:nvPr/>
          </p:nvSpPr>
          <p:spPr>
            <a:xfrm>
              <a:off x="6761401" y="20083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7F31D2-37B3-4F2F-AEAB-2B0A300CA9F1}"/>
              </a:ext>
            </a:extLst>
          </p:cNvPr>
          <p:cNvGrpSpPr/>
          <p:nvPr/>
        </p:nvGrpSpPr>
        <p:grpSpPr>
          <a:xfrm>
            <a:off x="7158407" y="3531241"/>
            <a:ext cx="2108634" cy="984216"/>
            <a:chOff x="9439582" y="1985567"/>
            <a:chExt cx="2108634" cy="984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6CF971-9804-4DBE-818A-568C175A5FC6}"/>
                </a:ext>
              </a:extLst>
            </p:cNvPr>
            <p:cNvSpPr txBox="1"/>
            <p:nvPr/>
          </p:nvSpPr>
          <p:spPr>
            <a:xfrm>
              <a:off x="9439582" y="1985567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plot functions</a:t>
              </a:r>
            </a:p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678C74-4B8A-48F5-8BDA-B7C9C761DAF7}"/>
                </a:ext>
              </a:extLst>
            </p:cNvPr>
            <p:cNvSpPr txBox="1"/>
            <p:nvPr/>
          </p:nvSpPr>
          <p:spPr>
            <a:xfrm>
              <a:off x="11238516" y="260045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2D5331-5697-4105-B121-A8B99023438E}"/>
              </a:ext>
            </a:extLst>
          </p:cNvPr>
          <p:cNvGrpSpPr/>
          <p:nvPr/>
        </p:nvGrpSpPr>
        <p:grpSpPr>
          <a:xfrm>
            <a:off x="2347544" y="1419042"/>
            <a:ext cx="2131728" cy="971975"/>
            <a:chOff x="3438011" y="2987682"/>
            <a:chExt cx="2131728" cy="97197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3AE9F-28D7-4502-8F72-B78DF0FB2FD6}"/>
                </a:ext>
              </a:extLst>
            </p:cNvPr>
            <p:cNvSpPr txBox="1"/>
            <p:nvPr/>
          </p:nvSpPr>
          <p:spPr>
            <a:xfrm>
              <a:off x="3438011" y="2987682"/>
              <a:ext cx="2084119" cy="923330"/>
            </a:xfrm>
            <a:prstGeom prst="rect">
              <a:avLst/>
            </a:prstGeom>
            <a:grpFill/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index.html</a:t>
              </a:r>
            </a:p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05FDD9-2856-4AE7-A01A-01871117C51B}"/>
                </a:ext>
              </a:extLst>
            </p:cNvPr>
            <p:cNvSpPr txBox="1"/>
            <p:nvPr/>
          </p:nvSpPr>
          <p:spPr>
            <a:xfrm>
              <a:off x="5260039" y="3590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F1783B-9AA3-4F15-9CB5-DFE8E0255C0E}"/>
              </a:ext>
            </a:extLst>
          </p:cNvPr>
          <p:cNvGrpSpPr/>
          <p:nvPr/>
        </p:nvGrpSpPr>
        <p:grpSpPr>
          <a:xfrm>
            <a:off x="1305484" y="3669811"/>
            <a:ext cx="2084119" cy="692497"/>
            <a:chOff x="500955" y="4382670"/>
            <a:chExt cx="2084119" cy="692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2C73F2-F18F-4DD7-949B-8D1DB90CAB13}"/>
                </a:ext>
              </a:extLst>
            </p:cNvPr>
            <p:cNvSpPr txBox="1"/>
            <p:nvPr/>
          </p:nvSpPr>
          <p:spPr>
            <a:xfrm>
              <a:off x="500955" y="4382670"/>
              <a:ext cx="2084119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initialization functions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E82650-B58E-48CA-8315-6CE32B48FFEB}"/>
                </a:ext>
              </a:extLst>
            </p:cNvPr>
            <p:cNvSpPr txBox="1"/>
            <p:nvPr/>
          </p:nvSpPr>
          <p:spPr>
            <a:xfrm>
              <a:off x="2275374" y="470583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8338A2-F57F-4F5F-ACAF-3FB28EB44FEF}"/>
              </a:ext>
            </a:extLst>
          </p:cNvPr>
          <p:cNvGrpSpPr/>
          <p:nvPr/>
        </p:nvGrpSpPr>
        <p:grpSpPr>
          <a:xfrm>
            <a:off x="5893086" y="5105491"/>
            <a:ext cx="2171863" cy="1005107"/>
            <a:chOff x="2642317" y="1408486"/>
            <a:chExt cx="2171863" cy="1005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745F89-8B2A-49D0-8EB6-15BF9B99CA4C}"/>
                </a:ext>
              </a:extLst>
            </p:cNvPr>
            <p:cNvSpPr txBox="1"/>
            <p:nvPr/>
          </p:nvSpPr>
          <p:spPr>
            <a:xfrm>
              <a:off x="2642317" y="1408486"/>
              <a:ext cx="2084119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helper functions,</a:t>
              </a:r>
            </a:p>
            <a:p>
              <a:pPr algn="ctr"/>
              <a:r>
                <a:rPr lang="en-US" dirty="0"/>
                <a:t>constants,</a:t>
              </a:r>
            </a:p>
            <a:p>
              <a:pPr algn="ctr"/>
              <a:r>
                <a:rPr lang="en-US" dirty="0"/>
                <a:t>libraries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AB0CBC-C3CF-4B84-A908-ACA9B01CB3EA}"/>
                </a:ext>
              </a:extLst>
            </p:cNvPr>
            <p:cNvSpPr txBox="1"/>
            <p:nvPr/>
          </p:nvSpPr>
          <p:spPr>
            <a:xfrm>
              <a:off x="4222351" y="2044261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B&amp;R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B88E1-33E9-4991-8B4E-732B31E27941}"/>
              </a:ext>
            </a:extLst>
          </p:cNvPr>
          <p:cNvGrpSpPr/>
          <p:nvPr/>
        </p:nvGrpSpPr>
        <p:grpSpPr>
          <a:xfrm>
            <a:off x="6091832" y="1426316"/>
            <a:ext cx="2127967" cy="971722"/>
            <a:chOff x="6249380" y="2987935"/>
            <a:chExt cx="2127967" cy="9717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941D72-5958-49D9-99D2-40C0709F1AA4}"/>
                </a:ext>
              </a:extLst>
            </p:cNvPr>
            <p:cNvSpPr txBox="1"/>
            <p:nvPr/>
          </p:nvSpPr>
          <p:spPr>
            <a:xfrm>
              <a:off x="6249380" y="2987935"/>
              <a:ext cx="2084119" cy="923330"/>
            </a:xfrm>
            <a:prstGeom prst="rect">
              <a:avLst/>
            </a:prstGeom>
            <a:grpFill/>
            <a:ln cap="rnd"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plot.html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88159A-6AC7-4311-8CA4-3EA74920E2F5}"/>
                </a:ext>
              </a:extLst>
            </p:cNvPr>
            <p:cNvSpPr txBox="1"/>
            <p:nvPr/>
          </p:nvSpPr>
          <p:spPr>
            <a:xfrm>
              <a:off x="8067647" y="3590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4F1295-9313-4F2B-9539-3070F8A54EF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397642" y="2349646"/>
            <a:ext cx="1736250" cy="118159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A6D75D-258F-45D0-806E-2324CA8D983F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6439701" y="3992906"/>
            <a:ext cx="718706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22EA6D-7DA7-46E4-AA86-374A43C5C87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6935146" y="4454571"/>
            <a:ext cx="1265321" cy="65092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449C6E-9CB4-4708-A927-0CC583650006}"/>
              </a:ext>
            </a:extLst>
          </p:cNvPr>
          <p:cNvGrpSpPr/>
          <p:nvPr/>
        </p:nvGrpSpPr>
        <p:grpSpPr>
          <a:xfrm>
            <a:off x="263919" y="5556362"/>
            <a:ext cx="1148562" cy="739140"/>
            <a:chOff x="338300" y="5007404"/>
            <a:chExt cx="1148562" cy="73914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F8B9C9-7504-43A4-B75F-1E29A0AAE5F3}"/>
                </a:ext>
              </a:extLst>
            </p:cNvPr>
            <p:cNvSpPr txBox="1"/>
            <p:nvPr/>
          </p:nvSpPr>
          <p:spPr>
            <a:xfrm>
              <a:off x="338300" y="5377212"/>
              <a:ext cx="1148561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backend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A32D5C-827A-4FB9-B1A2-3677E723C135}"/>
                </a:ext>
              </a:extLst>
            </p:cNvPr>
            <p:cNvSpPr txBox="1"/>
            <p:nvPr/>
          </p:nvSpPr>
          <p:spPr>
            <a:xfrm>
              <a:off x="338300" y="5007404"/>
              <a:ext cx="114856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6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43A-1D8B-4FE7-9C88-48543A2D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F029-5010-492F-89AC-1A848336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4"/>
            <a:ext cx="10515600" cy="5006975"/>
          </a:xfrm>
        </p:spPr>
        <p:txBody>
          <a:bodyPr/>
          <a:lstStyle/>
          <a:p>
            <a:r>
              <a:rPr lang="en-US" dirty="0"/>
              <a:t>This dataset contains 27 type of cancers, across 27 year, and 184 countries, and 38 regions. It is ugly to show all of them in one plot. </a:t>
            </a:r>
          </a:p>
          <a:p>
            <a:r>
              <a:rPr lang="en-US" dirty="0"/>
              <a:t>So we reduce and combine the dataset down to top 5 cancers in term of mortality rate, and 5 continents in terms of regions and countries.</a:t>
            </a:r>
          </a:p>
          <a:p>
            <a:r>
              <a:rPr lang="en-US" dirty="0"/>
              <a:t>This is the structure of original dataset.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8DE0CB-35C5-902D-3D1A-DE39143B2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83762"/>
              </p:ext>
            </p:extLst>
          </p:nvPr>
        </p:nvGraphicFramePr>
        <p:xfrm>
          <a:off x="1219200" y="4267835"/>
          <a:ext cx="693575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249">
                  <a:extLst>
                    <a:ext uri="{9D8B030D-6E8A-4147-A177-3AD203B41FA5}">
                      <a16:colId xmlns:a16="http://schemas.microsoft.com/office/drawing/2014/main" val="3002145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56754229"/>
                    </a:ext>
                  </a:extLst>
                </a:gridCol>
                <a:gridCol w="1347153">
                  <a:extLst>
                    <a:ext uri="{9D8B030D-6E8A-4147-A177-3AD203B41FA5}">
                      <a16:colId xmlns:a16="http://schemas.microsoft.com/office/drawing/2014/main" val="2061825341"/>
                    </a:ext>
                  </a:extLst>
                </a:gridCol>
                <a:gridCol w="1532065">
                  <a:extLst>
                    <a:ext uri="{9D8B030D-6E8A-4147-A177-3AD203B41FA5}">
                      <a16:colId xmlns:a16="http://schemas.microsoft.com/office/drawing/2014/main" val="33176329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3808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Liver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Kidney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27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243.6637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39.47049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68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39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838.73599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127.6921519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1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96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0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3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58990-CEEA-E8B6-0D64-01FFE536E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2" y="1565274"/>
            <a:ext cx="9634808" cy="48926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243A-1D8B-4FE7-9C88-48543A2D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Results – world top 5 cancer mortality over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6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70189F61-7452-0E6C-7241-B0BE4078D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28" y="239633"/>
            <a:ext cx="6724649" cy="6556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243A-1D8B-4FE7-9C88-48543A2D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cancers vs Continents in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FF83-36E3-4602-8372-EF3CB998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27" y="4106226"/>
            <a:ext cx="2764573" cy="2751774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FF2967B-8C6C-2AA6-8F4A-396ACF65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01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1. Lung cancer</a:t>
            </a:r>
          </a:p>
          <a:p>
            <a:r>
              <a:rPr lang="en-US" dirty="0"/>
              <a:t>2. Stomach cancer</a:t>
            </a:r>
          </a:p>
          <a:p>
            <a:r>
              <a:rPr lang="en-US" dirty="0"/>
              <a:t>3. Colon and rectum cancer</a:t>
            </a:r>
          </a:p>
          <a:p>
            <a:r>
              <a:rPr lang="en-US" dirty="0"/>
              <a:t>4. Liver cancer</a:t>
            </a:r>
          </a:p>
          <a:p>
            <a:r>
              <a:rPr lang="en-US" dirty="0"/>
              <a:t>5. Breast cancer</a:t>
            </a:r>
          </a:p>
        </p:txBody>
      </p:sp>
    </p:spTree>
    <p:extLst>
      <p:ext uri="{BB962C8B-B14F-4D97-AF65-F5344CB8AC3E}">
        <p14:creationId xmlns:p14="http://schemas.microsoft.com/office/powerpoint/2010/main" val="189724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624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Visualization Dashboard</vt:lpstr>
      <vt:lpstr>Problem and Proposal</vt:lpstr>
      <vt:lpstr>PowerPoint Presentation</vt:lpstr>
      <vt:lpstr>Methodology</vt:lpstr>
      <vt:lpstr>Spreadsheet Page</vt:lpstr>
      <vt:lpstr>Architecture</vt:lpstr>
      <vt:lpstr>Results</vt:lpstr>
      <vt:lpstr>Results – world top 5 cancer mortality over years</vt:lpstr>
      <vt:lpstr>Results – cancers vs Continents in 2016</vt:lpstr>
      <vt:lpstr>Discussion – lung cancer, continent vs year</vt:lpstr>
      <vt:lpstr>Discussion – liver cancer, continent vs year</vt:lpstr>
      <vt:lpstr>Discussion – liver cancer, Asia regions vs year</vt:lpstr>
      <vt:lpstr>Methodology</vt:lpstr>
      <vt:lpstr>Future Work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Dashboard</dc:title>
  <dc:creator>Richard Goodier</dc:creator>
  <cp:lastModifiedBy>Richard Goodier</cp:lastModifiedBy>
  <cp:revision>30</cp:revision>
  <dcterms:created xsi:type="dcterms:W3CDTF">2024-07-18T21:38:03Z</dcterms:created>
  <dcterms:modified xsi:type="dcterms:W3CDTF">2024-08-01T04:12:52Z</dcterms:modified>
</cp:coreProperties>
</file>