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75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25" r:id="rId31"/>
    <p:sldId id="326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</p:sldIdLst>
  <p:sldSz cx="10080625" cy="7559675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28" y="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8F4B362-A717-411F-ADC7-A9665802A6CE}" type="slidenum">
              <a:rPr lang="en-US" sz="1400" b="0" strike="noStrike" spc="-1">
                <a:latin typeface="Times New Roman"/>
              </a:rPr>
              <a:pPr algn="r"/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E582643-5707-4B4B-A402-B85278D816A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3C711-1CFB-4091-9628-DA1026BFE49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4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4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F57C2AF-4D69-43DA-9A14-C134AD487D2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D5EB3D2-D258-4819-85BC-F3B7E5251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16E6663-FF92-4466-87B6-456EA462599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9D7DFB4-4DF2-40EE-8D0E-2190AE3209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2A5A7B-132C-4295-A56B-E3D4E34242D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2DDC1C8-9981-428F-906A-2635E31281A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CEF63A-7F76-43B6-960D-AF2F1ED4A2F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FFD3411-4716-4EAC-9C38-50901CE746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5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EB706B-3B72-404F-93DD-70F80B80F5F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B931B30-B0DA-4F41-8F1C-C860A66B0C7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1F7CC74-D0CB-46B0-AC50-6CE1740C851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85EA900-D92A-4F42-891D-E9FA2462D70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6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3E8DC9-50CD-44B3-920F-B2304E575F0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B581D4-0BC8-4825-8AD3-33CE92EC15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1343791-25FB-418C-B4E0-8A9A46462D6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942C99-2B9F-40BD-BF3C-66891246F5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7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BD064B5-6FE0-44D9-8C14-7CB68648C3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0D0D725-8A82-4E12-9CEC-21C0B9E05AE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D8AD936-C0D6-40E6-93E5-3191F8D30A6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9EB7D560-D5F3-40AC-92AD-BA02F9EADF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8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8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81C1493-FA7D-47DC-9A9D-6C34A9E6C96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FFA91D-2E46-49A1-A7AE-666D0A7057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4C977DF-02EB-47D0-BD76-D802B4C127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5B43B65-4776-4CED-9A02-8242F2C9055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F449B41-9254-4EF9-B0C7-56C1F4F44FF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E2E917-6CC0-4A4D-8736-34DF26DECFC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10E5F38-F2F0-4353-A9A6-528B5140A84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B4DCC9-114F-4F14-A086-CCC1DEA301B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0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E47707E-A15B-4CEC-8CCE-958C70E704D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9D5098C-813B-4DE0-A98E-0E4B19145E7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A369647-E9B7-49C2-B8DB-4C362CDF889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AE8F6D-542B-42FD-8F1C-B0D7795C009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10DB66-232F-4F44-863C-41199041FC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A949351-0B2E-4112-8663-556EB1AAD7C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F29ADB8-8965-4967-B130-634A4E5093B1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4174D23-0DEC-4DBA-9C2C-2FF09933222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29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88" y="776288"/>
            <a:ext cx="5102225" cy="3825875"/>
          </a:xfrm>
          <a:prstGeom prst="rect">
            <a:avLst/>
          </a:prstGeom>
        </p:spPr>
      </p:sp>
      <p:sp>
        <p:nvSpPr>
          <p:cNvPr id="50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23919A-667A-40D9-8941-EA7D86900D3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532C982-322F-4CA4-9D23-AEC2CEE59C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61F7869-C10C-42B1-ABF3-DBD432FA22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783A3C-5730-44D8-87D8-E6348F1D90E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0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74C41D-444D-43AE-BBB0-6B3BC59F746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2CECD8D-BC9B-427E-9E0A-09A64672ED7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38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5550956-56B1-46BA-8EAC-7E1892273C3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7992A44-87CE-4B7C-83EF-7F0A3B1F973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ECC975-1A32-4836-B019-3FE4063D68A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E5607E4-0AFA-42A3-9F24-EF543E10725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B9D98CC-2E8B-4AC3-8BC6-6F38FA908F4E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F92EEC0-03C2-4576-A006-E04929936A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4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9AD74A7-CE04-40F2-A424-D91BB211695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9E3E7A-97D5-411A-ABB5-F3F9A922120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49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54CB675-155F-4551-AE47-D91D38EAB76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80C1941-29DE-4771-86A0-C081DF44922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84C9E0C-D864-4130-97EE-AF052E6D977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6C5EBF8-C6C7-4031-9977-FD11EAC4370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9D66FD-AA2D-4C72-A047-12467016C00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24CC0F8-0741-484C-A285-297B7BAE47A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52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6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6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78F0EA-4FF9-4FF6-AA44-B191944D1FE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FC207790-FC9E-450A-86F4-F5F9E6390E6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53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7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0EA87B5-E860-4536-BE67-4211FFD0906F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7E87CE0-ECFB-408C-BA02-67A84AD090E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7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5FBE28C-9ECF-4975-9E7E-513B5FD5F2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1346E4D-C0AD-4A6C-88F6-73527AB7428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DF3366C-3677-4AD9-981F-03B647165B4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BE1C331-E411-4E95-86F0-57A6003AD24C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1AB19B8-492C-4E4F-8F73-AC53129AF687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AB74FDB-D28C-4AF6-91D0-EE0B08C7E5C1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8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5B8FBCC-AEA1-42C1-BA43-6A029AA8E17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866E3A16-3B6E-4A21-8C1A-BEC8881C05E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0A48DD1-7C63-41E5-9C3C-E22A0E0845A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B70227C-212F-4151-BD32-1B17D98C17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58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69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69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7AEC9CED-BE07-4548-BA8B-EF3760335929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301FD28-70EE-474A-AE56-C9D6A833617A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59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EE6961F-534F-4BEB-A348-4A1319E2D5B2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6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D025FC9-E74C-432A-AEA2-F3897EFCFCF0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07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9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CustomShape 1"/>
          <p:cNvSpPr/>
          <p:nvPr/>
        </p:nvSpPr>
        <p:spPr>
          <a:xfrm>
            <a:off x="4017960" y="9721080"/>
            <a:ext cx="3056400" cy="488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9DF6031-1D5D-455D-AACC-3BCAE5D83EAD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1" name="CustomShape 2"/>
          <p:cNvSpPr/>
          <p:nvPr/>
        </p:nvSpPr>
        <p:spPr>
          <a:xfrm>
            <a:off x="4017960" y="9721080"/>
            <a:ext cx="3059640" cy="4899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4CDB632-DE47-4210-9F03-2692E7670176}" type="slidenum"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pPr algn="r">
                <a:lnSpc>
                  <a:spcPct val="93000"/>
                </a:lnSpc>
              </a:pPr>
              <a:t>61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2" name="CustomShape 3"/>
          <p:cNvSpPr/>
          <p:nvPr/>
        </p:nvSpPr>
        <p:spPr>
          <a:xfrm>
            <a:off x="711720" y="4861440"/>
            <a:ext cx="5666040" cy="4591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3" name="PlaceHolder 4"/>
          <p:cNvSpPr>
            <a:spLocks noGrp="1"/>
          </p:cNvSpPr>
          <p:nvPr>
            <p:ph type="body"/>
          </p:nvPr>
        </p:nvSpPr>
        <p:spPr>
          <a:xfrm>
            <a:off x="711720" y="4861440"/>
            <a:ext cx="5652720" cy="4576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4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995400" y="776160"/>
            <a:ext cx="5081400" cy="3811320"/>
          </a:xfrm>
          <a:prstGeom prst="rect">
            <a:avLst/>
          </a:pr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0E4A622-6C77-490F-ACF8-4C27A0ABC28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5EA17A-1C6C-45E2-ABCD-F240D113321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64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1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98F1481-4466-477C-840F-0D6AB4C7EA4B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2EBD0CC-38B6-4C0B-B3F0-AF6B03983E4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FE0A4CD-CA66-4832-9342-108CC6B34E0A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059C85C-EB76-4AF0-AF6E-C16DB8D60C49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2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0AA3E75A-2CEC-45AD-A162-01F3761A84E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0C6CFA0-6F6B-4C5E-BDE2-B2473D2DA77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1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5A51088-FDA4-4FB9-85C1-D2FD7570C8E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5CFD7E13-ECE9-4217-ADB2-84953FAAE1C3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7258D5D-58DA-4165-ADA4-9A0256AD4E4D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C51DAF2-56B1-4D3F-938F-1821AF060B5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CC9E2B2-6CC0-45B8-8219-C7B4BC8DE78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BE914D94-C5EA-4602-851D-727495BD2837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69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3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481B79C-1E05-4A38-8684-2A9DC018E5B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AE7827B0-D7D9-4E60-A687-FC56546C196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4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48" name="CustomShape 4"/>
          <p:cNvSpPr/>
          <p:nvPr/>
        </p:nvSpPr>
        <p:spPr>
          <a:xfrm>
            <a:off x="711360" y="4861080"/>
            <a:ext cx="5667120" cy="459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DC0C0BAD-5AB4-4142-89BA-E1F23CA3D092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E5C72081-71D4-4A30-8B5F-A8E6732C84D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71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75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75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1458E167-F9F6-45BC-AEF8-42A9C8FE15C5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10BE518-1B3D-4B52-95FC-C02C7AA88756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7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CB736965-77B5-4683-BDCE-4645B246D37C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7E0402F-0818-42E8-9042-0534FDEE3D1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2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2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3A4BD9AD-A860-4EE6-B7C7-538A592C8E5F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1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2456FC01-4B67-44B1-8C2A-D22FA0C74E40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2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3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4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1"/>
          <p:cNvSpPr/>
          <p:nvPr/>
        </p:nvSpPr>
        <p:spPr>
          <a:xfrm>
            <a:off x="4017960" y="9721800"/>
            <a:ext cx="3057120" cy="48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4E8918AA-7997-4798-9FB9-3B4CE548F4B8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6" name="CustomShape 2"/>
          <p:cNvSpPr/>
          <p:nvPr/>
        </p:nvSpPr>
        <p:spPr>
          <a:xfrm>
            <a:off x="4017960" y="9721800"/>
            <a:ext cx="3060360" cy="49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93000"/>
              </a:lnSpc>
            </a:pPr>
            <a:fld id="{65710CAA-C36D-44C3-80E7-410D0F37FAC4}" type="slidenum">
              <a:rPr lang="en-US" sz="14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pPr algn="r">
                <a:lnSpc>
                  <a:spcPct val="93000"/>
                </a:lnSpc>
              </a:p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53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992160" y="776160"/>
            <a:ext cx="5101920" cy="3825360"/>
          </a:xfrm>
          <a:prstGeom prst="rect">
            <a:avLst/>
          </a:prstGeom>
        </p:spPr>
      </p:sp>
      <p:sp>
        <p:nvSpPr>
          <p:cNvPr id="538" name="CustomShape 4"/>
          <p:cNvSpPr/>
          <p:nvPr/>
        </p:nvSpPr>
        <p:spPr>
          <a:xfrm>
            <a:off x="711360" y="4861080"/>
            <a:ext cx="5667120" cy="459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PlaceHolder 5"/>
          <p:cNvSpPr>
            <a:spLocks noGrp="1"/>
          </p:cNvSpPr>
          <p:nvPr>
            <p:ph type="body"/>
          </p:nvPr>
        </p:nvSpPr>
        <p:spPr>
          <a:xfrm>
            <a:off x="711360" y="4861080"/>
            <a:ext cx="5652720" cy="457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5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49050D23-BCB9-482D-AEC5-63BB3B11B9C5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2360" cy="125964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9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lang="en-US" sz="4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2360" cy="4988520"/>
          </a:xfrm>
          <a:prstGeom prst="rect">
            <a:avLst/>
          </a:prstGeom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259640" lvl="2" indent="-251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763640" lvl="3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267640" lvl="4" indent="-251640">
              <a:lnSpc>
                <a:spcPct val="10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»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50400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C00969D6-9818-4D48-896B-DA80CCF24732}" type="datetime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15-Feb-22</a:t>
            </a:fld>
            <a:endParaRPr lang="en-US" sz="13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4120" y="7006680"/>
            <a:ext cx="319176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224480" y="7006680"/>
            <a:ext cx="2351880" cy="402120"/>
          </a:xfrm>
          <a:prstGeom prst="rect">
            <a:avLst/>
          </a:prstGeom>
        </p:spPr>
        <p:txBody>
          <a:bodyPr lIns="100800" tIns="50400" rIns="100800" bIns="50400" anchor="ctr">
            <a:noAutofit/>
          </a:bodyPr>
          <a:lstStyle/>
          <a:p>
            <a:pPr>
              <a:lnSpc>
                <a:spcPct val="100000"/>
              </a:lnSpc>
            </a:pPr>
            <a:fld id="{B7E38019-A6F6-457F-A25C-71E1EC4CEF79}" type="slidenum">
              <a:rPr lang="en-US" sz="1300" b="0" strike="noStrike" spc="-1">
                <a:solidFill>
                  <a:srgbClr val="8B8B8B"/>
                </a:solidFill>
                <a:latin typeface="Arial"/>
                <a:ea typeface="Arial"/>
              </a:rPr>
              <a:pPr>
                <a:lnSpc>
                  <a:spcPct val="100000"/>
                </a:lnSpc>
              </a:pPr>
              <a:t>‹#›</a:t>
            </a:fld>
            <a:endParaRPr lang="en-US" sz="13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56000" y="671760"/>
            <a:ext cx="8568360" cy="1259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Times New Roman"/>
              </a:rPr>
              <a:t>Faceți clic pentru a edita stilul de titlu Coordonator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2183760"/>
            <a:ext cx="8568360" cy="45352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Faceți clic pentru a edita stilurile de text Coordonator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Al doilea nivel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Al treilea nivel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patrulea nivel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Al cincilea nivel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75600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3443760" y="6887520"/>
            <a:ext cx="319176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7224120" y="6887520"/>
            <a:ext cx="2099880" cy="50364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A44565F2-4909-453E-917C-62314B031DB1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pPr algn="r">
                <a:lnSpc>
                  <a:spcPct val="100000"/>
                </a:lnSpc>
              </a:p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Anca.dobrovat@fmi.unibuc.ro" TargetMode="Externa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pypl.github.io/PYP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0" name="Google Shape;49;p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>
            <a:off x="7096680" y="6918480"/>
            <a:ext cx="2382120" cy="2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CustomShape 3"/>
          <p:cNvSpPr/>
          <p:nvPr/>
        </p:nvSpPr>
        <p:spPr>
          <a:xfrm>
            <a:off x="968400" y="1847880"/>
            <a:ext cx="8394480" cy="1483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239040" rIns="0" bIns="0" anchor="ctr">
            <a:noAutofit/>
          </a:bodyPr>
          <a:lstStyle/>
          <a:p>
            <a:pPr algn="ctr">
              <a:lnSpc>
                <a:spcPct val="72000"/>
              </a:lnSpc>
            </a:pPr>
            <a:r>
              <a:rPr lang="en-US" sz="4000" b="1" strike="noStrike" spc="-1">
                <a:solidFill>
                  <a:srgbClr val="000000"/>
                </a:solidFill>
                <a:latin typeface="Arial"/>
                <a:ea typeface="Arial"/>
              </a:rPr>
              <a:t>Programare orientată pe obiecte</a:t>
            </a: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endParaRPr lang="en-US" sz="4000" b="0" strike="noStrike" spc="-1">
              <a:latin typeface="Arial"/>
            </a:endParaRPr>
          </a:p>
          <a:p>
            <a:pPr algn="ctr">
              <a:lnSpc>
                <a:spcPct val="72000"/>
              </a:lnSpc>
            </a:pPr>
            <a:r>
              <a:rPr lang="en-US" sz="2600" b="1" strike="noStrike" spc="-1">
                <a:solidFill>
                  <a:srgbClr val="000000"/>
                </a:solidFill>
                <a:latin typeface="Arial"/>
                <a:ea typeface="Arial"/>
              </a:rPr>
              <a:t>- suport de curs -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2854440" y="4952880"/>
            <a:ext cx="4044600" cy="195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An universitar 2021 – 2022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Semestrul II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Seriile 13, 14 si 15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104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5059440" y="3489840"/>
            <a:ext cx="4053960" cy="101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Andrei Păun</a:t>
            </a:r>
            <a:endParaRPr lang="en-US" sz="2800" b="0" strike="noStrike" spc="-1">
              <a:latin typeface="Arial"/>
            </a:endParaRPr>
          </a:p>
          <a:p>
            <a:pPr marL="91440">
              <a:lnSpc>
                <a:spcPct val="104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Anca Dobrovăț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6" name="Google Shape;172;p1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1035000" y="1646280"/>
            <a:ext cx="843408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Prezentarea disciplinei</a:t>
            </a:r>
            <a:endParaRPr lang="en-US" sz="24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Obiectivele discipinei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  <a:p>
            <a:pPr marL="1143000" indent="-223560"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0" name="Google Shape;184;p1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3.1 Obiectivele disciplinei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3" name="CustomShape 4"/>
          <p:cNvSpPr/>
          <p:nvPr/>
        </p:nvSpPr>
        <p:spPr>
          <a:xfrm>
            <a:off x="182880" y="2082240"/>
            <a:ext cx="9657720" cy="484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Curs de programare OO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Oferă o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baza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de pornire pentru alte cursuri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Obiectivul general al disciplinei: 	 	 	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Arial"/>
                <a:ea typeface="Arial"/>
              </a:rPr>
              <a:t>Formarea unei imagini generale, preliminare, despre programarea orientată pe obiecte (POO).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  Obiective specifice: 	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Înțelegerea fundamentelor paradigmei programarii orientate pe obiecte;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Înțelegerea conceptelor de clasă, interfață, moștenire, polimorfism;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Familiarizarea cu şabloanele de proiectare;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Dezvoltarea de aplicații de complexitate medie respectând principiile de dezvoltare ale POO;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5. Deprinderea cu noile facilităţi oferite de limbajul C++.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85" name="Google Shape;210;p1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8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773280" y="2174760"/>
            <a:ext cx="8610120" cy="4253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Prezentarea disciplinei.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1.1 Principiile programării orientate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1.2. Caracteristici.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1.3. Programa cursului, obiective, desfăşurare, examinare, bibliografie.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Recapitulare limbaj C (procedural) și introducerea în programarea orientată pe obiecte.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2.1 Funcții, transferul parametrilor, pointeri.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2.2 Deosebiri între C și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2.3 Supradefinirea funcțiilor, Operații de intrare/ieșire, Tipul referință, Funcții în structuri.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0" name="Google Shape;223;p1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497160" y="2022840"/>
            <a:ext cx="9324720" cy="466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3. Proiectarea ascendenta a claselor. Incapsularea datelor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3.1 Conceptele de clasa și obiect. Structura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3.2 Constructorii și destructorul unei clase.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3.3 Metode de acces la membrii unei clase, pointerul this. Modificatori de acces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3.4 Declararea și implementarea metodelor în clasă și în afara clasei.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4. Supraîncărcarea funcțiilor și operatorilor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Clase și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Supraîncărcarea funcțiilor.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4.3 Supraîncărcarea operatorilor cu funcții friend.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4.4 Supraîncărcarea operatorilor cu funcții membru.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4.5 Observații.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95" name="Google Shape;236;p1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9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88880" y="1951200"/>
            <a:ext cx="9102240" cy="46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5. Conversia datelor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5.1 Conversii între diferite tipuri de obiecte (operatorul cast, operatorul= și constructor de copiere).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5.2 Membrii constanți și statici ai unei clase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5.3 Modificatorul const, obiecte constante, pointeri constanți la obiecte și pointeri la obiecte constante.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6. Tratarea excepțiilor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7. Proiectarea descendenta a claselor. Mostenirea in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7.1 Controlul accesului la clasa de bază.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7.2 Constructori, destructori şi moştenire.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7.3 Redefinirea membrilor unei clase de bază într-o clasa derivată.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7.4. Declaraţii de acces.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0" name="Google Shape;249;p1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479880" y="1928880"/>
            <a:ext cx="8903520" cy="398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8. Funcții virtuale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8.1 Parametrizarea metodelor (polimorfism la executie).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8.2 Funcții virtuale în C++. Clase abstracte.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8.3 Destructori virtuali.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9. Mostenirea multiplă şi virtuală în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9.1 Moştenirea din clase de bază multiple.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9.2 Exemple, observaţii.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10. Controlul tipului în timpul rulării programului în C++.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10.1 Mecanisme de tip RTTI (Run Time Type Identification).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10.2 Moştenire multiplă şi identificatori de tip (dynamic_cast, typeid).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05" name="Google Shape;262;p1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06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634320" y="1928880"/>
            <a:ext cx="865656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11. Parametrizarea datelor. Şabloane în C++. Clase generice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11.1 Funcții şi clase Template: Definiţii, Exemple, Implementare.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11.2 Clase Template derivate.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11.3 Specializare.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12. Biblioteca Standard Template Library - STL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12.1 Containere, iteratori şi algoritmi.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12.2 Clasele string, set, map / multimap, list, vector, etc.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0" name="Google Shape;275;p2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1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239760" y="1494000"/>
            <a:ext cx="35049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3.2 Programa cursului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514440" y="1928880"/>
            <a:ext cx="9397800" cy="2999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13. Şabloane de proiectare (Design Pattern)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13.1 Definiţie şi clasificare.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13.2 Exemple de şabloane de proiectare (Singleton, Abstract Object Factory).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 	 	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14. Recapitulare, concluzii, tratarea subiectelor de examen.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15" name="Google Shape;288;p2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1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239760" y="1265400"/>
            <a:ext cx="243792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3.3 Bibliografie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18" name="CustomShape 4"/>
          <p:cNvSpPr/>
          <p:nvPr/>
        </p:nvSpPr>
        <p:spPr>
          <a:xfrm>
            <a:off x="327240" y="1722600"/>
            <a:ext cx="9502200" cy="483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1. Bruce Eckel. Thinking in C++ (2nd edition). Volume 1: Introduction to Standard C++. Prentice Hall, 2000.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2. Bruce Eckel, Chuck Allison. Thinking in C++ (2nd edition). Volume 2: Practical Programming. Prentice Hall, 2003.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3. Bjarne Stroustrup: The C++ Programming Language, Adisson-Wesley, 3nd edition, 1997.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99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4. Erich Gamma, Richard Helm, Ralph Johnson, John Vlissides: Design Patterns. Elements of Reusable Object-Oriented Software. Addison-Wesley, 1995.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  <a:spcBef>
                <a:spcPts val="499"/>
              </a:spcBef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0" name="Google Shape;301;p2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239760" y="16156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şi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3" name="CustomShape 4"/>
          <p:cNvSpPr/>
          <p:nvPr/>
        </p:nvSpPr>
        <p:spPr>
          <a:xfrm>
            <a:off x="549360" y="2357280"/>
            <a:ext cx="9235800" cy="4134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Curs si laborator: fiecare cu 2 ore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Seminar: 1 ora pe săptămână.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Disciplina: semestrul II, durata de desfășurare de 14 săptămâni.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Materia este de nivel elementar mediu şi se bazează pe cunoștințele de C++ anterior dobândite.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Limbajul de programare folosit la curs şi la laborator este 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Arial"/>
              </a:rPr>
              <a:t>C++</a:t>
            </a:r>
            <a:r>
              <a:rPr lang="en-US" sz="2000" b="0" strike="noStrike" spc="-1">
                <a:solidFill>
                  <a:srgbClr val="FF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Generalităţi despre curs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Curs – seria 13: luni (10 -12), seria 14: marti (8 – 10), seria 15: vineri (12 - 14)</a:t>
            </a:r>
            <a:endParaRPr lang="en-US" sz="2400" b="0" strike="noStrike" spc="-1"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Laborator – pe semigrupe, in fiecare saptamana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Seminar - o data la 2 saptamani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Prezenta la curs/seminar: nu e obligatorie!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Laborator – OBLIGATORIU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5" name="Google Shape;314;p2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26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239760" y="160056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868320" y="2529360"/>
            <a:ext cx="8457840" cy="36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Programa disciplinei este împărțită în 14 cursuri.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Evaluarea studenților se face cumulativ prin: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3 lucrări practice (proiecte)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practic</a:t>
            </a:r>
            <a:endParaRPr lang="en-US" sz="2000" b="0" strike="noStrike" spc="-1">
              <a:latin typeface="Arial"/>
            </a:endParaRPr>
          </a:p>
          <a:p>
            <a:pPr marL="864000" lvl="3" indent="-216000" algn="just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Test scris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Toate cele 3 probe de evaluare sunt obligatorii.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Condiții de promovare  - minim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nota 5 la fiecare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parte de evaluare enunțată - mai sus se păstrează la oricare din eventualele examene restante ulteriore aferente acestui curs.</a:t>
            </a:r>
            <a:endParaRPr lang="en-US" sz="2000" b="0" strike="noStrike" spc="-1">
              <a:latin typeface="Arial"/>
            </a:endParaRPr>
          </a:p>
          <a:p>
            <a:pPr algn="just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0" name="Google Shape;327;p2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1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239760" y="131112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773280" y="2591280"/>
            <a:ext cx="8381520" cy="47239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Cele 3 lucrări practice se realizează si se notează in cadrul laboratorului, după următorul program: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de evaluare a nivelului de intrare.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 temelor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3: 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 pentru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 LP1.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LP1: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5: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LP1.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6: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7: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8: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LP2.                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LP2: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9: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LP2.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10: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Atribuirea temelor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11: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Consultații pentru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12: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Predarea LP3.      </a:t>
            </a: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Termen predare LP3: TBA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Evaluarea LP3.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Arial"/>
                <a:ea typeface="Arial"/>
              </a:rPr>
              <a:t>Săptămâna 13/14:</a:t>
            </a:r>
            <a:r>
              <a:rPr lang="en-US" sz="1600" b="0" strike="noStrike" spc="-1">
                <a:solidFill>
                  <a:srgbClr val="000000"/>
                </a:solidFill>
                <a:latin typeface="Arial"/>
                <a:ea typeface="Arial"/>
              </a:rPr>
              <a:t> Test practic de laborator.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99"/>
              </a:spcBef>
            </a:pPr>
            <a:r>
              <a:rPr lang="en-US" sz="1600" b="1" strike="noStrike" spc="-1">
                <a:solidFill>
                  <a:srgbClr val="FF0000"/>
                </a:solidFill>
                <a:latin typeface="Arial"/>
                <a:ea typeface="Arial"/>
              </a:rPr>
              <a:t>Prezenta la laborator in săptămânile 1, 2, 5, 6, 9, 10, 13, 14 pentru atribuirea si evaluarea lucrărilor practice si pentru susținerea testului practic este obligatorie.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234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cerințelor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36" name="Google Shape;341;p2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37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69960" y="2513520"/>
            <a:ext cx="8838720" cy="46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Consultațiile de laborator se desfășoară pe baza întrebărilor studenților.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Prezenta la laborator in săptămânile 3, 4, 7, 8, 11, 12 pentru consultații este recomandată, dar facultativă.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Lucrările practice se realizează individual.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Notarea fiecărei lucrări practice se va face cu note de la 1 la 10.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Atribuirea temelor pentru lucrările practice se face prin prezentarea la laborator in săptămâna precizată mai sus sau in oricare din următoarele 2 săptămâni.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Indiferent de data la care un student se prezintă pentru a primi tema pentru una dintre lucrările practice, termenul de predare a acesteia rămâne cel precizat in regulament.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In consecință, tema pentru o lucrare practică nu mai poate fi preluată după expirarea termenului ei de predare.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773280" y="179244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2" name="Google Shape;355;p2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3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669960" y="2621520"/>
            <a:ext cx="8838720" cy="407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Predarea lucrarilor practice se face la adresa indicata de tutorele de laborator, inainte de termenele limita de predare, indicate mai sus pentru fiecare LP.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termenelor respective, lucrarea practica se mai poate trimite prin email pentru o perioada de gratie de 2 zile (48 de ore).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Pentru fiecare zi partiala de intarziere se vor scadea 2 puncte din nota atribuita pe lucrare.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Dupa expirarea termenului de gratie, lucrarea nu va mai fi acceptata si va fi notata cu 1.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773280" y="1807560"/>
            <a:ext cx="8338680" cy="528120"/>
          </a:xfrm>
          <a:prstGeom prst="rect">
            <a:avLst/>
          </a:prstGeom>
          <a:solidFill>
            <a:srgbClr val="85FFE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400" b="1" strike="noStrike" spc="-1">
                <a:solidFill>
                  <a:srgbClr val="FF0000"/>
                </a:solidFill>
                <a:latin typeface="Arial"/>
                <a:ea typeface="Arial"/>
              </a:rPr>
              <a:t>Regulamentul de laborator este orientativ. Fiecare tutore de laborator are dreptul sa-l adapteze cerintelor grupelor sale!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48" name="Google Shape;369;p2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49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39760" y="167688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69960" y="2208960"/>
            <a:ext cx="8838720" cy="414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Nota laborator = medie aritmetica a celor 3 note obtinute pe proiecte.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Pentru evidentierea unor lucrari practice, tutorele de laborator poate acorda un bonus de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pana la 2 puncte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la nota pe proiecte astfel calculata.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pentru activitatea pe proiecte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refaca aceasta activitate, inainte de prezentarea la restanta.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3" name="Google Shape;382;p2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39760" y="14940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639720" y="2012400"/>
            <a:ext cx="9220320" cy="501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Testul practic (Colocviu) - in saptamana 14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program care trebuie realizat individual intr-un timp limitat (90 de minute – in varianta fata in fata si 2h in varianta online) si va avea un nivel mediu. 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Notare: de la 1 la 10 (pot exista pana la 3 puncte bonus).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Testul practic este obligatoriu. </a:t>
            </a:r>
            <a:endParaRPr lang="en-US" sz="18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Studentii care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nu obtin cel putin nota 5 la testul practic de laborator nu pot intra in examen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si vor trebui sa il dea din nou, inainte de prezentarea la restanta.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58" name="Google Shape;395;p2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59" name="CustomShape 2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39760" y="158544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639720" y="2164680"/>
            <a:ext cx="8610120" cy="4815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Testul scris: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Consta dintr-un set de 18 intrebari 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6 intrebari de teorie</a:t>
            </a: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12 intrebari practice.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Notarea testului scris se va face cu o nota de la 1 la 10 (1 punct din oficiu si cate 0,5 puncte pentru fiecare raspuns corect la cele 18 intrebari). 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Studentii nu pot lua examenul decat daca obtin cel putin nota 5 la testul scris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63" name="Google Shape;408;p3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239760" y="1265400"/>
            <a:ext cx="556236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3.4 Regulament de notare si evaluare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639720" y="1874880"/>
            <a:ext cx="9220320" cy="42663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Examenul se considera luat daca studentul respectiv a obtinut </a:t>
            </a: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cel putin nota 5 la fiecare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dintre cele 3 evaluari (activitatea practica din timpul semestrului, testul practic de laborator si testul scris).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 aceasta situatie, nota finala a fiecarui student se calculeaza ca medie ponderata intre notele obtinute la cele 3 evaluari, ponderile cu care cele 3 note intra in medie fiind: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pe lucrarile practice (proiecte)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25% - nota la testul practic</a:t>
            </a:r>
            <a:endParaRPr lang="en-US" sz="1800" b="0" strike="noStrike" spc="-1">
              <a:latin typeface="Arial"/>
            </a:endParaRPr>
          </a:p>
          <a:p>
            <a:pPr marL="648000" lvl="2" indent="-2160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FF0000"/>
                </a:solidFill>
                <a:latin typeface="Arial"/>
                <a:ea typeface="Arial"/>
              </a:rPr>
              <a:t>50% - nota la testul scris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Seminar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- maxim 0.5p care se adauga la </a:t>
            </a:r>
            <a:r>
              <a:rPr lang="en-US" sz="1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nota de la testul scris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daca si numai daca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, nota de la testul scris &gt;=5.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26440" y="1857240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Colocviu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practic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de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laborator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):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23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mai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8:00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Se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sustine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fizic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</a:rPr>
              <a:t> in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</a:rPr>
              <a:t>facultate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Examen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scris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(in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sesiune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 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14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iunie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2022 </a:t>
            </a:r>
            <a:r>
              <a:rPr lang="en-US" sz="2400" b="1" strike="noStrike" spc="-1" dirty="0" err="1">
                <a:solidFill>
                  <a:srgbClr val="FF0000"/>
                </a:solidFill>
                <a:latin typeface="Arial"/>
                <a:ea typeface="Arial"/>
              </a:rPr>
              <a:t>ora</a:t>
            </a:r>
            <a:r>
              <a:rPr lang="en-US" sz="2400" b="1" strike="noStrike" spc="-1" dirty="0">
                <a:solidFill>
                  <a:srgbClr val="FF0000"/>
                </a:solidFill>
                <a:latin typeface="Arial"/>
                <a:ea typeface="Arial"/>
              </a:rPr>
              <a:t> 9:00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1" spc="-1" dirty="0">
                <a:solidFill>
                  <a:srgbClr val="FF0000"/>
                </a:solidFill>
              </a:rPr>
              <a:t>Se </a:t>
            </a:r>
            <a:r>
              <a:rPr lang="en-US" sz="2400" b="1" spc="-1" dirty="0" err="1">
                <a:solidFill>
                  <a:srgbClr val="FF0000"/>
                </a:solidFill>
              </a:rPr>
              <a:t>sustine</a:t>
            </a:r>
            <a:r>
              <a:rPr lang="en-US" sz="2400" b="1" spc="-1" dirty="0">
                <a:solidFill>
                  <a:srgbClr val="FF0000"/>
                </a:solidFill>
              </a:rPr>
              <a:t> </a:t>
            </a:r>
            <a:r>
              <a:rPr lang="en-US" sz="2400" b="1" spc="-1" dirty="0" err="1">
                <a:solidFill>
                  <a:srgbClr val="FF0000"/>
                </a:solidFill>
              </a:rPr>
              <a:t>fizic</a:t>
            </a:r>
            <a:r>
              <a:rPr lang="en-US" sz="2400" b="1" spc="-1" dirty="0">
                <a:solidFill>
                  <a:srgbClr val="FF0000"/>
                </a:solidFill>
              </a:rPr>
              <a:t> in </a:t>
            </a:r>
            <a:r>
              <a:rPr lang="en-US" sz="2400" b="1" spc="-1" dirty="0" err="1">
                <a:solidFill>
                  <a:srgbClr val="FF0000"/>
                </a:solidFill>
              </a:rPr>
              <a:t>facultate</a:t>
            </a:r>
            <a:endParaRPr lang="en-US" sz="2400" b="1" spc="-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>
                <a:latin typeface="Arial"/>
              </a:rPr>
              <a:t>LFA </a:t>
            </a:r>
            <a:r>
              <a:rPr lang="en-US" sz="2400" spc="-1" dirty="0" err="1">
                <a:latin typeface="Arial"/>
              </a:rPr>
              <a:t>seriile</a:t>
            </a:r>
            <a:r>
              <a:rPr lang="en-US" sz="2400" spc="-1" dirty="0">
                <a:latin typeface="Arial"/>
              </a:rPr>
              <a:t> 13 </a:t>
            </a:r>
            <a:r>
              <a:rPr lang="en-US" sz="2400" spc="-1" dirty="0" err="1">
                <a:latin typeface="Arial"/>
              </a:rPr>
              <a:t>si</a:t>
            </a:r>
            <a:r>
              <a:rPr lang="en-US" sz="2400" spc="-1" dirty="0">
                <a:latin typeface="Arial"/>
              </a:rPr>
              <a:t> 15: </a:t>
            </a:r>
            <a:r>
              <a:rPr lang="en-US" sz="2400" spc="-1" dirty="0" err="1">
                <a:latin typeface="Arial"/>
              </a:rPr>
              <a:t>examen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7 </a:t>
            </a:r>
            <a:r>
              <a:rPr lang="en-US" sz="2400" b="1" spc="-1" dirty="0" err="1">
                <a:solidFill>
                  <a:srgbClr val="FF0000"/>
                </a:solidFill>
                <a:latin typeface="Arial"/>
              </a:rPr>
              <a:t>iunie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 2022 </a:t>
            </a:r>
            <a:r>
              <a:rPr lang="en-US" sz="2400" b="1" spc="-1" dirty="0" err="1">
                <a:solidFill>
                  <a:srgbClr val="FF0000"/>
                </a:solidFill>
                <a:latin typeface="Arial"/>
              </a:rPr>
              <a:t>ora</a:t>
            </a:r>
            <a:r>
              <a:rPr lang="en-US" sz="2400" b="1" spc="-1" dirty="0">
                <a:solidFill>
                  <a:srgbClr val="FF0000"/>
                </a:solidFill>
                <a:latin typeface="Arial"/>
              </a:rPr>
              <a:t> 9:00</a:t>
            </a:r>
            <a:endParaRPr lang="en-US" sz="2400" b="1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spc="-1" dirty="0" err="1">
                <a:latin typeface="Arial"/>
              </a:rPr>
              <a:t>Daca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cineva</a:t>
            </a:r>
            <a:r>
              <a:rPr lang="en-US" sz="2400" spc="-1" dirty="0">
                <a:latin typeface="Arial"/>
              </a:rPr>
              <a:t> are o </a:t>
            </a:r>
            <a:r>
              <a:rPr lang="en-US" sz="2400" spc="-1" dirty="0" err="1">
                <a:latin typeface="Arial"/>
              </a:rPr>
              <a:t>problema</a:t>
            </a:r>
            <a:r>
              <a:rPr lang="en-US" sz="2400" spc="-1" dirty="0">
                <a:latin typeface="Arial"/>
              </a:rPr>
              <a:t> cu </a:t>
            </a:r>
            <a:r>
              <a:rPr lang="en-US" sz="2400" spc="-1" dirty="0" err="1">
                <a:latin typeface="Arial"/>
              </a:rPr>
              <a:t>aceste</a:t>
            </a:r>
            <a:r>
              <a:rPr lang="en-US" sz="2400" spc="-1" dirty="0">
                <a:latin typeface="Arial"/>
              </a:rPr>
              <a:t> date </a:t>
            </a:r>
            <a:r>
              <a:rPr lang="en-US" sz="2400" spc="-1" dirty="0" err="1">
                <a:latin typeface="Arial"/>
              </a:rPr>
              <a:t>il</a:t>
            </a:r>
            <a:r>
              <a:rPr lang="en-US" sz="2400" spc="-1" dirty="0">
                <a:latin typeface="Arial"/>
              </a:rPr>
              <a:t>/o </a:t>
            </a:r>
            <a:r>
              <a:rPr lang="en-US" sz="2400" spc="-1" dirty="0" err="1">
                <a:latin typeface="Arial"/>
              </a:rPr>
              <a:t>rog</a:t>
            </a:r>
            <a:r>
              <a:rPr lang="en-US" sz="2400" spc="-1" dirty="0">
                <a:latin typeface="Arial"/>
              </a:rPr>
              <a:t> </a:t>
            </a:r>
            <a:r>
              <a:rPr lang="en-US" sz="2400" spc="-1" dirty="0" err="1">
                <a:latin typeface="Arial"/>
              </a:rPr>
              <a:t>sa</a:t>
            </a:r>
            <a:r>
              <a:rPr lang="en-US" sz="2400" spc="-1" dirty="0">
                <a:latin typeface="Arial"/>
              </a:rPr>
              <a:t> ne </a:t>
            </a:r>
            <a:r>
              <a:rPr lang="en-US" sz="2400" spc="-1" dirty="0" err="1">
                <a:latin typeface="Arial"/>
              </a:rPr>
              <a:t>anunte</a:t>
            </a:r>
            <a:endParaRPr lang="en-US" sz="2400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 dirty="0">
                <a:latin typeface="Arial"/>
              </a:rPr>
              <a:t>In 2 </a:t>
            </a:r>
            <a:r>
              <a:rPr lang="en-US" sz="2400" b="0" strike="noStrike" spc="-1" dirty="0" err="1">
                <a:latin typeface="Arial"/>
              </a:rPr>
              <a:t>saptamani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datele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acestea</a:t>
            </a:r>
            <a:r>
              <a:rPr lang="en-US" sz="2400" b="0" strike="noStrike" spc="-1" dirty="0">
                <a:latin typeface="Arial"/>
              </a:rPr>
              <a:t> </a:t>
            </a:r>
            <a:r>
              <a:rPr lang="en-US" sz="2400" b="0" strike="noStrike" spc="-1" dirty="0" err="1">
                <a:latin typeface="Arial"/>
              </a:rPr>
              <a:t>sunt</a:t>
            </a:r>
            <a:r>
              <a:rPr lang="en-US" sz="2400" b="0" strike="noStrike" spc="-1" dirty="0">
                <a:latin typeface="Arial"/>
              </a:rPr>
              <a:t> fixate/</a:t>
            </a:r>
            <a:r>
              <a:rPr lang="en-US" sz="2400" b="0" strike="noStrike" spc="-1" dirty="0" err="1">
                <a:latin typeface="Arial"/>
              </a:rPr>
              <a:t>finalizate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36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37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Birocratice</a:t>
            </a:r>
            <a:r>
              <a:rPr lang="en-US" sz="2800" b="1" strike="noStrike" spc="-1" dirty="0">
                <a:solidFill>
                  <a:srgbClr val="0C1C1D"/>
                </a:solidFill>
                <a:latin typeface="Arial"/>
                <a:ea typeface="Arial"/>
              </a:rPr>
              <a:t>/</a:t>
            </a:r>
            <a:r>
              <a:rPr lang="en-US" sz="2800" b="1" strike="noStrike" spc="-1" dirty="0" err="1">
                <a:solidFill>
                  <a:srgbClr val="0C1C1D"/>
                </a:solidFill>
                <a:latin typeface="Arial"/>
                <a:ea typeface="Arial"/>
              </a:rPr>
              <a:t>planificare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239712" y="1570037"/>
            <a:ext cx="9466560" cy="51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Cursul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se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va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tine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prin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 zoom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Inregistrarea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zoom se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va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incarca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moodle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24 de ore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Grupele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141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142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saptamanile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impare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in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fizic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  <a:latin typeface="Arial"/>
              </a:rPr>
              <a:t>si</a:t>
            </a:r>
            <a:r>
              <a:rPr lang="en-US" sz="2400" spc="-1" dirty="0">
                <a:solidFill>
                  <a:srgbClr val="000000"/>
                </a:solidFill>
                <a:latin typeface="Arial"/>
              </a:rPr>
              <a:t> 143, 144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Grupele</a:t>
            </a:r>
            <a:r>
              <a:rPr lang="en-US" sz="2400" spc="-1" dirty="0">
                <a:solidFill>
                  <a:srgbClr val="000000"/>
                </a:solidFill>
              </a:rPr>
              <a:t> 143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144 in </a:t>
            </a:r>
            <a:r>
              <a:rPr lang="en-US" sz="2400" spc="-1" dirty="0" err="1">
                <a:solidFill>
                  <a:srgbClr val="000000"/>
                </a:solidFill>
              </a:rPr>
              <a:t>saptamanile</a:t>
            </a:r>
            <a:r>
              <a:rPr lang="en-US" sz="2400" spc="-1" dirty="0">
                <a:solidFill>
                  <a:srgbClr val="000000"/>
                </a:solidFill>
              </a:rPr>
              <a:t> pare in </a:t>
            </a:r>
            <a:r>
              <a:rPr lang="en-US" sz="2400" spc="-1" dirty="0" err="1">
                <a:solidFill>
                  <a:srgbClr val="000000"/>
                </a:solidFill>
              </a:rPr>
              <a:t>fizic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141, 142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Metoda</a:t>
            </a:r>
            <a:r>
              <a:rPr lang="en-US" sz="2400" spc="-1" dirty="0">
                <a:solidFill>
                  <a:srgbClr val="000000"/>
                </a:solidFill>
              </a:rPr>
              <a:t> de </a:t>
            </a:r>
            <a:r>
              <a:rPr lang="en-US" sz="2400" spc="-1" dirty="0" err="1">
                <a:solidFill>
                  <a:srgbClr val="000000"/>
                </a:solidFill>
              </a:rPr>
              <a:t>predare</a:t>
            </a:r>
            <a:r>
              <a:rPr lang="en-US" sz="2400" spc="-1" dirty="0">
                <a:solidFill>
                  <a:srgbClr val="000000"/>
                </a:solidFill>
              </a:rPr>
              <a:t>: predominant online</a:t>
            </a: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 err="1">
                <a:solidFill>
                  <a:srgbClr val="000000"/>
                </a:solidFill>
              </a:rPr>
              <a:t>Cei</a:t>
            </a:r>
            <a:r>
              <a:rPr lang="en-US" sz="2400" spc="-1" dirty="0">
                <a:solidFill>
                  <a:srgbClr val="000000"/>
                </a:solidFill>
              </a:rPr>
              <a:t> din online: camera web </a:t>
            </a:r>
            <a:r>
              <a:rPr lang="en-US" sz="2400" spc="-1" dirty="0" err="1">
                <a:solidFill>
                  <a:srgbClr val="000000"/>
                </a:solidFill>
              </a:rPr>
              <a:t>deschisa</a:t>
            </a:r>
            <a:r>
              <a:rPr lang="en-US" sz="2400" spc="-1" dirty="0">
                <a:solidFill>
                  <a:srgbClr val="000000"/>
                </a:solidFill>
              </a:rPr>
              <a:t>, </a:t>
            </a:r>
            <a:r>
              <a:rPr lang="en-US" sz="2400" spc="-1" dirty="0" err="1">
                <a:solidFill>
                  <a:srgbClr val="000000"/>
                </a:solidFill>
              </a:rPr>
              <a:t>sunet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dat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pe</a:t>
            </a:r>
            <a:r>
              <a:rPr lang="en-US" sz="2400" spc="-1" dirty="0">
                <a:solidFill>
                  <a:srgbClr val="000000"/>
                </a:solidFill>
              </a:rPr>
              <a:t> mute in </a:t>
            </a:r>
            <a:r>
              <a:rPr lang="en-US" sz="2400" spc="-1" dirty="0" err="1">
                <a:solidFill>
                  <a:srgbClr val="000000"/>
                </a:solidFill>
              </a:rPr>
              <a:t>majoritatea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timpului</a:t>
            </a:r>
            <a:r>
              <a:rPr lang="en-US" sz="2400" spc="-1" dirty="0">
                <a:solidFill>
                  <a:srgbClr val="000000"/>
                </a:solidFill>
              </a:rPr>
              <a:t>; la </a:t>
            </a:r>
            <a:r>
              <a:rPr lang="en-US" sz="2400" spc="-1" dirty="0" err="1">
                <a:solidFill>
                  <a:srgbClr val="000000"/>
                </a:solidFill>
              </a:rPr>
              <a:t>sfarsitul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cursului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studentii</a:t>
            </a:r>
            <a:r>
              <a:rPr lang="en-US" sz="2400" spc="-1" dirty="0">
                <a:solidFill>
                  <a:srgbClr val="000000"/>
                </a:solidFill>
              </a:rPr>
              <a:t> din online </a:t>
            </a:r>
            <a:r>
              <a:rPr lang="en-US" sz="2400" spc="-1" dirty="0" err="1">
                <a:solidFill>
                  <a:srgbClr val="000000"/>
                </a:solidFill>
              </a:rPr>
              <a:t>isi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vor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trece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nume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si</a:t>
            </a:r>
            <a:r>
              <a:rPr lang="en-US" sz="2400" spc="-1" dirty="0">
                <a:solidFill>
                  <a:srgbClr val="000000"/>
                </a:solidFill>
              </a:rPr>
              <a:t> </a:t>
            </a:r>
            <a:r>
              <a:rPr lang="en-US" sz="2400" spc="-1" dirty="0" err="1">
                <a:solidFill>
                  <a:srgbClr val="000000"/>
                </a:solidFill>
              </a:rPr>
              <a:t>grupa</a:t>
            </a:r>
            <a:r>
              <a:rPr lang="en-US" sz="2400" spc="-1" dirty="0">
                <a:solidFill>
                  <a:srgbClr val="000000"/>
                </a:solidFill>
              </a:rPr>
              <a:t> in chat-</a:t>
            </a:r>
            <a:r>
              <a:rPr lang="en-US" sz="2400" spc="-1" dirty="0" err="1">
                <a:solidFill>
                  <a:srgbClr val="000000"/>
                </a:solidFill>
              </a:rPr>
              <a:t>ul</a:t>
            </a:r>
            <a:r>
              <a:rPr lang="en-US" sz="2400" spc="-1" dirty="0">
                <a:solidFill>
                  <a:srgbClr val="000000"/>
                </a:solidFill>
              </a:rPr>
              <a:t> din zoom </a:t>
            </a:r>
            <a:r>
              <a:rPr lang="en-US" sz="2400" spc="-1" dirty="0" err="1">
                <a:solidFill>
                  <a:srgbClr val="000000"/>
                </a:solidFill>
              </a:rPr>
              <a:t>intr</a:t>
            </a:r>
            <a:r>
              <a:rPr lang="en-US" sz="2400" spc="-1" dirty="0">
                <a:solidFill>
                  <a:srgbClr val="000000"/>
                </a:solidFill>
              </a:rPr>
              <a:t>-un interval de 5 minute </a:t>
            </a:r>
            <a:r>
              <a:rPr lang="en-US" sz="2400" spc="-1" dirty="0" err="1">
                <a:solidFill>
                  <a:srgbClr val="000000"/>
                </a:solidFill>
              </a:rPr>
              <a:t>precizat</a:t>
            </a:r>
            <a:endParaRPr lang="en-US" sz="2400" spc="-1" dirty="0">
              <a:solidFill>
                <a:srgbClr val="000000"/>
              </a:solidFill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457200" indent="-456840">
              <a:lnSpc>
                <a:spcPct val="150000"/>
              </a:lnSpc>
              <a:buClr>
                <a:srgbClr val="000000"/>
              </a:buClr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4000" y="592200"/>
            <a:ext cx="9072360" cy="12596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</a:rPr>
              <a:t>Să ne cunoaștem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724680" y="1848600"/>
            <a:ext cx="8568000" cy="4978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fontScale="80500"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Cine predă?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  <a:ea typeface="Arial"/>
              </a:rPr>
              <a:t>Curs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Arial"/>
              </a:rPr>
              <a:t>: Anca Dobrovăț (13, 15) si Andrei P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ăun (14)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  <a:hlinkClick r:id="rId2"/>
              </a:rPr>
              <a:t>anca.dobrovat@fmi.unibuc.ro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Arial"/>
              </a:rPr>
              <a:t>apaun@fmi.unibuc.ro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Seminar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 Daniela Cheptea (13), Florin Bilbie (14), TBA (15)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00"/>
                </a:solidFill>
                <a:uFillTx/>
                <a:latin typeface="Arial"/>
              </a:rPr>
              <a:t>Laboratoare</a:t>
            </a: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Marius Micluta – Campeanu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Stefan Deaconu 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Eduard Szmeteanca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Octavian Comanescu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Alexandra Murgoci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2" name="Google Shape;63;p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756000" y="1371600"/>
            <a:ext cx="8568000" cy="5284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Modificari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24760" y="2159280"/>
            <a:ext cx="8568000" cy="453528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Laborator: notare mai “clara”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Seminar: 0.5 bonus la nota de la examenul scris pentru max. 20% din studenti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Prezenta la curs: 0.5 bonus la nota de la examenul scris pentru primii 20% dintre studenti KAHOOT</a:t>
            </a:r>
          </a:p>
          <a:p>
            <a:pPr>
              <a:lnSpc>
                <a:spcPct val="100000"/>
              </a:lnSpc>
              <a:spcBef>
                <a:spcPts val="621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621"/>
              </a:spcBef>
              <a:buClr>
                <a:srgbClr val="FF0000"/>
              </a:buClr>
              <a:buFont typeface="Arial"/>
              <a:buChar char="•"/>
            </a:pPr>
            <a:r>
              <a:rPr lang="en-US" sz="3100" b="0" strike="noStrike" spc="-1">
                <a:solidFill>
                  <a:srgbClr val="FF0000"/>
                </a:solidFill>
                <a:latin typeface="Calibri"/>
              </a:rPr>
              <a:t>bonusuri dupa ce se promoveaza examenul scris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0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1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Shape 1"/>
          <p:cNvSpPr txBox="1"/>
          <p:nvPr/>
        </p:nvSpPr>
        <p:spPr>
          <a:xfrm>
            <a:off x="504000" y="1371600"/>
            <a:ext cx="9072360" cy="3888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 fontScale="32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7200" b="1" strike="noStrike" spc="-1">
                <a:solidFill>
                  <a:srgbClr val="215968"/>
                </a:solidFill>
                <a:latin typeface="Arial"/>
              </a:rPr>
              <a:t>Kahoot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Shape 2"/>
          <p:cNvSpPr txBox="1"/>
          <p:nvPr/>
        </p:nvSpPr>
        <p:spPr>
          <a:xfrm>
            <a:off x="504000" y="193140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/>
          </a:bodyPr>
          <a:lstStyle/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Se va defini un nume unic de forma popescu131 (unde popescu este numele de familie si 131 este grupa)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Daca sunt mai multi studenti cu acelasi nume in grupa respectiva (adaugati si initiala / initialele prenumelui)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19"/>
              </a:spcBef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131: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p131 si </a:t>
            </a:r>
            <a:r>
              <a:rPr lang="en-US" sz="2600" b="0" strike="noStrike" spc="-1">
                <a:solidFill>
                  <a:srgbClr val="215968"/>
                </a:solidFill>
                <a:latin typeface="Arial"/>
              </a:rPr>
              <a:t>popescu</a:t>
            </a:r>
            <a:r>
              <a:rPr lang="en-US" sz="2600" b="0" strike="noStrike" spc="-1">
                <a:solidFill>
                  <a:srgbClr val="000000"/>
                </a:solidFill>
                <a:latin typeface="Arial"/>
              </a:rPr>
              <a:t>pr131</a:t>
            </a: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6" name="CustomShape 4"/>
          <p:cNvSpPr/>
          <p:nvPr/>
        </p:nvSpPr>
        <p:spPr>
          <a:xfrm>
            <a:off x="773280" y="884160"/>
            <a:ext cx="821052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78" name="Google Shape;457;p3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27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1035000" y="1646280"/>
            <a:ext cx="8729280" cy="327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Regulamente UB si FMI 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400" b="0" strike="noStrike" spc="-1">
                <a:solidFill>
                  <a:srgbClr val="7F7F7F"/>
                </a:solidFill>
                <a:latin typeface="Arial"/>
                <a:ea typeface="Arial"/>
              </a:rPr>
              <a:t>Prezentarea disciplinei</a:t>
            </a:r>
            <a:endParaRPr lang="en-US" sz="2400" b="0" strike="noStrike" spc="-1">
              <a:latin typeface="Arial"/>
            </a:endParaRPr>
          </a:p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756000" y="1931760"/>
            <a:ext cx="9058320" cy="29444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Bjarne Stroustrup în 1979 la Bell Laboratories in Murray Hill, New Jersey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5 revizii: 1998 ANSI+ISO, 2003 (corrigendum), 2011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C++11/0x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), 2014, 2017 (</a:t>
            </a:r>
            <a:r>
              <a:rPr lang="en-US" sz="2000" b="0" strike="noStrike" spc="-1">
                <a:solidFill>
                  <a:srgbClr val="FF0000"/>
                </a:solidFill>
                <a:latin typeface="Calibri"/>
              </a:rPr>
              <a:t>C++ 17/1z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Următoarea plănuită în 2020 (C++2a)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Versiunea 1998: Standard C++, C++98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3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extShape 1"/>
          <p:cNvSpPr txBox="1"/>
          <p:nvPr/>
        </p:nvSpPr>
        <p:spPr>
          <a:xfrm>
            <a:off x="756000" y="2067840"/>
            <a:ext cx="8646840" cy="3966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C++98: a definit standardul inițial, toate chestiunile de limbaj, STL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C++03: bugfix o unică chestie nouă: value initialization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C++11: initializer lists, rvalue references, moving constructors, lambda functions, final, constant null pointer, etc.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C++14: generic lambdas, binary literals, auto, variable template, etc.  </a:t>
            </a:r>
          </a:p>
        </p:txBody>
      </p:sp>
      <p:sp>
        <p:nvSpPr>
          <p:cNvPr id="287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88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89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Completări aduse de limbajul C++ faţă de limbajul 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756000" y="1937520"/>
            <a:ext cx="8568000" cy="26341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rmAutofit lnSpcReduction="10000"/>
          </a:bodyPr>
          <a:lstStyle/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C++17:</a:t>
            </a: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If constexpr()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Inline variables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Nested namespace definitions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Class template argument deduction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Hexadecimal literals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etc</a:t>
            </a:r>
          </a:p>
        </p:txBody>
      </p:sp>
      <p:sp>
        <p:nvSpPr>
          <p:cNvPr id="292" name="CustomShape 2"/>
          <p:cNvSpPr/>
          <p:nvPr/>
        </p:nvSpPr>
        <p:spPr>
          <a:xfrm>
            <a:off x="1357200" y="5294880"/>
            <a:ext cx="7908480" cy="119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r>
              <a:rPr lang="en-US" sz="1800" b="0" strike="noStrike" spc="-1">
                <a:solidFill>
                  <a:srgbClr val="333333"/>
                </a:solidFill>
                <a:latin typeface="-apple-system"/>
                <a:ea typeface="Arial"/>
              </a:rPr>
              <a:t>is permitted for template template parameter declarations 	(e.g.,</a:t>
            </a:r>
            <a:r>
              <a:rPr lang="en-US" sz="1800" b="0" strike="noStrike" spc="-1">
                <a:solidFill>
                  <a:srgbClr val="333333"/>
                </a:solidFill>
                <a:latin typeface="Arial"/>
                <a:ea typeface="Arial"/>
              </a:rPr>
              <a:t> 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&lt;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template</a:t>
            </a:r>
            <a:r>
              <a:rPr lang="en-US" sz="1800" b="0" strike="noStrike" spc="-1">
                <a:solidFill>
                  <a:srgbClr val="4070A0"/>
                </a:solidFill>
                <a:latin typeface="Consolas"/>
                <a:ea typeface="Arial"/>
              </a:rPr>
              <a:t>&lt;typename&gt;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typename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X</a:t>
            </a:r>
            <a:r>
              <a:rPr lang="en-US" sz="1800" b="0" strike="noStrike" spc="-1">
                <a:solidFill>
                  <a:srgbClr val="666600"/>
                </a:solidFill>
                <a:latin typeface="Consolas"/>
                <a:ea typeface="Arial"/>
              </a:rPr>
              <a:t>&gt;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1" strike="noStrike" spc="-1">
                <a:solidFill>
                  <a:srgbClr val="007020"/>
                </a:solidFill>
                <a:latin typeface="Consolas"/>
                <a:ea typeface="Arial"/>
              </a:rPr>
              <a:t>struct</a:t>
            </a:r>
            <a:r>
              <a:rPr lang="en-US" sz="1800" b="0" strike="noStrike" spc="-1">
                <a:solidFill>
                  <a:srgbClr val="666666"/>
                </a:solidFill>
                <a:latin typeface="Consolas"/>
                <a:ea typeface="Arial"/>
              </a:rPr>
              <a:t> </a:t>
            </a:r>
            <a:r>
              <a:rPr lang="en-US" sz="1800" b="0" strike="noStrike" spc="-1">
                <a:solidFill>
                  <a:srgbClr val="666600"/>
                </a:solidFill>
                <a:latin typeface="Arial"/>
                <a:ea typeface="Arial"/>
              </a:rPr>
              <a:t>…)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93" name="CustomShape 3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4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Shape 1"/>
          <p:cNvSpPr txBox="1"/>
          <p:nvPr/>
        </p:nvSpPr>
        <p:spPr>
          <a:xfrm>
            <a:off x="503280" y="1938240"/>
            <a:ext cx="9059400" cy="406584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&lt;iostream&gt;                               (fără .h)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using namespace std;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cout, cin                                     (fără &amp;) 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// comentarii pe o linie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declarare variabile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Tipul de date bool </a:t>
            </a:r>
          </a:p>
          <a:p>
            <a:pPr marL="378000" indent="-3776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        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 definesc true şi false (1 si 0);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C99 nu îl definește ca bool ci ca _Bool (fără true/false)</a:t>
            </a:r>
          </a:p>
          <a:p>
            <a:pPr marL="378000" indent="-3776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                    &lt;stdbool.h&gt; pentru compatibilitate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92880" y="9288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1240" tIns="55440" rIns="111240" bIns="5544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299" name="Google Shape;125;p27"/>
          <p:cNvPicPr/>
          <p:nvPr/>
        </p:nvPicPr>
        <p:blipFill>
          <a:blip r:embed="rId2" cstate="print"/>
          <a:stretch/>
        </p:blipFill>
        <p:spPr>
          <a:xfrm>
            <a:off x="932472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0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01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756000" y="2183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este folosirea aceluiasi nume pentru functii diferite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functii diferite, dar cu inteles apropiat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compilatorul foloseste numarul si tipul parametrilor pentru a diferentia apelurile</a:t>
            </a:r>
          </a:p>
        </p:txBody>
      </p:sp>
      <p:sp>
        <p:nvSpPr>
          <p:cNvPr id="30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05" name="TextShape 3"/>
          <p:cNvSpPr txBox="1"/>
          <p:nvPr/>
        </p:nvSpPr>
        <p:spPr>
          <a:xfrm>
            <a:off x="914400" y="1089000"/>
            <a:ext cx="34635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6" name="TextShape 4"/>
          <p:cNvSpPr txBox="1"/>
          <p:nvPr/>
        </p:nvSpPr>
        <p:spPr>
          <a:xfrm>
            <a:off x="548640" y="1828800"/>
            <a:ext cx="782496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Supraîncărcarea funcţiilor (un caz de </a:t>
            </a: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Polimorfism la compilare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07" name="TextShape 5"/>
          <p:cNvSpPr txBox="1"/>
          <p:nvPr/>
        </p:nvSpPr>
        <p:spPr>
          <a:xfrm>
            <a:off x="4937760" y="758160"/>
            <a:ext cx="1468440" cy="430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09" name="Google Shape;483;p3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10" name="CustomShape 2"/>
          <p:cNvSpPr/>
          <p:nvPr/>
        </p:nvSpPr>
        <p:spPr>
          <a:xfrm>
            <a:off x="3897360" y="53388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11" name="CustomShape 3"/>
          <p:cNvSpPr/>
          <p:nvPr/>
        </p:nvSpPr>
        <p:spPr>
          <a:xfrm>
            <a:off x="239760" y="98604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2" name="CustomShape 4"/>
          <p:cNvSpPr/>
          <p:nvPr/>
        </p:nvSpPr>
        <p:spPr>
          <a:xfrm>
            <a:off x="412560" y="2049120"/>
            <a:ext cx="5040000" cy="3941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integer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double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0.0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d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d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3" name="CustomShape 5"/>
          <p:cNvSpPr/>
          <p:nvPr/>
        </p:nvSpPr>
        <p:spPr>
          <a:xfrm>
            <a:off x="4872240" y="1715400"/>
            <a:ext cx="5040000" cy="42152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long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Arial"/>
                <a:ea typeface="Arial"/>
              </a:rPr>
              <a:t>Using long abs()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?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: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l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Arial"/>
                <a:ea typeface="Arial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000"/>
                </a:solidFill>
                <a:latin typeface="Arial"/>
                <a:ea typeface="Arial"/>
              </a:rPr>
              <a:t>11.0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	cout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Arial"/>
                <a:ea typeface="Arial"/>
              </a:rPr>
              <a:t>abs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(-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9</a:t>
            </a:r>
            <a:r>
              <a:rPr lang="en-US" sz="1800" b="0" strike="noStrike" spc="-1">
                <a:solidFill>
                  <a:srgbClr val="006600"/>
                </a:solidFill>
                <a:latin typeface="Arial"/>
                <a:ea typeface="Arial"/>
              </a:rPr>
              <a:t>L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Arial"/>
                <a:ea typeface="Arial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0F69FF"/>
                </a:solidFill>
                <a:latin typeface="Arial"/>
                <a:ea typeface="Arial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Arial"/>
                <a:ea typeface="Arial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Arial"/>
                <a:ea typeface="Arial"/>
              </a:rPr>
              <a:t>	return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Arial"/>
                <a:ea typeface="Arial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Arial"/>
                <a:ea typeface="Arial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14" name="CustomShape 6"/>
          <p:cNvSpPr/>
          <p:nvPr/>
        </p:nvSpPr>
        <p:spPr>
          <a:xfrm>
            <a:off x="2412000" y="5399280"/>
            <a:ext cx="3528000" cy="13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integer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10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double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11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Using long abs()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9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CustomShape 1"/>
          <p:cNvSpPr/>
          <p:nvPr/>
        </p:nvSpPr>
        <p:spPr>
          <a:xfrm>
            <a:off x="504000" y="983160"/>
            <a:ext cx="7728120" cy="4664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types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000"/>
                </a:solidFill>
                <a:latin typeface="Times New Roman"/>
              </a:rPr>
              <a:t>5.4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myfunc(double 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	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16" name="TextShape 2"/>
          <p:cNvSpPr txBox="1"/>
          <p:nvPr/>
        </p:nvSpPr>
        <p:spPr>
          <a:xfrm>
            <a:off x="4368240" y="6299640"/>
            <a:ext cx="5040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Times New Roman"/>
              </a:rPr>
              <a:t>tipuri diferite pentru parametrul i</a:t>
            </a:r>
            <a:endParaRPr lang="en-US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18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4" name="Google Shape;75;p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2322360" y="979560"/>
            <a:ext cx="5542920" cy="44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1035000" y="1933560"/>
            <a:ext cx="8658000" cy="45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Shape 1"/>
          <p:cNvSpPr txBox="1"/>
          <p:nvPr/>
        </p:nvSpPr>
        <p:spPr>
          <a:xfrm>
            <a:off x="3948120" y="5291640"/>
            <a:ext cx="5544000" cy="5878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Times New Roman"/>
              </a:rPr>
              <a:t>numar diferit de parametri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67760" y="1021680"/>
            <a:ext cx="7896240" cy="496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20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these differ in number of parameters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	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4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5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calls myfunc(int i, int j)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	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,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j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i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*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j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;}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21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2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extShape 1"/>
          <p:cNvSpPr txBox="1"/>
          <p:nvPr/>
        </p:nvSpPr>
        <p:spPr>
          <a:xfrm>
            <a:off x="671760" y="142776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daca diferenta este doar in tipul de date intors: eroare la compilare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sau tipuri care _par_ sa fie diferite</a:t>
            </a:r>
          </a:p>
        </p:txBody>
      </p:sp>
      <p:sp>
        <p:nvSpPr>
          <p:cNvPr id="324" name="CustomShape 2"/>
          <p:cNvSpPr/>
          <p:nvPr/>
        </p:nvSpPr>
        <p:spPr>
          <a:xfrm>
            <a:off x="1343880" y="2855880"/>
            <a:ext cx="8400240" cy="821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 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Error: differing return types are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float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myfunc(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i); // insufficient when overloading.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1596240" y="4787640"/>
            <a:ext cx="7224120" cy="2284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*p);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</a:rPr>
              <a:t> p[]); // error, *p is same as p[]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void f(</a:t>
            </a:r>
            <a:r>
              <a:rPr lang="en-US" sz="2400" b="1" strike="noStrike" spc="-1">
                <a:solidFill>
                  <a:srgbClr val="800000"/>
                </a:solidFill>
                <a:latin typeface="Times New Roman"/>
                <a:ea typeface="Arial"/>
              </a:rPr>
              <a:t>int&amp;</a:t>
            </a:r>
            <a:r>
              <a:rPr lang="en-US" sz="2400" b="0" strike="noStrike" spc="-1">
                <a:solidFill>
                  <a:srgbClr val="000000"/>
                </a:solidFill>
                <a:latin typeface="Times New Roman"/>
                <a:ea typeface="Arial"/>
              </a:rPr>
              <a:t> x);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6" name="CustomShape 4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27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Shape 1"/>
          <p:cNvSpPr txBox="1"/>
          <p:nvPr/>
        </p:nvSpPr>
        <p:spPr>
          <a:xfrm>
            <a:off x="756000" y="923760"/>
            <a:ext cx="8568360" cy="125964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Times New Roman"/>
              </a:rPr>
              <a:t>Ambiguitati pentru polimorfism de functii</a:t>
            </a:r>
          </a:p>
        </p:txBody>
      </p:sp>
      <p:sp>
        <p:nvSpPr>
          <p:cNvPr id="329" name="TextShape 2"/>
          <p:cNvSpPr txBox="1"/>
          <p:nvPr/>
        </p:nvSpPr>
        <p:spPr>
          <a:xfrm>
            <a:off x="756000" y="2351880"/>
            <a:ext cx="8568360" cy="453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erori la compilare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majoritatea datorita conversiilor implicite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1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2" name="CustomShape 4"/>
          <p:cNvSpPr/>
          <p:nvPr/>
        </p:nvSpPr>
        <p:spPr>
          <a:xfrm>
            <a:off x="2230920" y="4323960"/>
            <a:ext cx="6337080" cy="10054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1" strike="noStrike" spc="-1">
                <a:solidFill>
                  <a:srgbClr val="800000"/>
                </a:solidFill>
                <a:latin typeface="Times New Roman"/>
              </a:rPr>
              <a:t>double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d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...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myfunc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2000" b="0" strike="noStrike" spc="-1">
                <a:solidFill>
                  <a:srgbClr val="0000E6"/>
                </a:solidFill>
                <a:latin typeface="Times New Roman"/>
              </a:rPr>
              <a:t>'c'</a:t>
            </a:r>
            <a:r>
              <a:rPr lang="en-US" sz="20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20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2000" b="0" strike="noStrike" spc="-1">
                <a:solidFill>
                  <a:srgbClr val="696969"/>
                </a:solidFill>
                <a:latin typeface="Times New Roman"/>
              </a:rPr>
              <a:t>// not an error, conversion applied</a:t>
            </a:r>
            <a:r>
              <a:rPr lang="en-US" sz="20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756000" y="5963400"/>
            <a:ext cx="8568360" cy="100764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nu e de definire a functiilor myfunc,</a:t>
            </a:r>
          </a:p>
          <a:p>
            <a:pPr marL="343080" indent="-342720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000000"/>
                </a:solidFill>
                <a:latin typeface="Times New Roman"/>
              </a:rPr>
              <a:t>problema apare la apelul functiilor</a:t>
            </a:r>
          </a:p>
        </p:txBody>
      </p:sp>
      <p:sp>
        <p:nvSpPr>
          <p:cNvPr id="334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35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36" name="CustomShape 3"/>
          <p:cNvSpPr/>
          <p:nvPr/>
        </p:nvSpPr>
        <p:spPr>
          <a:xfrm>
            <a:off x="1175760" y="1208880"/>
            <a:ext cx="8316360" cy="356688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000"/>
                </a:solidFill>
                <a:latin typeface="Times New Roman"/>
                <a:ea typeface="Times New Roman"/>
              </a:rPr>
              <a:t>10.1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unambiguous, calls myfunc(double)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float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double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419760" y="6719400"/>
            <a:ext cx="6048000" cy="671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intre char si unsigned char 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  <a:p>
            <a:pPr marL="343080" indent="-342720">
              <a:lnSpc>
                <a:spcPct val="8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ambiguitate pentru functii cu param. impliciti</a:t>
            </a:r>
            <a:endParaRPr lang="en-US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956120" y="167760"/>
            <a:ext cx="5040000" cy="6125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j=1);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 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,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" ";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unambiguous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);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i,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j)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  return i*j;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0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1" name="CustomShape 4"/>
          <p:cNvSpPr/>
          <p:nvPr/>
        </p:nvSpPr>
        <p:spPr>
          <a:xfrm>
            <a:off x="252000" y="1583280"/>
            <a:ext cx="4788000" cy="411552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4A43"/>
                </a:solidFill>
                <a:latin typeface="Times New Roman"/>
                <a:ea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  <a:ea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  <a:ea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  <a:ea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'c'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this calls myfunc(char)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03000"/>
                </a:solidFill>
                <a:latin typeface="Times New Roman"/>
                <a:ea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88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  <a:ea typeface="Times New Roman"/>
              </a:rPr>
              <a:t>// ambiguous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unsigned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    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-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myfunc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char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{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  <a:ea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ch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  <a:ea typeface="Times New Roman"/>
              </a:rPr>
              <a:t>+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  <a:ea typeface="Times New Roman"/>
              </a:rPr>
              <a:t>1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  <a:ea typeface="Times New Roman"/>
              </a:rPr>
              <a:t>;}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TextShape 1"/>
          <p:cNvSpPr txBox="1"/>
          <p:nvPr/>
        </p:nvSpPr>
        <p:spPr>
          <a:xfrm>
            <a:off x="5460120" y="1511640"/>
            <a:ext cx="4367880" cy="32752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doua tipuri de apel: prin valoare si prin referinta, ambiguitate!</a:t>
            </a:r>
          </a:p>
          <a:p>
            <a:pPr marL="343080" indent="-34272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0" strike="noStrike" spc="-1">
                <a:solidFill>
                  <a:srgbClr val="000000"/>
                </a:solidFill>
                <a:latin typeface="Times New Roman"/>
              </a:rPr>
              <a:t>mereu eroare de ambiguitate</a:t>
            </a:r>
          </a:p>
        </p:txBody>
      </p:sp>
      <p:sp>
        <p:nvSpPr>
          <p:cNvPr id="343" name="CustomShape 2"/>
          <p:cNvSpPr/>
          <p:nvPr/>
        </p:nvSpPr>
        <p:spPr>
          <a:xfrm>
            <a:off x="92520" y="92520"/>
            <a:ext cx="5556240" cy="727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Times New Roman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4" name="Google Shape;125;p27"/>
          <p:cNvPicPr/>
          <p:nvPr/>
        </p:nvPicPr>
        <p:blipFill>
          <a:blip r:embed="rId2" cstate="print"/>
          <a:stretch/>
        </p:blipFill>
        <p:spPr>
          <a:xfrm>
            <a:off x="9324360" y="34920"/>
            <a:ext cx="724320" cy="720720"/>
          </a:xfrm>
          <a:prstGeom prst="rect">
            <a:avLst/>
          </a:prstGeom>
          <a:ln w="9360">
            <a:noFill/>
          </a:ln>
        </p:spPr>
      </p:pic>
      <p:sp>
        <p:nvSpPr>
          <p:cNvPr id="345" name="CustomShape 3"/>
          <p:cNvSpPr/>
          <p:nvPr/>
        </p:nvSpPr>
        <p:spPr>
          <a:xfrm>
            <a:off x="0" y="1428480"/>
            <a:ext cx="4536000" cy="39312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This program contains an error.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4A43"/>
                </a:solidFill>
                <a:latin typeface="Times New Roman"/>
              </a:rPr>
              <a:t>#include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&lt;</a:t>
            </a:r>
            <a:r>
              <a:rPr lang="en-US" sz="1800" b="0" strike="noStrike" spc="-1">
                <a:solidFill>
                  <a:srgbClr val="40015A"/>
                </a:solidFill>
                <a:latin typeface="Times New Roman"/>
              </a:rPr>
              <a:t>iostream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&gt;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using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namespace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66616"/>
                </a:solidFill>
                <a:latin typeface="Times New Roman"/>
              </a:rPr>
              <a:t>std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400000"/>
                </a:solidFill>
                <a:latin typeface="Times New Roman"/>
              </a:rPr>
              <a:t>main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=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a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96969"/>
                </a:solidFill>
                <a:latin typeface="Times New Roman"/>
              </a:rPr>
              <a:t>// error, which f()?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return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008C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void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f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(</a:t>
            </a:r>
            <a:r>
              <a:rPr lang="en-US" sz="1800" b="1" strike="noStrike" spc="-1">
                <a:solidFill>
                  <a:srgbClr val="800000"/>
                </a:solidFill>
                <a:latin typeface="Times New Roman"/>
              </a:rPr>
              <a:t>int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&amp;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x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)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{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603000"/>
                </a:solidFill>
                <a:latin typeface="Times New Roman"/>
              </a:rPr>
              <a:t>cout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8030"/>
                </a:solidFill>
                <a:latin typeface="Times New Roman"/>
              </a:rPr>
              <a:t>&lt;&lt;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0000E6"/>
                </a:solidFill>
                <a:latin typeface="Times New Roman"/>
              </a:rPr>
              <a:t>In f(int &amp;)</a:t>
            </a:r>
            <a:r>
              <a:rPr lang="en-US" sz="1800" b="0" strike="noStrike" spc="-1">
                <a:solidFill>
                  <a:srgbClr val="0F69FF"/>
                </a:solidFill>
                <a:latin typeface="Times New Roman"/>
              </a:rPr>
              <a:t>\n</a:t>
            </a:r>
            <a:r>
              <a:rPr lang="en-US" sz="1800" b="0" strike="noStrike" spc="-1">
                <a:solidFill>
                  <a:srgbClr val="800000"/>
                </a:solidFill>
                <a:latin typeface="Times New Roman"/>
              </a:rPr>
              <a:t>"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;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800" b="0" strike="noStrike" spc="-1">
                <a:solidFill>
                  <a:srgbClr val="800080"/>
                </a:solidFill>
                <a:latin typeface="Times New Roman"/>
              </a:rPr>
              <a:t>}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47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4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0" name="CustomShape 4"/>
          <p:cNvSpPr/>
          <p:nvPr/>
        </p:nvSpPr>
        <p:spPr>
          <a:xfrm>
            <a:off x="92160" y="1646280"/>
            <a:ext cx="9418320" cy="51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Într-o funcţie se pot declara valori implicite pentru unul sau mai mulţi parametri.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La apel se poate omite specificarea valorii pentru acei parametri formali care au declarate valori implicite.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Argumentele cu valori implicite trebuie să fie amplasate la sfârşitul listei.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8585E0"/>
                </a:solidFill>
                <a:latin typeface="Arial"/>
                <a:ea typeface="Arial"/>
              </a:rPr>
              <a:t>Valorile implicite se specifică o singură dată în definiţie (de obicei în prototip).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2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55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56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58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59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1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3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64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66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67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48" name="Google Shape;87;p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49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035000" y="1933560"/>
            <a:ext cx="8658000" cy="428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indent="-151920">
              <a:lnSpc>
                <a:spcPct val="150000"/>
              </a:lnSpc>
              <a:buClr>
                <a:srgbClr val="000000"/>
              </a:buClr>
              <a:buFont typeface="Times New Roman"/>
              <a:buAutoNum type="arabicPeriod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9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70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1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75" name="Google Shape;496;p3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92160" y="1646280"/>
            <a:ext cx="3336480" cy="487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Funcţii cu valori implicite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3160" y="2148840"/>
            <a:ext cx="9416880" cy="4663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int b = 12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); // 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prototip cu mentionarea valorii implicite pentru b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f(1);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f(1,20);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void f (int a, int b) {  cout&lt;&lt;a&lt;&lt;" - "&lt;&lt;b&lt;&lt;endl;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1" name="Google Shape;509;p3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2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3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4"/>
          <p:cNvSpPr/>
          <p:nvPr/>
        </p:nvSpPr>
        <p:spPr>
          <a:xfrm>
            <a:off x="1361880" y="1811520"/>
            <a:ext cx="8267400" cy="473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Alocare dinamica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int *pi;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pi; // elibereaza  zona adresata de pi -o considera neocupata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int(2);// aloca zona si initializeaza zona cu valoarea 2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pi=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new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int[2]; // aloca un vector de 2 elemente  de tip intreg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delete [ ]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pi; //elibereaza intreg vectorul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//-pentru new se foloseste delete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  //- pentru new [ ] se foloseste delete [ ]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86" name="Google Shape;522;p3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38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9" name="CustomShape 4"/>
          <p:cNvSpPr/>
          <p:nvPr/>
        </p:nvSpPr>
        <p:spPr>
          <a:xfrm>
            <a:off x="544680" y="1736640"/>
            <a:ext cx="8811720" cy="5325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O referinţă este, in esenta, un pointer implicit, care actioneaza ca un alt nume al unui obiect (variabila).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i;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*pi,j;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&amp; ri=i; //ri este alt nume pentru variabila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pi=&amp;i;  // pi este adresa variabilei i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*pi=3;   //in zona adresata de pi se afla valoarea 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500040" y="6226920"/>
            <a:ext cx="9283320" cy="6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Pentru a putea fi folosită, o referinţă trebuie iniţializată in momentul declararii, devenind un alias (un alt nume) al obiectului cu care a fost iniţializată.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2" name="Google Shape;279;p39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3" name="CustomShape 2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548640" y="2319840"/>
            <a:ext cx="9295920" cy="4492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ref++;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21 21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Obs: spre deosebire de pointeri care la incrementare trec la un alt obiect de acelasi tip, incrementarea referintei implica, de fapt, incrementarea valorii referite.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98" name="Google Shape;292;p40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399" name="CustomShape 2"/>
          <p:cNvSpPr/>
          <p:nvPr/>
        </p:nvSpPr>
        <p:spPr>
          <a:xfrm>
            <a:off x="243720" y="2167560"/>
            <a:ext cx="9463680" cy="47473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#include &lt;iostream&gt;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using namespace std;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int main()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 a = 20;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int&amp; ref = a;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20 20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</a:t>
            </a: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int b = 50;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  ref = b;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ref--;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cout&lt;&lt;a&lt;&lt;" "&lt;&lt;ref&lt;&lt;endl; // 49 49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  return 0;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            Obs: in afara initializarii, nu puteti modifica obiectul spre care indica referinta.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4" name="Google Shape;305;p41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05" name="CustomShape 2"/>
          <p:cNvSpPr/>
          <p:nvPr/>
        </p:nvSpPr>
        <p:spPr>
          <a:xfrm>
            <a:off x="239760" y="2327040"/>
            <a:ext cx="9115920" cy="358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o referinta trebuie să fie initializata când este definita, dacă nu este membra a unei clase, un parametru de functie sau o valoare returnata;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referintele nule sunt interzise intr-un program C++ valid.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obtine adresa unei referinte.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101520" indent="-216000">
              <a:lnSpc>
                <a:spcPct val="104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nu se poate face referinta catre un camp de biti.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615960" y="1644120"/>
            <a:ext cx="232488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Tipul referinta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0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14" name="Table 5"/>
          <p:cNvGraphicFramePr/>
          <p:nvPr/>
        </p:nvGraphicFramePr>
        <p:xfrm>
          <a:off x="799560" y="2102400"/>
          <a:ext cx="8732520" cy="5120280"/>
        </p:xfrm>
        <a:graphic>
          <a:graphicData uri="http://schemas.openxmlformats.org/drawingml/2006/table">
            <a:tbl>
              <a:tblPr/>
              <a:tblGrid>
                <a:gridCol w="383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0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%d\n”,x);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printf("x = %d\n“,x);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f(int x){   x = x *2;} //prin valoare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void g(int *x){  *x = *x + 30;} // prin pointer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void h(int &amp;x){ x = x + 50;} //prin referinta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 = 10;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f(x);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g(&amp;x);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h(x);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cout&lt;&lt;"x = "&lt;&lt;x&lt;&lt;endl;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16" name="Google Shape;549;p4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17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9" name="CustomShape 4"/>
          <p:cNvSpPr/>
          <p:nvPr/>
        </p:nvSpPr>
        <p:spPr>
          <a:xfrm>
            <a:off x="331920" y="1554120"/>
            <a:ext cx="3615120" cy="54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Transmiterea parametrilor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332640" y="2270520"/>
            <a:ext cx="9051120" cy="396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Observatii generale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parametrii formali - sunt creati la intrarea intr-o functie si distrusi la retur;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valoare - copiaza valoarea unui argument intr-un parametru formal ⇒ modificarile parametrului nu au efect asupra argumentului;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apel prin referinta - in parametru este copiata adresa unui argument ⇒ modificarile parametrului au efect asupra  argumentului.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 marL="457200" indent="-355320">
              <a:lnSpc>
                <a:spcPct val="104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functiile, cu exceptia celor de tip void, pot fi folosite ca operand in orice expresie valida.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2" name="Google Shape;354;p45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3" name="CustomShape 2"/>
          <p:cNvSpPr/>
          <p:nvPr/>
        </p:nvSpPr>
        <p:spPr>
          <a:xfrm>
            <a:off x="332640" y="1797840"/>
            <a:ext cx="9051120" cy="540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Cand tipul returnat de o functie nu este declarat explicit, i se atribuie automat int.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Tipul trebuie cunoscut inainte de apel.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 (double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return x;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C0504D"/>
                </a:solidFill>
                <a:latin typeface="Arial"/>
                <a:ea typeface="Arial"/>
              </a:rPr>
              <a:t>Prototipul unei functii: permite declararea in afara si a numarului de parametri / tipul lor: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f(int); // antet / prototip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int main() { cout&lt;&lt; f(50); 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void f( int x)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{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	// corp functie;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Arial"/>
              </a:rPr>
              <a:t>	}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4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25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2" name="Google Shape;99;p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53" name="CustomShape 2"/>
          <p:cNvSpPr/>
          <p:nvPr/>
        </p:nvSpPr>
        <p:spPr>
          <a:xfrm>
            <a:off x="2144880" y="73188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00000"/>
                </a:solidFill>
                <a:latin typeface="Arial"/>
                <a:ea typeface="Arial"/>
              </a:rPr>
              <a:t>1. Regulamente UB si FMI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16080" y="1494000"/>
            <a:ext cx="9524520" cy="312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Lucruri bine de stiut de studenti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regulament privind activitatea studenților la UB: </a:t>
            </a:r>
            <a:r>
              <a:rPr lang="en-US" sz="2000" b="0" strike="noStrike" spc="-1">
                <a:solidFill>
                  <a:srgbClr val="3333CC"/>
                </a:solidFill>
                <a:latin typeface="Calibri"/>
                <a:ea typeface="Arial"/>
              </a:rPr>
              <a:t>https://www.unibuc.ro/wp-content/uploads/sites/7/2018/07/Regulament-privind-activitatea-profesionala-a-studentilor-2018.pdf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Arial"/>
              </a:rPr>
              <a:t> regulament de etică și profesionalism la FMI: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pic>
        <p:nvPicPr>
          <p:cNvPr id="155" name="Google Shape;102;p7"/>
          <p:cNvPicPr/>
          <p:nvPr/>
        </p:nvPicPr>
        <p:blipFill>
          <a:blip r:embed="rId4" cstate="print"/>
          <a:stretch/>
        </p:blipFill>
        <p:spPr>
          <a:xfrm>
            <a:off x="993600" y="4745880"/>
            <a:ext cx="8321400" cy="1536480"/>
          </a:xfrm>
          <a:prstGeom prst="rect">
            <a:avLst/>
          </a:prstGeom>
          <a:ln>
            <a:noFill/>
          </a:ln>
        </p:spPr>
      </p:pic>
      <p:sp>
        <p:nvSpPr>
          <p:cNvPr id="156" name="CustomShape 4"/>
          <p:cNvSpPr/>
          <p:nvPr/>
        </p:nvSpPr>
        <p:spPr>
          <a:xfrm>
            <a:off x="3093840" y="6858360"/>
            <a:ext cx="6796800" cy="39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7680">
              <a:lnSpc>
                <a:spcPct val="15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Arial"/>
                <a:ea typeface="Arial"/>
              </a:rPr>
              <a:t>3 incidente minore = un incident major = exmatriculare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620640" y="3932280"/>
            <a:ext cx="8610120" cy="398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3333CC"/>
                </a:solidFill>
                <a:latin typeface="Arial"/>
                <a:ea typeface="Arial"/>
              </a:rPr>
              <a:t>http://fmi.unibuc.ro/ro/pdf/2015/consiliu/Regulament_etica_FMI.pdf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27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28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29" name="Table 3"/>
          <p:cNvGraphicFramePr/>
          <p:nvPr/>
        </p:nvGraphicFramePr>
        <p:xfrm>
          <a:off x="1287360" y="1809000"/>
          <a:ext cx="8175600" cy="5668920"/>
        </p:xfrm>
        <a:graphic>
          <a:graphicData uri="http://schemas.openxmlformats.org/drawingml/2006/table">
            <a:tbl>
              <a:tblPr/>
              <a:tblGrid>
                <a:gridCol w="408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&lt;stdio.h&gt;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&lt;stdlib.h&gt;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printf("x= %d",x);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scanf("%d",&amp;A.x);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A.afis(); /* error ‘struct test’ has no member called afis() */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</a:t>
                      </a: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C++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#include &lt;iostream&gt;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using namespace std;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struct test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int 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</a:t>
                      </a: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void afis()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  cout&lt;&lt;"x= "&lt;&lt;x;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strike="noStrike" spc="-1">
                          <a:solidFill>
                            <a:srgbClr val="C0504D"/>
                          </a:solidFill>
                          <a:latin typeface="Calibri"/>
                        </a:rPr>
                        <a:t>  }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}A;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int main()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{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cin&gt;&gt;A.x;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A.afis();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    return 0;</a:t>
                      </a:r>
                      <a:endParaRPr lang="en-US" sz="18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}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0" name="CustomShape 4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1" name="CustomShape 5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83880" y="83880"/>
            <a:ext cx="5040000" cy="6595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33" name="Google Shape;366;p46"/>
          <p:cNvPicPr/>
          <p:nvPr/>
        </p:nvPicPr>
        <p:blipFill>
          <a:blip r:embed="rId3" cstate="print"/>
          <a:stretch/>
        </p:blipFill>
        <p:spPr>
          <a:xfrm>
            <a:off x="9027000" y="83880"/>
            <a:ext cx="885240" cy="839520"/>
          </a:xfrm>
          <a:prstGeom prst="rect">
            <a:avLst/>
          </a:prstGeom>
          <a:ln w="9360">
            <a:noFill/>
          </a:ln>
        </p:spPr>
      </p:pic>
      <p:sp>
        <p:nvSpPr>
          <p:cNvPr id="434" name="CustomShape 2"/>
          <p:cNvSpPr/>
          <p:nvPr/>
        </p:nvSpPr>
        <p:spPr>
          <a:xfrm>
            <a:off x="612000" y="1427040"/>
            <a:ext cx="2684160" cy="4564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Functii in structuri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35" name="CustomShape 3"/>
          <p:cNvSpPr/>
          <p:nvPr/>
        </p:nvSpPr>
        <p:spPr>
          <a:xfrm>
            <a:off x="3897360" y="4881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6" name="CustomShape 4"/>
          <p:cNvSpPr/>
          <p:nvPr/>
        </p:nvSpPr>
        <p:spPr>
          <a:xfrm>
            <a:off x="239760" y="94032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4.1 Scurta recapitulare C++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37" name="CustomShape 5"/>
          <p:cNvSpPr/>
          <p:nvPr/>
        </p:nvSpPr>
        <p:spPr>
          <a:xfrm>
            <a:off x="5181480" y="1889280"/>
            <a:ext cx="4526280" cy="504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Exista un mecanism prin care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putem avea totusi functii in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structuri in C?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Da, utilizand pointerii la functii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Codul alaturat este valid si in C++?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Nu, pentru ca am folosit “this” ca identificator (mai tarziu despre “this”).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Q: Daca putem folosi, totusi, functii in structuri in C, de ce folosim clase?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A: Pentru ca e dificil de emulat ascunderea informatiei, principiu de baza in POO.</a:t>
            </a:r>
            <a:endParaRPr lang="en-US" sz="2000" b="0" strike="noStrike" spc="-1">
              <a:latin typeface="Arial"/>
            </a:endParaRPr>
          </a:p>
        </p:txBody>
      </p:sp>
      <p:grpSp>
        <p:nvGrpSpPr>
          <p:cNvPr id="438" name="Group 6"/>
          <p:cNvGrpSpPr/>
          <p:nvPr/>
        </p:nvGrpSpPr>
        <p:grpSpPr>
          <a:xfrm>
            <a:off x="442080" y="2054880"/>
            <a:ext cx="4312440" cy="4753800"/>
            <a:chOff x="442080" y="2054880"/>
            <a:chExt cx="4312440" cy="4753800"/>
          </a:xfrm>
        </p:grpSpPr>
        <p:sp>
          <p:nvSpPr>
            <p:cNvPr id="439" name="CustomShape 7"/>
            <p:cNvSpPr/>
            <p:nvPr/>
          </p:nvSpPr>
          <p:spPr>
            <a:xfrm>
              <a:off x="463680" y="2054880"/>
              <a:ext cx="4290840" cy="475380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&lt;stdio.h&gt;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#include &lt;stdlib.h&gt;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struct test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int x;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void (*afis)(struct test *this);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void afis_implicit(struct test *this)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printf("x= %d",this-&gt;x);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int main() {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struct test A = {3, afis_implicit};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A.afis(&amp;A);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  return 0;</a:t>
              </a:r>
              <a:endParaRPr lang="en-US" sz="18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  <a:ea typeface="Arial"/>
                </a:rPr>
                <a:t>}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0" name="CustomShape 8"/>
            <p:cNvSpPr/>
            <p:nvPr/>
          </p:nvSpPr>
          <p:spPr>
            <a:xfrm>
              <a:off x="442080" y="3459600"/>
              <a:ext cx="3047760" cy="35028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1" name="CustomShape 9"/>
            <p:cNvSpPr/>
            <p:nvPr/>
          </p:nvSpPr>
          <p:spPr>
            <a:xfrm>
              <a:off x="472320" y="4297680"/>
              <a:ext cx="3733560" cy="94464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2" name="CustomShape 10"/>
            <p:cNvSpPr/>
            <p:nvPr/>
          </p:nvSpPr>
          <p:spPr>
            <a:xfrm>
              <a:off x="624960" y="5623560"/>
              <a:ext cx="3276360" cy="380520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extShape 1"/>
          <p:cNvSpPr txBox="1"/>
          <p:nvPr/>
        </p:nvSpPr>
        <p:spPr>
          <a:xfrm>
            <a:off x="504000" y="2038320"/>
            <a:ext cx="9072360" cy="498852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ce este programarea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programatorului: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</a:t>
            </a:r>
          </a:p>
          <a:p>
            <a:pPr marL="378000" indent="-3776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definirea informaticianului: </a:t>
            </a:r>
          </a:p>
          <a:p>
            <a:pPr marL="819000" lvl="1" indent="-314640">
              <a:lnSpc>
                <a:spcPct val="10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rezolva problema </a:t>
            </a:r>
            <a:r>
              <a:rPr lang="en-US" sz="3100" b="1" strike="noStrike" spc="-1">
                <a:solidFill>
                  <a:srgbClr val="1F497D"/>
                </a:solidFill>
                <a:latin typeface="Calibri"/>
              </a:rPr>
              <a:t>bine</a:t>
            </a: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4" name="CustomShape 2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45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46" name="CustomShape 3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TextShape 1"/>
          <p:cNvSpPr txBox="1"/>
          <p:nvPr/>
        </p:nvSpPr>
        <p:spPr>
          <a:xfrm>
            <a:off x="420120" y="1799640"/>
            <a:ext cx="9386280" cy="59256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215968"/>
                </a:solidFill>
                <a:latin typeface="Arial"/>
              </a:rPr>
              <a:t>Rezolvarea “mai bine” a unei probleme</a:t>
            </a: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TextShape 2"/>
          <p:cNvSpPr txBox="1"/>
          <p:nvPr/>
        </p:nvSpPr>
        <p:spPr>
          <a:xfrm>
            <a:off x="504000" y="2434320"/>
            <a:ext cx="9072360" cy="4377600"/>
          </a:xfrm>
          <a:prstGeom prst="rect">
            <a:avLst/>
          </a:prstGeom>
          <a:noFill/>
          <a:ln>
            <a:noFill/>
          </a:ln>
        </p:spPr>
        <p:txBody>
          <a:bodyPr lIns="100800" tIns="50400" rIns="100800" bIns="50400">
            <a:noAutofit/>
          </a:bodyPr>
          <a:lstStyle/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“bine” depinde de caz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drivere: cat mai repede (asamblare)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jocuri de celulare: memorie mica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rachete, medicale: erori duc la pierderi de vieti</a:t>
            </a:r>
          </a:p>
          <a:p>
            <a:endParaRPr lang="en-US" sz="3100" b="0" strike="noStrike" spc="-1">
              <a:solidFill>
                <a:srgbClr val="000000"/>
              </a:solidFill>
              <a:latin typeface="Calibri"/>
            </a:endParaRPr>
          </a:p>
          <a:p>
            <a:pPr marL="378000" indent="-377640">
              <a:lnSpc>
                <a:spcPct val="9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3500" b="0" strike="noStrike" spc="-1">
                <a:solidFill>
                  <a:srgbClr val="000000"/>
                </a:solidFill>
                <a:latin typeface="Calibri"/>
              </a:rPr>
              <a:t>programarea OO: cod mai corect</a:t>
            </a:r>
          </a:p>
          <a:p>
            <a:pPr marL="819000" lvl="1" indent="-314640">
              <a:lnSpc>
                <a:spcPct val="90000"/>
              </a:lnSpc>
              <a:spcBef>
                <a:spcPts val="62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100" b="0" strike="noStrike" spc="-1">
                <a:solidFill>
                  <a:srgbClr val="000000"/>
                </a:solidFill>
                <a:latin typeface="Calibri"/>
              </a:rPr>
              <a:t>Microsoft: nu conteaza erorile minore, conteaza data lansarii  </a:t>
            </a:r>
          </a:p>
        </p:txBody>
      </p:sp>
      <p:sp>
        <p:nvSpPr>
          <p:cNvPr id="450" name="CustomShape 3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1" name="Google Shape;408;p30"/>
          <p:cNvPicPr/>
          <p:nvPr/>
        </p:nvPicPr>
        <p:blipFill>
          <a:blip r:embed="rId2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2" name="CustomShape 4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3" name="CustomShape 5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55" name="Google Shape;562;p42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5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8" name="CustomShape 4"/>
          <p:cNvSpPr/>
          <p:nvPr/>
        </p:nvSpPr>
        <p:spPr>
          <a:xfrm>
            <a:off x="1189080" y="1889280"/>
            <a:ext cx="8046720" cy="399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marL="343080" indent="-33948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utilizate in POO sunt: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400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Obiecte</a:t>
            </a: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Arial"/>
              </a:rPr>
              <a:t>iecte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Clase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Mostenire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Polimorfism</a:t>
            </a: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39480">
              <a:lnSpc>
                <a:spcPct val="100000"/>
              </a:lnSpc>
              <a:spcBef>
                <a:spcPts val="799"/>
              </a:spcBef>
            </a:pPr>
            <a:r>
              <a:rPr lang="en-US" sz="2000" b="1" i="1" strike="noStrike" spc="-1">
                <a:solidFill>
                  <a:srgbClr val="000000"/>
                </a:solidFill>
                <a:latin typeface="Arial"/>
                <a:ea typeface="Arial"/>
              </a:rPr>
              <a:t>Sabloane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– nu sunt utilizate strict POO (mai general, se refera la  Programarea generica)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0" name="Google Shape;575;p43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549360" y="1838160"/>
            <a:ext cx="8814960" cy="416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 clasa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defineste atribute si metode.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class X{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//date membre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//metode (functii membre – functii cu argument implicit obiectul curent)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		};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•mentioneaza proprietatile generale ale obiectelor din clasa respectiva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•clasele nu se pot “rula”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•folositoare la encapsulare (ascunderea informatiei)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cod: mostenire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65" name="Google Shape;588;p44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6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6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8" name="CustomShape 4"/>
          <p:cNvSpPr/>
          <p:nvPr/>
        </p:nvSpPr>
        <p:spPr>
          <a:xfrm>
            <a:off x="549360" y="1838160"/>
            <a:ext cx="8815320" cy="387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instanta a unei clase care are o anumita stare (reprezentata prin valoare) si are un comportament (reprezentat prin functii) la un anumit moment de timp.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stare si actiuni (metode/functii)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•au interfata (actiuni) si o parte ascunsa (starea)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•Sunt grupate in clase, obiecte cu aceleasi proprietati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Un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program orientat obiect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este o colectie de obiecte care interactioneaza unul cu celalalt prin mesaje (aplicand o metoda).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0" name="Google Shape;601;p45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1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709560" y="1986120"/>
            <a:ext cx="8751600" cy="384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Incapsularea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– contopirea datelor cu codul (metode de prelucrare si acces la date) în clase, ducând la o localizare mai bună a erorilor şi la modularizarea problemei de rezolvat;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Moştenirea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- posibilitatea de a extinde o clasa prin adaugarea de noi functionalitati;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•multe obiecte au proprietati similare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•reutilizare de cod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75" name="Google Shape;614;p46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76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77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8" name="CustomShape 4"/>
          <p:cNvSpPr/>
          <p:nvPr/>
        </p:nvSpPr>
        <p:spPr>
          <a:xfrm>
            <a:off x="709560" y="1986120"/>
            <a:ext cx="8751600" cy="1661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Ascunderea informatiei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79" name="CustomShape 5"/>
          <p:cNvSpPr/>
          <p:nvPr/>
        </p:nvSpPr>
        <p:spPr>
          <a:xfrm>
            <a:off x="2011320" y="3108240"/>
            <a:ext cx="5121000" cy="91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foarte importanta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public, protected, private</a:t>
            </a:r>
            <a:endParaRPr lang="en-US" sz="2000" b="0" strike="noStrike" spc="-1">
              <a:latin typeface="Arial"/>
            </a:endParaRPr>
          </a:p>
        </p:txBody>
      </p:sp>
      <p:graphicFrame>
        <p:nvGraphicFramePr>
          <p:cNvPr id="480" name="Table 6"/>
          <p:cNvGraphicFramePr/>
          <p:nvPr/>
        </p:nvGraphicFramePr>
        <p:xfrm>
          <a:off x="1047600" y="4284720"/>
          <a:ext cx="7073640" cy="1841040"/>
        </p:xfrm>
        <a:graphic>
          <a:graphicData uri="http://schemas.openxmlformats.org/drawingml/2006/table">
            <a:tbl>
              <a:tblPr/>
              <a:tblGrid>
                <a:gridCol w="354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Avem acces?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public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protected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1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Aceeasi clasa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08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Clase derivate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Alte clase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da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9000"/>
                        </a:lnSpc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nu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2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3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709560" y="1986120"/>
            <a:ext cx="8751600" cy="208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Principalele concepte (caracteristici) ale POO sunt: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Polimorfismul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(la executie –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  <a:ea typeface="Arial"/>
              </a:rPr>
              <a:t>discutii mai ample mai tarziu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) – într-o ierarhie de clase obtinuta prin mostenire, o metodă poate avea implementari diferite la nivele diferite in acea ierarhie;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59" name="Google Shape;127;p9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0" name="CustomShape 2"/>
          <p:cNvSpPr/>
          <p:nvPr/>
        </p:nvSpPr>
        <p:spPr>
          <a:xfrm>
            <a:off x="2322360" y="979560"/>
            <a:ext cx="5543280" cy="447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b="1" strike="noStrike" spc="-1">
                <a:solidFill>
                  <a:srgbClr val="0C1C1D"/>
                </a:solidFill>
                <a:latin typeface="Arial"/>
                <a:ea typeface="Arial"/>
              </a:rPr>
              <a:t>Agenda cursului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1035000" y="1933560"/>
            <a:ext cx="8658000" cy="548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1. Regulamente UB si FMI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3. Prezentarea disciplinei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400" b="0" strike="noStrike" spc="-1">
                <a:solidFill>
                  <a:srgbClr val="D9D9D9"/>
                </a:solidFill>
                <a:latin typeface="Arial"/>
                <a:ea typeface="Arial"/>
              </a:rPr>
              <a:t>4. Primul curs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87" name="Google Shape;629;p47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88" name="CustomShape 2"/>
          <p:cNvSpPr/>
          <p:nvPr/>
        </p:nvSpPr>
        <p:spPr>
          <a:xfrm>
            <a:off x="3897360" y="655560"/>
            <a:ext cx="25905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4. Curs 1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39760" y="1108080"/>
            <a:ext cx="844668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3560">
              <a:lnSpc>
                <a:spcPct val="150000"/>
              </a:lnSpc>
            </a:pPr>
            <a:r>
              <a:rPr lang="en-US" sz="2000" b="1" strike="noStrike" spc="-1">
                <a:solidFill>
                  <a:srgbClr val="0000FF"/>
                </a:solidFill>
                <a:latin typeface="Arial"/>
                <a:ea typeface="Arial"/>
              </a:rPr>
              <a:t>4.2 Principiile programarii orientate pe obiecte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709560" y="1986120"/>
            <a:ext cx="8751600" cy="470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Alt concept important in POO: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Sabloane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•cod mai sigur/reutilizare de cod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99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•putem implementa lista inlantuita de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–intregi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–caractere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–float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15000"/>
              </a:lnSpc>
              <a:spcBef>
                <a:spcPts val="7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–obiecte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4000"/>
              </a:lnSpc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92" name="Google Shape;642;p48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493" name="CustomShape 2"/>
          <p:cNvSpPr/>
          <p:nvPr/>
        </p:nvSpPr>
        <p:spPr>
          <a:xfrm>
            <a:off x="2322360" y="836640"/>
            <a:ext cx="5543280" cy="41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600" b="1" strike="noStrike" spc="-1">
                <a:solidFill>
                  <a:srgbClr val="0C1C1D"/>
                </a:solidFill>
                <a:latin typeface="Arial"/>
                <a:ea typeface="Arial"/>
              </a:rPr>
              <a:t>Perspective</a:t>
            </a:r>
            <a:endParaRPr lang="en-US" sz="2600" b="0" strike="noStrike" spc="-1">
              <a:latin typeface="Arial"/>
            </a:endParaRPr>
          </a:p>
        </p:txBody>
      </p:sp>
      <p:sp>
        <p:nvSpPr>
          <p:cNvPr id="494" name="CustomShape 3"/>
          <p:cNvSpPr/>
          <p:nvPr/>
        </p:nvSpPr>
        <p:spPr>
          <a:xfrm>
            <a:off x="1136520" y="1879560"/>
            <a:ext cx="8235720" cy="433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1. Se vor discuta directiile principale ale cursului, feedback-ul studentilor fiind hotarator in acest aspect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intelegerea notiunilor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intrebari si sugestii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2. Cursul 2: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2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		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 Introducere in OOP.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Clase. Obiecte</a:t>
            </a:r>
            <a:endParaRPr lang="en-US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3" name="Google Shape;139;p10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64" name="CustomShape 2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3911040" y="1812240"/>
            <a:ext cx="3287160" cy="395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u="sng" strike="noStrike" spc="-1">
                <a:solidFill>
                  <a:srgbClr val="0000FF"/>
                </a:solidFill>
                <a:uFillTx/>
                <a:latin typeface="Arial"/>
                <a:ea typeface="Arial"/>
                <a:hlinkClick r:id="rId4"/>
              </a:rPr>
              <a:t>http://pypl.github.io/PYPL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1943640" y="1370520"/>
            <a:ext cx="61246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PYPL PopularitY of Programming Language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67" name="CustomShape 5"/>
          <p:cNvSpPr/>
          <p:nvPr/>
        </p:nvSpPr>
        <p:spPr>
          <a:xfrm>
            <a:off x="3724920" y="6565320"/>
            <a:ext cx="5815080" cy="729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Majoritatea  pot fi considerate limbaje OO.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  <a:ea typeface="Arial"/>
              </a:rPr>
              <a:t>Limbaje destul de cunoscute care nu sunt OO sunt Go, Julia și Rust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68" name="CustomShape 6"/>
          <p:cNvSpPr/>
          <p:nvPr/>
        </p:nvSpPr>
        <p:spPr>
          <a:xfrm>
            <a:off x="1850400" y="1797120"/>
            <a:ext cx="19260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Captura din: 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5" cstate="print"/>
          <a:stretch/>
        </p:blipFill>
        <p:spPr>
          <a:xfrm>
            <a:off x="3037680" y="2354760"/>
            <a:ext cx="4006800" cy="3911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84240" y="84240"/>
            <a:ext cx="5040000" cy="65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50400" rIns="100800" bIns="504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Arial"/>
              </a:rPr>
              <a:t>Facultatea de Matematică şi Informatică Universitatea din Bucureşti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71" name="Google Shape;159;p11"/>
          <p:cNvPicPr/>
          <p:nvPr/>
        </p:nvPicPr>
        <p:blipFill>
          <a:blip r:embed="rId3" cstate="print"/>
          <a:stretch/>
        </p:blipFill>
        <p:spPr>
          <a:xfrm>
            <a:off x="9026640" y="84240"/>
            <a:ext cx="885600" cy="839520"/>
          </a:xfrm>
          <a:prstGeom prst="rect">
            <a:avLst/>
          </a:prstGeom>
          <a:ln>
            <a:noFill/>
          </a:ln>
        </p:spPr>
      </p:pic>
      <p:sp>
        <p:nvSpPr>
          <p:cNvPr id="172" name="CustomShape 2"/>
          <p:cNvSpPr/>
          <p:nvPr/>
        </p:nvSpPr>
        <p:spPr>
          <a:xfrm>
            <a:off x="239760" y="1569960"/>
            <a:ext cx="9600840" cy="456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4000"/>
              </a:lnSpc>
            </a:pP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Paradigme de programare </a:t>
            </a:r>
            <a:r>
              <a:rPr lang="en-US" sz="2200" b="1" strike="noStrike" spc="-1">
                <a:solidFill>
                  <a:srgbClr val="FF0000"/>
                </a:solidFill>
                <a:latin typeface="Noto Sans Symbols"/>
                <a:ea typeface="Noto Sans Symbols"/>
              </a:rPr>
              <a:t>→</a:t>
            </a:r>
            <a:r>
              <a:rPr lang="en-US" sz="2200" b="1" strike="noStrike" spc="-1">
                <a:solidFill>
                  <a:srgbClr val="FF0000"/>
                </a:solidFill>
                <a:latin typeface="Arial"/>
                <a:ea typeface="Arial"/>
              </a:rPr>
              <a:t> </a:t>
            </a:r>
            <a:r>
              <a:rPr lang="en-US" sz="2200" b="1" strike="noStrike" spc="-1">
                <a:solidFill>
                  <a:srgbClr val="3333CC"/>
                </a:solidFill>
                <a:latin typeface="Arial"/>
                <a:ea typeface="Arial"/>
              </a:rPr>
              <a:t>Stil fundamental de a programa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06560" y="2164320"/>
            <a:ext cx="9897480" cy="40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Dictează: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reprezintă datele problemei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(variabile, funcții, obiecte, fapte, constrângeri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Cum se prelucrează reprezentarea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(atribuiri, evaluări, fire de execuție, continuări, fluxuri etc.)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Favorizează un set de concepte si tehnici de programare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Influențează felul în care sunt gândiți algoritmii de rezolvare a problemelor</a:t>
            </a:r>
            <a:endParaRPr lang="en-US" sz="2000" b="0" strike="noStrike" spc="-1">
              <a:latin typeface="Arial"/>
            </a:endParaRPr>
          </a:p>
          <a:p>
            <a:pPr indent="-126720">
              <a:lnSpc>
                <a:spcPct val="150000"/>
              </a:lnSpc>
              <a:buClr>
                <a:srgbClr val="000000"/>
              </a:buClr>
              <a:buFont typeface="Arial"/>
              <a:buChar char="-"/>
            </a:pPr>
            <a:r>
              <a:rPr lang="en-US" sz="2000" b="1" strike="noStrike" spc="-1">
                <a:solidFill>
                  <a:srgbClr val="3333CC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FF0000"/>
                </a:solidFill>
                <a:latin typeface="Arial"/>
                <a:ea typeface="Arial"/>
              </a:rPr>
              <a:t>Limbaje – în general multiparadigmă (ex: Python – imperativ, funcțional, orientat pe obiecte)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773280" y="884160"/>
            <a:ext cx="821016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080" rIns="0" bIns="1008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  <a:ea typeface="Arial"/>
              </a:rPr>
              <a:t>2. Utilitatea cursului de Programare Orientata pe Obiecte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1364</TotalTime>
  <Words>6706</Words>
  <Application>Microsoft Office PowerPoint</Application>
  <PresentationFormat>Custom</PresentationFormat>
  <Paragraphs>1122</Paragraphs>
  <Slides>71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71</vt:i4>
      </vt:variant>
    </vt:vector>
  </HeadingPairs>
  <TitlesOfParts>
    <vt:vector size="83" baseType="lpstr">
      <vt:lpstr>-apple-system</vt:lpstr>
      <vt:lpstr>Arial</vt:lpstr>
      <vt:lpstr>Calibri</vt:lpstr>
      <vt:lpstr>Consolas</vt:lpstr>
      <vt:lpstr>Noto Sans Symbols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apaun</dc:creator>
  <dc:description/>
  <cp:lastModifiedBy>Balescu Alexandru</cp:lastModifiedBy>
  <cp:revision>108</cp:revision>
  <dcterms:modified xsi:type="dcterms:W3CDTF">2022-02-15T06:31:02Z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ntentTypeId">
    <vt:lpwstr>0x0101008EEC82B5A6D8C744B4C9639945D2D39F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58</vt:i4>
  </property>
  <property fmtid="{D5CDD505-2E9C-101B-9397-08002B2CF9AE}" pid="9" name="PresentationFormat">
    <vt:lpwstr>Custom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62</vt:i4>
  </property>
</Properties>
</file>