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0" r:id="rId2"/>
    <p:sldId id="299" r:id="rId3"/>
    <p:sldId id="300" r:id="rId4"/>
    <p:sldId id="298" r:id="rId5"/>
    <p:sldId id="273" r:id="rId6"/>
    <p:sldId id="301" r:id="rId7"/>
    <p:sldId id="302" r:id="rId8"/>
    <p:sldId id="303" r:id="rId9"/>
    <p:sldId id="276" r:id="rId10"/>
    <p:sldId id="257" r:id="rId11"/>
    <p:sldId id="256" r:id="rId12"/>
    <p:sldId id="296" r:id="rId13"/>
    <p:sldId id="258" r:id="rId14"/>
    <p:sldId id="261" r:id="rId15"/>
    <p:sldId id="297" r:id="rId16"/>
    <p:sldId id="292" r:id="rId17"/>
    <p:sldId id="295" r:id="rId18"/>
    <p:sldId id="293" r:id="rId19"/>
    <p:sldId id="262" r:id="rId20"/>
    <p:sldId id="264" r:id="rId21"/>
    <p:sldId id="274" r:id="rId22"/>
    <p:sldId id="263" r:id="rId23"/>
    <p:sldId id="265" r:id="rId24"/>
    <p:sldId id="280" r:id="rId25"/>
    <p:sldId id="307" r:id="rId26"/>
    <p:sldId id="289" r:id="rId27"/>
    <p:sldId id="266" r:id="rId28"/>
    <p:sldId id="267" r:id="rId29"/>
    <p:sldId id="268" r:id="rId30"/>
    <p:sldId id="281" r:id="rId31"/>
    <p:sldId id="282" r:id="rId32"/>
    <p:sldId id="269" r:id="rId33"/>
    <p:sldId id="308" r:id="rId34"/>
    <p:sldId id="270" r:id="rId35"/>
    <p:sldId id="284" r:id="rId36"/>
    <p:sldId id="285" r:id="rId37"/>
    <p:sldId id="304" r:id="rId38"/>
    <p:sldId id="305" r:id="rId39"/>
    <p:sldId id="306" r:id="rId40"/>
    <p:sldId id="272" r:id="rId41"/>
    <p:sldId id="28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F7564"/>
    <a:srgbClr val="547E44"/>
    <a:srgbClr val="CC88F7"/>
    <a:srgbClr val="CC87F7"/>
    <a:srgbClr val="B4C7AD"/>
    <a:srgbClr val="6488EE"/>
    <a:srgbClr val="CC00FF"/>
    <a:srgbClr val="66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65B5-2345-4DDA-8797-EE4D2569F2F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4FE-F626-48F0-BA16-CC0370D09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DC37CF-41FA-4E4F-94A9-30305116B3C1}" type="slidenum">
              <a:rPr lang="en-US" altLang="zh-CN" sz="1200" smtClean="0">
                <a:latin typeface="Garamond" panose="02020404030301010803" pitchFamily="18" charset="0"/>
              </a:rPr>
              <a:pPr/>
              <a:t>6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Uses of decoder: </a:t>
            </a:r>
          </a:p>
          <a:p>
            <a:pPr>
              <a:buFontTx/>
              <a:buChar char="•"/>
            </a:pPr>
            <a:r>
              <a:rPr lang="en-US" altLang="zh-CN" smtClean="0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 smtClean="0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195026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E8AD-4C28-4CC3-8A22-888F309C7FE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all zero, no CC is tested, so branch is never taken. (See Appendix B.)</a:t>
            </a:r>
          </a:p>
          <a:p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</a:p>
        </p:txBody>
      </p:sp>
    </p:spTree>
    <p:extLst>
      <p:ext uri="{BB962C8B-B14F-4D97-AF65-F5344CB8AC3E}">
        <p14:creationId xmlns:p14="http://schemas.microsoft.com/office/powerpoint/2010/main" val="160191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A186DF-C345-4661-9BA0-B087CB3E0757}" type="slidenum">
              <a:rPr lang="en-US" altLang="zh-CN" sz="1200" smtClean="0">
                <a:latin typeface="Garamond" panose="02020404030301010803" pitchFamily="18" charset="0"/>
              </a:rPr>
              <a:pPr/>
              <a:t>7</a:t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72" tIns="45786" rIns="91572" bIns="45786"/>
          <a:lstStyle/>
          <a:p>
            <a:r>
              <a:rPr lang="en-US" altLang="zh-CN" smtClean="0"/>
              <a:t>Another view: decode S, and AND each output with one of the MUX inputs.</a:t>
            </a:r>
          </a:p>
          <a:p>
            <a:r>
              <a:rPr lang="en-US" altLang="zh-CN" smtClean="0"/>
              <a:t>Also explain multi-bit inputs.</a:t>
            </a:r>
          </a:p>
          <a:p>
            <a:r>
              <a:rPr lang="en-US" altLang="zh-CN" smtClean="0"/>
              <a:t>Uses of multiplexer: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smtClean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328845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F164D-0849-4494-ABC9-C4AFA754FF9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57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E0262-1240-467E-80B4-8A0B4060139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976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34E5F-6DD0-4E01-BC94-2460CD9D9D3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4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8C84E-80E1-4BC7-978F-4B5F45153A8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09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ED3E4-7FC3-4F19-8A30-5856B071B76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B8194-ACCA-4027-B63E-ABFB1DCD817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8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12291-7BE9-4AD3-8B5B-2FD7E3FF966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733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3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0DC-AB05-4882-80F8-6F8CDDF5E122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A5AA-3E12-412F-A59E-59FE238E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LC3 Instructions &amp;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Data Path &amp;controller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42164"/>
            <a:ext cx="6858000" cy="7377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JIANG  </a:t>
            </a:r>
            <a:r>
              <a:rPr lang="en-US" altLang="zh-CN" dirty="0" err="1" smtClean="0"/>
              <a:t>Xiaohong</a:t>
            </a:r>
            <a:endParaRPr lang="en-US" altLang="zh-CN" dirty="0" smtClean="0"/>
          </a:p>
          <a:p>
            <a:r>
              <a:rPr lang="en-US" altLang="zh-CN" dirty="0" smtClean="0"/>
              <a:t>jiangxh@zju.edu.cn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3725" y="180783"/>
            <a:ext cx="2865163" cy="2319298"/>
            <a:chOff x="5569691" y="223284"/>
            <a:chExt cx="2865163" cy="2319298"/>
          </a:xfrm>
        </p:grpSpPr>
        <p:sp>
          <p:nvSpPr>
            <p:cNvPr id="24" name="矩形 23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62820" y="574735"/>
              <a:ext cx="1084521" cy="1615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REG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FILE</a:t>
              </a: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Q2   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31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51" name="直接箭头连接符 50"/>
              <p:cNvCxnSpPr>
                <a:stCxn id="5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57" name="直接箭头连接符 56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753443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640380" y="2147806"/>
            <a:ext cx="1425648" cy="606056"/>
            <a:chOff x="6224475" y="3795823"/>
            <a:chExt cx="1425648" cy="723015"/>
          </a:xfrm>
        </p:grpSpPr>
        <p:sp>
          <p:nvSpPr>
            <p:cNvPr id="70" name="等腰三角形 69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梯形 70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52116" y="4387166"/>
            <a:ext cx="1331778" cy="988829"/>
            <a:chOff x="1976116" y="4387165"/>
            <a:chExt cx="1331778" cy="988829"/>
          </a:xfrm>
        </p:grpSpPr>
        <p:grpSp>
          <p:nvGrpSpPr>
            <p:cNvPr id="82" name="组合 81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箭头连接符 85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83611" y="409407"/>
            <a:ext cx="442072" cy="712382"/>
            <a:chOff x="1120915" y="223284"/>
            <a:chExt cx="442072" cy="71238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连接符 88"/>
            <p:cNvCxnSpPr>
              <a:stCxn id="16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47677" y="2314372"/>
            <a:ext cx="1105441" cy="988829"/>
            <a:chOff x="765546" y="2212972"/>
            <a:chExt cx="1105441" cy="988829"/>
          </a:xfrm>
        </p:grpSpPr>
        <p:grpSp>
          <p:nvGrpSpPr>
            <p:cNvPr id="81" name="组合 80"/>
            <p:cNvGrpSpPr/>
            <p:nvPr/>
          </p:nvGrpSpPr>
          <p:grpSpPr>
            <a:xfrm>
              <a:off x="765546" y="2212972"/>
              <a:ext cx="893134" cy="988829"/>
              <a:chOff x="765546" y="2212972"/>
              <a:chExt cx="893134" cy="988829"/>
            </a:xfrm>
          </p:grpSpPr>
          <p:grpSp>
            <p:nvGrpSpPr>
              <p:cNvPr id="73" name="组合 72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74" name="梯形 73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箭头连接符 7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887344" y="2504792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MUX</a:t>
                </a: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1585740" y="272859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106403" y="701227"/>
            <a:ext cx="1133328" cy="988829"/>
            <a:chOff x="1658680" y="776176"/>
            <a:chExt cx="1133328" cy="988829"/>
          </a:xfrm>
        </p:grpSpPr>
        <p:grpSp>
          <p:nvGrpSpPr>
            <p:cNvPr id="8" name="组合 7"/>
            <p:cNvGrpSpPr/>
            <p:nvPr/>
          </p:nvGrpSpPr>
          <p:grpSpPr>
            <a:xfrm>
              <a:off x="1658680" y="1105786"/>
              <a:ext cx="893134" cy="659219"/>
              <a:chOff x="1658680" y="1105786"/>
              <a:chExt cx="893134" cy="659219"/>
            </a:xfrm>
          </p:grpSpPr>
          <p:sp>
            <p:nvSpPr>
              <p:cNvPr id="4" name="梯形 3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MUX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1818167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37460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105247" y="776176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378258" y="409407"/>
            <a:ext cx="437822" cy="712382"/>
            <a:chOff x="415562" y="223284"/>
            <a:chExt cx="437822" cy="712382"/>
          </a:xfrm>
        </p:grpSpPr>
        <p:grpSp>
          <p:nvGrpSpPr>
            <p:cNvPr id="20" name="组合 19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" name="直接连接符 93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120468" y="734858"/>
            <a:ext cx="1348525" cy="988829"/>
            <a:chOff x="3593237" y="765988"/>
            <a:chExt cx="1348525" cy="988829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文本框 99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0924"/>
              </p:ext>
            </p:extLst>
          </p:nvPr>
        </p:nvGraphicFramePr>
        <p:xfrm>
          <a:off x="6861360" y="4782053"/>
          <a:ext cx="1066200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55400"/>
              </a:tblGrid>
              <a:tr h="19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05" name="直接箭头连接符 104"/>
          <p:cNvCxnSpPr/>
          <p:nvPr/>
        </p:nvCxnSpPr>
        <p:spPr>
          <a:xfrm flipV="1">
            <a:off x="7079872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414241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749523" y="4461150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761922" y="5025894"/>
            <a:ext cx="1265076" cy="821969"/>
            <a:chOff x="3805647" y="4915052"/>
            <a:chExt cx="1265076" cy="1484392"/>
          </a:xfrm>
        </p:grpSpPr>
        <p:cxnSp>
          <p:nvCxnSpPr>
            <p:cNvPr id="108" name="直接箭头连接符 10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114" name="直接箭头连接符 113"/>
            <p:cNvCxnSpPr>
              <a:endCxn id="112" idx="2"/>
            </p:cNvCxnSpPr>
            <p:nvPr/>
          </p:nvCxnSpPr>
          <p:spPr>
            <a:xfrm flipH="1" flipV="1">
              <a:off x="4438185" y="5749321"/>
              <a:ext cx="0" cy="650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6761922" y="2943145"/>
            <a:ext cx="1826244" cy="646331"/>
            <a:chOff x="7248565" y="3262925"/>
            <a:chExt cx="1826244" cy="646331"/>
          </a:xfrm>
        </p:grpSpPr>
        <p:grpSp>
          <p:nvGrpSpPr>
            <p:cNvPr id="79" name="组合 78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68" name="组合 67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63" name="等腰三角形 62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梯形 61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3312497" y="4544998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655984" y="4273820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4548613" y="4266847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007551" y="5020801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2739404" y="4749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141" name="直接连接符 140"/>
          <p:cNvCxnSpPr/>
          <p:nvPr/>
        </p:nvCxnSpPr>
        <p:spPr>
          <a:xfrm>
            <a:off x="4893918" y="4950085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835945" y="468347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4884960" y="546894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835945" y="52191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2427514" y="5468946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4165746" y="3074899"/>
            <a:ext cx="1541497" cy="988829"/>
            <a:chOff x="4165585" y="765988"/>
            <a:chExt cx="1541497" cy="988829"/>
          </a:xfrm>
        </p:grpSpPr>
        <p:cxnSp>
          <p:nvCxnSpPr>
            <p:cNvPr id="151" name="直接箭头连接符 1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165585" y="765988"/>
              <a:ext cx="1541497" cy="988829"/>
              <a:chOff x="4165585" y="765988"/>
              <a:chExt cx="1541497" cy="98882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直接箭头连接符 1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4939949" y="1011360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cxnSp>
        <p:nvCxnSpPr>
          <p:cNvPr id="159" name="直接连接符 158"/>
          <p:cNvCxnSpPr/>
          <p:nvPr/>
        </p:nvCxnSpPr>
        <p:spPr>
          <a:xfrm flipH="1">
            <a:off x="3129016" y="5369218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2977216" y="5174783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cxnSp>
        <p:nvCxnSpPr>
          <p:cNvPr id="161" name="直接连接符 160"/>
          <p:cNvCxnSpPr/>
          <p:nvPr/>
        </p:nvCxnSpPr>
        <p:spPr>
          <a:xfrm rot="16200000" flipH="1">
            <a:off x="5068094" y="147348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766350" y="142038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63" name="矩形 162"/>
          <p:cNvSpPr/>
          <p:nvPr/>
        </p:nvSpPr>
        <p:spPr>
          <a:xfrm>
            <a:off x="5420988" y="2147806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0188" y="-8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LC3  Instructions</a:t>
            </a:r>
            <a:endParaRPr lang="zh-CN" altLang="en-US" dirty="0"/>
          </a:p>
        </p:txBody>
      </p:sp>
      <p:pic>
        <p:nvPicPr>
          <p:cNvPr id="5" name="Picture 19" descr="C:\Documents and Settings\gbyrd\My Documents\ece206\mh-slides\e2\ch05-figures\ch05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1573880"/>
            <a:ext cx="637170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1" y="2815997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4692695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08904" y="4909458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4548" y="5728071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1343" y="1687286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   R2,  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1343" y="29761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R2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25696" y="374422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R2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1343" y="487462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#4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8046" y="4906201"/>
            <a:ext cx="15586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773" y="5730247"/>
            <a:ext cx="144977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61" y="569323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#4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1424" y="476780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Instruction fetch</a:t>
            </a:r>
          </a:p>
        </p:txBody>
      </p:sp>
    </p:spTree>
    <p:extLst>
      <p:ext uri="{BB962C8B-B14F-4D97-AF65-F5344CB8AC3E}">
        <p14:creationId xmlns:p14="http://schemas.microsoft.com/office/powerpoint/2010/main" val="26351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84085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2586316"/>
            <a:chOff x="5569691" y="223284"/>
            <a:chExt cx="2865163" cy="3460888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44157" y="2191131"/>
              <a:ext cx="9286" cy="14930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491424" y="476780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0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2326"/>
              </p:ext>
            </p:extLst>
          </p:nvPr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S9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4" y="2039999"/>
            <a:ext cx="710277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EXT5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5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69452"/>
              </p:ext>
            </p:extLst>
          </p:nvPr>
        </p:nvGraphicFramePr>
        <p:xfrm>
          <a:off x="86591" y="748147"/>
          <a:ext cx="896983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+/*R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91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325"/>
            <a:ext cx="10515600" cy="63060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BC8F1BC5-4400-4448-BB0B-16BC122713CF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49172" name="Picture 20" descr="C:\Documents and Settings\gbyrd\My Documents\ece206\mh-slides\e2\ch05-figures\ch05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77984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4" name="Picture 22" descr="C:\Documents and Settings\gbyrd\My Documents\ece206\mh-slides\e2\ch05-figures\ch05-1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2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2936" y="1128866"/>
            <a:ext cx="768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LD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/>
              <a:t>; </a:t>
            </a:r>
            <a:r>
              <a:rPr kumimoji="1" lang="en-US" altLang="zh-CN" sz="2400" dirty="0" smtClean="0"/>
              <a:t>      </a:t>
            </a:r>
            <a:r>
              <a:rPr kumimoji="1" lang="en-US" altLang="zh-CN" sz="2400" dirty="0" smtClean="0"/>
              <a:t>Rd </a:t>
            </a:r>
            <a:r>
              <a:rPr kumimoji="1" lang="en-US" altLang="zh-CN" sz="2400" dirty="0"/>
              <a:t>&lt;- Memory</a:t>
            </a:r>
            <a:r>
              <a:rPr kumimoji="1" lang="en-US" altLang="zh-CN" sz="2400" dirty="0" smtClean="0"/>
              <a:t>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1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Instruction Processing: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2439" y="1461352"/>
            <a:ext cx="6975475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Load next instruction (at address stored in PC) from memory</a:t>
            </a:r>
            <a:br>
              <a:rPr lang="en-US" altLang="zh-CN" dirty="0" smtClean="0"/>
            </a:br>
            <a:r>
              <a:rPr lang="en-US" altLang="zh-CN" dirty="0" smtClean="0"/>
              <a:t>into Instruction Register (IR).</a:t>
            </a:r>
          </a:p>
          <a:p>
            <a:pPr lvl="1" eaLnBrk="1" hangingPunct="1"/>
            <a:r>
              <a:rPr lang="en-US" altLang="zh-CN" sz="2000" dirty="0" smtClean="0"/>
              <a:t>Copy contents of PC into MAR.  </a:t>
            </a:r>
            <a:r>
              <a:rPr lang="en-US" altLang="zh-CN" sz="2000" dirty="0" smtClean="0">
                <a:solidFill>
                  <a:srgbClr val="0000FF"/>
                </a:solidFill>
              </a:rPr>
              <a:t>MAR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Send “read” signal to memory.   </a:t>
            </a:r>
            <a:r>
              <a:rPr lang="en-US" altLang="zh-CN" sz="2000" dirty="0" smtClean="0">
                <a:solidFill>
                  <a:srgbClr val="0000FF"/>
                </a:solidFill>
              </a:rPr>
              <a:t>MDR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MEM[MAR]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Copy contents of MDR into IR.  </a:t>
            </a:r>
            <a:r>
              <a:rPr lang="en-US" altLang="zh-CN" sz="2000" dirty="0" smtClean="0">
                <a:solidFill>
                  <a:srgbClr val="0000FF"/>
                </a:solidFill>
              </a:rPr>
              <a:t>IR 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MDR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Then increment PC, so that it points to </a:t>
            </a:r>
            <a:br>
              <a:rPr lang="en-US" altLang="zh-CN" dirty="0" smtClean="0"/>
            </a:br>
            <a:r>
              <a:rPr lang="en-US" altLang="zh-CN" dirty="0" smtClean="0"/>
              <a:t>the next instruction in sequence.</a:t>
            </a:r>
          </a:p>
          <a:p>
            <a:pPr lvl="1" eaLnBrk="1" hangingPunct="1"/>
            <a:r>
              <a:rPr lang="en-US" altLang="zh-CN" dirty="0" smtClean="0"/>
              <a:t>PC becomes PC+1.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PC 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PC+1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55300" name="组合 1"/>
          <p:cNvGrpSpPr>
            <a:grpSpLocks/>
          </p:cNvGrpSpPr>
          <p:nvPr/>
        </p:nvGrpSpPr>
        <p:grpSpPr bwMode="auto">
          <a:xfrm>
            <a:off x="7656513" y="941388"/>
            <a:ext cx="914400" cy="5080000"/>
            <a:chOff x="7655768" y="941038"/>
            <a:chExt cx="914400" cy="5257800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8189168" y="17030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8212981" y="25412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8189168" y="33794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8168531" y="42176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8182818" y="50558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7884368" y="29222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EA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7884368" y="37604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OP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7884368" y="45986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EX</a:t>
              </a: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8189168" y="5894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7655768" y="61988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7655768" y="941038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7655768" y="9410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8189168" y="941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7884368" y="54368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7884368" y="1245838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5316" name="Text Box 4"/>
            <p:cNvSpPr txBox="1">
              <a:spLocks noChangeArrowheads="1"/>
            </p:cNvSpPr>
            <p:nvPr/>
          </p:nvSpPr>
          <p:spPr bwMode="auto">
            <a:xfrm>
              <a:off x="7884368" y="20840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3ACC400-0667-4CC7-AB2E-28F5BD9CC14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8089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LDI (Indirect)</a:t>
            </a:r>
          </a:p>
        </p:txBody>
      </p:sp>
      <p:pic>
        <p:nvPicPr>
          <p:cNvPr id="53262" name="Picture 14" descr="C:\Documents and Settings\gbyrd\My Documents\ece206\mh-slides\e2\ch05-figures\ch05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3" name="Picture 15" descr="C:\Documents and Settings\gbyrd\My Documents\ece206\mh-slides\e2\ch05-figures\ch05-1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44710" y="836069"/>
            <a:ext cx="2051747" cy="666780"/>
            <a:chOff x="3755412" y="992168"/>
            <a:chExt cx="2051747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55412" y="992168"/>
              <a:ext cx="1336272" cy="988829"/>
              <a:chOff x="3605490" y="765988"/>
              <a:chExt cx="1336272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605490" y="765988"/>
                <a:ext cx="1336272" cy="988829"/>
                <a:chOff x="3605490" y="765988"/>
                <a:chExt cx="1336272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605490" y="916759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814441"/>
            <a:chOff x="5569691" y="223284"/>
            <a:chExt cx="2865163" cy="2428001"/>
          </a:xfrm>
        </p:grpSpPr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6" y="1626505"/>
              <a:ext cx="893128" cy="549067"/>
              <a:chOff x="5594803" y="1626505"/>
              <a:chExt cx="893128" cy="549067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 flipV="1">
                <a:off x="6127321" y="1871331"/>
                <a:ext cx="360610" cy="57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549067"/>
                <a:chOff x="5594803" y="1626505"/>
                <a:chExt cx="808460" cy="549067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9"/>
                  <a:ext cx="532518" cy="494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6753443" y="2191131"/>
              <a:ext cx="34063" cy="460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44160" y="850811"/>
            <a:ext cx="4369" cy="13832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9395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108640" y="17264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728" y="5684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2" y="-50797"/>
            <a:ext cx="10515600" cy="80292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 (PC-Relative)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E5ED0CB4-DAE4-4B1E-9D53-9CEAC73B456B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50186" name="Picture 10" descr="C:\Documents and Settings\gbyrd\My Documents\ece206\mh-slides\e2\ch05-figures\ch05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725311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7" name="Picture 11" descr="C:\Documents and Settings\gbyrd\My Documents\ece206\mh-slides\e2\ch05-figures\ch05-1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4227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502" y="1403174"/>
            <a:ext cx="746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  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             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 &lt;- R1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6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F7386CBF-143D-498A-90F5-3C7C91479D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STI (Indirect)</a:t>
            </a:r>
          </a:p>
        </p:txBody>
      </p:sp>
      <p:pic>
        <p:nvPicPr>
          <p:cNvPr id="54281" name="Picture 9" descr="C:\Documents and Settings\gbyrd\My Documents\ece206\mh-slides\e2\ch05-figures\ch05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2" name="Picture 10" descr="C:\Documents and Settings\gbyrd\My Documents\ece206\mh-slides\e2\ch05-figures\ch05-1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6972" cy="1773483"/>
            <a:chOff x="5569691" y="223284"/>
            <a:chExt cx="2866972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3534" y="1626505"/>
              <a:ext cx="893129" cy="421718"/>
              <a:chOff x="5592994" y="1626505"/>
              <a:chExt cx="893129" cy="421718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5512" y="1863558"/>
                <a:ext cx="360611" cy="53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2994" y="1626505"/>
                <a:ext cx="810269" cy="421718"/>
                <a:chOff x="5592994" y="1626505"/>
                <a:chExt cx="810269" cy="421718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2994" y="1678891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38369" y="848429"/>
            <a:ext cx="0" cy="1373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3604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8108640" y="17264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38369" y="848429"/>
            <a:ext cx="0" cy="1373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3604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IR[11..9]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57443" y="4908867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929824" y="5642046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82660" y="4441372"/>
            <a:ext cx="243497" cy="1843815"/>
            <a:chOff x="182660" y="4441372"/>
            <a:chExt cx="243497" cy="1843815"/>
          </a:xfrm>
        </p:grpSpPr>
        <p:cxnSp>
          <p:nvCxnSpPr>
            <p:cNvPr id="169" name="直接箭头连接符 168"/>
            <p:cNvCxnSpPr/>
            <p:nvPr/>
          </p:nvCxnSpPr>
          <p:spPr>
            <a:xfrm flipH="1">
              <a:off x="182660" y="4441372"/>
              <a:ext cx="4361" cy="18438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94016" y="6268023"/>
              <a:ext cx="232141" cy="171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421701" y="5761391"/>
              <a:ext cx="54" cy="522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910938" y="4908867"/>
            <a:ext cx="1779352" cy="459345"/>
            <a:chOff x="910938" y="4908867"/>
            <a:chExt cx="1779352" cy="45934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90290" y="4908867"/>
              <a:ext cx="0" cy="4593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910938" y="4908867"/>
              <a:ext cx="0" cy="1328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910938" y="4908867"/>
              <a:ext cx="17793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ST/STI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 animBg="1"/>
      <p:bldP spid="1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64216"/>
              </p:ext>
            </p:extLst>
          </p:nvPr>
        </p:nvGraphicFramePr>
        <p:xfrm>
          <a:off x="174170" y="697636"/>
          <a:ext cx="8969830" cy="629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382"/>
                <a:gridCol w="665018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78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Gpc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r>
                        <a:rPr lang="en-US" altLang="zh-CN" sz="1200" baseline="0" dirty="0" smtClean="0"/>
                        <a:t>.PC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R/W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LD.IR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261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NOT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38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41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LD/LDI/ST/STI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S23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ps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392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8A456EF4-BA67-4044-A7B7-8E679C9D629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95" y="0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LDR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1211" name="Picture 11" descr="C:\Documents and Settings\gbyrd\My Documents\ece206\mh-slides\e2\ch05-figures\ch05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2" name="Picture 12" descr="C:\Documents and Settings\gbyrd\My Documents\ece206\mh-slides\e2\ch05-figures\ch05-1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616F955E-5C85-4136-86A5-AD2D36E8117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577"/>
            <a:ext cx="7886700" cy="6874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52235" name="Picture 11" descr="C:\Documents and Settings\gbyrd\My Documents\ece206\mh-slides\e2\ch05-figures\ch05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C:\Documents and Settings\gbyrd\My Documents\ece206\mh-slides\e2\ch05-figures\ch05-19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3D3B3D68-3E05-44AF-AAC2-1F0F995045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59" y="0"/>
            <a:ext cx="7886700" cy="85645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LEA (Immediate)</a:t>
            </a:r>
          </a:p>
        </p:txBody>
      </p:sp>
      <p:pic>
        <p:nvPicPr>
          <p:cNvPr id="55305" name="Picture 9" descr="C:\Documents and Settings\gbyrd\My Documents\ece206\mh-slides\e2\ch05-figures\ch05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C:\Documents and Settings\gbyrd\My Documents\ece206\mh-slides\e2\ch05-figures\ch05-2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9276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Control Unit State Diagram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control unit is a state machine.  Here is part of a</a:t>
            </a:r>
            <a:br>
              <a:rPr lang="en-US" altLang="zh-CN" sz="2400" smtClean="0"/>
            </a:br>
            <a:r>
              <a:rPr lang="en-US" altLang="zh-CN" sz="2400" smtClean="0"/>
              <a:t>simplified state diagram for the LC-3:</a:t>
            </a:r>
          </a:p>
        </p:txBody>
      </p:sp>
      <p:pic>
        <p:nvPicPr>
          <p:cNvPr id="65540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695801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348038" y="5656263"/>
            <a:ext cx="4589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 more complete state diagram is in Appendix C.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 will be more understandable after Chapter 5.</a:t>
            </a:r>
          </a:p>
        </p:txBody>
      </p:sp>
    </p:spTree>
    <p:extLst>
      <p:ext uri="{BB962C8B-B14F-4D97-AF65-F5344CB8AC3E}">
        <p14:creationId xmlns:p14="http://schemas.microsoft.com/office/powerpoint/2010/main" val="31266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666780"/>
            <a:chOff x="3733717" y="992168"/>
            <a:chExt cx="2073442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58689" y="830522"/>
            <a:ext cx="0" cy="15794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77805" cy="108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LDR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STR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LEA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5942183" y="5139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6268247" y="17312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0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354" y="0"/>
            <a:ext cx="10515600" cy="34195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Truth table for Control signals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6403"/>
              </p:ext>
            </p:extLst>
          </p:nvPr>
        </p:nvGraphicFramePr>
        <p:xfrm>
          <a:off x="1" y="341951"/>
          <a:ext cx="9143999" cy="640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72"/>
                <a:gridCol w="675409"/>
                <a:gridCol w="415435"/>
                <a:gridCol w="444892"/>
                <a:gridCol w="402522"/>
                <a:gridCol w="413114"/>
                <a:gridCol w="434299"/>
                <a:gridCol w="413115"/>
                <a:gridCol w="434299"/>
                <a:gridCol w="529633"/>
                <a:gridCol w="455486"/>
                <a:gridCol w="476669"/>
                <a:gridCol w="497856"/>
                <a:gridCol w="466078"/>
                <a:gridCol w="394703"/>
                <a:gridCol w="394703"/>
                <a:gridCol w="394704"/>
                <a:gridCol w="394704"/>
                <a:gridCol w="394703"/>
                <a:gridCol w="394703"/>
              </a:tblGrid>
              <a:tr h="714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6156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6057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5480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446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LD/LDI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/ST/STI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</a:p>
                    <a:p>
                      <a:r>
                        <a:rPr lang="en-US" altLang="zh-CN" sz="1200" dirty="0" smtClean="0"/>
                        <a:t>/LDR</a:t>
                      </a:r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</a:p>
                    <a:p>
                      <a:r>
                        <a:rPr lang="en-US" altLang="zh-CN" sz="1200" dirty="0" smtClean="0"/>
                        <a:t>/STR</a:t>
                      </a:r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9302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51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LDR/STR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S6/s7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411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</a:t>
                      </a:r>
                      <a:endParaRPr lang="zh-CN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S14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19512B37-BD67-4A1C-928C-643FEFEDECF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5584" y="6019801"/>
            <a:ext cx="659821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All one?</a:t>
            </a:r>
          </a:p>
        </p:txBody>
      </p:sp>
      <p:pic>
        <p:nvPicPr>
          <p:cNvPr id="63497" name="Picture 9" descr="C:\Documents and Settings\gbyrd\My Documents\ece206\mh-slides\e2\ch05-figures\ch05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55864"/>
            <a:ext cx="720248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8" name="Picture 10" descr="C:\Documents and Settings\gbyrd\My Documents\ece206\mh-slides\e2\ch05-figures\ch05-26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53163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96918" y="920105"/>
            <a:ext cx="608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BRn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;if(CC == n) PC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61209" y="1381770"/>
            <a:ext cx="300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Taken = (N*n + Z*z + P*p)* BR</a:t>
            </a:r>
          </a:p>
          <a:p>
            <a:r>
              <a:rPr lang="en-US" altLang="zh-CN" dirty="0" smtClean="0"/>
              <a:t>N = bus[15]</a:t>
            </a:r>
          </a:p>
          <a:p>
            <a:r>
              <a:rPr lang="en-US" altLang="zh-CN" dirty="0" smtClean="0"/>
              <a:t>P = not bus[15]</a:t>
            </a:r>
          </a:p>
          <a:p>
            <a:r>
              <a:rPr lang="en-US" altLang="zh-CN" dirty="0" smtClean="0"/>
              <a:t>Z = or (bus[15]..bus[0])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420732" y="843977"/>
            <a:ext cx="15951" cy="1585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4" y="2399114"/>
            <a:ext cx="27755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6162" y="184358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CD97A7F-42E6-4880-995E-85B93E5DF23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426" y="1"/>
            <a:ext cx="7886700" cy="98882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JMP (Register)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is an unconditional branch -- </a:t>
            </a:r>
            <a:r>
              <a:rPr lang="en-US" altLang="zh-CN" i="1" u="sng">
                <a:ea typeface="宋体" panose="02010600030101010101" pitchFamily="2" charset="-122"/>
              </a:rPr>
              <a:t>always</a:t>
            </a:r>
            <a:r>
              <a:rPr lang="en-US" altLang="zh-CN">
                <a:ea typeface="宋体" panose="02010600030101010101" pitchFamily="2" charset="-122"/>
              </a:rPr>
              <a:t> taken.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Target address is the contents of a register.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any target address.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8550" name="Picture 6" descr="C:\Documents and Settings\gbyrd\My Documents\ece206\mh-slides\e2\ch05-figures\ch05-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44061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1" name="Picture 7" descr="C:\Documents and Settings\gbyrd\My Documents\ece206\mh-slides\e2\ch05-figures\ch05-2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36575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420732" y="843977"/>
            <a:ext cx="15951" cy="1585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4" y="2399114"/>
            <a:ext cx="27755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6162" y="184358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JMP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4417"/>
              </p:ext>
            </p:extLst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05600"/>
              </p:ext>
            </p:extLst>
          </p:nvPr>
        </p:nvGraphicFramePr>
        <p:xfrm>
          <a:off x="174170" y="104858"/>
          <a:ext cx="8865924" cy="67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74"/>
                <a:gridCol w="431363"/>
                <a:gridCol w="380010"/>
                <a:gridCol w="390280"/>
                <a:gridCol w="428428"/>
                <a:gridCol w="428428"/>
                <a:gridCol w="400551"/>
                <a:gridCol w="421093"/>
                <a:gridCol w="400552"/>
                <a:gridCol w="421093"/>
                <a:gridCol w="513526"/>
                <a:gridCol w="441634"/>
                <a:gridCol w="462172"/>
                <a:gridCol w="482715"/>
                <a:gridCol w="451903"/>
                <a:gridCol w="382700"/>
                <a:gridCol w="382700"/>
                <a:gridCol w="382701"/>
                <a:gridCol w="382701"/>
                <a:gridCol w="275287"/>
                <a:gridCol w="275287"/>
                <a:gridCol w="214826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70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+/</a:t>
                      </a:r>
                      <a:r>
                        <a:rPr lang="zh-CN" altLang="en-US" sz="1400" dirty="0" smtClean="0"/>
                        <a:t>*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5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551"/>
            <a:ext cx="8229600" cy="7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457198" y="2463048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JSR	PCoffset11	;R7 &lt;- PC,   PC &lt;-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6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7657"/>
            <a:ext cx="8229600" cy="7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7199" y="3963951"/>
            <a:ext cx="8686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JSR	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 smtClean="0"/>
              <a:t>base</a:t>
            </a:r>
            <a:r>
              <a:rPr kumimoji="1" lang="en-US" altLang="zh-CN" sz="2400" dirty="0" smtClean="0"/>
              <a:t>	</a:t>
            </a:r>
            <a:r>
              <a:rPr kumimoji="1" lang="en-US" altLang="zh-CN" sz="2400" dirty="0" smtClean="0"/>
              <a:t>             ;  R7 </a:t>
            </a:r>
            <a:r>
              <a:rPr kumimoji="1" lang="en-US" altLang="zh-CN" sz="2400" dirty="0" smtClean="0"/>
              <a:t>&lt;- PC,   PC &lt;- 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/>
              <a:t>base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7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53377" y="2924408"/>
            <a:ext cx="971156" cy="237717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5EXT</a:t>
              </a:r>
              <a:endParaRPr lang="zh-CN" altLang="en-US" sz="1200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1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265896" y="826617"/>
            <a:ext cx="0" cy="16085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585012" cy="41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62952" y="2620196"/>
            <a:ext cx="1510391" cy="237717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9</a:t>
              </a:r>
              <a:r>
                <a:rPr lang="en-US" altLang="zh-CN" sz="1200" dirty="0" smtClean="0"/>
                <a:t>EXT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7141735" y="5138149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15098" y="2295260"/>
            <a:ext cx="1348114" cy="237717"/>
            <a:chOff x="629131" y="2603504"/>
            <a:chExt cx="1348114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29131" y="2781889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898703" y="260350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altLang="zh-CN" sz="1400" dirty="0" smtClean="0"/>
                <a:t>EXT</a:t>
              </a:r>
              <a:endParaRPr lang="zh-CN" altLang="en-US" sz="1400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11852" y="2741212"/>
              <a:ext cx="365393" cy="13884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FF"/>
                  </a:solidFill>
                </a:rPr>
                <a:t>3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2 1  0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H="1" flipV="1">
            <a:off x="1909221" y="1871914"/>
            <a:ext cx="26621" cy="5492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0559" y="1835222"/>
            <a:ext cx="14923" cy="9192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199993" y="491646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JSR</a:t>
            </a:r>
          </a:p>
          <a:p>
            <a:r>
              <a:rPr lang="en-US" altLang="zh-CN" dirty="0" smtClean="0">
                <a:solidFill>
                  <a:srgbClr val="FF00FF"/>
                </a:solidFill>
              </a:rPr>
              <a:t>JSRR</a:t>
            </a:r>
            <a:endParaRPr lang="zh-CN" altLang="en-US" dirty="0">
              <a:solidFill>
                <a:srgbClr val="FF00FF"/>
              </a:solidFill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615098" y="1883135"/>
            <a:ext cx="1196610" cy="322029"/>
            <a:chOff x="615098" y="1883135"/>
            <a:chExt cx="1196610" cy="322029"/>
          </a:xfrm>
        </p:grpSpPr>
        <p:cxnSp>
          <p:nvCxnSpPr>
            <p:cNvPr id="223" name="直接箭头连接符 222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28" name="直接箭头连接符 227"/>
            <p:cNvCxnSpPr>
              <a:stCxn id="226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圆角矩形 233"/>
          <p:cNvSpPr/>
          <p:nvPr/>
        </p:nvSpPr>
        <p:spPr>
          <a:xfrm>
            <a:off x="5080982" y="5361239"/>
            <a:ext cx="1181788" cy="213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连接符 242"/>
          <p:cNvCxnSpPr/>
          <p:nvPr/>
        </p:nvCxnSpPr>
        <p:spPr>
          <a:xfrm>
            <a:off x="5653329" y="1356732"/>
            <a:ext cx="0" cy="560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47" name="任意多边形 246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5817285" y="56418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92D050"/>
                </a:solidFill>
              </a:rPr>
              <a:t>R7:111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1856"/>
              </p:ext>
            </p:extLst>
          </p:nvPr>
        </p:nvGraphicFramePr>
        <p:xfrm>
          <a:off x="93512" y="125640"/>
          <a:ext cx="8967360" cy="585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77"/>
                <a:gridCol w="436298"/>
                <a:gridCol w="384358"/>
                <a:gridCol w="394745"/>
                <a:gridCol w="433330"/>
                <a:gridCol w="416731"/>
                <a:gridCol w="421733"/>
                <a:gridCol w="425911"/>
                <a:gridCol w="405135"/>
                <a:gridCol w="425911"/>
                <a:gridCol w="415659"/>
                <a:gridCol w="406400"/>
                <a:gridCol w="518160"/>
                <a:gridCol w="457200"/>
                <a:gridCol w="436880"/>
                <a:gridCol w="406400"/>
                <a:gridCol w="416560"/>
                <a:gridCol w="447040"/>
                <a:gridCol w="355600"/>
                <a:gridCol w="345711"/>
                <a:gridCol w="278437"/>
                <a:gridCol w="217284"/>
              </a:tblGrid>
              <a:tr h="942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GmARMUX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208947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091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199103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Decode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NOT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15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+/</a:t>
                      </a:r>
                      <a:r>
                        <a:rPr lang="zh-CN" altLang="en-US" sz="800" dirty="0" smtClean="0"/>
                        <a:t>*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98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5ext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2327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S37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4172" y="6184903"/>
            <a:ext cx="740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     </a:t>
            </a:r>
            <a:r>
              <a:rPr lang="en-US" altLang="zh-CN" dirty="0" err="1" smtClean="0"/>
              <a:t>DRmux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Wpc</a:t>
            </a:r>
            <a:r>
              <a:rPr lang="en-US" altLang="zh-CN" dirty="0" smtClean="0"/>
              <a:t>, LD.PSR  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in the table. You can add for your self.</a:t>
            </a:r>
          </a:p>
        </p:txBody>
      </p:sp>
    </p:spTree>
    <p:extLst>
      <p:ext uri="{BB962C8B-B14F-4D97-AF65-F5344CB8AC3E}">
        <p14:creationId xmlns:p14="http://schemas.microsoft.com/office/powerpoint/2010/main" val="37494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365126"/>
            <a:ext cx="8312150" cy="1325563"/>
          </a:xfrm>
        </p:spPr>
        <p:txBody>
          <a:bodyPr/>
          <a:lstStyle/>
          <a:p>
            <a:r>
              <a:rPr lang="en-US" altLang="zh-CN" dirty="0" smtClean="0"/>
              <a:t>P702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04" y="0"/>
            <a:ext cx="5678332" cy="6858000"/>
          </a:xfrm>
        </p:spPr>
      </p:pic>
    </p:spTree>
    <p:extLst>
      <p:ext uri="{BB962C8B-B14F-4D97-AF65-F5344CB8AC3E}">
        <p14:creationId xmlns:p14="http://schemas.microsoft.com/office/powerpoint/2010/main" val="8071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C:\Documents and Settings\gbyrd\My Documents\ece206\mh-slides\e2\ch05-figures\ch05-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26"/>
            <a:ext cx="8229600" cy="7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98995" y="849089"/>
            <a:ext cx="612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/>
              <a:t>1)  If  PSR[15] =1   Switch  </a:t>
            </a:r>
            <a:r>
              <a:rPr lang="en-US" altLang="zh-CN" kern="0" dirty="0"/>
              <a:t>user stack  to  System stack   </a:t>
            </a:r>
          </a:p>
          <a:p>
            <a:pPr lvl="2">
              <a:defRPr/>
            </a:pPr>
            <a:r>
              <a:rPr lang="en-US" altLang="zh-CN" kern="0" dirty="0" err="1"/>
              <a:t>Saved_USP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>
                <a:sym typeface="Wingdings" panose="05000000000000000000" pitchFamily="2" charset="2"/>
              </a:rPr>
              <a:t>saved_SSP</a:t>
            </a:r>
            <a:r>
              <a:rPr lang="en-US" altLang="zh-CN" kern="0" dirty="0" smtClean="0">
                <a:sym typeface="Wingdings" panose="05000000000000000000" pitchFamily="2" charset="2"/>
              </a:rPr>
              <a:t>;                       SP(R6)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kern="0" dirty="0" smtClean="0"/>
              <a:t>2)  Push </a:t>
            </a:r>
            <a:r>
              <a:rPr lang="en-US" altLang="zh-CN" kern="0" dirty="0"/>
              <a:t>PSR,   Push </a:t>
            </a:r>
            <a:r>
              <a:rPr lang="en-US" altLang="zh-CN" kern="0" dirty="0" smtClean="0"/>
              <a:t> PC+1</a:t>
            </a:r>
            <a:endParaRPr lang="en-US" altLang="zh-CN" kern="0" dirty="0"/>
          </a:p>
          <a:p>
            <a:pPr>
              <a:defRPr/>
            </a:pPr>
            <a:r>
              <a:rPr lang="en-US" altLang="zh-CN" kern="0" dirty="0" smtClean="0"/>
              <a:t>3)  PSR[15</a:t>
            </a:r>
            <a:r>
              <a:rPr lang="en-US" altLang="zh-CN" kern="0" dirty="0"/>
              <a:t>] </a:t>
            </a:r>
            <a:r>
              <a:rPr lang="en-US" altLang="zh-CN" kern="0" dirty="0">
                <a:sym typeface="Wingdings" panose="05000000000000000000" pitchFamily="2" charset="2"/>
              </a:rPr>
              <a:t> 0    </a:t>
            </a:r>
          </a:p>
          <a:p>
            <a:pPr>
              <a:defRPr/>
            </a:pPr>
            <a:r>
              <a:rPr lang="en-US" altLang="zh-CN" kern="0" dirty="0" smtClean="0">
                <a:sym typeface="Wingdings" panose="05000000000000000000" pitchFamily="2" charset="2"/>
              </a:rPr>
              <a:t>4)  PC</a:t>
            </a:r>
            <a:r>
              <a:rPr lang="en-US" altLang="zh-CN" kern="0" dirty="0">
                <a:sym typeface="Wingdings" panose="05000000000000000000" pitchFamily="2" charset="2"/>
              </a:rPr>
              <a:t>  MEM[ 0x00yy]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407132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Calls a 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 smtClean="0">
                <a:ea typeface="宋体" panose="02010600030101010101" pitchFamily="2" charset="-122"/>
              </a:rPr>
              <a:t>, identified by 8-bit “trap vector.”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000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Use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RTI</a:t>
            </a:r>
            <a:r>
              <a:rPr lang="en-US" altLang="zh-CN" dirty="0" smtClean="0">
                <a:ea typeface="宋体" panose="02010600030101010101" pitchFamily="2" charset="-122"/>
              </a:rPr>
              <a:t>  to back  When routine is done,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17230"/>
              </p:ext>
            </p:extLst>
          </p:nvPr>
        </p:nvGraphicFramePr>
        <p:xfrm>
          <a:off x="1752599" y="2819754"/>
          <a:ext cx="5791200" cy="1627101"/>
        </p:xfrm>
        <a:graphic>
          <a:graphicData uri="http://schemas.openxmlformats.org/drawingml/2006/table">
            <a:tbl>
              <a:tblPr/>
              <a:tblGrid>
                <a:gridCol w="1060450"/>
                <a:gridCol w="4730750"/>
              </a:tblGrid>
              <a:tr h="43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a character from the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2115" y="5173117"/>
            <a:ext cx="119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     RTI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13280" y="5280839"/>
            <a:ext cx="5923280" cy="369332"/>
            <a:chOff x="2113280" y="5496282"/>
            <a:chExt cx="5923280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2113280" y="5496282"/>
              <a:ext cx="1633781" cy="369332"/>
            </a:xfrm>
            <a:prstGeom prst="rect">
              <a:avLst/>
            </a:prstGeom>
            <a:noFill/>
            <a:ln w="19050">
              <a:solidFill>
                <a:srgbClr val="CF7564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1    0    </a:t>
              </a:r>
              <a:r>
                <a:rPr lang="en-US" altLang="zh-CN" sz="2400" dirty="0">
                  <a:solidFill>
                    <a:srgbClr val="C00000"/>
                  </a:solidFill>
                </a:rPr>
                <a:t>0    0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4198" y="5496282"/>
              <a:ext cx="427236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7564"/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CN" sz="2400" dirty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0  </a:t>
              </a:r>
              <a:r>
                <a:rPr lang="en-US" altLang="zh-CN" sz="2400" dirty="0" smtClean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 0   0   0   0   0   0   0  0   0   0   0</a:t>
              </a:r>
              <a:endParaRPr lang="zh-CN" altLang="en-US" sz="2400" dirty="0">
                <a:ln w="12700">
                  <a:solidFill>
                    <a:srgbClr val="CF7564"/>
                  </a:solidFill>
                </a:ln>
                <a:solidFill>
                  <a:srgbClr val="C00000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75140" y="5730886"/>
            <a:ext cx="62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Pop  PC</a:t>
            </a:r>
            <a:r>
              <a:rPr lang="zh-CN" altLang="en-US" kern="0" dirty="0" smtClean="0"/>
              <a:t>，  </a:t>
            </a:r>
            <a:r>
              <a:rPr lang="en-US" altLang="zh-CN" kern="0" dirty="0" smtClean="0"/>
              <a:t>Pop  PSR</a:t>
            </a:r>
          </a:p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If  </a:t>
            </a:r>
            <a:r>
              <a:rPr lang="en-US" altLang="zh-CN" kern="0" dirty="0"/>
              <a:t>PSR[15] =1   Switch  </a:t>
            </a:r>
            <a:r>
              <a:rPr lang="en-US" altLang="zh-CN" kern="0" dirty="0" err="1"/>
              <a:t>syste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</a:t>
            </a:r>
            <a:r>
              <a:rPr lang="en-US" altLang="zh-CN" kern="0" dirty="0" smtClean="0"/>
              <a:t>back  to  </a:t>
            </a:r>
            <a:r>
              <a:rPr lang="en-US" altLang="zh-CN" kern="0" dirty="0"/>
              <a:t>user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 </a:t>
            </a:r>
          </a:p>
          <a:p>
            <a:pPr lvl="2">
              <a:defRPr/>
            </a:pPr>
            <a:r>
              <a:rPr lang="en-US" altLang="zh-CN" kern="0" dirty="0" err="1" smtClean="0"/>
              <a:t>Saved_SSP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 smtClean="0">
                <a:sym typeface="Wingdings" panose="05000000000000000000" pitchFamily="2" charset="2"/>
              </a:rPr>
              <a:t>saved_USP</a:t>
            </a:r>
            <a:r>
              <a:rPr lang="en-US" altLang="zh-CN" kern="0" dirty="0">
                <a:sym typeface="Wingdings" panose="05000000000000000000" pitchFamily="2" charset="2"/>
              </a:rPr>
              <a:t>;             </a:t>
            </a:r>
            <a:r>
              <a:rPr lang="en-US" altLang="zh-CN" kern="0" dirty="0" smtClean="0">
                <a:sym typeface="Wingdings" panose="05000000000000000000" pitchFamily="2" charset="2"/>
              </a:rPr>
              <a:t>      </a:t>
            </a:r>
            <a:r>
              <a:rPr lang="en-US" altLang="zh-CN" kern="0" dirty="0">
                <a:sym typeface="Wingdings" panose="05000000000000000000" pitchFamily="2" charset="2"/>
              </a:rPr>
              <a:t>SP(R6</a:t>
            </a:r>
            <a:r>
              <a:rPr lang="en-US" altLang="zh-CN" kern="0" dirty="0" smtClean="0">
                <a:sym typeface="Wingdings" panose="05000000000000000000" pitchFamily="2" charset="2"/>
              </a:rPr>
              <a:t>)</a:t>
            </a:r>
            <a:endParaRPr lang="en-US" altLang="zh-CN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4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合 244"/>
          <p:cNvGrpSpPr/>
          <p:nvPr/>
        </p:nvGrpSpPr>
        <p:grpSpPr>
          <a:xfrm>
            <a:off x="6567333" y="3708883"/>
            <a:ext cx="425487" cy="712382"/>
            <a:chOff x="415562" y="223284"/>
            <a:chExt cx="437822" cy="712382"/>
          </a:xfrm>
        </p:grpSpPr>
        <p:grpSp>
          <p:nvGrpSpPr>
            <p:cNvPr id="246" name="组合 245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48" name="直接连接符 247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等腰三角形 248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7" name="直接连接符 246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6683" cy="1052328"/>
            <a:chOff x="3733717" y="992168"/>
            <a:chExt cx="2076683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17765"/>
              <a:ext cx="289496" cy="4505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+1/</a:t>
              </a:r>
            </a:p>
            <a:p>
              <a:pPr algn="ctr"/>
              <a:r>
                <a:rPr lang="en-US" altLang="zh-CN" sz="1100" b="1" dirty="0" smtClean="0">
                  <a:solidFill>
                    <a:srgbClr val="FF00FF"/>
                  </a:solidFill>
                </a:rPr>
                <a:t>-1</a:t>
              </a:r>
              <a:endParaRPr lang="zh-CN" altLang="en-US" b="1" dirty="0">
                <a:solidFill>
                  <a:srgbClr val="FF00FF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621" cy="325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2" y="1768266"/>
              <a:ext cx="1620" cy="63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863743" y="2527687"/>
              <a:ext cx="778178" cy="25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77050"/>
            <a:ext cx="971156" cy="294252"/>
            <a:chOff x="1043237" y="2048927"/>
            <a:chExt cx="971156" cy="294253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48927"/>
              <a:ext cx="713149" cy="294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68849" y="849239"/>
            <a:ext cx="5791" cy="1571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87965" cy="2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42771" y="2551782"/>
            <a:ext cx="1510391" cy="262913"/>
            <a:chOff x="652931" y="2511142"/>
            <a:chExt cx="1510391" cy="262913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511142"/>
              <a:ext cx="713149" cy="26291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 flipV="1">
              <a:off x="1624087" y="2622465"/>
              <a:ext cx="539235" cy="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221918"/>
            <a:ext cx="1251381" cy="268027"/>
            <a:chOff x="652931" y="2506028"/>
            <a:chExt cx="1251381" cy="268027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506028"/>
              <a:ext cx="713149" cy="26802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24087" y="2622466"/>
              <a:ext cx="280225" cy="17576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3  2 1 0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0279" y="1871914"/>
            <a:ext cx="18942" cy="478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6303" y="185374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828298" y="651389"/>
            <a:ext cx="1017476" cy="208385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226689" y="2102879"/>
            <a:ext cx="4785876" cy="215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9" y="1902301"/>
            <a:ext cx="15815" cy="2447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224290" y="1661245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>
            <p:extLst/>
          </p:nvPr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3562364" y="1916956"/>
            <a:ext cx="1044153" cy="23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606517" y="1665481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H="1" flipV="1">
            <a:off x="4858962" y="1661975"/>
            <a:ext cx="47252" cy="261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85016" y="1031556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43023" y="864805"/>
            <a:ext cx="713149" cy="303182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Table</a:t>
            </a:r>
          </a:p>
          <a:p>
            <a:pPr algn="ctr"/>
            <a:r>
              <a:rPr lang="en-US" altLang="zh-CN" sz="1050" dirty="0" smtClean="0"/>
              <a:t>&amp;Vector</a:t>
            </a:r>
            <a:endParaRPr lang="zh-CN" altLang="en-US" dirty="0"/>
          </a:p>
        </p:txBody>
      </p:sp>
      <p:cxnSp>
        <p:nvCxnSpPr>
          <p:cNvPr id="217" name="直接箭头连接符 216"/>
          <p:cNvCxnSpPr>
            <a:stCxn id="216" idx="3"/>
          </p:cNvCxnSpPr>
          <p:nvPr/>
        </p:nvCxnSpPr>
        <p:spPr>
          <a:xfrm>
            <a:off x="1556172" y="1016396"/>
            <a:ext cx="533522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接箭头连接符 235"/>
          <p:cNvCxnSpPr/>
          <p:nvPr/>
        </p:nvCxnSpPr>
        <p:spPr>
          <a:xfrm flipV="1">
            <a:off x="2011522" y="867967"/>
            <a:ext cx="0" cy="16358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2615362" y="69202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FF"/>
                </a:solidFill>
              </a:rPr>
              <a:t>MARmux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pic>
        <p:nvPicPr>
          <p:cNvPr id="238" name="图片 2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4988474" y="5147825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214328" y="4319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TRAP/RTI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35" name="直接连接符 234"/>
          <p:cNvCxnSpPr/>
          <p:nvPr/>
        </p:nvCxnSpPr>
        <p:spPr>
          <a:xfrm>
            <a:off x="5645149" y="1379010"/>
            <a:ext cx="0" cy="509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5487070" y="3635933"/>
            <a:ext cx="64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SaveUSP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4633638" y="3625221"/>
            <a:ext cx="684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SaveSSP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>
          <a:xfrm>
            <a:off x="6364050" y="3617288"/>
            <a:ext cx="693058" cy="231974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PSR</a:t>
            </a:r>
            <a:endParaRPr lang="zh-CN" altLang="en-US" sz="1400" dirty="0"/>
          </a:p>
        </p:txBody>
      </p:sp>
      <p:sp>
        <p:nvSpPr>
          <p:cNvPr id="250" name="矩形 249"/>
          <p:cNvSpPr/>
          <p:nvPr/>
        </p:nvSpPr>
        <p:spPr>
          <a:xfrm>
            <a:off x="7142674" y="5401657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52" name="直接箭头连接符 251"/>
          <p:cNvCxnSpPr>
            <a:endCxn id="242" idx="2"/>
          </p:cNvCxnSpPr>
          <p:nvPr/>
        </p:nvCxnSpPr>
        <p:spPr>
          <a:xfrm flipH="1" flipV="1">
            <a:off x="5811070" y="3847126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 flipH="1" flipV="1">
            <a:off x="5007286" y="3877881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/>
          <p:cNvGrpSpPr/>
          <p:nvPr/>
        </p:nvGrpSpPr>
        <p:grpSpPr>
          <a:xfrm>
            <a:off x="4959798" y="3221342"/>
            <a:ext cx="1017476" cy="462805"/>
            <a:chOff x="4959798" y="3221342"/>
            <a:chExt cx="1017476" cy="46280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4959798" y="3221342"/>
              <a:ext cx="1017476" cy="269338"/>
              <a:chOff x="1658680" y="1105786"/>
              <a:chExt cx="1133328" cy="329609"/>
            </a:xfrm>
          </p:grpSpPr>
          <p:sp>
            <p:nvSpPr>
              <p:cNvPr id="256" name="梯形 255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0MUX1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7" name="直接连接符 256"/>
              <p:cNvCxnSpPr/>
              <p:nvPr/>
            </p:nvCxnSpPr>
            <p:spPr>
              <a:xfrm>
                <a:off x="2506761" y="1254910"/>
                <a:ext cx="285247" cy="3854"/>
              </a:xfrm>
              <a:prstGeom prst="line">
                <a:avLst/>
              </a:prstGeom>
              <a:ln w="19050">
                <a:solidFill>
                  <a:srgbClr val="FF00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5079541" y="3473719"/>
              <a:ext cx="599766" cy="210428"/>
              <a:chOff x="4896260" y="3467197"/>
              <a:chExt cx="876949" cy="150862"/>
            </a:xfrm>
          </p:grpSpPr>
          <p:cxnSp>
            <p:nvCxnSpPr>
              <p:cNvPr id="258" name="直接箭头连接符 257"/>
              <p:cNvCxnSpPr/>
              <p:nvPr/>
            </p:nvCxnSpPr>
            <p:spPr>
              <a:xfrm flipH="1" flipV="1">
                <a:off x="5758320" y="3488634"/>
                <a:ext cx="14889" cy="129425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/>
              <p:cNvCxnSpPr/>
              <p:nvPr/>
            </p:nvCxnSpPr>
            <p:spPr>
              <a:xfrm flipH="1" flipV="1">
                <a:off x="4896260" y="3467197"/>
                <a:ext cx="24696" cy="112301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任意多边形 263"/>
          <p:cNvSpPr/>
          <p:nvPr/>
        </p:nvSpPr>
        <p:spPr>
          <a:xfrm>
            <a:off x="5394960" y="538536"/>
            <a:ext cx="2140595" cy="2661864"/>
          </a:xfrm>
          <a:custGeom>
            <a:avLst/>
            <a:gdLst>
              <a:gd name="connsiteX0" fmla="*/ 0 w 2140595"/>
              <a:gd name="connsiteY0" fmla="*/ 2661864 h 2661864"/>
              <a:gd name="connsiteX1" fmla="*/ 711200 w 2140595"/>
              <a:gd name="connsiteY1" fmla="*/ 650184 h 2661864"/>
              <a:gd name="connsiteX2" fmla="*/ 995680 w 2140595"/>
              <a:gd name="connsiteY2" fmla="*/ 81224 h 2661864"/>
              <a:gd name="connsiteX3" fmla="*/ 1971040 w 2140595"/>
              <a:gd name="connsiteY3" fmla="*/ 10104 h 2661864"/>
              <a:gd name="connsiteX4" fmla="*/ 2133600 w 2140595"/>
              <a:gd name="connsiteY4" fmla="*/ 142184 h 266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595" h="2661864">
                <a:moveTo>
                  <a:pt x="0" y="2661864"/>
                </a:moveTo>
                <a:cubicBezTo>
                  <a:pt x="272626" y="1871077"/>
                  <a:pt x="545253" y="1080291"/>
                  <a:pt x="711200" y="650184"/>
                </a:cubicBezTo>
                <a:cubicBezTo>
                  <a:pt x="877147" y="220077"/>
                  <a:pt x="785707" y="187904"/>
                  <a:pt x="995680" y="81224"/>
                </a:cubicBezTo>
                <a:cubicBezTo>
                  <a:pt x="1205653" y="-25456"/>
                  <a:pt x="1781387" y="-56"/>
                  <a:pt x="1971040" y="10104"/>
                </a:cubicBezTo>
                <a:cubicBezTo>
                  <a:pt x="2160693" y="20264"/>
                  <a:pt x="2147146" y="81224"/>
                  <a:pt x="2133600" y="142184"/>
                </a:cubicBezTo>
              </a:path>
            </a:pathLst>
          </a:cu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9" name="组合 268"/>
          <p:cNvGrpSpPr/>
          <p:nvPr/>
        </p:nvGrpSpPr>
        <p:grpSpPr>
          <a:xfrm>
            <a:off x="635317" y="1901448"/>
            <a:ext cx="1196610" cy="262980"/>
            <a:chOff x="615098" y="1883135"/>
            <a:chExt cx="1196610" cy="322029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 270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72" name="直接箭头连接符 271"/>
            <p:cNvCxnSpPr>
              <a:stCxn id="271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78" name="任意多边形 277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  <p:cxnSp>
        <p:nvCxnSpPr>
          <p:cNvPr id="281" name="直接箭头连接符 280"/>
          <p:cNvCxnSpPr/>
          <p:nvPr/>
        </p:nvCxnSpPr>
        <p:spPr>
          <a:xfrm>
            <a:off x="7043620" y="226810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7216340" y="225794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/>
          <p:cNvSpPr txBox="1"/>
          <p:nvPr/>
        </p:nvSpPr>
        <p:spPr>
          <a:xfrm>
            <a:off x="6833824" y="204246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FF"/>
                </a:solidFill>
              </a:rPr>
              <a:t>+1  -1</a:t>
            </a:r>
            <a:endParaRPr lang="zh-CN" altLang="en-US" sz="1400" b="1" dirty="0">
              <a:solidFill>
                <a:srgbClr val="FF00FF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1169921" y="1299938"/>
            <a:ext cx="46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vector</a:t>
            </a:r>
            <a:endParaRPr lang="zh-CN" altLang="en-US" sz="1400" dirty="0"/>
          </a:p>
        </p:txBody>
      </p:sp>
      <p:sp>
        <p:nvSpPr>
          <p:cNvPr id="288" name="矩形 287"/>
          <p:cNvSpPr/>
          <p:nvPr/>
        </p:nvSpPr>
        <p:spPr>
          <a:xfrm>
            <a:off x="712598" y="1297272"/>
            <a:ext cx="396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Table</a:t>
            </a:r>
            <a:endParaRPr lang="zh-CN" altLang="en-US" sz="1400" dirty="0"/>
          </a:p>
        </p:txBody>
      </p:sp>
      <p:grpSp>
        <p:nvGrpSpPr>
          <p:cNvPr id="291" name="组合 290"/>
          <p:cNvGrpSpPr/>
          <p:nvPr/>
        </p:nvGrpSpPr>
        <p:grpSpPr>
          <a:xfrm>
            <a:off x="945067" y="1137311"/>
            <a:ext cx="478776" cy="254408"/>
            <a:chOff x="4896260" y="3467197"/>
            <a:chExt cx="876949" cy="150862"/>
          </a:xfrm>
        </p:grpSpPr>
        <p:cxnSp>
          <p:nvCxnSpPr>
            <p:cNvPr id="292" name="直接箭头连接符 291"/>
            <p:cNvCxnSpPr/>
            <p:nvPr/>
          </p:nvCxnSpPr>
          <p:spPr>
            <a:xfrm flipH="1" flipV="1">
              <a:off x="5758320" y="3488634"/>
              <a:ext cx="14889" cy="129425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flipH="1" flipV="1">
              <a:off x="4896260" y="3467197"/>
              <a:ext cx="24696" cy="112301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文本框 260"/>
          <p:cNvSpPr txBox="1"/>
          <p:nvPr/>
        </p:nvSpPr>
        <p:spPr>
          <a:xfrm>
            <a:off x="5729109" y="5385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FF00FF"/>
                </a:solidFill>
              </a:rPr>
              <a:t>R6:110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7817154" y="17372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FF00FF"/>
                </a:solidFill>
              </a:rPr>
              <a:t>R6:110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387" y="576845"/>
            <a:ext cx="2337954" cy="325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48250" y="4062824"/>
            <a:ext cx="1756064" cy="72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8072" y="4825281"/>
            <a:ext cx="25977" cy="85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54971" y="56343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9605" y="4461599"/>
            <a:ext cx="13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89486" y="2052355"/>
            <a:ext cx="13746" cy="240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49605" y="2041964"/>
            <a:ext cx="116378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13387" y="2914801"/>
            <a:ext cx="2337954" cy="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51341" y="722319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51341" y="90589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51341" y="11137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51341" y="12972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51341" y="148432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51341" y="166789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51340" y="24091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51340" y="25926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472502" y="1155733"/>
            <a:ext cx="16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</a:p>
          <a:p>
            <a:endParaRPr lang="en-US" altLang="zh-CN" dirty="0"/>
          </a:p>
          <a:p>
            <a:r>
              <a:rPr lang="en-US" altLang="zh-CN" dirty="0" smtClean="0"/>
              <a:t>Combinational </a:t>
            </a:r>
          </a:p>
          <a:p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06758" y="1379638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cxnSp>
        <p:nvCxnSpPr>
          <p:cNvPr id="31" name="肘形连接符 30"/>
          <p:cNvCxnSpPr/>
          <p:nvPr/>
        </p:nvCxnSpPr>
        <p:spPr>
          <a:xfrm flipH="1">
            <a:off x="4909660" y="5402217"/>
            <a:ext cx="1352598" cy="64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938468" y="5403628"/>
            <a:ext cx="2377631" cy="665018"/>
            <a:chOff x="5347956" y="5500253"/>
            <a:chExt cx="2377631" cy="665018"/>
          </a:xfrm>
        </p:grpSpPr>
        <p:cxnSp>
          <p:nvCxnSpPr>
            <p:cNvPr id="36" name="肘形连接符 35"/>
            <p:cNvCxnSpPr/>
            <p:nvPr/>
          </p:nvCxnSpPr>
          <p:spPr>
            <a:xfrm>
              <a:off x="5347956" y="5500253"/>
              <a:ext cx="1433945" cy="6650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6372989" y="5524496"/>
              <a:ext cx="1352598" cy="640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5612988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02597" y="5164638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29868" y="48593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605" y="722319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1169" y="39217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opcode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91169" y="111371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20050" y="8130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IR[5]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1169" y="148432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1526" y="11652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IR[10..9]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51340" y="338444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11080" y="3199776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393050" y="3039815"/>
            <a:ext cx="160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Combinational </a:t>
            </a:r>
          </a:p>
          <a:p>
            <a:r>
              <a:rPr lang="en-US" altLang="zh-CN" dirty="0"/>
              <a:t>logic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399822" y="4317573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248979" y="413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481623" y="3278162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30780" y="3093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4937141" y="3384442"/>
            <a:ext cx="0" cy="10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806105" y="4461599"/>
            <a:ext cx="11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56534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67555" y="493933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438002" y="492819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965583" y="4809544"/>
            <a:ext cx="0" cy="51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681244" y="364409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677219" y="1037225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74" idx="3"/>
          </p:cNvCxnSpPr>
          <p:nvPr/>
        </p:nvCxnSpPr>
        <p:spPr>
          <a:xfrm>
            <a:off x="8522908" y="529479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4" idx="1"/>
          </p:cNvCxnSpPr>
          <p:nvPr/>
        </p:nvCxnSpPr>
        <p:spPr>
          <a:xfrm>
            <a:off x="7089961" y="529479"/>
            <a:ext cx="59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420811" y="344977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27684" y="107728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858272" y="8405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7642680" y="5576124"/>
            <a:ext cx="0" cy="9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711395" y="5673659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823827" y="6092889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648293" y="574825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endCxn id="76" idx="1"/>
          </p:cNvCxnSpPr>
          <p:nvPr/>
        </p:nvCxnSpPr>
        <p:spPr>
          <a:xfrm>
            <a:off x="7145916" y="1202294"/>
            <a:ext cx="531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522908" y="1202294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49605" y="1792125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826957" y="1493902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zh-CN" altLang="en-US" dirty="0"/>
          </a:p>
        </p:txBody>
      </p:sp>
      <p:pic>
        <p:nvPicPr>
          <p:cNvPr id="106" name="Picture 8" descr="reg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728" y="1710040"/>
            <a:ext cx="2531322" cy="2268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6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177" y="19844"/>
            <a:ext cx="7886700" cy="8576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Decoder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050925"/>
            <a:ext cx="8691562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 inputs,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outputs</a:t>
            </a:r>
          </a:p>
          <a:p>
            <a:pPr lvl="1" eaLnBrk="1" hangingPunct="1"/>
            <a:r>
              <a:rPr lang="en-US" altLang="zh-CN" smtClean="0"/>
              <a:t>exactly one output is 1 for each possible input pattern</a:t>
            </a:r>
          </a:p>
        </p:txBody>
      </p:sp>
      <p:pic>
        <p:nvPicPr>
          <p:cNvPr id="62468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032000"/>
            <a:ext cx="49133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90675" y="3641725"/>
            <a:ext cx="147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2-bit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5579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-10592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Multiplexer (MUX)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393700" y="1143000"/>
            <a:ext cx="8829675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-bit selector and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inputs, one output</a:t>
            </a:r>
          </a:p>
          <a:p>
            <a:pPr lvl="1" eaLnBrk="1" hangingPunct="1"/>
            <a:r>
              <a:rPr lang="en-US" altLang="zh-CN" smtClean="0"/>
              <a:t>output equals one of the inputs, depending on selector</a:t>
            </a:r>
          </a:p>
        </p:txBody>
      </p:sp>
      <p:pic>
        <p:nvPicPr>
          <p:cNvPr id="64516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1030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4-to-1 MUX</a:t>
            </a:r>
          </a:p>
        </p:txBody>
      </p:sp>
    </p:spTree>
    <p:extLst>
      <p:ext uri="{BB962C8B-B14F-4D97-AF65-F5344CB8AC3E}">
        <p14:creationId xmlns:p14="http://schemas.microsoft.com/office/powerpoint/2010/main" val="39774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1/4Mux (multiplex)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1339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6473"/>
            <a:ext cx="3838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6377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5564" y="3999345"/>
            <a:ext cx="665018" cy="5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073" y="1822628"/>
            <a:ext cx="48122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S0</a:t>
            </a:r>
          </a:p>
          <a:p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38" y="1988414"/>
            <a:ext cx="1800225" cy="81915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5" y="3167203"/>
            <a:ext cx="1800225" cy="8191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81" y="4358695"/>
            <a:ext cx="1800225" cy="81915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4" y="5540950"/>
            <a:ext cx="1800225" cy="819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49795" y="2354561"/>
            <a:ext cx="1779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A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154412" y="3504485"/>
            <a:ext cx="166712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B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68267" y="4728303"/>
            <a:ext cx="16350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C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02379" y="5925282"/>
            <a:ext cx="1891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D</a:t>
            </a:r>
          </a:p>
        </p:txBody>
      </p:sp>
      <p:pic>
        <p:nvPicPr>
          <p:cNvPr id="20" name="图片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08846" y="3173412"/>
            <a:ext cx="4322618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96364" y="1822628"/>
            <a:ext cx="1302327" cy="143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232073" y="3288146"/>
            <a:ext cx="471995" cy="81280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8073" y="1542473"/>
            <a:ext cx="3445163" cy="484447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6" y="178089"/>
            <a:ext cx="7886700" cy="4453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Register File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343" y="810480"/>
            <a:ext cx="8053946" cy="550719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861325" y="2900218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1842" y="5583370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224" y="61006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1842" y="24938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224" y="290021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6073" y="1875104"/>
            <a:ext cx="895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 X 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572" y="828952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3477" y="126999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1949" y="15917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6573" y="220748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6430" y="189340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1281" y="437337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8030" y="189357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8191" y="4692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0001" y="4996821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3785" y="499682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8194" y="531086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3673" y="2660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39597" y="2415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6767" y="40131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0364" y="376376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1894" y="51122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18292" y="535242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3601" y="3864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7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3422" y="556174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CC88F7"/>
                </a:solidFill>
              </a:rPr>
              <a:t>7</a:t>
            </a:r>
            <a:endParaRPr lang="zh-CN" altLang="en-US" sz="1200" dirty="0">
              <a:solidFill>
                <a:srgbClr val="CC88F7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1224" y="50934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547E44"/>
                </a:solidFill>
              </a:rPr>
              <a:t>15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5892" y="2568494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3</a:t>
            </a:r>
            <a:r>
              <a:rPr lang="en-US" altLang="zh-CN" sz="1200" dirty="0" smtClean="0">
                <a:solidFill>
                  <a:srgbClr val="547E44"/>
                </a:solidFill>
              </a:rPr>
              <a:t>E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76314" y="221209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FF00FF"/>
                </a:solidFill>
              </a:rPr>
              <a:t>07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0932" y="531089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F7564"/>
                </a:solidFill>
              </a:rPr>
              <a:t>07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86380" y="83818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FF00FF"/>
                </a:solidFill>
              </a:rPr>
              <a:t> 8X16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86380" y="393625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CF7564"/>
                </a:solidFill>
              </a:rPr>
              <a:t> 8X16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2278</Words>
  <Application>Microsoft Office PowerPoint</Application>
  <PresentationFormat>全屏显示(4:3)</PresentationFormat>
  <Paragraphs>1444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CourierPS</vt:lpstr>
      <vt:lpstr>宋体</vt:lpstr>
      <vt:lpstr>Arial</vt:lpstr>
      <vt:lpstr>Calibri</vt:lpstr>
      <vt:lpstr>Calibri Light</vt:lpstr>
      <vt:lpstr>Franklin Gothic Book</vt:lpstr>
      <vt:lpstr>Garamond</vt:lpstr>
      <vt:lpstr>Wingdings</vt:lpstr>
      <vt:lpstr>Office 主题</vt:lpstr>
      <vt:lpstr>LC3 Instructions &amp;  Data Path &amp;controller</vt:lpstr>
      <vt:lpstr>Instruction Processing: FETCH</vt:lpstr>
      <vt:lpstr>Control Unit State Diagram</vt:lpstr>
      <vt:lpstr>P702</vt:lpstr>
      <vt:lpstr>PowerPoint 演示文稿</vt:lpstr>
      <vt:lpstr>Decoder</vt:lpstr>
      <vt:lpstr>Multiplexer (MUX)</vt:lpstr>
      <vt:lpstr>1/4Mux (multiplex)</vt:lpstr>
      <vt:lpstr>Register File</vt:lpstr>
      <vt:lpstr>PowerPoint 演示文稿</vt:lpstr>
      <vt:lpstr>LC3  Instructions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LD (PC-Relative)</vt:lpstr>
      <vt:lpstr>LDI (Indirect)</vt:lpstr>
      <vt:lpstr>PowerPoint 演示文稿</vt:lpstr>
      <vt:lpstr>ST (PC-Relative)</vt:lpstr>
      <vt:lpstr>STI (Indirect)</vt:lpstr>
      <vt:lpstr>PowerPoint 演示文稿</vt:lpstr>
      <vt:lpstr>PowerPoint 演示文稿</vt:lpstr>
      <vt:lpstr>Truth table for Control signals</vt:lpstr>
      <vt:lpstr>LDR (Base+Offset)</vt:lpstr>
      <vt:lpstr>STR (Base+Offset)</vt:lpstr>
      <vt:lpstr>LEA (Immediate)</vt:lpstr>
      <vt:lpstr>PowerPoint 演示文稿</vt:lpstr>
      <vt:lpstr>Truth table for Control signals</vt:lpstr>
      <vt:lpstr>PowerPoint 演示文稿</vt:lpstr>
      <vt:lpstr>PowerPoint 演示文稿</vt:lpstr>
      <vt:lpstr>JMP (Register)</vt:lpstr>
      <vt:lpstr>PowerPoint 演示文稿</vt:lpstr>
      <vt:lpstr>Truth table for Control signals</vt:lpstr>
      <vt:lpstr>CH5 LC-3</vt:lpstr>
      <vt:lpstr>PowerPoint 演示文稿</vt:lpstr>
      <vt:lpstr>Truth table for Control signals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jiangxh</dc:creator>
  <cp:lastModifiedBy>jiangxh</cp:lastModifiedBy>
  <cp:revision>96</cp:revision>
  <dcterms:created xsi:type="dcterms:W3CDTF">2020-07-23T13:32:50Z</dcterms:created>
  <dcterms:modified xsi:type="dcterms:W3CDTF">2022-07-25T04:18:15Z</dcterms:modified>
</cp:coreProperties>
</file>