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2"/>
  </p:notesMasterIdLst>
  <p:handoutMasterIdLst>
    <p:handoutMasterId r:id="rId73"/>
  </p:handoutMasterIdLst>
  <p:sldIdLst>
    <p:sldId id="406" r:id="rId3"/>
    <p:sldId id="408" r:id="rId4"/>
    <p:sldId id="257" r:id="rId5"/>
    <p:sldId id="407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65" r:id="rId14"/>
    <p:sldId id="319" r:id="rId15"/>
    <p:sldId id="415" r:id="rId16"/>
    <p:sldId id="409" r:id="rId17"/>
    <p:sldId id="320" r:id="rId18"/>
    <p:sldId id="410" r:id="rId19"/>
    <p:sldId id="321" r:id="rId20"/>
    <p:sldId id="416" r:id="rId21"/>
    <p:sldId id="417" r:id="rId22"/>
    <p:sldId id="418" r:id="rId23"/>
    <p:sldId id="336" r:id="rId24"/>
    <p:sldId id="405" r:id="rId25"/>
    <p:sldId id="393" r:id="rId26"/>
    <p:sldId id="384" r:id="rId27"/>
    <p:sldId id="395" r:id="rId28"/>
    <p:sldId id="396" r:id="rId29"/>
    <p:sldId id="386" r:id="rId30"/>
    <p:sldId id="387" r:id="rId31"/>
    <p:sldId id="345" r:id="rId32"/>
    <p:sldId id="346" r:id="rId33"/>
    <p:sldId id="347" r:id="rId34"/>
    <p:sldId id="388" r:id="rId35"/>
    <p:sldId id="399" r:id="rId36"/>
    <p:sldId id="389" r:id="rId37"/>
    <p:sldId id="400" r:id="rId38"/>
    <p:sldId id="401" r:id="rId39"/>
    <p:sldId id="390" r:id="rId40"/>
    <p:sldId id="391" r:id="rId41"/>
    <p:sldId id="402" r:id="rId42"/>
    <p:sldId id="392" r:id="rId43"/>
    <p:sldId id="403" r:id="rId44"/>
    <p:sldId id="348" r:id="rId45"/>
    <p:sldId id="350" r:id="rId46"/>
    <p:sldId id="351" r:id="rId47"/>
    <p:sldId id="352" r:id="rId48"/>
    <p:sldId id="353" r:id="rId49"/>
    <p:sldId id="354" r:id="rId50"/>
    <p:sldId id="411" r:id="rId51"/>
    <p:sldId id="413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414" r:id="rId61"/>
    <p:sldId id="366" r:id="rId62"/>
    <p:sldId id="363" r:id="rId63"/>
    <p:sldId id="370" r:id="rId64"/>
    <p:sldId id="371" r:id="rId65"/>
    <p:sldId id="372" r:id="rId66"/>
    <p:sldId id="368" r:id="rId67"/>
    <p:sldId id="373" r:id="rId68"/>
    <p:sldId id="374" r:id="rId69"/>
    <p:sldId id="375" r:id="rId70"/>
    <p:sldId id="311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406"/>
          </p14:sldIdLst>
        </p14:section>
        <p14:section name="无标题节" id="{39C29494-E0B0-114E-AF7D-E6DC11B8830E}">
          <p14:sldIdLst>
            <p14:sldId id="408"/>
            <p14:sldId id="257"/>
            <p14:sldId id="407"/>
            <p14:sldId id="313"/>
            <p14:sldId id="312"/>
            <p14:sldId id="314"/>
            <p14:sldId id="315"/>
            <p14:sldId id="316"/>
            <p14:sldId id="317"/>
            <p14:sldId id="318"/>
            <p14:sldId id="365"/>
            <p14:sldId id="319"/>
            <p14:sldId id="415"/>
            <p14:sldId id="409"/>
            <p14:sldId id="320"/>
            <p14:sldId id="410"/>
            <p14:sldId id="321"/>
            <p14:sldId id="416"/>
            <p14:sldId id="417"/>
            <p14:sldId id="418"/>
            <p14:sldId id="336"/>
            <p14:sldId id="405"/>
            <p14:sldId id="393"/>
            <p14:sldId id="384"/>
            <p14:sldId id="395"/>
            <p14:sldId id="396"/>
            <p14:sldId id="386"/>
            <p14:sldId id="387"/>
            <p14:sldId id="345"/>
            <p14:sldId id="346"/>
            <p14:sldId id="347"/>
            <p14:sldId id="388"/>
            <p14:sldId id="399"/>
            <p14:sldId id="389"/>
            <p14:sldId id="400"/>
            <p14:sldId id="401"/>
            <p14:sldId id="390"/>
            <p14:sldId id="391"/>
            <p14:sldId id="402"/>
            <p14:sldId id="392"/>
            <p14:sldId id="403"/>
            <p14:sldId id="348"/>
            <p14:sldId id="350"/>
            <p14:sldId id="351"/>
            <p14:sldId id="352"/>
            <p14:sldId id="353"/>
            <p14:sldId id="354"/>
            <p14:sldId id="411"/>
            <p14:sldId id="41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4"/>
            <p14:sldId id="366"/>
            <p14:sldId id="363"/>
            <p14:sldId id="370"/>
            <p14:sldId id="371"/>
            <p14:sldId id="372"/>
            <p14:sldId id="368"/>
            <p14:sldId id="373"/>
            <p14:sldId id="374"/>
            <p14:sldId id="375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/>
    <p:restoredTop sz="87484"/>
  </p:normalViewPr>
  <p:slideViewPr>
    <p:cSldViewPr snapToGrid="0" snapToObjects="1">
      <p:cViewPr varScale="1">
        <p:scale>
          <a:sx n="81" d="100"/>
          <a:sy n="81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3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70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57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21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97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97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317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86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195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2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994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67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3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49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17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59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02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414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674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38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6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55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70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54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076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274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338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731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265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386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10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5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909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751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54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825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198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122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3567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079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035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745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224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6224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2244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293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1770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8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33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4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37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42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2024/5/14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2024/5/14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6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8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436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70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9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2024/5/14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71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58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806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914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671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631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2024/5/14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9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1" marR="76198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118CCB1-E708-0301-A2A2-4C9162194CCC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8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A1D6-0169-28A8-F4FC-2AF48928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EE34D-5667-3957-3867-355D27FA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5726243"/>
            <a:ext cx="8449733" cy="959370"/>
          </a:xfrm>
        </p:spPr>
        <p:txBody>
          <a:bodyPr/>
          <a:lstStyle/>
          <a:p>
            <a:r>
              <a:rPr kumimoji="1" lang="en-US" altLang="zh-CN" b="1" dirty="0"/>
              <a:t>Since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never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time,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register.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9E74F-40C7-1C7F-FBF6-D63E97EE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4" y="886178"/>
            <a:ext cx="6899223" cy="46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B410-FF18-5813-BE77-6B4A00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E139-166E-885C-9F54-900E1E0B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</a:p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9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B410-FF18-5813-BE77-6B4A00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E139-166E-885C-9F54-900E1E0B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Solution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Dataflow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Equations</a:t>
            </a:r>
          </a:p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AA82-B1B0-9389-8687-905FB766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2E38C-8903-F477-44E8-4AFFA693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94428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“flows”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(more in Chapter 17).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BF6AA-FB58-773B-8E87-B316D4E1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65" y="2293495"/>
            <a:ext cx="2618926" cy="456450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14C682-B5D2-C9B9-0E59-BE7BE0BB94E7}"/>
              </a:ext>
            </a:extLst>
          </p:cNvPr>
          <p:cNvSpPr txBox="1">
            <a:spLocks/>
          </p:cNvSpPr>
          <p:nvPr/>
        </p:nvSpPr>
        <p:spPr>
          <a:xfrm>
            <a:off x="361244" y="2694628"/>
            <a:ext cx="7116688" cy="22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terminology: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flow-graph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has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out-edges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in-edges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pred[n]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of predecessors</a:t>
            </a:r>
          </a:p>
          <a:p>
            <a:pPr lvl="1"/>
            <a:r>
              <a:rPr kumimoji="1" lang="en-US" altLang="zh-CN" b="1" dirty="0" err="1">
                <a:solidFill>
                  <a:srgbClr val="0070C0"/>
                </a:solidFill>
              </a:rPr>
              <a:t>succ</a:t>
            </a:r>
            <a:r>
              <a:rPr kumimoji="1" lang="en-US" altLang="zh-CN" b="1" dirty="0">
                <a:solidFill>
                  <a:srgbClr val="0070C0"/>
                </a:solidFill>
              </a:rPr>
              <a:t>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60F19CC-E638-A6FA-845D-1A434722A857}"/>
              </a:ext>
            </a:extLst>
          </p:cNvPr>
          <p:cNvSpPr txBox="1">
            <a:spLocks/>
          </p:cNvSpPr>
          <p:nvPr/>
        </p:nvSpPr>
        <p:spPr>
          <a:xfrm>
            <a:off x="361244" y="4776314"/>
            <a:ext cx="6864016" cy="220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Example</a:t>
            </a:r>
          </a:p>
          <a:p>
            <a:pPr lvl="1"/>
            <a:r>
              <a:rPr kumimoji="1" lang="en-US" altLang="zh-CN" dirty="0"/>
              <a:t>out-edges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kumimoji="1" lang="en-US" altLang="zh-CN" dirty="0" err="1"/>
              <a:t>succ</a:t>
            </a:r>
            <a:r>
              <a:rPr kumimoji="1" lang="en-US" altLang="zh-CN" dirty="0"/>
              <a:t>[5]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kumimoji="1" lang="en-US" altLang="zh-CN" dirty="0"/>
              <a:t>in-edges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kumimoji="1" lang="en-US" altLang="zh-CN" dirty="0"/>
              <a:t>pred[2]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03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AA82-B1B0-9389-8687-905FB766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2E38C-8903-F477-44E8-4AFFA693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94428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“flows”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(more in Chapter 17).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BF6AA-FB58-773B-8E87-B316D4E1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65" y="2293495"/>
            <a:ext cx="2618926" cy="456450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14C682-B5D2-C9B9-0E59-BE7BE0BB94E7}"/>
              </a:ext>
            </a:extLst>
          </p:cNvPr>
          <p:cNvSpPr txBox="1">
            <a:spLocks/>
          </p:cNvSpPr>
          <p:nvPr/>
        </p:nvSpPr>
        <p:spPr>
          <a:xfrm>
            <a:off x="361244" y="2694628"/>
            <a:ext cx="7116688" cy="22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terminology: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flow-graph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has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out-edges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in-edges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pred[n]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of predecessors</a:t>
            </a:r>
          </a:p>
          <a:p>
            <a:pPr lvl="1"/>
            <a:r>
              <a:rPr kumimoji="1" lang="en-US" altLang="zh-CN" b="1" dirty="0" err="1">
                <a:solidFill>
                  <a:srgbClr val="0070C0"/>
                </a:solidFill>
              </a:rPr>
              <a:t>succ</a:t>
            </a:r>
            <a:r>
              <a:rPr kumimoji="1" lang="en-US" altLang="zh-CN" b="1" dirty="0">
                <a:solidFill>
                  <a:srgbClr val="0070C0"/>
                </a:solidFill>
              </a:rPr>
              <a:t>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60F19CC-E638-A6FA-845D-1A434722A857}"/>
              </a:ext>
            </a:extLst>
          </p:cNvPr>
          <p:cNvSpPr txBox="1">
            <a:spLocks/>
          </p:cNvSpPr>
          <p:nvPr/>
        </p:nvSpPr>
        <p:spPr>
          <a:xfrm>
            <a:off x="361244" y="4776314"/>
            <a:ext cx="6864016" cy="220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Example</a:t>
            </a:r>
          </a:p>
          <a:p>
            <a:pPr lvl="1"/>
            <a:r>
              <a:rPr kumimoji="1" lang="en-US" altLang="zh-CN" dirty="0"/>
              <a:t>out-edges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>
                <a:solidFill>
                  <a:srgbClr val="0070C0"/>
                </a:solidFill>
              </a:rPr>
              <a:t>5-&gt;6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5-&gt;2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 err="1"/>
              <a:t>succ</a:t>
            </a:r>
            <a:r>
              <a:rPr kumimoji="1" lang="en-US" altLang="zh-CN" dirty="0"/>
              <a:t>[5]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6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/>
              <a:t>in-edges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>
                <a:solidFill>
                  <a:srgbClr val="0070C0"/>
                </a:solidFill>
              </a:rPr>
              <a:t>5-&gt;2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1-&gt;2</a:t>
            </a:r>
            <a:r>
              <a:rPr kumimoji="1" lang="en-US" altLang="zh-CN" dirty="0"/>
              <a:t>}</a:t>
            </a:r>
          </a:p>
          <a:p>
            <a:pPr lvl="1"/>
            <a:r>
              <a:rPr kumimoji="1" lang="en-US" altLang="zh-CN" dirty="0"/>
              <a:t>pred[2]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</a:t>
            </a:r>
            <a:r>
              <a:rPr kumimoji="1"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427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0983-7D4C-DC94-FCD9-D7C4B964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9254-2A7B-0018-B8DB-6D242483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46" y="1256488"/>
            <a:ext cx="3441692" cy="140501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defines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94CE7E-A698-3F41-030A-D720C205B99B}"/>
              </a:ext>
            </a:extLst>
          </p:cNvPr>
          <p:cNvSpPr txBox="1"/>
          <p:nvPr/>
        </p:nvSpPr>
        <p:spPr>
          <a:xfrm>
            <a:off x="4190495" y="1192633"/>
            <a:ext cx="4384276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occurrence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variable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right-hand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side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assignment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other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expressions)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variable.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AE686E-9C1B-7F29-10AC-2DCFCB36B812}"/>
              </a:ext>
            </a:extLst>
          </p:cNvPr>
          <p:cNvSpPr txBox="1"/>
          <p:nvPr/>
        </p:nvSpPr>
        <p:spPr>
          <a:xfrm>
            <a:off x="3645491" y="3456218"/>
            <a:ext cx="1199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8000" dirty="0">
                <a:solidFill>
                  <a:schemeClr val="tx1"/>
                </a:solidFill>
              </a:rPr>
              <a:t>:=</a:t>
            </a:r>
            <a:endParaRPr lang="zh-CN" altLang="en-US" sz="8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F4C9A4-5647-73D9-9721-0DC0B9D9A26F}"/>
              </a:ext>
            </a:extLst>
          </p:cNvPr>
          <p:cNvSpPr txBox="1"/>
          <p:nvPr/>
        </p:nvSpPr>
        <p:spPr>
          <a:xfrm>
            <a:off x="3039928" y="3442484"/>
            <a:ext cx="7751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CB542D-AB89-57EB-1C57-EA20AE174804}"/>
              </a:ext>
            </a:extLst>
          </p:cNvPr>
          <p:cNvSpPr txBox="1"/>
          <p:nvPr/>
        </p:nvSpPr>
        <p:spPr>
          <a:xfrm>
            <a:off x="4674946" y="3456219"/>
            <a:ext cx="17621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8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y</a:t>
            </a:r>
            <a:r>
              <a:rPr kumimoji="1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z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33A4AD-F770-8E3D-A9E3-2CD0FE3EF725}"/>
              </a:ext>
            </a:extLst>
          </p:cNvPr>
          <p:cNvSpPr txBox="1"/>
          <p:nvPr/>
        </p:nvSpPr>
        <p:spPr>
          <a:xfrm>
            <a:off x="5107925" y="3698206"/>
            <a:ext cx="6842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7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9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0983-7D4C-DC94-FCD9-D7C4B964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Defs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B141D-C336-C1DC-2B73-9025C753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74" y="2443397"/>
            <a:ext cx="2618926" cy="441460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40D691-C492-8B5E-DAD7-FBFA1AD2E4D6}"/>
              </a:ext>
            </a:extLst>
          </p:cNvPr>
          <p:cNvSpPr txBox="1">
            <a:spLocks/>
          </p:cNvSpPr>
          <p:nvPr/>
        </p:nvSpPr>
        <p:spPr>
          <a:xfrm>
            <a:off x="324908" y="1551383"/>
            <a:ext cx="7971303" cy="396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defines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similar.</a:t>
            </a:r>
          </a:p>
          <a:p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239F4-AA58-E553-123C-40E03379CDBA}"/>
              </a:ext>
            </a:extLst>
          </p:cNvPr>
          <p:cNvSpPr txBox="1"/>
          <p:nvPr/>
        </p:nvSpPr>
        <p:spPr>
          <a:xfrm>
            <a:off x="2064970" y="3686814"/>
            <a:ext cx="4578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def(3)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def(a)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use(3)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use(a)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?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460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0983-7D4C-DC94-FCD9-D7C4B964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Defs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B141D-C336-C1DC-2B73-9025C753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74" y="2443397"/>
            <a:ext cx="2618926" cy="441460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40D691-C492-8B5E-DAD7-FBFA1AD2E4D6}"/>
              </a:ext>
            </a:extLst>
          </p:cNvPr>
          <p:cNvSpPr txBox="1">
            <a:spLocks/>
          </p:cNvSpPr>
          <p:nvPr/>
        </p:nvSpPr>
        <p:spPr>
          <a:xfrm>
            <a:off x="324908" y="1551383"/>
            <a:ext cx="7971303" cy="396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defines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similar.</a:t>
            </a:r>
          </a:p>
          <a:p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239F4-AA58-E553-123C-40E03379CDBA}"/>
              </a:ext>
            </a:extLst>
          </p:cNvPr>
          <p:cNvSpPr txBox="1"/>
          <p:nvPr/>
        </p:nvSpPr>
        <p:spPr>
          <a:xfrm>
            <a:off x="2064970" y="3686814"/>
            <a:ext cx="4578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def(3)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</a:t>
            </a:r>
            <a:r>
              <a:rPr kumimoji="1" lang="en-US" altLang="zh-CN" sz="2400" dirty="0">
                <a:solidFill>
                  <a:srgbClr val="0070C0"/>
                </a:solidFill>
              </a:rPr>
              <a:t>c</a:t>
            </a:r>
            <a:r>
              <a:rPr kumimoji="1" lang="en-US" altLang="zh-CN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def(a)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4</a:t>
            </a:r>
            <a:r>
              <a:rPr kumimoji="1" lang="en-US" altLang="zh-CN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use(3)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</a:t>
            </a:r>
            <a:r>
              <a:rPr kumimoji="1" lang="en-US" altLang="zh-CN" sz="2400" dirty="0">
                <a:solidFill>
                  <a:srgbClr val="0070C0"/>
                </a:solidFill>
              </a:rPr>
              <a:t>b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</a:t>
            </a:r>
            <a:r>
              <a:rPr kumimoji="1" lang="en-US" altLang="zh-CN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use(a)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</a:t>
            </a:r>
            <a:r>
              <a:rPr kumimoji="1" lang="en-US" altLang="zh-CN" sz="2400" dirty="0">
                <a:solidFill>
                  <a:srgbClr val="0070C0"/>
                </a:solidFill>
              </a:rPr>
              <a:t>2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5</a:t>
            </a:r>
            <a:r>
              <a:rPr kumimoji="1"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68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079D2-B963-AAF3-F7E9-8B55C87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E30ED-9C0E-7827-9AD0-A393928E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9" y="2971257"/>
            <a:ext cx="8449733" cy="3775457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Live-in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live-in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node;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Live-out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live-out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out-edges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</a:p>
          <a:p>
            <a:r>
              <a:rPr kumimoji="1" lang="en-US" altLang="zh-CN" dirty="0"/>
              <a:t>Notions: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in[n]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EE210BCB-19B0-F829-9EA5-48F48FCD53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9391" y="1881623"/>
            <a:ext cx="1318119" cy="1764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0A7C57E-C3C3-C613-AABA-1CC88FA27620}"/>
              </a:ext>
            </a:extLst>
          </p:cNvPr>
          <p:cNvSpPr/>
          <p:nvPr/>
        </p:nvSpPr>
        <p:spPr>
          <a:xfrm>
            <a:off x="7955278" y="1252609"/>
            <a:ext cx="74813" cy="74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B4D06C-60DD-135B-3AAF-AA6147813EF0}"/>
              </a:ext>
            </a:extLst>
          </p:cNvPr>
          <p:cNvSpPr txBox="1"/>
          <p:nvPr/>
        </p:nvSpPr>
        <p:spPr>
          <a:xfrm>
            <a:off x="8030091" y="1084566"/>
            <a:ext cx="27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v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7FC203-9C5C-1D71-581A-35101A25B121}"/>
              </a:ext>
            </a:extLst>
          </p:cNvPr>
          <p:cNvSpPr/>
          <p:nvPr/>
        </p:nvSpPr>
        <p:spPr>
          <a:xfrm>
            <a:off x="8107677" y="2244597"/>
            <a:ext cx="74813" cy="74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350371-4CD3-8F21-D906-E5DB763D826A}"/>
              </a:ext>
            </a:extLst>
          </p:cNvPr>
          <p:cNvSpPr txBox="1"/>
          <p:nvPr/>
        </p:nvSpPr>
        <p:spPr>
          <a:xfrm>
            <a:off x="7424215" y="2099323"/>
            <a:ext cx="64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0070C0"/>
                </a:solidFill>
              </a:rPr>
              <a:t>use(v)</a:t>
            </a:r>
            <a:endParaRPr kumimoji="1"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8C4BC6-BE87-98D6-5227-29F321582A7E}"/>
              </a:ext>
            </a:extLst>
          </p:cNvPr>
          <p:cNvSpPr txBox="1"/>
          <p:nvPr/>
        </p:nvSpPr>
        <p:spPr>
          <a:xfrm>
            <a:off x="7980217" y="1563702"/>
            <a:ext cx="101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70C0"/>
                </a:solidFill>
              </a:rPr>
              <a:t>no</a:t>
            </a:r>
            <a:r>
              <a:rPr kumimoji="1" lang="zh-CN" altLang="en-US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def(v)</a:t>
            </a:r>
            <a:endParaRPr kumimoji="1"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D768C706-C7FD-712E-5325-B6ED84DC29EC}"/>
              </a:ext>
            </a:extLst>
          </p:cNvPr>
          <p:cNvSpPr txBox="1">
            <a:spLocks/>
          </p:cNvSpPr>
          <p:nvPr/>
        </p:nvSpPr>
        <p:spPr>
          <a:xfrm>
            <a:off x="104679" y="970413"/>
            <a:ext cx="7509257" cy="202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</a:rPr>
              <a:t>Liveness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directed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edge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does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through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any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def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re-defined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7734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FED34AB-6FA2-E08C-8FAE-1A9B2CF5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5742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Calculate liveness info.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) via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70C0"/>
                </a:solidFill>
              </a:rPr>
              <a:t>def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in[m]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 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 err="1">
                <a:solidFill>
                  <a:srgbClr val="0070C0"/>
                </a:solidFill>
              </a:rPr>
              <a:t>succ</a:t>
            </a:r>
            <a:r>
              <a:rPr kumimoji="1" lang="en-US" altLang="zh-CN" dirty="0">
                <a:solidFill>
                  <a:srgbClr val="0070C0"/>
                </a:solidFill>
              </a:rPr>
              <a:t>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use[n]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 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05802A-68F2-EBEC-E86A-AA8C25A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53B964-83EB-3CDF-113A-F3F930E03F97}"/>
              </a:ext>
            </a:extLst>
          </p:cNvPr>
          <p:cNvSpPr/>
          <p:nvPr/>
        </p:nvSpPr>
        <p:spPr>
          <a:xfrm>
            <a:off x="6579060" y="4159515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8F5F4-212F-025A-1A97-F45404EC8E5B}"/>
              </a:ext>
            </a:extLst>
          </p:cNvPr>
          <p:cNvSpPr/>
          <p:nvPr/>
        </p:nvSpPr>
        <p:spPr>
          <a:xfrm>
            <a:off x="6579060" y="4875220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&lt;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AFED87-AB5B-8CBA-AE26-494EBF7F439A}"/>
              </a:ext>
            </a:extLst>
          </p:cNvPr>
          <p:cNvSpPr/>
          <p:nvPr/>
        </p:nvSpPr>
        <p:spPr>
          <a:xfrm>
            <a:off x="5847379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DB85CAE-0388-2A12-E122-0B7F77D7BA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223736" y="4590482"/>
            <a:ext cx="0" cy="2847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995F622-72BD-C662-EDB2-B6909ABC51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492055" y="5306187"/>
            <a:ext cx="731681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4DDB0-820F-081A-5181-8EB58534B054}"/>
              </a:ext>
            </a:extLst>
          </p:cNvPr>
          <p:cNvSpPr txBox="1"/>
          <p:nvPr/>
        </p:nvSpPr>
        <p:spPr>
          <a:xfrm>
            <a:off x="6306995" y="487125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3F88B-18D1-01B4-503F-F55084DF56D5}"/>
              </a:ext>
            </a:extLst>
          </p:cNvPr>
          <p:cNvSpPr txBox="1"/>
          <p:nvPr/>
        </p:nvSpPr>
        <p:spPr>
          <a:xfrm>
            <a:off x="5345084" y="5685374"/>
            <a:ext cx="5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B7A29-1F2C-2D85-9009-5BA5428B1A8D}"/>
              </a:ext>
            </a:extLst>
          </p:cNvPr>
          <p:cNvSpPr txBox="1"/>
          <p:nvPr/>
        </p:nvSpPr>
        <p:spPr>
          <a:xfrm>
            <a:off x="6266355" y="4171567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D1513-61BC-AFE2-F03E-0C3E8A759906}"/>
              </a:ext>
            </a:extLst>
          </p:cNvPr>
          <p:cNvSpPr/>
          <p:nvPr/>
        </p:nvSpPr>
        <p:spPr>
          <a:xfrm>
            <a:off x="7301913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F8C732-6FD0-D524-512B-433B1BF158E6}"/>
              </a:ext>
            </a:extLst>
          </p:cNvPr>
          <p:cNvSpPr txBox="1"/>
          <p:nvPr/>
        </p:nvSpPr>
        <p:spPr>
          <a:xfrm>
            <a:off x="8577049" y="5685374"/>
            <a:ext cx="52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m2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C4732B4-BAA4-F745-0D79-9D118A55C99E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7223736" y="5306187"/>
            <a:ext cx="722853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8836314-7510-C250-39CD-32E86F556028}"/>
              </a:ext>
            </a:extLst>
          </p:cNvPr>
          <p:cNvSpPr txBox="1"/>
          <p:nvPr/>
        </p:nvSpPr>
        <p:spPr>
          <a:xfrm>
            <a:off x="5575307" y="5216732"/>
            <a:ext cx="4579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out[n] = ?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ADD7B-E416-CBA9-6C64-F32B9C5D0D0C}"/>
              </a:ext>
            </a:extLst>
          </p:cNvPr>
          <p:cNvSpPr txBox="1"/>
          <p:nvPr/>
        </p:nvSpPr>
        <p:spPr>
          <a:xfrm>
            <a:off x="5575307" y="4529550"/>
            <a:ext cx="4579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in[n] = ?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088C68-78AF-B142-68D9-F572B7777E81}"/>
              </a:ext>
            </a:extLst>
          </p:cNvPr>
          <p:cNvSpPr txBox="1"/>
          <p:nvPr/>
        </p:nvSpPr>
        <p:spPr>
          <a:xfrm>
            <a:off x="5575307" y="4529550"/>
            <a:ext cx="4579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in[n] = {b, N}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?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2AE3B5-ECDB-0696-552F-C1799ECDBA2A}"/>
              </a:ext>
            </a:extLst>
          </p:cNvPr>
          <p:cNvSpPr txBox="1"/>
          <p:nvPr/>
        </p:nvSpPr>
        <p:spPr>
          <a:xfrm>
            <a:off x="5757084" y="6207917"/>
            <a:ext cx="29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m1, m2 and their successors can</a:t>
            </a:r>
          </a:p>
          <a:p>
            <a:pPr algn="ctr"/>
            <a:r>
              <a:rPr kumimoji="1" lang="en-US" altLang="zh-CN" sz="1600" b="1" dirty="0"/>
              <a:t>use other variables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82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FED34AB-6FA2-E08C-8FAE-1A9B2CF5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5742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Calculate liveness info.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) via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70C0"/>
                </a:solidFill>
              </a:rPr>
              <a:t>def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in[m]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 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 err="1">
                <a:solidFill>
                  <a:srgbClr val="0070C0"/>
                </a:solidFill>
              </a:rPr>
              <a:t>succ</a:t>
            </a:r>
            <a:r>
              <a:rPr kumimoji="1" lang="en-US" altLang="zh-CN" dirty="0">
                <a:solidFill>
                  <a:srgbClr val="0070C0"/>
                </a:solidFill>
              </a:rPr>
              <a:t>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use[n]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 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∉ </a:t>
            </a:r>
            <a:r>
              <a:rPr kumimoji="1" lang="en-US" altLang="zh-CN" dirty="0">
                <a:solidFill>
                  <a:srgbClr val="FF0000"/>
                </a:solidFill>
              </a:rPr>
              <a:t>def[n]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05802A-68F2-EBEC-E86A-AA8C25A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53B964-83EB-3CDF-113A-F3F930E03F97}"/>
              </a:ext>
            </a:extLst>
          </p:cNvPr>
          <p:cNvSpPr/>
          <p:nvPr/>
        </p:nvSpPr>
        <p:spPr>
          <a:xfrm>
            <a:off x="6579060" y="4159515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8F5F4-212F-025A-1A97-F45404EC8E5B}"/>
              </a:ext>
            </a:extLst>
          </p:cNvPr>
          <p:cNvSpPr/>
          <p:nvPr/>
        </p:nvSpPr>
        <p:spPr>
          <a:xfrm>
            <a:off x="6579060" y="4875220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&lt;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AFED87-AB5B-8CBA-AE26-494EBF7F439A}"/>
              </a:ext>
            </a:extLst>
          </p:cNvPr>
          <p:cNvSpPr/>
          <p:nvPr/>
        </p:nvSpPr>
        <p:spPr>
          <a:xfrm>
            <a:off x="5847379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DB85CAE-0388-2A12-E122-0B7F77D7BA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223736" y="4590482"/>
            <a:ext cx="0" cy="2847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995F622-72BD-C662-EDB2-B6909ABC51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492055" y="5306187"/>
            <a:ext cx="731681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4DDB0-820F-081A-5181-8EB58534B054}"/>
              </a:ext>
            </a:extLst>
          </p:cNvPr>
          <p:cNvSpPr txBox="1"/>
          <p:nvPr/>
        </p:nvSpPr>
        <p:spPr>
          <a:xfrm>
            <a:off x="6306995" y="487125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3F88B-18D1-01B4-503F-F55084DF56D5}"/>
              </a:ext>
            </a:extLst>
          </p:cNvPr>
          <p:cNvSpPr txBox="1"/>
          <p:nvPr/>
        </p:nvSpPr>
        <p:spPr>
          <a:xfrm>
            <a:off x="5345084" y="5685374"/>
            <a:ext cx="5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B7A29-1F2C-2D85-9009-5BA5428B1A8D}"/>
              </a:ext>
            </a:extLst>
          </p:cNvPr>
          <p:cNvSpPr txBox="1"/>
          <p:nvPr/>
        </p:nvSpPr>
        <p:spPr>
          <a:xfrm>
            <a:off x="6266355" y="4171567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D1513-61BC-AFE2-F03E-0C3E8A759906}"/>
              </a:ext>
            </a:extLst>
          </p:cNvPr>
          <p:cNvSpPr/>
          <p:nvPr/>
        </p:nvSpPr>
        <p:spPr>
          <a:xfrm>
            <a:off x="7301913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F8C732-6FD0-D524-512B-433B1BF158E6}"/>
              </a:ext>
            </a:extLst>
          </p:cNvPr>
          <p:cNvSpPr txBox="1"/>
          <p:nvPr/>
        </p:nvSpPr>
        <p:spPr>
          <a:xfrm>
            <a:off x="8577049" y="5685374"/>
            <a:ext cx="52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m2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C4732B4-BAA4-F745-0D79-9D118A55C99E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7223736" y="5306187"/>
            <a:ext cx="722853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F7482F-55FC-FD64-F728-D6E262218373}"/>
                  </a:ext>
                </a:extLst>
              </p:cNvPr>
              <p:cNvSpPr txBox="1"/>
              <p:nvPr/>
            </p:nvSpPr>
            <p:spPr>
              <a:xfrm>
                <a:off x="113601" y="3341869"/>
                <a:ext cx="6125353" cy="3200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1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Suppose:</a:t>
                </a:r>
              </a:p>
              <a:p>
                <a:pPr marL="938213" marR="0" lvl="2" indent="-230188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in[m1]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{d},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in[m2]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{e}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out[n]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{d,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e}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in[n]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dirty="0">
                    <a:solidFill>
                      <a:prstClr val="black"/>
                    </a:solidFill>
                  </a:rPr>
                  <a:t>{b, N} ∪ ({d, e} -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en-US" altLang="zh-CN" sz="2400" dirty="0">
                    <a:solidFill>
                      <a:prstClr val="black"/>
                    </a:solidFill>
                  </a:rPr>
                  <a:t>) = {b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e}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out[p]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{b,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e}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in[p]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</a:t>
                </a:r>
                <a:r>
                  <a:rPr kumimoji="1" lang="en-US" altLang="zh-CN" sz="2400" dirty="0">
                    <a:solidFill>
                      <a:prstClr val="black"/>
                    </a:solidFill>
                  </a:rPr>
                  <a:t> ∪ (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{b,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N,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e} - {b})</a:t>
                </a:r>
              </a:p>
              <a:p>
                <a:pPr lvl="1" defTabSz="914400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1" lang="en-US" altLang="zh-CN" sz="2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               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= {c, N, d, e}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F7482F-55FC-FD64-F728-D6E2622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1" y="3341869"/>
                <a:ext cx="6125353" cy="3200363"/>
              </a:xfrm>
              <a:prstGeom prst="rect">
                <a:avLst/>
              </a:prstGeom>
              <a:blipFill>
                <a:blip r:embed="rId3"/>
                <a:stretch>
                  <a:fillRect b="-3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56996B4-DCF0-E0AB-1D4A-AA406D986A0C}"/>
              </a:ext>
            </a:extLst>
          </p:cNvPr>
          <p:cNvSpPr txBox="1"/>
          <p:nvPr/>
        </p:nvSpPr>
        <p:spPr>
          <a:xfrm>
            <a:off x="6076772" y="5341380"/>
            <a:ext cx="531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{d}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66C1D-87D4-A889-D306-B8357094F101}"/>
              </a:ext>
            </a:extLst>
          </p:cNvPr>
          <p:cNvSpPr txBox="1"/>
          <p:nvPr/>
        </p:nvSpPr>
        <p:spPr>
          <a:xfrm>
            <a:off x="7878469" y="5341380"/>
            <a:ext cx="531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{e}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39CAA9-7591-217F-09AB-EA573ADA5228}"/>
              </a:ext>
            </a:extLst>
          </p:cNvPr>
          <p:cNvSpPr txBox="1"/>
          <p:nvPr/>
        </p:nvSpPr>
        <p:spPr>
          <a:xfrm>
            <a:off x="7878469" y="5028435"/>
            <a:ext cx="971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{d, e}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E707DB-36AB-3FCA-C9A9-4C7D62AEBB12}"/>
              </a:ext>
            </a:extLst>
          </p:cNvPr>
          <p:cNvSpPr txBox="1"/>
          <p:nvPr/>
        </p:nvSpPr>
        <p:spPr>
          <a:xfrm>
            <a:off x="7878469" y="4690594"/>
            <a:ext cx="1225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{b, N, d, e}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5B9238-A837-B476-AAB0-AE860812A3AA}"/>
              </a:ext>
            </a:extLst>
          </p:cNvPr>
          <p:cNvSpPr txBox="1"/>
          <p:nvPr/>
        </p:nvSpPr>
        <p:spPr>
          <a:xfrm>
            <a:off x="7878469" y="4330990"/>
            <a:ext cx="1225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{b, N, d, e}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E7537E-90CB-FB4A-5A5A-3C7D2BE1AB6A}"/>
              </a:ext>
            </a:extLst>
          </p:cNvPr>
          <p:cNvSpPr txBox="1"/>
          <p:nvPr/>
        </p:nvSpPr>
        <p:spPr>
          <a:xfrm>
            <a:off x="7878468" y="3948130"/>
            <a:ext cx="1225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{c, N, d, e}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57B960-F7D7-D1E4-4B6E-04674D70E9F2}"/>
              </a:ext>
            </a:extLst>
          </p:cNvPr>
          <p:cNvSpPr txBox="1"/>
          <p:nvPr/>
        </p:nvSpPr>
        <p:spPr>
          <a:xfrm>
            <a:off x="1894023" y="4494269"/>
            <a:ext cx="26765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r>
              <a:rPr kumimoji="1" lang="en-US" altLang="zh-CN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244DBB-E4A0-F32F-8F0F-8AFD8A8DF227}"/>
              </a:ext>
            </a:extLst>
          </p:cNvPr>
          <p:cNvSpPr txBox="1"/>
          <p:nvPr/>
        </p:nvSpPr>
        <p:spPr>
          <a:xfrm>
            <a:off x="1719025" y="4888734"/>
            <a:ext cx="406326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r>
              <a:rPr kumimoji="1" lang="en-US" altLang="zh-CN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BE6D1E-1279-7CA5-FDB5-F770923A5306}"/>
              </a:ext>
            </a:extLst>
          </p:cNvPr>
          <p:cNvSpPr txBox="1"/>
          <p:nvPr/>
        </p:nvSpPr>
        <p:spPr>
          <a:xfrm>
            <a:off x="1900939" y="5279529"/>
            <a:ext cx="160381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r>
              <a:rPr kumimoji="1" lang="en-US" altLang="zh-CN" sz="24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F7C51E-38B7-4178-16E7-C69AA4B9261C}"/>
              </a:ext>
            </a:extLst>
          </p:cNvPr>
          <p:cNvSpPr txBox="1"/>
          <p:nvPr/>
        </p:nvSpPr>
        <p:spPr>
          <a:xfrm>
            <a:off x="1703527" y="5673994"/>
            <a:ext cx="27771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r>
              <a:rPr kumimoji="1" lang="en-US" altLang="zh-CN" sz="2400" b="1" dirty="0">
                <a:solidFill>
                  <a:srgbClr val="C00000"/>
                </a:solidFill>
              </a:rPr>
              <a:t>?</a:t>
            </a:r>
          </a:p>
          <a:p>
            <a:pPr marL="6350" lvl="1"/>
            <a:endParaRPr kumimoji="1"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FED34AB-6FA2-E08C-8FAE-1A9B2CF5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5742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Calculate liveness info.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) via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70C0"/>
                </a:solidFill>
              </a:rPr>
              <a:t>def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in[m]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 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 err="1">
                <a:solidFill>
                  <a:srgbClr val="0070C0"/>
                </a:solidFill>
              </a:rPr>
              <a:t>succ</a:t>
            </a:r>
            <a:r>
              <a:rPr kumimoji="1" lang="en-US" altLang="zh-CN" dirty="0">
                <a:solidFill>
                  <a:srgbClr val="0070C0"/>
                </a:solidFill>
              </a:rPr>
              <a:t>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use[n]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out[n]</a:t>
            </a:r>
            <a:r>
              <a:rPr kumimoji="1" lang="en-US" altLang="zh-CN" dirty="0"/>
              <a:t> and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∉ </a:t>
            </a:r>
            <a:r>
              <a:rPr kumimoji="1" lang="en-US" altLang="zh-CN" dirty="0">
                <a:solidFill>
                  <a:srgbClr val="FF0000"/>
                </a:solidFill>
              </a:rPr>
              <a:t>def[n]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∊ </a:t>
            </a:r>
            <a:r>
              <a:rPr kumimoji="1" lang="en-US" altLang="zh-CN" dirty="0">
                <a:solidFill>
                  <a:srgbClr val="0070C0"/>
                </a:solidFill>
              </a:rPr>
              <a:t>in[n]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05802A-68F2-EBEC-E86A-AA8C25A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53B964-83EB-3CDF-113A-F3F930E03F97}"/>
              </a:ext>
            </a:extLst>
          </p:cNvPr>
          <p:cNvSpPr/>
          <p:nvPr/>
        </p:nvSpPr>
        <p:spPr>
          <a:xfrm>
            <a:off x="6579060" y="4159515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8F5F4-212F-025A-1A97-F45404EC8E5B}"/>
              </a:ext>
            </a:extLst>
          </p:cNvPr>
          <p:cNvSpPr/>
          <p:nvPr/>
        </p:nvSpPr>
        <p:spPr>
          <a:xfrm>
            <a:off x="6579060" y="4875220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&lt;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AFED87-AB5B-8CBA-AE26-494EBF7F439A}"/>
              </a:ext>
            </a:extLst>
          </p:cNvPr>
          <p:cNvSpPr/>
          <p:nvPr/>
        </p:nvSpPr>
        <p:spPr>
          <a:xfrm>
            <a:off x="5847379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DB85CAE-0388-2A12-E122-0B7F77D7BA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223736" y="4590482"/>
            <a:ext cx="0" cy="2847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995F622-72BD-C662-EDB2-B6909ABC51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492055" y="5306187"/>
            <a:ext cx="731681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4DDB0-820F-081A-5181-8EB58534B054}"/>
              </a:ext>
            </a:extLst>
          </p:cNvPr>
          <p:cNvSpPr txBox="1"/>
          <p:nvPr/>
        </p:nvSpPr>
        <p:spPr>
          <a:xfrm>
            <a:off x="6306995" y="487125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3F88B-18D1-01B4-503F-F55084DF56D5}"/>
              </a:ext>
            </a:extLst>
          </p:cNvPr>
          <p:cNvSpPr txBox="1"/>
          <p:nvPr/>
        </p:nvSpPr>
        <p:spPr>
          <a:xfrm>
            <a:off x="5345084" y="5685374"/>
            <a:ext cx="53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B7A29-1F2C-2D85-9009-5BA5428B1A8D}"/>
              </a:ext>
            </a:extLst>
          </p:cNvPr>
          <p:cNvSpPr txBox="1"/>
          <p:nvPr/>
        </p:nvSpPr>
        <p:spPr>
          <a:xfrm>
            <a:off x="6266355" y="4171567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9D1513-61BC-AFE2-F03E-0C3E8A759906}"/>
              </a:ext>
            </a:extLst>
          </p:cNvPr>
          <p:cNvSpPr/>
          <p:nvPr/>
        </p:nvSpPr>
        <p:spPr>
          <a:xfrm>
            <a:off x="7301913" y="5689344"/>
            <a:ext cx="1289352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...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F8C732-6FD0-D524-512B-433B1BF158E6}"/>
              </a:ext>
            </a:extLst>
          </p:cNvPr>
          <p:cNvSpPr txBox="1"/>
          <p:nvPr/>
        </p:nvSpPr>
        <p:spPr>
          <a:xfrm>
            <a:off x="8577049" y="5685374"/>
            <a:ext cx="52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m2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C4732B4-BAA4-F745-0D79-9D118A55C99E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7223736" y="5306187"/>
            <a:ext cx="722853" cy="3831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09E1369-2C24-A782-9EF6-F6579833EA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243" y="3967123"/>
                <a:ext cx="6041363" cy="2153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Dataflow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liveness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analysis</a:t>
                </a:r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CN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09E1369-2C24-A782-9EF6-F6579833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3" y="3967123"/>
                <a:ext cx="6041363" cy="2153188"/>
              </a:xfrm>
              <a:prstGeom prst="rect">
                <a:avLst/>
              </a:prstGeom>
              <a:blipFill>
                <a:blip r:embed="rId3"/>
                <a:stretch>
                  <a:fillRect l="-1468" t="-13529" b="-7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89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FED34AB-6FA2-E08C-8FAE-1A9B2CF5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2245210"/>
            <a:ext cx="8449734" cy="93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algorithm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finding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solution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equations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iteration: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05802A-68F2-EBEC-E86A-AA8C25A3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CDEDB53D-C4D2-BF04-50E2-025C4EE43D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244" y="1030884"/>
                <a:ext cx="8449734" cy="11220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内容占位符 2">
                <a:extLst>
                  <a:ext uri="{FF2B5EF4-FFF2-40B4-BE49-F238E27FC236}">
                    <a16:creationId xmlns:a16="http://schemas.microsoft.com/office/drawing/2014/main" id="{CDEDB53D-C4D2-BF04-50E2-025C4EE4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4" y="1030884"/>
                <a:ext cx="8449734" cy="1122008"/>
              </a:xfrm>
              <a:prstGeom prst="rect">
                <a:avLst/>
              </a:prstGeom>
              <a:blipFill>
                <a:blip r:embed="rId3"/>
                <a:stretch>
                  <a:fillRect t="-97753" b="-166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FEAF0E5-F3C9-FF1C-4838-0DC3D07AF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4124" y="3185160"/>
                <a:ext cx="6029396" cy="2890520"/>
              </a:xfrm>
              <a:prstGeom prst="rect">
                <a:avLst/>
              </a:prstGeom>
              <a:ln w="25400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in[n] ←{}; out[n] ←{}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in′[n] ← in[n]; out′[n] ← out[n]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in[n] ← use[n] ∪ (out[n] − def[n])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out[n] ←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kumimoji="1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sty m:val="p"/>
                            <m:brk m:alnAt="7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ucc</m:t>
                        </m:r>
                        <m: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kumimoji="1"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until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in′[n] = in[n] and out′[n] = out[n] for all n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FEAF0E5-F3C9-FF1C-4838-0DC3D07A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124" y="3185160"/>
                <a:ext cx="6029396" cy="2890520"/>
              </a:xfrm>
              <a:prstGeom prst="rect">
                <a:avLst/>
              </a:prstGeom>
              <a:blipFill>
                <a:blip r:embed="rId4"/>
                <a:stretch>
                  <a:fillRect l="-1468" t="-3043" r="-210" b="-6957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7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82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0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52220"/>
              </p:ext>
            </p:extLst>
          </p:nvPr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5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8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48482"/>
              </p:ext>
            </p:extLst>
          </p:nvPr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7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9538"/>
              </p:ext>
            </p:extLst>
          </p:nvPr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5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13" y="235395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9F33-35B4-02F3-33EF-54BACEA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FD2F9-886F-2DA4-1AB6-61CCC47598BC}"/>
              </a:ext>
            </a:extLst>
          </p:cNvPr>
          <p:cNvSpPr txBox="1"/>
          <p:nvPr/>
        </p:nvSpPr>
        <p:spPr>
          <a:xfrm>
            <a:off x="250281" y="5389528"/>
            <a:ext cx="8671660" cy="1254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Problem:</a:t>
            </a:r>
          </a:p>
          <a:p>
            <a:pPr marR="0" lvl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IR: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 unbounded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number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temporaries.</a:t>
            </a:r>
          </a:p>
          <a:p>
            <a:pPr marR="0" lvl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machine: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bounded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number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registers.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067903-EAAF-E3D7-F122-C61204EDD624}"/>
              </a:ext>
            </a:extLst>
          </p:cNvPr>
          <p:cNvGrpSpPr/>
          <p:nvPr/>
        </p:nvGrpSpPr>
        <p:grpSpPr>
          <a:xfrm>
            <a:off x="361244" y="3467879"/>
            <a:ext cx="4095593" cy="1638801"/>
            <a:chOff x="216015" y="2866424"/>
            <a:chExt cx="4431546" cy="181770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59DDFE3-2458-84EB-44A4-C0BFEBAA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015" y="2916938"/>
              <a:ext cx="4431546" cy="176718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12DD36-1475-551C-E88F-F2B166CCDBD6}"/>
                </a:ext>
              </a:extLst>
            </p:cNvPr>
            <p:cNvSpPr txBox="1"/>
            <p:nvPr/>
          </p:nvSpPr>
          <p:spPr>
            <a:xfrm>
              <a:off x="809390" y="3466255"/>
              <a:ext cx="803435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rgbClr val="C00000"/>
                  </a:solidFill>
                </a:rPr>
                <a:t>t908</a:t>
              </a:r>
              <a:endParaRPr kumimoji="1" lang="zh-CN" altLang="en-US" sz="22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A23616-FFE2-EC28-D882-FAB4443326CA}"/>
                </a:ext>
              </a:extLst>
            </p:cNvPr>
            <p:cNvSpPr txBox="1"/>
            <p:nvPr/>
          </p:nvSpPr>
          <p:spPr>
            <a:xfrm>
              <a:off x="3009636" y="3585088"/>
              <a:ext cx="803435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rgbClr val="C00000"/>
                  </a:solidFill>
                </a:rPr>
                <a:t>t909</a:t>
              </a:r>
              <a:endParaRPr kumimoji="1" lang="zh-CN" altLang="en-US" sz="22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3CDD1C-08E9-51A4-5E08-1144D0779C51}"/>
                </a:ext>
              </a:extLst>
            </p:cNvPr>
            <p:cNvSpPr txBox="1"/>
            <p:nvPr/>
          </p:nvSpPr>
          <p:spPr>
            <a:xfrm>
              <a:off x="1771061" y="2866424"/>
              <a:ext cx="1166449" cy="47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rgbClr val="C00000"/>
                  </a:solidFill>
                </a:rPr>
                <a:t>t910…</a:t>
              </a:r>
              <a:endParaRPr kumimoji="1" lang="zh-CN" altLang="en-US" sz="2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19A8A6AF-0A0A-157E-FDF6-C775B75B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99" y="1548413"/>
            <a:ext cx="2567284" cy="191458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t1</a:t>
            </a:r>
            <a:r>
              <a:rPr lang="en-US" altLang="zh-CN" sz="2400" b="1" dirty="0"/>
              <a:t>=x&gt;0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t2</a:t>
            </a:r>
            <a:r>
              <a:rPr lang="en-US" altLang="zh-CN" sz="2400" b="1" dirty="0"/>
              <a:t> = fact * x</a:t>
            </a:r>
          </a:p>
          <a:p>
            <a:r>
              <a:rPr lang="en-US" altLang="zh-CN" sz="2400" b="1" dirty="0"/>
              <a:t>fact = </a:t>
            </a:r>
            <a:r>
              <a:rPr lang="en-US" altLang="zh-CN" sz="2400" b="1" dirty="0">
                <a:solidFill>
                  <a:srgbClr val="C00000"/>
                </a:solidFill>
              </a:rPr>
              <a:t>t2</a:t>
            </a:r>
          </a:p>
          <a:p>
            <a:r>
              <a:rPr lang="en-US" altLang="zh-CN" sz="2400" b="1" dirty="0"/>
              <a:t>…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FDAEA0-F8EA-39DD-52C8-838AC19D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40" y="1519877"/>
            <a:ext cx="2567284" cy="19400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 err="1"/>
              <a:t>addi</a:t>
            </a:r>
            <a:r>
              <a:rPr lang="en-US" altLang="zh-CN" sz="2400" b="1" dirty="0"/>
              <a:t> a3,a0,4</a:t>
            </a:r>
          </a:p>
          <a:p>
            <a:r>
              <a:rPr lang="en-US" altLang="zh-CN" sz="2400" b="1" dirty="0" err="1"/>
              <a:t>addi</a:t>
            </a:r>
            <a:r>
              <a:rPr lang="en-US" altLang="zh-CN" sz="2400" b="1" dirty="0"/>
              <a:t> a4,x0,1</a:t>
            </a:r>
          </a:p>
          <a:p>
            <a:r>
              <a:rPr lang="en-US" altLang="zh-CN" sz="2400" b="1" dirty="0"/>
              <a:t>…</a:t>
            </a:r>
          </a:p>
          <a:p>
            <a:r>
              <a:rPr lang="en-US" altLang="zh-CN" sz="2400" b="1" dirty="0" err="1"/>
              <a:t>addi</a:t>
            </a:r>
            <a:r>
              <a:rPr lang="en-US" altLang="zh-CN" sz="2400" b="1" dirty="0"/>
              <a:t> a2,a3,0</a:t>
            </a:r>
          </a:p>
          <a:p>
            <a:r>
              <a:rPr lang="en-US" altLang="zh-CN" sz="2400" b="1" dirty="0" err="1"/>
              <a:t>addi</a:t>
            </a:r>
            <a:r>
              <a:rPr lang="en-US" altLang="zh-CN" sz="2400" b="1" dirty="0"/>
              <a:t> a3,a4,0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6ED34-F1F3-AFB5-FE70-1F6784210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r="76908" b="47754"/>
          <a:stretch/>
        </p:blipFill>
        <p:spPr>
          <a:xfrm>
            <a:off x="5069666" y="3571044"/>
            <a:ext cx="1356179" cy="18184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FCDA6C-AE4C-438A-2312-431A91FE7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" t="51440" r="76908" b="1775"/>
          <a:stretch/>
        </p:blipFill>
        <p:spPr>
          <a:xfrm>
            <a:off x="6494682" y="3622449"/>
            <a:ext cx="1474750" cy="171567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9B25F81-141F-0644-4A4D-1C7CD642DDA4}"/>
              </a:ext>
            </a:extLst>
          </p:cNvPr>
          <p:cNvSpPr txBox="1"/>
          <p:nvPr/>
        </p:nvSpPr>
        <p:spPr>
          <a:xfrm>
            <a:off x="2313232" y="976086"/>
            <a:ext cx="62373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0E709B-D987-EA5C-798C-49F6D5343543}"/>
              </a:ext>
            </a:extLst>
          </p:cNvPr>
          <p:cNvSpPr txBox="1"/>
          <p:nvPr/>
        </p:nvSpPr>
        <p:spPr>
          <a:xfrm>
            <a:off x="5392535" y="993665"/>
            <a:ext cx="220429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Machine code</a:t>
            </a:r>
            <a:endParaRPr lang="zh-CN" altLang="en-US" dirty="0"/>
          </a:p>
        </p:txBody>
      </p:sp>
      <p:sp>
        <p:nvSpPr>
          <p:cNvPr id="3" name="箭头: 右 15">
            <a:extLst>
              <a:ext uri="{FF2B5EF4-FFF2-40B4-BE49-F238E27FC236}">
                <a16:creationId xmlns:a16="http://schemas.microsoft.com/office/drawing/2014/main" id="{1C5A8AA4-DC26-8691-B118-BA58E14FDE59}"/>
              </a:ext>
            </a:extLst>
          </p:cNvPr>
          <p:cNvSpPr/>
          <p:nvPr/>
        </p:nvSpPr>
        <p:spPr>
          <a:xfrm>
            <a:off x="4140022" y="2277959"/>
            <a:ext cx="779178" cy="42389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5122"/>
              </p:ext>
            </p:extLst>
          </p:nvPr>
        </p:nvGraphicFramePr>
        <p:xfrm>
          <a:off x="81280" y="1590040"/>
          <a:ext cx="8991589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17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82735504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17549216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253276172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1252147393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958451384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10766497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656969850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1275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4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5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6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7</a:t>
                      </a:r>
                      <a:r>
                        <a:rPr lang="en-US" altLang="zh-CN" sz="1900" baseline="30000" dirty="0"/>
                        <a:t>th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" y="5238859"/>
                <a:ext cx="6632036" cy="1161941"/>
              </a:xfrm>
              <a:prstGeom prst="rect">
                <a:avLst/>
              </a:prstGeom>
              <a:blipFill>
                <a:blip r:embed="rId3"/>
                <a:stretch>
                  <a:fillRect t="-93548" b="-15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2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643272" cy="5177896"/>
          </a:xfrm>
        </p:spPr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3848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04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19781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7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20149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181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33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49329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434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11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8277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05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80475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0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90726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9F33-35B4-02F3-33EF-54BACEA0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6B641-D6B8-9B38-78FE-CE5983A5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25" y="1108181"/>
            <a:ext cx="8751451" cy="566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 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chemeClr val="accent1"/>
                </a:solidFill>
              </a:rPr>
              <a:t>in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use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time.</a:t>
            </a:r>
          </a:p>
          <a:p>
            <a:pPr marL="0" indent="0" algn="ctr">
              <a:buNone/>
              <a:tabLst>
                <a:tab pos="3640138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endParaRPr kumimoji="1" lang="en-US" altLang="zh-CN" sz="20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ctr">
              <a:spcBef>
                <a:spcPts val="400"/>
              </a:spcBef>
              <a:buNone/>
              <a:tabLst>
                <a:tab pos="3640138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a;</a:t>
            </a:r>
            <a:endParaRPr kumimoji="1" lang="en-US" altLang="zh-CN" sz="20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kumimoji="1" lang="en-US" altLang="zh-CN" dirty="0"/>
              <a:t>When there are too many temporaries to fit in registers,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</a:p>
          <a:p>
            <a:pPr marL="0" indent="0">
              <a:spcBef>
                <a:spcPts val="1600"/>
              </a:spcBef>
              <a:buNone/>
            </a:pPr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determine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whether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two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never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“in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use”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time?</a:t>
            </a:r>
          </a:p>
          <a:p>
            <a:pPr marL="0" indent="0">
              <a:spcBef>
                <a:spcPts val="2200"/>
              </a:spcBef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Liveness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Analysis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register.</a:t>
            </a:r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holds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value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future.</a:t>
            </a:r>
          </a:p>
        </p:txBody>
      </p:sp>
    </p:spTree>
    <p:extLst>
      <p:ext uri="{BB962C8B-B14F-4D97-AF65-F5344CB8AC3E}">
        <p14:creationId xmlns:p14="http://schemas.microsoft.com/office/powerpoint/2010/main" val="633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718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3723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38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/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3</a:t>
                      </a:r>
                      <a:r>
                        <a:rPr lang="en-US" altLang="zh-CN" sz="1900" baseline="30000" dirty="0"/>
                        <a:t>rd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983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4C68-19B5-540E-980A-A2EE23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A3A27-BC6F-4386-C670-DE207FD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out[n]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in[s],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out[n]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convergence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opposite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order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0421E5-9C84-9C38-2A9F-98BB217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52606"/>
              </p:ext>
            </p:extLst>
          </p:nvPr>
        </p:nvGraphicFramePr>
        <p:xfrm>
          <a:off x="361244" y="2370267"/>
          <a:ext cx="606491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879">
                  <a:extLst>
                    <a:ext uri="{9D8B030D-6E8A-4147-A177-3AD203B41FA5}">
                      <a16:colId xmlns:a16="http://schemas.microsoft.com/office/drawing/2014/main" val="282347406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00839883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710608525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169931457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84115230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2829707344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3351992616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857364360"/>
                    </a:ext>
                  </a:extLst>
                </a:gridCol>
                <a:gridCol w="673879">
                  <a:extLst>
                    <a:ext uri="{9D8B030D-6E8A-4147-A177-3AD203B41FA5}">
                      <a16:colId xmlns:a16="http://schemas.microsoft.com/office/drawing/2014/main" val="1418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1</a:t>
                      </a:r>
                      <a:r>
                        <a:rPr lang="en-US" altLang="zh-CN" sz="1900" baseline="30000" dirty="0"/>
                        <a:t>st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2</a:t>
                      </a:r>
                      <a:r>
                        <a:rPr lang="en-US" altLang="zh-CN" sz="1900" baseline="30000" dirty="0"/>
                        <a:t>nd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sz="1900" b="1" baseline="30000" dirty="0">
                          <a:solidFill>
                            <a:srgbClr val="FF0000"/>
                          </a:solidFill>
                        </a:rPr>
                        <a:t>rd</a:t>
                      </a:r>
                      <a:endParaRPr lang="zh-CN" alt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37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use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def</a:t>
                      </a:r>
                      <a:endParaRPr lang="zh-CN" altLang="en-US" sz="19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out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in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5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05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2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330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266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b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 err="1"/>
                        <a:t>bc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2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ac</a:t>
                      </a:r>
                      <a:endParaRPr lang="zh-CN" alt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c</a:t>
                      </a:r>
                      <a:endParaRPr lang="zh-CN" altLang="en-US" sz="19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53486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CF98D81-B9D5-05AD-A758-5A2270ED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53" y="2164705"/>
            <a:ext cx="2671987" cy="450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zh-CN" alt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def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zh-CN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ucc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zh-CN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2EE4C30-C310-BDA8-3F7E-06C515E3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" y="5663478"/>
                <a:ext cx="6632036" cy="1161941"/>
              </a:xfrm>
              <a:prstGeom prst="rect">
                <a:avLst/>
              </a:prstGeom>
              <a:blipFill>
                <a:blip r:embed="rId4"/>
                <a:stretch>
                  <a:fillRect t="-92473" b="-15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2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3296-9E38-C92D-8ABF-7D5ADDD2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86402-5027-F255-B130-1CE5C394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“flow”.</a:t>
            </a:r>
          </a:p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arrows,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“out”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“in”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994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B149B-4263-FC5B-42D7-E932DA32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A3C80-EE56-9FA6-9B4A-1DDFDBE8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Basic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blocks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Flow-graph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interesting.</a:t>
            </a:r>
          </a:p>
          <a:p>
            <a:pPr lvl="1"/>
            <a:r>
              <a:rPr kumimoji="1" lang="en-US" altLang="zh-CN" dirty="0"/>
              <a:t>merging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predecessors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successors</a:t>
            </a:r>
          </a:p>
          <a:p>
            <a:pPr lvl="1"/>
            <a:r>
              <a:rPr kumimoji="1" lang="en-US" altLang="zh-CN" dirty="0"/>
              <a:t>obtaining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time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           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ranges (and thus </a:t>
            </a:r>
            <a:r>
              <a:rPr lang="en" altLang="zh-CN" dirty="0"/>
              <a:t>searches terminate quickly</a:t>
            </a:r>
            <a:r>
              <a:rPr kumimoji="1"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48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FDC3-C9DE-44BA-D8D8-FF81CCB5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241EE-1331-14DC-0D52-7ACFB930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667951"/>
          </a:xfrm>
        </p:spPr>
        <p:txBody>
          <a:bodyPr/>
          <a:lstStyle/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represent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in[n]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out[n]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implementation?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arrays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bits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sorted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lists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variables</a:t>
            </a:r>
          </a:p>
          <a:p>
            <a:r>
              <a:rPr kumimoji="1" lang="en-US" altLang="zh-CN" b="1" dirty="0"/>
              <a:t>Bit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set)</a:t>
            </a:r>
          </a:p>
          <a:p>
            <a:pPr lvl="1"/>
            <a:r>
              <a:rPr kumimoji="1" lang="en-US" altLang="zh-CN" dirty="0"/>
              <a:t>Suppose: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position.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set-union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N/K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operations.</a:t>
            </a:r>
          </a:p>
          <a:p>
            <a:r>
              <a:rPr kumimoji="1" lang="en-US" altLang="zh-CN" b="1" dirty="0"/>
              <a:t>Sorted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set)</a:t>
            </a:r>
          </a:p>
          <a:p>
            <a:pPr lvl="1"/>
            <a:r>
              <a:rPr kumimoji="1" lang="en-US" altLang="zh-CN" dirty="0"/>
              <a:t>sorted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name)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lists</a:t>
            </a: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(fewer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N/K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sorted-list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C50715-6D2B-CE61-D9FC-919C56910F46}"/>
              </a:ext>
            </a:extLst>
          </p:cNvPr>
          <p:cNvSpPr txBox="1"/>
          <p:nvPr/>
        </p:nvSpPr>
        <p:spPr>
          <a:xfrm>
            <a:off x="2284714" y="4323046"/>
            <a:ext cx="219429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endParaRPr kumimoji="1"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5C4C7-C1F1-3BA2-6EA3-9066B5202819}"/>
              </a:ext>
            </a:extLst>
          </p:cNvPr>
          <p:cNvSpPr txBox="1"/>
          <p:nvPr/>
        </p:nvSpPr>
        <p:spPr>
          <a:xfrm>
            <a:off x="2057406" y="1968559"/>
            <a:ext cx="219429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lvl="1"/>
            <a:endParaRPr kumimoji="1"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6938-4620-4B36-FC92-A8481194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EE2E2-0B8E-F727-9884-E01E582B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71" y="952766"/>
            <a:ext cx="8748033" cy="5813794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How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fast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iterative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dataflow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analysis?</a:t>
            </a:r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size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N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variables.</a:t>
            </a:r>
          </a:p>
          <a:p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set-union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operation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takes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O(N)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time.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For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loop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constant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O(N)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=&gt;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O(N^2)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time.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</a:rPr>
              <a:t>Repeat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loop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2N^2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repeat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iterate.</a:t>
            </a:r>
          </a:p>
          <a:p>
            <a:pPr lvl="1"/>
            <a:r>
              <a:rPr kumimoji="1" lang="en-US" altLang="zh-CN" sz="2200" b="1" dirty="0">
                <a:solidFill>
                  <a:srgbClr val="0070C0"/>
                </a:solidFill>
              </a:rPr>
              <a:t>Why?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endParaRPr kumimoji="1" lang="en-US" altLang="zh-CN" sz="2200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monotonic,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keep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growing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infinitely.</a:t>
            </a:r>
            <a:endParaRPr kumimoji="1" lang="en-US" altLang="zh-CN" sz="2000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Worst-case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time:</a:t>
            </a:r>
          </a:p>
          <a:p>
            <a:pPr lvl="1"/>
            <a:r>
              <a:rPr kumimoji="1" lang="en-US" altLang="zh-CN" b="1" dirty="0"/>
              <a:t>O(N^4)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</a:t>
            </a:r>
            <a:r>
              <a:rPr kumimoji="1" lang="zh-CN" altLang="en-US" dirty="0"/>
              <a:t> </a:t>
            </a:r>
            <a:r>
              <a:rPr kumimoji="1" lang="en" altLang="zh-CN" dirty="0"/>
              <a:t>(cf. Chapter 17)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b="1" dirty="0"/>
              <a:t>Between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O(N)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O(N^2)</a:t>
            </a:r>
          </a:p>
          <a:p>
            <a:pPr lvl="1"/>
            <a:r>
              <a:rPr kumimoji="1" lang="en-US" altLang="zh-CN" dirty="0"/>
              <a:t>Proper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574366-0730-93DA-8FD1-72F66DBA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3" y="4664593"/>
            <a:ext cx="4097438" cy="21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898F-2303-9C6E-2D9E-B39BF49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A3537-B6FB-B4C9-226E-68FB9753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1" y="4121938"/>
            <a:ext cx="9016675" cy="273606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fragment.</a:t>
            </a:r>
          </a:p>
          <a:p>
            <a:r>
              <a:rPr kumimoji="1" lang="en-US" altLang="zh-CN" sz="2400" dirty="0"/>
              <a:t>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dataflow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equations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conservation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approximation.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If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needed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after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node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execution,</a:t>
            </a:r>
            <a:r>
              <a:rPr kumimoji="1" lang="zh-CN" altLang="en-US" sz="2200" dirty="0"/>
              <a:t> </a:t>
            </a:r>
            <a:r>
              <a:rPr kumimoji="1" lang="en" altLang="zh-CN" sz="2200" dirty="0"/>
              <a:t>we can be assured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that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>
                <a:solidFill>
                  <a:srgbClr val="0070C0"/>
                </a:solidFill>
              </a:rPr>
              <a:t> ∊ </a:t>
            </a:r>
            <a:r>
              <a:rPr kumimoji="1" lang="en-US" altLang="zh-CN" sz="2200" dirty="0">
                <a:solidFill>
                  <a:srgbClr val="0070C0"/>
                </a:solidFill>
              </a:rPr>
              <a:t>out[n]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solution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equations.</a:t>
            </a:r>
          </a:p>
          <a:p>
            <a:pPr lvl="1"/>
            <a:r>
              <a:rPr kumimoji="1" lang="en-US" altLang="zh-CN" sz="2200" dirty="0"/>
              <a:t>But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converse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true.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a</a:t>
            </a:r>
            <a:r>
              <a:rPr kumimoji="1" lang="zh-CN" altLang="en-US" sz="2200" dirty="0">
                <a:solidFill>
                  <a:srgbClr val="0070C0"/>
                </a:solidFill>
              </a:rPr>
              <a:t> ∊ </a:t>
            </a:r>
            <a:r>
              <a:rPr kumimoji="1" lang="en-US" altLang="zh-CN" sz="2200" dirty="0">
                <a:solidFill>
                  <a:srgbClr val="0070C0"/>
                </a:solidFill>
              </a:rPr>
              <a:t>out[n]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does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mean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value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really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11E1E-3B8D-6ACA-4070-D65E36FE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178"/>
            <a:ext cx="6776871" cy="3142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70AC8A-4230-8BEA-1C9F-FA5EE069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92" y="2005761"/>
            <a:ext cx="3245684" cy="876335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CB7592-F76C-399E-9399-C233EDA293A3}"/>
              </a:ext>
            </a:extLst>
          </p:cNvPr>
          <p:cNvSpPr txBox="1"/>
          <p:nvPr/>
        </p:nvSpPr>
        <p:spPr>
          <a:xfrm>
            <a:off x="7048072" y="6267236"/>
            <a:ext cx="17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Acceptable?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898F-2303-9C6E-2D9E-B39BF49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63E2D20-E97F-CB45-A5DC-613C12A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66212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In the case of 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liveness analysis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if variables are thought to be live at the same time, then we will make sure to hold their values in different registers.</a:t>
            </a:r>
          </a:p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A 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conservative approximation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of liveness is that one may erroneously believe a variable is live, but will never erroneously believe it is dead.</a:t>
            </a:r>
          </a:p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The consequence of a conservative approximation: the compiled code might use more registers than it really needs; but it will compute the right answer.</a:t>
            </a:r>
          </a:p>
          <a:p>
            <a:pPr algn="l"/>
            <a:endParaRPr lang="en-US" altLang="zh-CN" b="0" i="0" dirty="0"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Consider the live-in sets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Z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which fail to satisfy the dataflow equations.</a:t>
            </a:r>
          </a:p>
          <a:p>
            <a:pPr lvl="1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Based on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Z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b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and 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are never live at the same time</a:t>
            </a:r>
          </a:p>
          <a:p>
            <a:pPr lvl="1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We can assign them to the same register</a:t>
            </a:r>
          </a:p>
          <a:p>
            <a:pPr lvl="1"/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The resulting program would </a:t>
            </a:r>
            <a:r>
              <a:rPr lang="en-US" altLang="zh-CN" b="1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compute the wrong answer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F4962-C7B2-83D6-672F-65416F3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210A2-8233-59BC-A93E-D5A1B31B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88500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analysis?</a:t>
            </a:r>
          </a:p>
          <a:p>
            <a:pPr>
              <a:buFont typeface="Symbol" panose="05050102010706020507" pitchFamily="18" charset="2"/>
              <a:buChar char="Þ"/>
            </a:pPr>
            <a:r>
              <a:rPr kumimoji="1" lang="en-US" altLang="zh-CN" dirty="0"/>
              <a:t> Will variable </a:t>
            </a:r>
            <a:r>
              <a:rPr kumimoji="1" lang="en-US" altLang="zh-CN" dirty="0">
                <a:solidFill>
                  <a:schemeClr val="accent1"/>
                </a:solidFill>
              </a:rPr>
              <a:t>x </a:t>
            </a:r>
            <a:r>
              <a:rPr kumimoji="1" lang="en-US" altLang="zh-CN" dirty="0"/>
              <a:t>be used after statement </a:t>
            </a:r>
            <a:r>
              <a:rPr kumimoji="1" lang="en-US" altLang="zh-CN" dirty="0">
                <a:solidFill>
                  <a:schemeClr val="accent1"/>
                </a:solidFill>
              </a:rPr>
              <a:t>n</a:t>
            </a:r>
            <a:r>
              <a:rPr kumimoji="1" lang="en-US" altLang="zh-CN" dirty="0"/>
              <a:t>?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7B9936-7640-BB01-D413-26562E10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50" y="4172323"/>
            <a:ext cx="2695397" cy="231034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16FCF2-52A2-857D-DF39-AB7DDB36CA41}"/>
              </a:ext>
            </a:extLst>
          </p:cNvPr>
          <p:cNvSpPr txBox="1"/>
          <p:nvPr/>
        </p:nvSpPr>
        <p:spPr>
          <a:xfrm>
            <a:off x="548036" y="1983838"/>
            <a:ext cx="36212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Which statements may be executed after 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BE613D-6385-3A35-2EDD-EEE0AFCD08A7}"/>
              </a:ext>
            </a:extLst>
          </p:cNvPr>
          <p:cNvSpPr txBox="1"/>
          <p:nvPr/>
        </p:nvSpPr>
        <p:spPr>
          <a:xfrm>
            <a:off x="5605516" y="2122809"/>
            <a:ext cx="3078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/>
              <a:t>Make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a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control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flow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graph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AF7F3E-BC76-0A52-B946-A2A8E6D60937}"/>
              </a:ext>
            </a:extLst>
          </p:cNvPr>
          <p:cNvSpPr txBox="1"/>
          <p:nvPr/>
        </p:nvSpPr>
        <p:spPr>
          <a:xfrm>
            <a:off x="-42426" y="3610893"/>
            <a:ext cx="768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1" indent="-257175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Backward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analysis: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future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88E65-CFB4-FCC1-18DA-E9347D4CD5D9}"/>
              </a:ext>
            </a:extLst>
          </p:cNvPr>
          <p:cNvSpPr txBox="1"/>
          <p:nvPr/>
        </p:nvSpPr>
        <p:spPr>
          <a:xfrm>
            <a:off x="548036" y="2871074"/>
            <a:ext cx="362126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Will they use </a:t>
            </a:r>
            <a:r>
              <a:rPr lang="en-US" altLang="zh-CN" sz="2400" dirty="0">
                <a:solidFill>
                  <a:schemeClr val="accent1"/>
                </a:solidFill>
              </a:rPr>
              <a:t>x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3119AFC-8842-0DBD-754B-88FF75D5E6EF}"/>
              </a:ext>
            </a:extLst>
          </p:cNvPr>
          <p:cNvSpPr/>
          <p:nvPr/>
        </p:nvSpPr>
        <p:spPr>
          <a:xfrm>
            <a:off x="4586109" y="2149748"/>
            <a:ext cx="779178" cy="423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4FD05-DC75-7444-F9C4-42C36A67D5D6}"/>
              </a:ext>
            </a:extLst>
          </p:cNvPr>
          <p:cNvSpPr txBox="1"/>
          <p:nvPr/>
        </p:nvSpPr>
        <p:spPr>
          <a:xfrm>
            <a:off x="5605516" y="2837608"/>
            <a:ext cx="3078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/>
              <a:t>Analyze the statements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B9E4AD2-A3B3-5EEC-B72C-A730423272A1}"/>
              </a:ext>
            </a:extLst>
          </p:cNvPr>
          <p:cNvSpPr/>
          <p:nvPr/>
        </p:nvSpPr>
        <p:spPr>
          <a:xfrm>
            <a:off x="4586109" y="2864547"/>
            <a:ext cx="779178" cy="423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 animBg="1"/>
      <p:bldP spid="14" grpId="0" animBg="1"/>
      <p:bldP spid="15" grpId="0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898F-2303-9C6E-2D9E-B39BF49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63E2D20-E97F-CB45-A5DC-613C12A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1871078"/>
            <a:ext cx="8449733" cy="2319418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ea typeface="Menlo" panose="020B0609030804020204" pitchFamily="49" charset="0"/>
                <a:cs typeface="Menlo" panose="020B0609030804020204" pitchFamily="49" charset="0"/>
              </a:rPr>
              <a:t>A dataflow equation used for compiler optimization should be set up so that any solution to it provides conservative information to the optimizer; imprecise information may lead to suboptimal but never incorrect programs.</a:t>
            </a:r>
            <a:endParaRPr lang="zh-CN" altLang="en-US" dirty="0"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8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00F6-F39E-EA3C-3CAC-73C3E0EC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A0579-C6E3-0322-63A0-3BB9D5AE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16" y="999066"/>
            <a:ext cx="8687767" cy="5668181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Theorem.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10.3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</a:p>
          <a:p>
            <a:pPr lvl="1"/>
            <a:r>
              <a:rPr kumimoji="1" lang="en-US" altLang="zh-CN" i="1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Y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10.3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10.3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least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fixed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point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10.3.</a:t>
            </a:r>
          </a:p>
          <a:p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10.3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point.    (</a:t>
            </a:r>
            <a:r>
              <a:rPr kumimoji="1" lang="en-US" altLang="zh-CN" b="1" dirty="0"/>
              <a:t>Proof</a:t>
            </a:r>
            <a:r>
              <a:rPr kumimoji="1" lang="en-US" altLang="zh-CN" dirty="0"/>
              <a:t>. See Exercise 10.2)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B14FC2-7F8B-0304-6D69-F70E52BB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6" y="1895418"/>
            <a:ext cx="8659550" cy="22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BC41-D05D-01EA-5FD4-1FFD8562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5360D-1948-F770-002D-6F23B206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795" y="1780957"/>
            <a:ext cx="4968183" cy="1940044"/>
          </a:xfrm>
        </p:spPr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*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a+b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</a:p>
          <a:p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43D7F6-5028-FBCD-9730-FFA3C060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5" y="1034649"/>
            <a:ext cx="2415248" cy="343266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601411-72E9-335A-54E3-3E7CC0CCF747}"/>
              </a:ext>
            </a:extLst>
          </p:cNvPr>
          <p:cNvSpPr txBox="1">
            <a:spLocks/>
          </p:cNvSpPr>
          <p:nvPr/>
        </p:nvSpPr>
        <p:spPr>
          <a:xfrm>
            <a:off x="361243" y="4615779"/>
            <a:ext cx="8449733" cy="207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ignorant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go.</a:t>
            </a:r>
          </a:p>
          <a:p>
            <a:r>
              <a:rPr kumimoji="1" lang="en-US" altLang="zh-CN" dirty="0"/>
              <a:t>“Smarter”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permit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26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DCCD-C61F-77DA-8502-CEB7C178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A551-C061-C6BE-8F9D-73032B54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work.</a:t>
            </a:r>
          </a:p>
          <a:p>
            <a:pPr lvl="1"/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Theorem.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P(X)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infinite-looping)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Corollary.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H’(P,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L)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exists.</a:t>
            </a:r>
          </a:p>
          <a:p>
            <a:pPr lvl="1"/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halt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goto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4794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70E74-5044-76E9-6D1A-E6476A48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Conservative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B0228-71C3-938A-041A-94232527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general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special-case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algorithms.</a:t>
            </a:r>
          </a:p>
          <a:p>
            <a:r>
              <a:rPr kumimoji="1" lang="en-US" altLang="zh-CN" dirty="0"/>
              <a:t>But,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truly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conservative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approximation.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55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0EE7B-6A36-14E7-12B7-752969B5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Conservative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3593C-8AB5-11CD-8724-54481FAB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have :		</a:t>
            </a:r>
            <a:r>
              <a:rPr kumimoji="1" lang="en-US" altLang="zh-CN" dirty="0">
                <a:solidFill>
                  <a:schemeClr val="accent1"/>
                </a:solidFill>
              </a:rPr>
              <a:t>dynamic condition </a:t>
            </a:r>
          </a:p>
          <a:p>
            <a:pPr marL="0" indent="0">
              <a:buNone/>
            </a:pPr>
            <a:r>
              <a:rPr kumimoji="1" lang="en-US" altLang="zh-CN" dirty="0"/>
              <a:t>And its 			</a:t>
            </a:r>
            <a:r>
              <a:rPr kumimoji="1" lang="en-US" altLang="zh-CN" dirty="0">
                <a:solidFill>
                  <a:schemeClr val="accent1"/>
                </a:solidFill>
              </a:rPr>
              <a:t>static approximation</a:t>
            </a:r>
          </a:p>
          <a:p>
            <a:r>
              <a:rPr kumimoji="1" lang="en-US" altLang="zh-CN" b="1" dirty="0"/>
              <a:t>Dynamic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liveness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some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execution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going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.</a:t>
            </a:r>
          </a:p>
          <a:p>
            <a:r>
              <a:rPr kumimoji="1" lang="en-US" altLang="zh-CN" b="1" dirty="0"/>
              <a:t>Static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liveness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some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control-flow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live.</a:t>
            </a:r>
          </a:p>
        </p:txBody>
      </p:sp>
    </p:spTree>
    <p:extLst>
      <p:ext uri="{BB962C8B-B14F-4D97-AF65-F5344CB8AC3E}">
        <p14:creationId xmlns:p14="http://schemas.microsoft.com/office/powerpoint/2010/main" val="157242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8620A-BA3D-6FA0-BE70-A657019A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DE605-4341-2636-61D6-1570F259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One of the most important applications of liveness analysis is for </a:t>
            </a:r>
            <a:r>
              <a:rPr kumimoji="1" lang="en-US" altLang="zh-CN" b="1" dirty="0"/>
              <a:t>register allocation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/>
              <a:t>...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     </a:t>
            </a:r>
            <a:r>
              <a:rPr kumimoji="1" lang="en-US" altLang="zh-CN" dirty="0">
                <a:solidFill>
                  <a:srgbClr val="0070C0"/>
                </a:solidFill>
              </a:rPr>
              <a:t>r1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...,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rk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prevents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interference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interferences:</a:t>
            </a:r>
          </a:p>
          <a:p>
            <a:pPr lvl="1"/>
            <a:r>
              <a:rPr kumimoji="1" lang="en-US" altLang="zh-CN" dirty="0"/>
              <a:t>overlapping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ranges</a:t>
            </a:r>
          </a:p>
          <a:p>
            <a:pPr lvl="1"/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</a:t>
            </a:r>
          </a:p>
        </p:txBody>
      </p:sp>
    </p:spTree>
    <p:extLst>
      <p:ext uri="{BB962C8B-B14F-4D97-AF65-F5344CB8AC3E}">
        <p14:creationId xmlns:p14="http://schemas.microsoft.com/office/powerpoint/2010/main" val="3638468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86EC-E7CF-8204-CDD2-94608F6C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404DF-238C-A6A2-B684-6139E6F9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interference:</a:t>
            </a:r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matrix</a:t>
            </a:r>
          </a:p>
          <a:p>
            <a:pPr lvl="1"/>
            <a:r>
              <a:rPr kumimoji="1" lang="en-US" altLang="zh-CN" b="1" dirty="0"/>
              <a:t>x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marking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interferences</a:t>
            </a:r>
          </a:p>
          <a:p>
            <a:r>
              <a:rPr kumimoji="1" lang="en-US" altLang="zh-CN" b="1" dirty="0"/>
              <a:t>undirected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graph</a:t>
            </a:r>
          </a:p>
          <a:p>
            <a:pPr lvl="1"/>
            <a:r>
              <a:rPr kumimoji="1" lang="en-US" altLang="zh-CN" dirty="0"/>
              <a:t>node: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edge: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4B79AA-3AD3-6BCB-E063-A53BA5A6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9" y="3843061"/>
            <a:ext cx="7772400" cy="2108470"/>
          </a:xfrm>
          <a:prstGeom prst="rect">
            <a:avLst/>
          </a:prstGeom>
          <a:ln w="25400">
            <a:noFill/>
          </a:ln>
        </p:spPr>
      </p:pic>
      <p:sp>
        <p:nvSpPr>
          <p:cNvPr id="7" name="对话气泡: 圆角矩形 9">
            <a:extLst>
              <a:ext uri="{FF2B5EF4-FFF2-40B4-BE49-F238E27FC236}">
                <a16:creationId xmlns:a16="http://schemas.microsoft.com/office/drawing/2014/main" id="{608E4079-0B59-ACFB-3BA9-C143934CB002}"/>
              </a:ext>
            </a:extLst>
          </p:cNvPr>
          <p:cNvSpPr/>
          <p:nvPr/>
        </p:nvSpPr>
        <p:spPr>
          <a:xfrm>
            <a:off x="4226106" y="4969386"/>
            <a:ext cx="2308302" cy="1207577"/>
          </a:xfrm>
          <a:prstGeom prst="wedgeRoundRectCallout">
            <a:avLst>
              <a:gd name="adj1" fmla="val 52624"/>
              <a:gd name="adj2" fmla="val -76049"/>
              <a:gd name="adj3" fmla="val 16667"/>
            </a:avLst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88900" lvl="1"/>
            <a:r>
              <a:rPr kumimoji="1" lang="en-US" altLang="zh-CN" sz="2000" dirty="0"/>
              <a:t>Allocating registers by coloring the inference graph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930B5A-057B-0B64-CEC2-2AA894136DB5}"/>
              </a:ext>
            </a:extLst>
          </p:cNvPr>
          <p:cNvSpPr/>
          <p:nvPr/>
        </p:nvSpPr>
        <p:spPr>
          <a:xfrm>
            <a:off x="6991815" y="4457375"/>
            <a:ext cx="439921" cy="4399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</a:t>
            </a:r>
            <a:endParaRPr kumimoji="1"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4E12BB4-C370-7800-BEC2-BA39F7E5B63B}"/>
              </a:ext>
            </a:extLst>
          </p:cNvPr>
          <p:cNvSpPr/>
          <p:nvPr/>
        </p:nvSpPr>
        <p:spPr>
          <a:xfrm>
            <a:off x="7857893" y="3926093"/>
            <a:ext cx="439921" cy="4399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b</a:t>
            </a:r>
            <a:endParaRPr kumimoji="1"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08E5F8-CF8C-5B77-7E60-BB126A197E57}"/>
              </a:ext>
            </a:extLst>
          </p:cNvPr>
          <p:cNvSpPr/>
          <p:nvPr/>
        </p:nvSpPr>
        <p:spPr>
          <a:xfrm>
            <a:off x="7857892" y="5002630"/>
            <a:ext cx="439921" cy="4399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30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209C5-6FE6-50B0-3B69-3EAB4EE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5E8E0-768B-4F77-2AF2-5D1113C6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artificial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C30DE-C280-19A1-40E5-1575F932B2D3}"/>
              </a:ext>
            </a:extLst>
          </p:cNvPr>
          <p:cNvSpPr txBox="1"/>
          <p:nvPr/>
        </p:nvSpPr>
        <p:spPr>
          <a:xfrm>
            <a:off x="650647" y="1845849"/>
            <a:ext cx="3304572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(copy)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(use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(use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1B9B94-0378-6A62-F780-A0BCF0E8ED74}"/>
              </a:ext>
            </a:extLst>
          </p:cNvPr>
          <p:cNvSpPr txBox="1">
            <a:spLocks/>
          </p:cNvSpPr>
          <p:nvPr/>
        </p:nvSpPr>
        <p:spPr>
          <a:xfrm>
            <a:off x="361243" y="3900672"/>
            <a:ext cx="8449733" cy="295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Normally,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t)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value.</a:t>
            </a:r>
          </a:p>
          <a:p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case.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(non-move)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(t,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0E6D1-FA1B-37C5-D25B-19B5FA6DD55D}"/>
              </a:ext>
            </a:extLst>
          </p:cNvPr>
          <p:cNvSpPr txBox="1"/>
          <p:nvPr/>
        </p:nvSpPr>
        <p:spPr>
          <a:xfrm>
            <a:off x="5188781" y="1845849"/>
            <a:ext cx="3304572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(copy)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:= ...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(use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(use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AB5B-8ED3-BF59-C64A-3E67DB1F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Interference Graphs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391B1F-031A-EFA4-4110-2C2956B2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Therefore, the way to add interference edges for each new definition is:</a:t>
            </a:r>
          </a:p>
          <a:p>
            <a:endParaRPr lang="en-US" altLang="zh-CN" dirty="0"/>
          </a:p>
          <a:p>
            <a:r>
              <a:rPr lang="en-US" altLang="zh-CN" dirty="0"/>
              <a:t>At any non-move instruction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that defines a variable 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where </a:t>
            </a:r>
            <a:r>
              <a:rPr lang="en-US" altLang="zh-CN" dirty="0">
                <a:solidFill>
                  <a:schemeClr val="accent1"/>
                </a:solidFill>
              </a:rPr>
              <a:t>out[n] = (b1, ..., </a:t>
            </a:r>
            <a:r>
              <a:rPr lang="en-US" altLang="zh-CN" dirty="0" err="1">
                <a:solidFill>
                  <a:schemeClr val="accent1"/>
                </a:solidFill>
              </a:rPr>
              <a:t>bj</a:t>
            </a:r>
            <a:r>
              <a:rPr lang="en-US" altLang="zh-CN" dirty="0">
                <a:solidFill>
                  <a:schemeClr val="accent1"/>
                </a:solidFill>
              </a:rPr>
              <a:t>), </a:t>
            </a:r>
            <a:r>
              <a:rPr lang="en-US" altLang="zh-CN" dirty="0"/>
              <a:t>add interference edges                </a:t>
            </a:r>
            <a:r>
              <a:rPr lang="en-US" altLang="zh-CN" dirty="0">
                <a:solidFill>
                  <a:schemeClr val="accent1"/>
                </a:solidFill>
              </a:rPr>
              <a:t>(a, b1), .., (a, </a:t>
            </a:r>
            <a:r>
              <a:rPr lang="en-US" altLang="zh-CN" dirty="0" err="1">
                <a:solidFill>
                  <a:schemeClr val="accent1"/>
                </a:solidFill>
              </a:rPr>
              <a:t>bj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At a move instruction </a:t>
            </a:r>
            <a:r>
              <a:rPr lang="en-US" altLang="zh-CN" dirty="0">
                <a:solidFill>
                  <a:schemeClr val="accent1"/>
                </a:solidFill>
              </a:rPr>
              <a:t>a := c</a:t>
            </a:r>
            <a:r>
              <a:rPr lang="en-US" altLang="zh-CN" dirty="0"/>
              <a:t>, where </a:t>
            </a:r>
            <a:r>
              <a:rPr lang="en-US" altLang="zh-CN" dirty="0">
                <a:solidFill>
                  <a:schemeClr val="accent1"/>
                </a:solidFill>
              </a:rPr>
              <a:t>{b1, ..., </a:t>
            </a:r>
            <a:r>
              <a:rPr lang="en-US" altLang="zh-CN" dirty="0" err="1">
                <a:solidFill>
                  <a:schemeClr val="accent1"/>
                </a:solidFill>
              </a:rPr>
              <a:t>bj</a:t>
            </a:r>
            <a:r>
              <a:rPr lang="en-US" altLang="zh-CN" dirty="0">
                <a:solidFill>
                  <a:schemeClr val="accent1"/>
                </a:solidFill>
              </a:rPr>
              <a:t>} </a:t>
            </a:r>
            <a:r>
              <a:rPr lang="en-US" altLang="zh-CN" dirty="0"/>
              <a:t>are the live- out set, add interference edges </a:t>
            </a:r>
            <a:r>
              <a:rPr lang="en-US" altLang="zh-CN" dirty="0">
                <a:solidFill>
                  <a:schemeClr val="accent1"/>
                </a:solidFill>
              </a:rPr>
              <a:t>(a, b1), ..., (a, </a:t>
            </a:r>
            <a:r>
              <a:rPr lang="en-US" altLang="zh-CN" dirty="0" err="1">
                <a:solidFill>
                  <a:schemeClr val="accent1"/>
                </a:solidFill>
              </a:rPr>
              <a:t>bj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en-US" altLang="zh-CN" dirty="0"/>
              <a:t>for any </a:t>
            </a:r>
            <a:r>
              <a:rPr lang="en-US" altLang="zh-CN" dirty="0">
                <a:solidFill>
                  <a:srgbClr val="0070C0"/>
                </a:solidFill>
              </a:rPr>
              <a:t>bi</a:t>
            </a:r>
            <a:r>
              <a:rPr lang="en-US" altLang="zh-CN" dirty="0"/>
              <a:t> that is not the same as </a:t>
            </a:r>
            <a:r>
              <a:rPr lang="en-US" altLang="zh-CN" dirty="0">
                <a:solidFill>
                  <a:schemeClr val="accent1"/>
                </a:solidFill>
              </a:rPr>
              <a:t>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25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F4962-C7B2-83D6-672F-65416F3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210A2-8233-59BC-A93E-D5A1B31B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5619822" cy="252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Make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control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flow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graph: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node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statement.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edge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29066E-CA5B-FDC1-D2B8-996521A8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56" y="3167798"/>
            <a:ext cx="3166317" cy="271398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8A251E-D8E6-DF97-F5B5-C48B684B429E}"/>
              </a:ext>
            </a:extLst>
          </p:cNvPr>
          <p:cNvSpPr/>
          <p:nvPr/>
        </p:nvSpPr>
        <p:spPr>
          <a:xfrm>
            <a:off x="6625644" y="1872603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835CEC-1AFC-E934-857B-2C940BB65DB5}"/>
              </a:ext>
            </a:extLst>
          </p:cNvPr>
          <p:cNvSpPr/>
          <p:nvPr/>
        </p:nvSpPr>
        <p:spPr>
          <a:xfrm>
            <a:off x="6625644" y="2704522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01A2E6-2DB2-EE9F-192B-6DE4165BAED2}"/>
              </a:ext>
            </a:extLst>
          </p:cNvPr>
          <p:cNvSpPr/>
          <p:nvPr/>
        </p:nvSpPr>
        <p:spPr>
          <a:xfrm>
            <a:off x="6625644" y="353140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c+b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679BCA-52BF-015E-9E6B-CB8B96B6B9EE}"/>
              </a:ext>
            </a:extLst>
          </p:cNvPr>
          <p:cNvSpPr/>
          <p:nvPr/>
        </p:nvSpPr>
        <p:spPr>
          <a:xfrm>
            <a:off x="6625644" y="4353200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*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EF259F-3945-9C9D-8442-49B50037FCC9}"/>
              </a:ext>
            </a:extLst>
          </p:cNvPr>
          <p:cNvSpPr/>
          <p:nvPr/>
        </p:nvSpPr>
        <p:spPr>
          <a:xfrm>
            <a:off x="5981066" y="6031433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return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B65DA8-7315-70E1-9A77-E9A36707E440}"/>
              </a:ext>
            </a:extLst>
          </p:cNvPr>
          <p:cNvSpPr/>
          <p:nvPr/>
        </p:nvSpPr>
        <p:spPr>
          <a:xfrm>
            <a:off x="6625644" y="5180079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a&lt;N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56F838B-71AE-0905-29AD-B2B6CA7EB31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400062" y="1470478"/>
            <a:ext cx="0" cy="402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289D09F-75F9-9490-EAD1-E89AB66358D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400062" y="2303570"/>
            <a:ext cx="0" cy="400952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AA94248-EE1D-BB83-EF52-75F30215448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400062" y="3135489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A482292-58B2-B003-A2B7-CD0C55DCF71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400062" y="3962368"/>
            <a:ext cx="0" cy="3908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6E5AA94-24B9-8BD8-5F9F-8D8D062479F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400062" y="4784167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5F9D8A6-6BC4-142F-C971-A18FE207005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6755484" y="5611046"/>
            <a:ext cx="644578" cy="420387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E472E62-FE9A-00EB-06FA-8FA11ABD94A8}"/>
              </a:ext>
            </a:extLst>
          </p:cNvPr>
          <p:cNvCxnSpPr>
            <a:cxnSpLocks/>
          </p:cNvCxnSpPr>
          <p:nvPr/>
        </p:nvCxnSpPr>
        <p:spPr>
          <a:xfrm rot="5400000" flipH="1">
            <a:off x="6314838" y="4157726"/>
            <a:ext cx="2906524" cy="12700"/>
          </a:xfrm>
          <a:prstGeom prst="curvedConnector5">
            <a:avLst>
              <a:gd name="adj1" fmla="val -7865"/>
              <a:gd name="adj2" fmla="val -8036638"/>
              <a:gd name="adj3" fmla="val 107865"/>
            </a:avLst>
          </a:prstGeom>
          <a:ln w="254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C19099A-412A-719F-B2CA-E2106EFB21A6}"/>
              </a:ext>
            </a:extLst>
          </p:cNvPr>
          <p:cNvSpPr txBox="1"/>
          <p:nvPr/>
        </p:nvSpPr>
        <p:spPr>
          <a:xfrm>
            <a:off x="6625644" y="1500458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0CBBA1A-3F80-4790-097F-F87D06141BC1}"/>
              </a:ext>
            </a:extLst>
          </p:cNvPr>
          <p:cNvSpPr txBox="1"/>
          <p:nvPr/>
        </p:nvSpPr>
        <p:spPr>
          <a:xfrm>
            <a:off x="6630590" y="2358862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465B42-8A76-7330-7828-6D138EC79E50}"/>
              </a:ext>
            </a:extLst>
          </p:cNvPr>
          <p:cNvSpPr txBox="1"/>
          <p:nvPr/>
        </p:nvSpPr>
        <p:spPr>
          <a:xfrm>
            <a:off x="6625644" y="3167798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45C540C-4BF6-91D5-6A80-0E7600ADCBC2}"/>
              </a:ext>
            </a:extLst>
          </p:cNvPr>
          <p:cNvSpPr txBox="1"/>
          <p:nvPr/>
        </p:nvSpPr>
        <p:spPr>
          <a:xfrm>
            <a:off x="6625644" y="397803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EB99BC6-E0D3-DE24-5F83-EE36CD5D15FE}"/>
              </a:ext>
            </a:extLst>
          </p:cNvPr>
          <p:cNvSpPr txBox="1"/>
          <p:nvPr/>
        </p:nvSpPr>
        <p:spPr>
          <a:xfrm>
            <a:off x="6625644" y="4819554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5CC6E9-D937-D880-CC2E-84D89375210D}"/>
              </a:ext>
            </a:extLst>
          </p:cNvPr>
          <p:cNvSpPr txBox="1"/>
          <p:nvPr/>
        </p:nvSpPr>
        <p:spPr>
          <a:xfrm>
            <a:off x="5986975" y="5665135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42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B410-FF18-5813-BE77-6B4A000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E139-166E-885C-9F54-900E1E0B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</a:p>
          <a:p>
            <a:r>
              <a:rPr kumimoji="1" lang="en-US" altLang="zh-CN" b="1" dirty="0"/>
              <a:t>Liveness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9149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2901-B685-62C8-6323-A9CDDD9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9A919-5578-5E1A-5868-B11A74A0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stages: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program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control-flow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control-flow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graph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interference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(For detailed implementation, refer to textbook.)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30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D4A1-C156-C1CF-6608-13B69D02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5CD82-726A-EF77-21F9-69C400B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program).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node-to-thing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G_table</a:t>
            </a:r>
            <a:r>
              <a:rPr kumimoji="1" lang="zh-CN" altLang="en-US" i="1" dirty="0">
                <a:solidFill>
                  <a:srgbClr val="0070C0"/>
                </a:solidFill>
              </a:rPr>
              <a:t>            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Hashtable</a:t>
            </a:r>
            <a:r>
              <a:rPr kumimoji="1" lang="en-US" altLang="zh-CN" dirty="0"/>
              <a:t>).</a:t>
            </a:r>
          </a:p>
          <a:p>
            <a:r>
              <a:rPr kumimoji="0" lang="en-US" altLang="zh-CN" dirty="0"/>
              <a:t>The following idiom associates information </a:t>
            </a:r>
            <a:r>
              <a:rPr kumimoji="0" lang="en-US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x</a:t>
            </a:r>
            <a:r>
              <a:rPr kumimoji="0" lang="en-US" altLang="zh-CN" dirty="0"/>
              <a:t> with node </a:t>
            </a:r>
            <a:r>
              <a:rPr kumimoji="0" lang="en-US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</a:t>
            </a:r>
            <a:r>
              <a:rPr kumimoji="0" lang="en-US" altLang="zh-CN" dirty="0"/>
              <a:t> in a mapping </a:t>
            </a:r>
            <a:r>
              <a:rPr kumimoji="0" lang="en-US" altLang="zh-CN" dirty="0" err="1">
                <a:solidFill>
                  <a:schemeClr val="accent1"/>
                </a:solidFill>
                <a:highlight>
                  <a:srgbClr val="FFFF00"/>
                </a:highlight>
              </a:rPr>
              <a:t>mytable</a:t>
            </a:r>
            <a:r>
              <a:rPr kumimoji="0" lang="en-US" altLang="zh-CN" dirty="0"/>
              <a:t>.</a:t>
            </a:r>
          </a:p>
          <a:p>
            <a:pPr marL="0" indent="0" algn="ctr">
              <a:buNone/>
            </a:pPr>
            <a:r>
              <a:rPr kumimoji="0"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G_enter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mytable,n,x</a:t>
            </a:r>
            <a:r>
              <a:rPr kumimoji="0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:</a:t>
            </a:r>
          </a:p>
          <a:p>
            <a:pPr lvl="1"/>
            <a:r>
              <a:rPr kumimoji="0" lang="en-US" altLang="zh-CN" dirty="0">
                <a:solidFill>
                  <a:srgbClr val="0070C0"/>
                </a:solidFill>
              </a:rPr>
              <a:t>n</a:t>
            </a:r>
            <a:r>
              <a:rPr kumimoji="0" lang="zh-CN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</a:rPr>
              <a:t>=</a:t>
            </a:r>
            <a:r>
              <a:rPr kumimoji="0" lang="zh-CN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CN" dirty="0" err="1">
                <a:solidFill>
                  <a:srgbClr val="0070C0"/>
                </a:solidFill>
              </a:rPr>
              <a:t>G_Node</a:t>
            </a:r>
            <a:r>
              <a:rPr kumimoji="0" lang="en-US" altLang="zh-CN" dirty="0">
                <a:solidFill>
                  <a:srgbClr val="0070C0"/>
                </a:solidFill>
              </a:rPr>
              <a:t>(g,</a:t>
            </a:r>
            <a:r>
              <a:rPr kumimoji="0" lang="zh-CN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</a:rPr>
              <a:t>x)</a:t>
            </a:r>
            <a:r>
              <a:rPr kumimoji="0" lang="en-US" altLang="zh-CN" dirty="0"/>
              <a:t>:</a:t>
            </a:r>
            <a:r>
              <a:rPr kumimoji="0"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G_nodeInfo</a:t>
            </a:r>
            <a:r>
              <a:rPr lang="en-US" altLang="zh-CN" dirty="0">
                <a:solidFill>
                  <a:srgbClr val="0070C0"/>
                </a:solidFill>
              </a:rPr>
              <a:t>(n)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retrieves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endParaRPr kumimoji="0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0" lang="en-US" altLang="zh-CN" sz="2800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31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8422-074F-2A88-D1CC-6EEC7AD6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317B8-B40A-35B0-7E9A-FA70824C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FlowGraph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graphs: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node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block)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edge(m,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(either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through)</a:t>
            </a:r>
          </a:p>
        </p:txBody>
      </p:sp>
    </p:spTree>
    <p:extLst>
      <p:ext uri="{BB962C8B-B14F-4D97-AF65-F5344CB8AC3E}">
        <p14:creationId xmlns:p14="http://schemas.microsoft.com/office/powerpoint/2010/main" val="2055850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8422-074F-2A88-D1CC-6EEC7AD6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317B8-B40A-35B0-7E9A-FA70824C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3097929"/>
            <a:ext cx="8449733" cy="33221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properties: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FG_def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instruction).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FG_ use()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instruction).</a:t>
            </a:r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FG_isMove</a:t>
            </a:r>
            <a:r>
              <a:rPr kumimoji="1" lang="en-US" altLang="zh-CN" dirty="0">
                <a:solidFill>
                  <a:srgbClr val="0070C0"/>
                </a:solidFill>
              </a:rPr>
              <a:t>()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identical.</a:t>
            </a:r>
          </a:p>
          <a:p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64353F-8D51-33C8-8163-0EA6AE481BD2}"/>
              </a:ext>
            </a:extLst>
          </p:cNvPr>
          <p:cNvSpPr txBox="1"/>
          <p:nvPr/>
        </p:nvSpPr>
        <p:spPr>
          <a:xfrm>
            <a:off x="361243" y="993356"/>
            <a:ext cx="8449733" cy="175432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ﬂowgraph.h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FG_def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FG_use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FG_isMove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G_graph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FG_AssemFlowGraph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23221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275BC-92B9-7DB7-A0D2-3E325E5A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BD1D9-E159-004C-C724-1419B905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liveness-analysis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remember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live-in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live-out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</a:p>
          <a:p>
            <a:pPr lvl="1"/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graphs: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analysis.</a:t>
            </a:r>
          </a:p>
          <a:p>
            <a:r>
              <a:rPr kumimoji="1" lang="en-US" altLang="zh-CN" dirty="0"/>
              <a:t>A graph is a graph, and that a ﬂow graph is a graph along with separately packaged auxiliary information (tables, or functions mapping nodes to whatever).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3288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D6DD-798D-1233-9B3D-738D34D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DF401-DC12-2145-A567-9A821688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3576576"/>
            <a:ext cx="8449733" cy="29940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module:</a:t>
            </a:r>
          </a:p>
          <a:p>
            <a:pPr lvl="1"/>
            <a:r>
              <a:rPr kumimoji="1" lang="en-US" altLang="zh-CN" b="1" dirty="0"/>
              <a:t>input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</a:p>
          <a:p>
            <a:pPr lvl="1"/>
            <a:r>
              <a:rPr kumimoji="1" lang="en-US" altLang="zh-CN" b="1" dirty="0"/>
              <a:t>output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node-pairs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(representing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marL="0" indent="0">
              <a:buNone/>
            </a:pPr>
            <a:r>
              <a:rPr kumimoji="1" lang="en-US" altLang="zh-CN" i="1" dirty="0" err="1">
                <a:solidFill>
                  <a:srgbClr val="0070C0"/>
                </a:solidFill>
              </a:rPr>
              <a:t>Live_gtemp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6F91D0-6298-B6D3-A275-50966FEFB2F7}"/>
              </a:ext>
            </a:extLst>
          </p:cNvPr>
          <p:cNvSpPr txBox="1"/>
          <p:nvPr/>
        </p:nvSpPr>
        <p:spPr>
          <a:xfrm>
            <a:off x="333024" y="971776"/>
            <a:ext cx="8477952" cy="255454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sz="16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liveness.h</a:t>
            </a:r>
            <a:r>
              <a:rPr lang="en" altLang="zh-CN" sz="16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struct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Live_graph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{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G_graph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graph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Live_moveList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moves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 };</a:t>
            </a:r>
          </a:p>
          <a:p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Live_gtemp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struct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Live_graph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Live_liveness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sz="16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G_graph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flow</a:t>
            </a:r>
            <a:r>
              <a:rPr lang="en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1758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9AB5B-8ED3-BF59-C64A-3E67DB1F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FC06B-89FD-5B4A-4D71-AB4EDAC4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23272"/>
          </a:xfrm>
        </p:spPr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remembers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flow-graph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CCC4F0-639F-59C5-783D-AC8F08801EF9}"/>
              </a:ext>
            </a:extLst>
          </p:cNvPr>
          <p:cNvSpPr txBox="1"/>
          <p:nvPr/>
        </p:nvSpPr>
        <p:spPr>
          <a:xfrm>
            <a:off x="361242" y="2326013"/>
            <a:ext cx="84497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enterLiveMap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G_table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flowNode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G_enter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flowNode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lookupLiveMap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G_table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G_node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flownode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G_look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flownode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8262432-251E-F31D-B131-1641909B33CC}"/>
              </a:ext>
            </a:extLst>
          </p:cNvPr>
          <p:cNvSpPr txBox="1">
            <a:spLocks/>
          </p:cNvSpPr>
          <p:nvPr/>
        </p:nvSpPr>
        <p:spPr>
          <a:xfrm>
            <a:off x="361242" y="5078457"/>
            <a:ext cx="8449733" cy="95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liveMap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now.</a:t>
            </a:r>
          </a:p>
        </p:txBody>
      </p:sp>
    </p:spTree>
    <p:extLst>
      <p:ext uri="{BB962C8B-B14F-4D97-AF65-F5344CB8AC3E}">
        <p14:creationId xmlns:p14="http://schemas.microsoft.com/office/powerpoint/2010/main" val="933662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3742-83CB-7003-0D01-89FE8877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2F6B-894F-F2AC-85F7-F10A8025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16" y="1162569"/>
            <a:ext cx="7444462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definition?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used.</a:t>
            </a:r>
          </a:p>
          <a:p>
            <a:pPr lvl="1"/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(perhaps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register.</a:t>
            </a:r>
          </a:p>
          <a:p>
            <a:pPr marL="0" indent="0">
              <a:buNone/>
            </a:pP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variable.</a:t>
            </a:r>
          </a:p>
          <a:p>
            <a:pPr marL="0" indent="0">
              <a:buNone/>
            </a:pPr>
            <a:r>
              <a:rPr kumimoji="1" lang="en-US" altLang="zh-CN" sz="2400" dirty="0"/>
              <a:t>Thus,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zero-length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ranges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interfere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ranges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overlap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them.</a:t>
            </a:r>
          </a:p>
        </p:txBody>
      </p:sp>
    </p:spTree>
    <p:extLst>
      <p:ext uri="{BB962C8B-B14F-4D97-AF65-F5344CB8AC3E}">
        <p14:creationId xmlns:p14="http://schemas.microsoft.com/office/powerpoint/2010/main" val="3224514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175E-0508-9991-678F-E1DB0258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910D-8BD5-6337-49A5-38A7372A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/>
              <a:t>10.1</a:t>
            </a:r>
            <a:r>
              <a:rPr kumimoji="1" lang="zh-CN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60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68A2E-97BB-FB54-3577-5395106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202D-1E9A-89A4-C3E2-2AB681D2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B20B20-92E2-327E-30C6-941BCE5BF5BF}"/>
              </a:ext>
            </a:extLst>
          </p:cNvPr>
          <p:cNvSpPr/>
          <p:nvPr/>
        </p:nvSpPr>
        <p:spPr>
          <a:xfrm>
            <a:off x="4077316" y="198082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EE314F-4392-0890-B140-B68DD2DCC85D}"/>
              </a:ext>
            </a:extLst>
          </p:cNvPr>
          <p:cNvSpPr/>
          <p:nvPr/>
        </p:nvSpPr>
        <p:spPr>
          <a:xfrm>
            <a:off x="4077316" y="2812740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10FC96-9A9D-6447-75EC-413623446ACD}"/>
              </a:ext>
            </a:extLst>
          </p:cNvPr>
          <p:cNvSpPr/>
          <p:nvPr/>
        </p:nvSpPr>
        <p:spPr>
          <a:xfrm>
            <a:off x="4077316" y="3639619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c+b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577CCB-5B73-560E-5194-37377FC6157A}"/>
              </a:ext>
            </a:extLst>
          </p:cNvPr>
          <p:cNvSpPr/>
          <p:nvPr/>
        </p:nvSpPr>
        <p:spPr>
          <a:xfrm>
            <a:off x="4077316" y="4461418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*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3DEFB8-629E-5038-F5F6-46C8883DA362}"/>
              </a:ext>
            </a:extLst>
          </p:cNvPr>
          <p:cNvSpPr/>
          <p:nvPr/>
        </p:nvSpPr>
        <p:spPr>
          <a:xfrm>
            <a:off x="3432738" y="613965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return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0EA20A-E103-A24B-0670-9E4B320E6FD8}"/>
              </a:ext>
            </a:extLst>
          </p:cNvPr>
          <p:cNvSpPr/>
          <p:nvPr/>
        </p:nvSpPr>
        <p:spPr>
          <a:xfrm>
            <a:off x="4077316" y="5288297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a&lt;N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DF62D8F-EB59-0864-FA40-9805ED61F1A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51734" y="1578696"/>
            <a:ext cx="0" cy="402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A4868D3-2E0D-1206-9A65-ED4DF3362E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51734" y="2411788"/>
            <a:ext cx="0" cy="40095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D508291-85D9-00EA-A96A-B1ADDFC1CA2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51734" y="3243707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428E29-3487-46BA-2B12-E886221C4C0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51734" y="4070586"/>
            <a:ext cx="0" cy="3908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C938A1-F2AE-DAE3-BC64-1035D54098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51734" y="4892385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92633-D442-A1B6-8A50-A02A008B0E6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207156" y="5719264"/>
            <a:ext cx="644578" cy="4203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33">
            <a:extLst>
              <a:ext uri="{FF2B5EF4-FFF2-40B4-BE49-F238E27FC236}">
                <a16:creationId xmlns:a16="http://schemas.microsoft.com/office/drawing/2014/main" id="{2F2D4DAB-DB40-BC4A-375C-B143FF5ADD13}"/>
              </a:ext>
            </a:extLst>
          </p:cNvPr>
          <p:cNvCxnSpPr>
            <a:cxnSpLocks/>
          </p:cNvCxnSpPr>
          <p:nvPr/>
        </p:nvCxnSpPr>
        <p:spPr>
          <a:xfrm rot="5400000" flipH="1">
            <a:off x="3766510" y="4265944"/>
            <a:ext cx="2906524" cy="12700"/>
          </a:xfrm>
          <a:prstGeom prst="curvedConnector5">
            <a:avLst>
              <a:gd name="adj1" fmla="val -7865"/>
              <a:gd name="adj2" fmla="val -8036638"/>
              <a:gd name="adj3" fmla="val 111991"/>
            </a:avLst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BE507FE-8F89-85DD-D7BC-0FD2E4307777}"/>
              </a:ext>
            </a:extLst>
          </p:cNvPr>
          <p:cNvSpPr txBox="1"/>
          <p:nvPr/>
        </p:nvSpPr>
        <p:spPr>
          <a:xfrm>
            <a:off x="4077316" y="160867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B38562-F72F-7D79-F47D-20C3BE899CB3}"/>
              </a:ext>
            </a:extLst>
          </p:cNvPr>
          <p:cNvSpPr txBox="1"/>
          <p:nvPr/>
        </p:nvSpPr>
        <p:spPr>
          <a:xfrm>
            <a:off x="4082262" y="246708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BCCA26-107B-DBBC-92BE-857980222D81}"/>
              </a:ext>
            </a:extLst>
          </p:cNvPr>
          <p:cNvSpPr txBox="1"/>
          <p:nvPr/>
        </p:nvSpPr>
        <p:spPr>
          <a:xfrm>
            <a:off x="4077316" y="327601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445153-4620-3D9C-45C5-8BEABEF919EE}"/>
              </a:ext>
            </a:extLst>
          </p:cNvPr>
          <p:cNvSpPr txBox="1"/>
          <p:nvPr/>
        </p:nvSpPr>
        <p:spPr>
          <a:xfrm>
            <a:off x="4077316" y="4086254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2D97AF-DAC9-300B-E8D7-F92772458707}"/>
              </a:ext>
            </a:extLst>
          </p:cNvPr>
          <p:cNvSpPr txBox="1"/>
          <p:nvPr/>
        </p:nvSpPr>
        <p:spPr>
          <a:xfrm>
            <a:off x="4077316" y="4927772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5ADBBD-9D7C-DD1F-FB60-68EA5E0A44D3}"/>
              </a:ext>
            </a:extLst>
          </p:cNvPr>
          <p:cNvSpPr txBox="1"/>
          <p:nvPr/>
        </p:nvSpPr>
        <p:spPr>
          <a:xfrm>
            <a:off x="3438647" y="5773353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26E5CE9-CD86-A7CE-76B3-6612B11FD2F1}"/>
              </a:ext>
            </a:extLst>
          </p:cNvPr>
          <p:cNvCxnSpPr>
            <a:cxnSpLocks/>
          </p:cNvCxnSpPr>
          <p:nvPr/>
        </p:nvCxnSpPr>
        <p:spPr>
          <a:xfrm>
            <a:off x="5135317" y="4070586"/>
            <a:ext cx="0" cy="36933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AC2C127-9292-9DE6-04F9-11F1393BA119}"/>
              </a:ext>
            </a:extLst>
          </p:cNvPr>
          <p:cNvCxnSpPr>
            <a:cxnSpLocks/>
          </p:cNvCxnSpPr>
          <p:nvPr/>
        </p:nvCxnSpPr>
        <p:spPr>
          <a:xfrm>
            <a:off x="5135317" y="3243707"/>
            <a:ext cx="0" cy="40164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37380A4-C528-6C50-B908-76A5876A9EF1}"/>
              </a:ext>
            </a:extLst>
          </p:cNvPr>
          <p:cNvSpPr/>
          <p:nvPr/>
        </p:nvSpPr>
        <p:spPr>
          <a:xfrm>
            <a:off x="4017356" y="4377128"/>
            <a:ext cx="1663917" cy="5883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E5DE0A-50B0-718D-947E-445294EB78F2}"/>
              </a:ext>
            </a:extLst>
          </p:cNvPr>
          <p:cNvSpPr/>
          <p:nvPr/>
        </p:nvSpPr>
        <p:spPr>
          <a:xfrm>
            <a:off x="1785281" y="3372531"/>
            <a:ext cx="1548836" cy="43096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c+1?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118908-1CBC-5903-6472-A3614974E0F2}"/>
              </a:ext>
            </a:extLst>
          </p:cNvPr>
          <p:cNvSpPr/>
          <p:nvPr/>
        </p:nvSpPr>
        <p:spPr>
          <a:xfrm>
            <a:off x="1785281" y="3946160"/>
            <a:ext cx="1548836" cy="43096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c+1?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1A5B40-3EF0-6FFD-9293-145404C0DE28}"/>
              </a:ext>
            </a:extLst>
          </p:cNvPr>
          <p:cNvSpPr txBox="1"/>
          <p:nvPr/>
        </p:nvSpPr>
        <p:spPr>
          <a:xfrm>
            <a:off x="1470479" y="3403348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16A5FC-5D26-33D2-BD47-56BFF8936306}"/>
              </a:ext>
            </a:extLst>
          </p:cNvPr>
          <p:cNvSpPr txBox="1"/>
          <p:nvPr/>
        </p:nvSpPr>
        <p:spPr>
          <a:xfrm>
            <a:off x="1470479" y="3976977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6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3" grpId="0" animBg="1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68A2E-97BB-FB54-3577-5395106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202D-1E9A-89A4-C3E2-2AB681D2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B20B20-92E2-327E-30C6-941BCE5BF5BF}"/>
              </a:ext>
            </a:extLst>
          </p:cNvPr>
          <p:cNvSpPr/>
          <p:nvPr/>
        </p:nvSpPr>
        <p:spPr>
          <a:xfrm>
            <a:off x="4077316" y="198082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EE314F-4392-0890-B140-B68DD2DCC85D}"/>
              </a:ext>
            </a:extLst>
          </p:cNvPr>
          <p:cNvSpPr/>
          <p:nvPr/>
        </p:nvSpPr>
        <p:spPr>
          <a:xfrm>
            <a:off x="4077316" y="2812740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10FC96-9A9D-6447-75EC-413623446ACD}"/>
              </a:ext>
            </a:extLst>
          </p:cNvPr>
          <p:cNvSpPr/>
          <p:nvPr/>
        </p:nvSpPr>
        <p:spPr>
          <a:xfrm>
            <a:off x="4077316" y="3639619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c+b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577CCB-5B73-560E-5194-37377FC6157A}"/>
              </a:ext>
            </a:extLst>
          </p:cNvPr>
          <p:cNvSpPr/>
          <p:nvPr/>
        </p:nvSpPr>
        <p:spPr>
          <a:xfrm>
            <a:off x="4077316" y="4461418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*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3DEFB8-629E-5038-F5F6-46C8883DA362}"/>
              </a:ext>
            </a:extLst>
          </p:cNvPr>
          <p:cNvSpPr/>
          <p:nvPr/>
        </p:nvSpPr>
        <p:spPr>
          <a:xfrm>
            <a:off x="3432738" y="613965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return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0EA20A-E103-A24B-0670-9E4B320E6FD8}"/>
              </a:ext>
            </a:extLst>
          </p:cNvPr>
          <p:cNvSpPr/>
          <p:nvPr/>
        </p:nvSpPr>
        <p:spPr>
          <a:xfrm>
            <a:off x="4077316" y="5288297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a&lt;N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DF62D8F-EB59-0864-FA40-9805ED61F1A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51734" y="1578696"/>
            <a:ext cx="0" cy="402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A4868D3-2E0D-1206-9A65-ED4DF3362E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51734" y="2411788"/>
            <a:ext cx="0" cy="40095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D508291-85D9-00EA-A96A-B1ADDFC1CA2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51734" y="3243707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428E29-3487-46BA-2B12-E886221C4C0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51734" y="4070586"/>
            <a:ext cx="0" cy="3908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C938A1-F2AE-DAE3-BC64-1035D54098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51734" y="4892385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92633-D442-A1B6-8A50-A02A008B0E6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207156" y="5719264"/>
            <a:ext cx="644578" cy="4203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33">
            <a:extLst>
              <a:ext uri="{FF2B5EF4-FFF2-40B4-BE49-F238E27FC236}">
                <a16:creationId xmlns:a16="http://schemas.microsoft.com/office/drawing/2014/main" id="{2F2D4DAB-DB40-BC4A-375C-B143FF5ADD13}"/>
              </a:ext>
            </a:extLst>
          </p:cNvPr>
          <p:cNvCxnSpPr>
            <a:cxnSpLocks/>
          </p:cNvCxnSpPr>
          <p:nvPr/>
        </p:nvCxnSpPr>
        <p:spPr>
          <a:xfrm rot="5400000" flipH="1">
            <a:off x="4006350" y="4265944"/>
            <a:ext cx="2906524" cy="12700"/>
          </a:xfrm>
          <a:prstGeom prst="curvedConnector5">
            <a:avLst>
              <a:gd name="adj1" fmla="val -5286"/>
              <a:gd name="adj2" fmla="val -4377622"/>
              <a:gd name="adj3" fmla="val 107865"/>
            </a:avLst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BE507FE-8F89-85DD-D7BC-0FD2E4307777}"/>
              </a:ext>
            </a:extLst>
          </p:cNvPr>
          <p:cNvSpPr txBox="1"/>
          <p:nvPr/>
        </p:nvSpPr>
        <p:spPr>
          <a:xfrm>
            <a:off x="4077316" y="160867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B38562-F72F-7D79-F47D-20C3BE899CB3}"/>
              </a:ext>
            </a:extLst>
          </p:cNvPr>
          <p:cNvSpPr txBox="1"/>
          <p:nvPr/>
        </p:nvSpPr>
        <p:spPr>
          <a:xfrm>
            <a:off x="4082262" y="246708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BCCA26-107B-DBBC-92BE-857980222D81}"/>
              </a:ext>
            </a:extLst>
          </p:cNvPr>
          <p:cNvSpPr txBox="1"/>
          <p:nvPr/>
        </p:nvSpPr>
        <p:spPr>
          <a:xfrm>
            <a:off x="4077316" y="327601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445153-4620-3D9C-45C5-8BEABEF919EE}"/>
              </a:ext>
            </a:extLst>
          </p:cNvPr>
          <p:cNvSpPr txBox="1"/>
          <p:nvPr/>
        </p:nvSpPr>
        <p:spPr>
          <a:xfrm>
            <a:off x="4077316" y="4086254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2D97AF-DAC9-300B-E8D7-F92772458707}"/>
              </a:ext>
            </a:extLst>
          </p:cNvPr>
          <p:cNvSpPr txBox="1"/>
          <p:nvPr/>
        </p:nvSpPr>
        <p:spPr>
          <a:xfrm>
            <a:off x="4077316" y="4927772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5ADBBD-9D7C-DD1F-FB60-68EA5E0A44D3}"/>
              </a:ext>
            </a:extLst>
          </p:cNvPr>
          <p:cNvSpPr txBox="1"/>
          <p:nvPr/>
        </p:nvSpPr>
        <p:spPr>
          <a:xfrm>
            <a:off x="3438647" y="5773353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26E5CE9-CD86-A7CE-76B3-6612B11FD2F1}"/>
              </a:ext>
            </a:extLst>
          </p:cNvPr>
          <p:cNvCxnSpPr>
            <a:cxnSpLocks/>
          </p:cNvCxnSpPr>
          <p:nvPr/>
        </p:nvCxnSpPr>
        <p:spPr>
          <a:xfrm>
            <a:off x="5143998" y="4892385"/>
            <a:ext cx="0" cy="36933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AC2C127-9292-9DE6-04F9-11F1393BA119}"/>
              </a:ext>
            </a:extLst>
          </p:cNvPr>
          <p:cNvCxnSpPr>
            <a:cxnSpLocks/>
          </p:cNvCxnSpPr>
          <p:nvPr/>
        </p:nvCxnSpPr>
        <p:spPr>
          <a:xfrm>
            <a:off x="5122699" y="2411099"/>
            <a:ext cx="0" cy="40164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37380A4-C528-6C50-B908-76A5876A9EF1}"/>
              </a:ext>
            </a:extLst>
          </p:cNvPr>
          <p:cNvSpPr/>
          <p:nvPr/>
        </p:nvSpPr>
        <p:spPr>
          <a:xfrm>
            <a:off x="4017356" y="5201583"/>
            <a:ext cx="1663917" cy="5883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08F9E09-CB7D-B304-47D9-4A50AD6C0C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91727" y="4300107"/>
            <a:ext cx="2977153" cy="2419"/>
          </a:xfrm>
          <a:prstGeom prst="curvedConnector5">
            <a:avLst>
              <a:gd name="adj1" fmla="val -11706"/>
              <a:gd name="adj2" fmla="val 54997148"/>
              <a:gd name="adj3" fmla="val 111706"/>
            </a:avLst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68A2E-97BB-FB54-3577-5395106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202D-1E9A-89A4-C3E2-2AB681D2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79629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B20B20-92E2-327E-30C6-941BCE5BF5BF}"/>
              </a:ext>
            </a:extLst>
          </p:cNvPr>
          <p:cNvSpPr/>
          <p:nvPr/>
        </p:nvSpPr>
        <p:spPr>
          <a:xfrm>
            <a:off x="4077316" y="198082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EE314F-4392-0890-B140-B68DD2DCC85D}"/>
              </a:ext>
            </a:extLst>
          </p:cNvPr>
          <p:cNvSpPr/>
          <p:nvPr/>
        </p:nvSpPr>
        <p:spPr>
          <a:xfrm>
            <a:off x="4077316" y="2812740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a+1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10FC96-9A9D-6447-75EC-413623446ACD}"/>
              </a:ext>
            </a:extLst>
          </p:cNvPr>
          <p:cNvSpPr/>
          <p:nvPr/>
        </p:nvSpPr>
        <p:spPr>
          <a:xfrm>
            <a:off x="4077316" y="3639619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c+b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577CCB-5B73-560E-5194-37377FC6157A}"/>
              </a:ext>
            </a:extLst>
          </p:cNvPr>
          <p:cNvSpPr/>
          <p:nvPr/>
        </p:nvSpPr>
        <p:spPr>
          <a:xfrm>
            <a:off x="4077316" y="4461418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:=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b</a:t>
            </a:r>
            <a:r>
              <a:rPr kumimoji="1" lang="zh-CN" altLang="en-US" sz="2400" dirty="0">
                <a:solidFill>
                  <a:schemeClr val="tx1"/>
                </a:solidFill>
              </a:rPr>
              <a:t>*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3DEFB8-629E-5038-F5F6-46C8883DA362}"/>
              </a:ext>
            </a:extLst>
          </p:cNvPr>
          <p:cNvSpPr/>
          <p:nvPr/>
        </p:nvSpPr>
        <p:spPr>
          <a:xfrm>
            <a:off x="3432738" y="6139651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return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c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0EA20A-E103-A24B-0670-9E4B320E6FD8}"/>
              </a:ext>
            </a:extLst>
          </p:cNvPr>
          <p:cNvSpPr/>
          <p:nvPr/>
        </p:nvSpPr>
        <p:spPr>
          <a:xfrm>
            <a:off x="4077316" y="5288297"/>
            <a:ext cx="1548836" cy="43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a&lt;N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DF62D8F-EB59-0864-FA40-9805ED61F1A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51734" y="1578696"/>
            <a:ext cx="0" cy="4021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A4868D3-2E0D-1206-9A65-ED4DF3362E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51734" y="2411788"/>
            <a:ext cx="0" cy="40095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D508291-85D9-00EA-A96A-B1ADDFC1CA2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51734" y="3243707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428E29-3487-46BA-2B12-E886221C4C0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51734" y="4070586"/>
            <a:ext cx="0" cy="3908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C938A1-F2AE-DAE3-BC64-1035D54098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51734" y="4892385"/>
            <a:ext cx="0" cy="39591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792633-D442-A1B6-8A50-A02A008B0E6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207156" y="5719264"/>
            <a:ext cx="644578" cy="42038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33">
            <a:extLst>
              <a:ext uri="{FF2B5EF4-FFF2-40B4-BE49-F238E27FC236}">
                <a16:creationId xmlns:a16="http://schemas.microsoft.com/office/drawing/2014/main" id="{2F2D4DAB-DB40-BC4A-375C-B143FF5ADD13}"/>
              </a:ext>
            </a:extLst>
          </p:cNvPr>
          <p:cNvCxnSpPr>
            <a:cxnSpLocks/>
          </p:cNvCxnSpPr>
          <p:nvPr/>
        </p:nvCxnSpPr>
        <p:spPr>
          <a:xfrm rot="5400000" flipH="1">
            <a:off x="4006350" y="4265944"/>
            <a:ext cx="2906524" cy="12700"/>
          </a:xfrm>
          <a:prstGeom prst="curvedConnector5">
            <a:avLst>
              <a:gd name="adj1" fmla="val -5286"/>
              <a:gd name="adj2" fmla="val -4377622"/>
              <a:gd name="adj3" fmla="val 107865"/>
            </a:avLst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BE507FE-8F89-85DD-D7BC-0FD2E4307777}"/>
              </a:ext>
            </a:extLst>
          </p:cNvPr>
          <p:cNvSpPr txBox="1"/>
          <p:nvPr/>
        </p:nvSpPr>
        <p:spPr>
          <a:xfrm>
            <a:off x="4077316" y="160867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B38562-F72F-7D79-F47D-20C3BE899CB3}"/>
              </a:ext>
            </a:extLst>
          </p:cNvPr>
          <p:cNvSpPr txBox="1"/>
          <p:nvPr/>
        </p:nvSpPr>
        <p:spPr>
          <a:xfrm>
            <a:off x="4082262" y="2467080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BCCA26-107B-DBBC-92BE-857980222D81}"/>
              </a:ext>
            </a:extLst>
          </p:cNvPr>
          <p:cNvSpPr txBox="1"/>
          <p:nvPr/>
        </p:nvSpPr>
        <p:spPr>
          <a:xfrm>
            <a:off x="4077316" y="3276016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445153-4620-3D9C-45C5-8BEABEF919EE}"/>
              </a:ext>
            </a:extLst>
          </p:cNvPr>
          <p:cNvSpPr txBox="1"/>
          <p:nvPr/>
        </p:nvSpPr>
        <p:spPr>
          <a:xfrm>
            <a:off x="4077316" y="4086254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2D97AF-DAC9-300B-E8D7-F92772458707}"/>
              </a:ext>
            </a:extLst>
          </p:cNvPr>
          <p:cNvSpPr txBox="1"/>
          <p:nvPr/>
        </p:nvSpPr>
        <p:spPr>
          <a:xfrm>
            <a:off x="4077316" y="4927772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5ADBBD-9D7C-DD1F-FB60-68EA5E0A44D3}"/>
              </a:ext>
            </a:extLst>
          </p:cNvPr>
          <p:cNvSpPr txBox="1"/>
          <p:nvPr/>
        </p:nvSpPr>
        <p:spPr>
          <a:xfrm>
            <a:off x="3438647" y="5773353"/>
            <a:ext cx="3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26E5CE9-CD86-A7CE-76B3-6612B11FD2F1}"/>
              </a:ext>
            </a:extLst>
          </p:cNvPr>
          <p:cNvCxnSpPr>
            <a:cxnSpLocks/>
          </p:cNvCxnSpPr>
          <p:nvPr/>
        </p:nvCxnSpPr>
        <p:spPr>
          <a:xfrm>
            <a:off x="5143998" y="4892385"/>
            <a:ext cx="0" cy="36933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AC2C127-9292-9DE6-04F9-11F1393BA119}"/>
              </a:ext>
            </a:extLst>
          </p:cNvPr>
          <p:cNvCxnSpPr>
            <a:cxnSpLocks/>
          </p:cNvCxnSpPr>
          <p:nvPr/>
        </p:nvCxnSpPr>
        <p:spPr>
          <a:xfrm>
            <a:off x="5122699" y="2411099"/>
            <a:ext cx="0" cy="40164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37380A4-C528-6C50-B908-76A5876A9EF1}"/>
              </a:ext>
            </a:extLst>
          </p:cNvPr>
          <p:cNvSpPr/>
          <p:nvPr/>
        </p:nvSpPr>
        <p:spPr>
          <a:xfrm>
            <a:off x="3367330" y="6052367"/>
            <a:ext cx="1663917" cy="5883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08F9E09-CB7D-B304-47D9-4A50AD6C0C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91727" y="4300107"/>
            <a:ext cx="2977153" cy="2419"/>
          </a:xfrm>
          <a:prstGeom prst="curvedConnector5">
            <a:avLst>
              <a:gd name="adj1" fmla="val -11706"/>
              <a:gd name="adj2" fmla="val 54997148"/>
              <a:gd name="adj3" fmla="val 111706"/>
            </a:avLst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AA0350-3444-68B4-F195-9F101A23580A}"/>
              </a:ext>
            </a:extLst>
          </p:cNvPr>
          <p:cNvCxnSpPr>
            <a:cxnSpLocks/>
          </p:cNvCxnSpPr>
          <p:nvPr/>
        </p:nvCxnSpPr>
        <p:spPr>
          <a:xfrm flipH="1">
            <a:off x="4522954" y="5719264"/>
            <a:ext cx="588460" cy="42342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E1F537F-2148-F5F0-7B97-D2DFAB0E4890}"/>
              </a:ext>
            </a:extLst>
          </p:cNvPr>
          <p:cNvCxnSpPr>
            <a:cxnSpLocks/>
          </p:cNvCxnSpPr>
          <p:nvPr/>
        </p:nvCxnSpPr>
        <p:spPr>
          <a:xfrm>
            <a:off x="5143998" y="4070586"/>
            <a:ext cx="0" cy="36933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1E98AB6-7B0C-271E-054F-C128487DA60F}"/>
              </a:ext>
            </a:extLst>
          </p:cNvPr>
          <p:cNvCxnSpPr>
            <a:cxnSpLocks/>
          </p:cNvCxnSpPr>
          <p:nvPr/>
        </p:nvCxnSpPr>
        <p:spPr>
          <a:xfrm>
            <a:off x="5143998" y="3243707"/>
            <a:ext cx="0" cy="36933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A4F34BC-894B-EEDE-075B-0926E779B911}"/>
              </a:ext>
            </a:extLst>
          </p:cNvPr>
          <p:cNvSpPr txBox="1"/>
          <p:nvPr/>
        </p:nvSpPr>
        <p:spPr>
          <a:xfrm>
            <a:off x="359406" y="2935219"/>
            <a:ext cx="33905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/>
              <a:t>Variable </a:t>
            </a:r>
            <a:r>
              <a:rPr lang="en-US" altLang="zh-CN" sz="2400" dirty="0">
                <a:solidFill>
                  <a:srgbClr val="0070C0"/>
                </a:solidFill>
              </a:rPr>
              <a:t>c</a:t>
            </a:r>
            <a:r>
              <a:rPr lang="en-US" altLang="zh-CN" sz="2400" dirty="0"/>
              <a:t> may 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function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 local variable (</a:t>
            </a:r>
            <a:r>
              <a:rPr lang="en-US" altLang="zh-CN" sz="2000" dirty="0">
                <a:solidFill>
                  <a:srgbClr val="C00000"/>
                </a:solidFill>
              </a:rPr>
              <a:t>undefined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7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34569</TotalTime>
  <Words>5774</Words>
  <Application>Microsoft Macintosh PowerPoint</Application>
  <PresentationFormat>全屏显示(4:3)</PresentationFormat>
  <Paragraphs>1483</Paragraphs>
  <Slides>69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等线</vt:lpstr>
      <vt:lpstr>微软雅黑</vt:lpstr>
      <vt:lpstr>Arial</vt:lpstr>
      <vt:lpstr>Calibri</vt:lpstr>
      <vt:lpstr>Calibri Light</vt:lpstr>
      <vt:lpstr>Cambria Math</vt:lpstr>
      <vt:lpstr>Helvetica</vt:lpstr>
      <vt:lpstr>Menlo</vt:lpstr>
      <vt:lpstr>Symbol</vt:lpstr>
      <vt:lpstr>Times New Roman</vt:lpstr>
      <vt:lpstr>Office 主题​​</vt:lpstr>
      <vt:lpstr>1_Office 主题​​</vt:lpstr>
      <vt:lpstr>PowerPoint 演示文稿</vt:lpstr>
      <vt:lpstr>Overview</vt:lpstr>
      <vt:lpstr>Liveness Analysis - Why</vt:lpstr>
      <vt:lpstr>Liveness Analysis - Why</vt:lpstr>
      <vt:lpstr>Liveness Analysis - How</vt:lpstr>
      <vt:lpstr>Liveness Analysis - Example</vt:lpstr>
      <vt:lpstr>Liveness Analysis - Example</vt:lpstr>
      <vt:lpstr>Liveness Analysis - Example</vt:lpstr>
      <vt:lpstr>Liveness Analysis - Example</vt:lpstr>
      <vt:lpstr>Liveness Analysis - Example</vt:lpstr>
      <vt:lpstr>Outline</vt:lpstr>
      <vt:lpstr>Outline</vt:lpstr>
      <vt:lpstr>Flow Graph Terminology</vt:lpstr>
      <vt:lpstr>Flow Graph Terminology</vt:lpstr>
      <vt:lpstr>Uses and Defs</vt:lpstr>
      <vt:lpstr>Uses and Defs</vt:lpstr>
      <vt:lpstr>Uses and Defs</vt:lpstr>
      <vt:lpstr>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Calculation of Liveness</vt:lpstr>
      <vt:lpstr>Variants of the Calculation</vt:lpstr>
      <vt:lpstr>Representations of Sets</vt:lpstr>
      <vt:lpstr>Time Complexity</vt:lpstr>
      <vt:lpstr>Least Fixed Points</vt:lpstr>
      <vt:lpstr>Least Fixed Points</vt:lpstr>
      <vt:lpstr>Least Fixed Points</vt:lpstr>
      <vt:lpstr>Least Fixed Points</vt:lpstr>
      <vt:lpstr>Static and Dynamic Liveness</vt:lpstr>
      <vt:lpstr>Static and Dynamic Liveness</vt:lpstr>
      <vt:lpstr>Conservative Approximation</vt:lpstr>
      <vt:lpstr>Conservative Approximation</vt:lpstr>
      <vt:lpstr>Interference Graphs</vt:lpstr>
      <vt:lpstr>Interference Graphs</vt:lpstr>
      <vt:lpstr>Special Treatment of MOVE instructions</vt:lpstr>
      <vt:lpstr>Interference Graphs</vt:lpstr>
      <vt:lpstr>Outline</vt:lpstr>
      <vt:lpstr>Liveness in The Tiger Compiler</vt:lpstr>
      <vt:lpstr>Graphs</vt:lpstr>
      <vt:lpstr>Control-Flow Graphs</vt:lpstr>
      <vt:lpstr>Control-Flow Graphs</vt:lpstr>
      <vt:lpstr>Information Associated with the Nodes</vt:lpstr>
      <vt:lpstr>Liveness Analysis</vt:lpstr>
      <vt:lpstr>Liveness Analysis</vt:lpstr>
      <vt:lpstr>Liveness Analysis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4404</cp:revision>
  <dcterms:created xsi:type="dcterms:W3CDTF">2020-08-10T07:34:11Z</dcterms:created>
  <dcterms:modified xsi:type="dcterms:W3CDTF">2024-05-15T15:29:46Z</dcterms:modified>
</cp:coreProperties>
</file>