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317" r:id="rId2"/>
    <p:sldId id="408" r:id="rId3"/>
    <p:sldId id="258" r:id="rId4"/>
    <p:sldId id="259" r:id="rId5"/>
    <p:sldId id="409" r:id="rId6"/>
    <p:sldId id="260" r:id="rId7"/>
    <p:sldId id="264" r:id="rId8"/>
    <p:sldId id="261" r:id="rId9"/>
    <p:sldId id="262" r:id="rId10"/>
    <p:sldId id="263" r:id="rId11"/>
    <p:sldId id="265" r:id="rId12"/>
    <p:sldId id="266" r:id="rId13"/>
    <p:sldId id="267" r:id="rId14"/>
    <p:sldId id="410" r:id="rId15"/>
    <p:sldId id="269" r:id="rId16"/>
    <p:sldId id="270" r:id="rId17"/>
    <p:sldId id="271" r:id="rId18"/>
    <p:sldId id="273" r:id="rId19"/>
    <p:sldId id="307" r:id="rId20"/>
    <p:sldId id="309" r:id="rId21"/>
    <p:sldId id="310" r:id="rId22"/>
    <p:sldId id="311" r:id="rId23"/>
    <p:sldId id="312" r:id="rId24"/>
    <p:sldId id="313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495AB54-F904-754D-9C30-6405D8CBA388}">
          <p14:sldIdLst>
            <p14:sldId id="317"/>
          </p14:sldIdLst>
        </p14:section>
        <p14:section name="无标题节" id="{39C29494-E0B0-114E-AF7D-E6DC11B8830E}">
          <p14:sldIdLst>
            <p14:sldId id="408"/>
            <p14:sldId id="258"/>
            <p14:sldId id="259"/>
            <p14:sldId id="409"/>
            <p14:sldId id="260"/>
            <p14:sldId id="264"/>
            <p14:sldId id="261"/>
            <p14:sldId id="262"/>
            <p14:sldId id="263"/>
            <p14:sldId id="265"/>
            <p14:sldId id="266"/>
            <p14:sldId id="267"/>
            <p14:sldId id="410"/>
            <p14:sldId id="269"/>
            <p14:sldId id="270"/>
            <p14:sldId id="271"/>
            <p14:sldId id="273"/>
            <p14:sldId id="307"/>
            <p14:sldId id="309"/>
            <p14:sldId id="310"/>
            <p14:sldId id="311"/>
            <p14:sldId id="312"/>
            <p14:sldId id="313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94"/>
    <p:restoredTop sz="87360"/>
  </p:normalViewPr>
  <p:slideViewPr>
    <p:cSldViewPr snapToGrid="0" snapToObjects="1">
      <p:cViewPr varScale="1">
        <p:scale>
          <a:sx n="190" d="100"/>
          <a:sy n="190" d="100"/>
        </p:scale>
        <p:origin x="240" y="192"/>
      </p:cViewPr>
      <p:guideLst/>
    </p:cSldViewPr>
  </p:slideViewPr>
  <p:outlineViewPr>
    <p:cViewPr>
      <p:scale>
        <a:sx n="33" d="100"/>
        <a:sy n="33" d="100"/>
      </p:scale>
      <p:origin x="0" y="-192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68" d="100"/>
          <a:sy n="168" d="100"/>
        </p:scale>
        <p:origin x="543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BAC2433-2E79-42CD-2AEF-09FF8A87F3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A29A11-BAA7-7C51-39EA-A239F77B9D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BB83C-32E0-034D-8D84-25F4EB43A5FC}" type="datetimeFigureOut">
              <a:rPr kumimoji="1" lang="zh-CN" altLang="en-US" smtClean="0"/>
              <a:t>2024/5/29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B6EE9E-279B-92E3-8F71-E62FDEE970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2E1E6E-E5BF-1156-2776-333B5230CD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3B3C8-B69D-724D-87A9-BC3C836C57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3183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CF2DE-EA1F-5946-B11E-5BA9EE779404}" type="datetimeFigureOut">
              <a:rPr kumimoji="1" lang="zh-CN" altLang="en-US" smtClean="0"/>
              <a:t>2024/5/29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EF175-1A5C-BB4B-9AB5-E81745A700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249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32DAA-E91B-4E64-A167-ADD60F34773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482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7023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6589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0382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1386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4698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4403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3348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4088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39284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1976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01816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51543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96767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848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4686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5175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7292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9207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9950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9896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102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6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518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703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963A01E-4848-BF4B-9906-C57392373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21" y="136525"/>
            <a:ext cx="9042850" cy="1279582"/>
          </a:xfrm>
        </p:spPr>
        <p:txBody>
          <a:bodyPr anchor="b">
            <a:normAutofit/>
          </a:bodyPr>
          <a:lstStyle>
            <a:lvl1pPr algn="ctr">
              <a:defRPr sz="33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687D2A-9185-C743-93A9-24F9C92A8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21" y="1959356"/>
            <a:ext cx="9042850" cy="365125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86142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CDC7EF8-F7CE-6D41-BB50-4AFB87BCB969}"/>
              </a:ext>
            </a:extLst>
          </p:cNvPr>
          <p:cNvSpPr/>
          <p:nvPr userDrawn="1"/>
        </p:nvSpPr>
        <p:spPr>
          <a:xfrm>
            <a:off x="0" y="287382"/>
            <a:ext cx="9144000" cy="75764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5775C74-8B6A-054B-A23A-9A2FA51C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0"/>
            <a:ext cx="7886700" cy="961293"/>
          </a:xfrm>
        </p:spPr>
        <p:txBody>
          <a:bodyPr>
            <a:normAutofit/>
          </a:bodyPr>
          <a:lstStyle>
            <a:lvl1pPr>
              <a:defRPr sz="27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ABA7FF9-1C74-584B-94A4-58E31F820A7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248676"/>
            <a:ext cx="7886700" cy="4952832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kumimoji="1" lang="zh-CN" altLang="en-US" dirty="0"/>
              <a:t>编辑母版文本样式</a:t>
            </a:r>
          </a:p>
          <a:p>
            <a:pPr lvl="1"/>
            <a:r>
              <a:rPr kumimoji="1" lang="zh-CN" altLang="en-US" dirty="0"/>
              <a:t>第二级</a:t>
            </a:r>
          </a:p>
          <a:p>
            <a:pPr lvl="2"/>
            <a:r>
              <a:rPr kumimoji="1" lang="zh-CN" altLang="en-US" dirty="0"/>
              <a:t>第三级</a:t>
            </a:r>
          </a:p>
          <a:p>
            <a:pPr lvl="3"/>
            <a:r>
              <a:rPr kumimoji="1" lang="zh-CN" altLang="en-US" dirty="0"/>
              <a:t>第四级</a:t>
            </a:r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BB58DE52-1A7F-9E42-8369-739F5502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  <a:t>2024/5/29</a:t>
            </a:fld>
            <a:endParaRPr kumimoji="1" lang="zh-CN" altLang="en-US" dirty="0"/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15E3F1D0-3C0A-7B4C-921D-46F39DAE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6AC2F1C8-5607-BD4A-B976-70653C8E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141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FC51B9C-615E-3E87-9C96-4F785C738C5A}"/>
              </a:ext>
            </a:extLst>
          </p:cNvPr>
          <p:cNvSpPr/>
          <p:nvPr userDrawn="1"/>
        </p:nvSpPr>
        <p:spPr>
          <a:xfrm>
            <a:off x="0" y="287382"/>
            <a:ext cx="9144000" cy="59879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44" y="287382"/>
            <a:ext cx="8449734" cy="59879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5177896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1243" y="6356351"/>
            <a:ext cx="20574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  <a:t>2024/5/29</a:t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53576" y="6356351"/>
            <a:ext cx="20574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2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215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936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2024/5/29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58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2024/5/29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67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2024/5/29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85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45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32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48734-831C-F94B-866B-7951737D3FB9}" type="datetimeFigureOut">
              <a:rPr kumimoji="1" lang="zh-CN" altLang="en-US" smtClean="0"/>
              <a:t>2024/5/29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061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  <p:sldLayoutId id="214748365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1A289F2B-57F2-FA94-C314-00CFB2892153}"/>
              </a:ext>
            </a:extLst>
          </p:cNvPr>
          <p:cNvGrpSpPr/>
          <p:nvPr/>
        </p:nvGrpSpPr>
        <p:grpSpPr>
          <a:xfrm>
            <a:off x="533400" y="1219200"/>
            <a:ext cx="8077200" cy="4837823"/>
            <a:chOff x="609600" y="1219200"/>
            <a:chExt cx="8077200" cy="4837823"/>
          </a:xfrm>
        </p:grpSpPr>
        <p:sp>
          <p:nvSpPr>
            <p:cNvPr id="14337" name="文本框 4099"/>
            <p:cNvSpPr txBox="1">
              <a:spLocks noChangeArrowheads="1"/>
            </p:cNvSpPr>
            <p:nvPr/>
          </p:nvSpPr>
          <p:spPr bwMode="auto">
            <a:xfrm>
              <a:off x="609600" y="4715630"/>
              <a:ext cx="8077200" cy="13413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zh-CN" altLang="en-US" sz="32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陈明帅</a:t>
              </a:r>
              <a:endParaRPr kumimoji="0"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6350" algn="ctr">
                <a:lnSpc>
                  <a:spcPct val="100000"/>
                </a:lnSpc>
                <a:spcBef>
                  <a:spcPts val="965"/>
                </a:spcBef>
              </a:pPr>
              <a:r>
                <a:rPr lang="en-US" altLang="zh-CN" sz="2000" b="1" spc="-10" dirty="0" err="1">
                  <a:solidFill>
                    <a:schemeClr val="tx1"/>
                  </a:solidFill>
                  <a:uFill>
                    <a:solidFill>
                      <a:srgbClr val="0000FF"/>
                    </a:solidFill>
                  </a:uFill>
                  <a:latin typeface="Times New Roman"/>
                  <a:cs typeface="Times New Roman"/>
                </a:rPr>
                <a:t>m.chen@zju.edu.cn</a:t>
              </a:r>
              <a:endParaRPr lang="en-US" altLang="zh-CN" sz="20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  <a:p>
              <a:pPr marL="6350" marR="76200" algn="ctr">
                <a:lnSpc>
                  <a:spcPct val="100000"/>
                </a:lnSpc>
                <a:spcBef>
                  <a:spcPts val="120"/>
                </a:spcBef>
              </a:pPr>
              <a:r>
                <a:rPr lang="zh-CN" altLang="en-US" sz="2000" b="1" spc="-25" dirty="0">
                  <a:solidFill>
                    <a:srgbClr val="25252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/>
                </a:rPr>
                <a:t>浙江大学 </a:t>
              </a:r>
              <a:r>
                <a:rPr lang="en-US" altLang="zh-CN" sz="2000" b="1" spc="-25" dirty="0">
                  <a:solidFill>
                    <a:srgbClr val="25252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/>
                </a:rPr>
                <a:t>·</a:t>
              </a:r>
              <a:r>
                <a:rPr lang="zh-CN" altLang="en-US" sz="2000" b="1" spc="-25" dirty="0">
                  <a:solidFill>
                    <a:srgbClr val="25252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/>
                </a:rPr>
                <a:t> </a:t>
              </a:r>
              <a:r>
                <a:rPr lang="zh-CN" altLang="en-US" sz="2000" b="1" spc="-15" dirty="0">
                  <a:solidFill>
                    <a:srgbClr val="25252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/>
                </a:rPr>
                <a:t>计算机科学与技术学院</a:t>
              </a:r>
              <a:endParaRPr kumimoji="0"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338" name="文本框 4101"/>
            <p:cNvSpPr txBox="1">
              <a:spLocks noChangeArrowheads="1"/>
            </p:cNvSpPr>
            <p:nvPr/>
          </p:nvSpPr>
          <p:spPr bwMode="auto">
            <a:xfrm>
              <a:off x="609600" y="1219200"/>
              <a:ext cx="8077200" cy="92392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zh-CN" altLang="en-US" sz="54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编译原理</a:t>
              </a:r>
              <a:endParaRPr kumimoji="0" lang="en-US" altLang="zh-CN" sz="54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1026" name="Picture 2" descr="Algorithmic trading - Energy Risk">
              <a:extLst>
                <a:ext uri="{FF2B5EF4-FFF2-40B4-BE49-F238E27FC236}">
                  <a16:creationId xmlns:a16="http://schemas.microsoft.com/office/drawing/2014/main" id="{8E1349D5-B664-23F6-443A-05B7443CB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2641401"/>
              <a:ext cx="2705786" cy="167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55CA084-F079-ADC4-EE3E-9DEAB89ADDD9}"/>
              </a:ext>
            </a:extLst>
          </p:cNvPr>
          <p:cNvSpPr txBox="1"/>
          <p:nvPr/>
        </p:nvSpPr>
        <p:spPr>
          <a:xfrm>
            <a:off x="4968586" y="6324524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0" lvl="0" indent="0" algn="ctr" defTabSz="457200" rtl="0" eaLnBrk="1" fontAlgn="auto" latinLnBrk="0" hangingPunct="1">
              <a:lnSpc>
                <a:spcPct val="100000"/>
              </a:lnSpc>
              <a:spcBef>
                <a:spcPts val="9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FF"/>
                  </a:solidFill>
                </a:uFill>
                <a:latin typeface="Times New Roman"/>
                <a:ea typeface="宋体"/>
                <a:cs typeface="Times New Roman"/>
              </a:rPr>
              <a:t>Slides partially credited to </a:t>
            </a:r>
            <a:r>
              <a:rPr kumimoji="0" lang="en-US" altLang="zh-CN" sz="1600" b="1" i="0" u="none" strike="noStrike" kern="1200" cap="none" spc="-1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FF"/>
                  </a:solidFill>
                </a:uFill>
                <a:latin typeface="Times New Roman"/>
                <a:ea typeface="宋体"/>
                <a:cs typeface="Times New Roman"/>
              </a:rPr>
              <a:t>Zhongxin</a:t>
            </a:r>
            <a:r>
              <a:rPr kumimoji="0" lang="en-US" altLang="zh-CN" sz="160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FF"/>
                  </a:solidFill>
                </a:uFill>
                <a:latin typeface="Times New Roman"/>
                <a:ea typeface="宋体"/>
                <a:cs typeface="Times New Roman"/>
              </a:rPr>
              <a:t> Liu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E9BC4-5DDA-D40D-98CC-FD272C006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Mark-and-Sweep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Collection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51F181F-A9A6-675D-1C66-875E9A0EB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4993" y="1056290"/>
            <a:ext cx="5515983" cy="5514328"/>
          </a:xfrm>
        </p:spPr>
        <p:txBody>
          <a:bodyPr/>
          <a:lstStyle/>
          <a:p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heap-allocated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directed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graph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roots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graph.</a:t>
            </a:r>
          </a:p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reachable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edges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-&gt;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...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-&gt;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r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root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D699F0-8BC2-C436-C441-EB4D31984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43" y="884622"/>
            <a:ext cx="2526335" cy="597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75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E9BC4-5DDA-D40D-98CC-FD272C006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Mark-and-Sweep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Collection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51F181F-A9A6-675D-1C66-875E9A0EB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4993" y="1056290"/>
            <a:ext cx="5515983" cy="5514328"/>
          </a:xfrm>
        </p:spPr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graph-search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depth-first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search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reachable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nodes.</a:t>
            </a:r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7FC3FD-FF09-B81A-C519-BF710B3D6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44" y="910549"/>
            <a:ext cx="2502503" cy="580580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73FEBBB-4D28-7EDE-E55F-2E4009719451}"/>
              </a:ext>
            </a:extLst>
          </p:cNvPr>
          <p:cNvSpPr txBox="1"/>
          <p:nvPr/>
        </p:nvSpPr>
        <p:spPr>
          <a:xfrm>
            <a:off x="3559631" y="2877748"/>
            <a:ext cx="4748798" cy="230832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DFS(x)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pointer into the heap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record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marked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mark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ﬁeld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record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x.fi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474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E9BC4-5DDA-D40D-98CC-FD272C006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Mark-and-Sweep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Collection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51F181F-A9A6-675D-1C66-875E9A0EB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4993" y="1056290"/>
            <a:ext cx="5515983" cy="5514328"/>
          </a:xfrm>
        </p:spPr>
        <p:txBody>
          <a:bodyPr/>
          <a:lstStyle/>
          <a:p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marked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garbage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reclaimed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How?</a:t>
            </a:r>
          </a:p>
          <a:p>
            <a:r>
              <a:rPr kumimoji="1" lang="en-US" altLang="zh-CN" dirty="0"/>
              <a:t>sweep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entire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heap,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last</a:t>
            </a:r>
          </a:p>
          <a:p>
            <a:r>
              <a:rPr kumimoji="1" lang="en-US" altLang="zh-CN" dirty="0"/>
              <a:t>look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marked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garbage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together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 </a:t>
            </a:r>
            <a:r>
              <a:rPr kumimoji="1" lang="en-US" altLang="zh-CN" dirty="0"/>
              <a:t>(the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freelist</a:t>
            </a:r>
            <a:r>
              <a:rPr kumimoji="1" lang="en-US" altLang="zh-CN" dirty="0"/>
              <a:t>).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sweep</a:t>
            </a:r>
            <a:r>
              <a:rPr kumimoji="1" lang="zh-CN" altLang="en-US" dirty="0"/>
              <a:t> </a:t>
            </a:r>
            <a:r>
              <a:rPr kumimoji="1" lang="en-US" altLang="zh-CN" dirty="0"/>
              <a:t>phase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unmark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marked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garbage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collection.</a:t>
            </a:r>
          </a:p>
          <a:p>
            <a:endParaRPr kumimoji="1"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375972-C258-B9A3-1EB7-6589F6BF1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43" y="886178"/>
            <a:ext cx="2551289" cy="591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4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E9BC4-5DDA-D40D-98CC-FD272C006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Mark-and-Sweep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Collection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733D2A8-14DD-2A67-8829-A9FB2F94D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46" y="886655"/>
            <a:ext cx="5924694" cy="597134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C2BE76FA-436B-3F1E-FD16-874E2F9D3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7284" y="2910630"/>
            <a:ext cx="2173694" cy="192339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Mark</a:t>
            </a:r>
          </a:p>
          <a:p>
            <a:r>
              <a:rPr kumimoji="1" lang="en-US" altLang="zh-CN" dirty="0"/>
              <a:t>Sweep</a:t>
            </a:r>
          </a:p>
          <a:p>
            <a:pPr lvl="1"/>
            <a:r>
              <a:rPr kumimoji="1" lang="en-US" altLang="zh-CN" dirty="0" err="1"/>
              <a:t>freelist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unmark</a:t>
            </a:r>
          </a:p>
        </p:txBody>
      </p:sp>
    </p:spTree>
    <p:extLst>
      <p:ext uri="{BB962C8B-B14F-4D97-AF65-F5344CB8AC3E}">
        <p14:creationId xmlns:p14="http://schemas.microsoft.com/office/powerpoint/2010/main" val="1781029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6327F-84F7-F92B-5646-77008FB2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Mark-and-Sweep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9B351A-E3E4-2936-0A70-5951C5635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0" y="965004"/>
            <a:ext cx="8986345" cy="4220352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EE5C49C-ECF0-8BCB-A51D-FBFFE7152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68" y="5371113"/>
            <a:ext cx="8860108" cy="1334416"/>
          </a:xfrm>
        </p:spPr>
        <p:txBody>
          <a:bodyPr>
            <a:noAutofit/>
          </a:bodyPr>
          <a:lstStyle/>
          <a:p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GC,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execution.</a:t>
            </a:r>
          </a:p>
          <a:p>
            <a:r>
              <a:rPr kumimoji="1" lang="en-US" altLang="zh-CN" dirty="0"/>
              <a:t>Whenever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needs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heap-allocate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record,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i="1" dirty="0" err="1"/>
              <a:t>freelist</a:t>
            </a:r>
            <a:r>
              <a:rPr kumimoji="1" lang="en-US" altLang="zh-CN" dirty="0"/>
              <a:t>; In case it’s empty, </a:t>
            </a:r>
            <a:r>
              <a:rPr kumimoji="1" lang="en-US" altLang="zh-CN" i="1" dirty="0"/>
              <a:t>replenish</a:t>
            </a:r>
            <a:r>
              <a:rPr kumimoji="1" lang="en-US" altLang="zh-CN" dirty="0"/>
              <a:t> by another GC.</a:t>
            </a:r>
          </a:p>
        </p:txBody>
      </p:sp>
    </p:spTree>
    <p:extLst>
      <p:ext uri="{BB962C8B-B14F-4D97-AF65-F5344CB8AC3E}">
        <p14:creationId xmlns:p14="http://schemas.microsoft.com/office/powerpoint/2010/main" val="331838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4FC5B-DD4C-963B-9000-00EDEDE88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Mark-and-Sweep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C52442-E054-1D3D-5CA0-DF4990BAA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133" y="1516779"/>
            <a:ext cx="8449733" cy="4231839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kumimoji="1" lang="en-US" altLang="zh-CN" b="1" dirty="0"/>
              <a:t>Cost of garbage collection:</a:t>
            </a:r>
          </a:p>
          <a:p>
            <a:r>
              <a:rPr kumimoji="1" lang="en-US" altLang="zh-CN" dirty="0">
                <a:solidFill>
                  <a:srgbClr val="0070C0"/>
                </a:solidFill>
              </a:rPr>
              <a:t>DFS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: proportional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marks.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sweep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phase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: proportional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heap (</a:t>
            </a:r>
            <a:r>
              <a:rPr kumimoji="1" lang="en-US" altLang="zh-CN" dirty="0">
                <a:solidFill>
                  <a:srgbClr val="0070C0"/>
                </a:solidFill>
              </a:rPr>
              <a:t>H</a:t>
            </a:r>
            <a:r>
              <a:rPr kumimoji="1" lang="en-US" altLang="zh-CN" dirty="0"/>
              <a:t>).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DFS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recursive</a:t>
            </a:r>
          </a:p>
          <a:p>
            <a:pPr lvl="1"/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length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records</a:t>
            </a:r>
            <a:r>
              <a:rPr kumimoji="1" lang="zh-CN" altLang="en-US" dirty="0"/>
              <a:t> </a:t>
            </a:r>
            <a:r>
              <a:rPr kumimoji="1" lang="en-US" altLang="zh-CN" dirty="0"/>
              <a:t>would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larger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entire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heap</a:t>
            </a:r>
          </a:p>
          <a:p>
            <a:r>
              <a:rPr kumimoji="1" lang="en-US" altLang="zh-CN" dirty="0"/>
              <a:t>Solution: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explicit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stack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instead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recursion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H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H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4781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BC6B7-A91B-99A5-6025-A9E3EAFA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Explicit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Stack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CDDAD6-B90C-FB19-787F-7D759852D080}"/>
              </a:ext>
            </a:extLst>
          </p:cNvPr>
          <p:cNvSpPr txBox="1"/>
          <p:nvPr/>
        </p:nvSpPr>
        <p:spPr>
          <a:xfrm>
            <a:off x="361244" y="1022749"/>
            <a:ext cx="8449734" cy="415498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DFS(x)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pointer and record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marked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← 1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stack[t] ← x</a:t>
            </a:r>
          </a:p>
          <a:p>
            <a:pPr lvl="2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&gt; 0 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stack is non-empty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← stack[t]; t ← t – 1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field fi of record x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x.fi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pointer and record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x.fi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marked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mark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x.fi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t ← t + 1; stack[t] ←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x.fi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B47AE53-798E-54B8-E560-30B29C199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4" y="5393500"/>
            <a:ext cx="8449733" cy="10392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index of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stack top</a:t>
            </a:r>
          </a:p>
          <a:p>
            <a:r>
              <a:rPr kumimoji="1" lang="en-US" altLang="zh-CN" dirty="0"/>
              <a:t>stack: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worklist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9693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ACFC4-2726-FC04-E14A-3A56E6D81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Reversal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37A83-DAA5-24A3-4491-BC2C3212B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5468968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The following content aims to leave the stack out. Thus, we can save more space in DFS algorithm</a:t>
            </a:r>
            <a:r>
              <a:rPr kumimoji="1" lang="en-US" altLang="zh-CN" dirty="0"/>
              <a:t>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x.fi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pushed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stack,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never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again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look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original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location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x.fi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We don’t want to waste the space, so </a:t>
            </a:r>
            <a:r>
              <a:rPr kumimoji="1" lang="en-US" altLang="zh-CN" i="1" dirty="0">
                <a:solidFill>
                  <a:schemeClr val="accent1"/>
                </a:solidFill>
              </a:rPr>
              <a:t>x</a:t>
            </a:r>
            <a:r>
              <a:rPr kumimoji="1" lang="en-US" altLang="zh-CN" i="1" dirty="0">
                <a:solidFill>
                  <a:srgbClr val="0070C0"/>
                </a:solidFill>
              </a:rPr>
              <a:t>.fi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made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back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was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reached. When things about </a:t>
            </a:r>
            <a:r>
              <a:rPr kumimoji="1" lang="en-US" altLang="zh-CN" i="1" dirty="0" err="1">
                <a:solidFill>
                  <a:schemeClr val="accent1"/>
                </a:solidFill>
              </a:rPr>
              <a:t>x.fi</a:t>
            </a:r>
            <a:r>
              <a:rPr kumimoji="1" lang="en-US" altLang="zh-CN" i="1" dirty="0">
                <a:solidFill>
                  <a:schemeClr val="accent1"/>
                </a:solidFill>
              </a:rPr>
              <a:t> </a:t>
            </a:r>
            <a:r>
              <a:rPr kumimoji="1" lang="en-US" altLang="zh-CN" dirty="0"/>
              <a:t>are done, we can go back and do what’s left for </a:t>
            </a:r>
            <a:r>
              <a:rPr kumimoji="1" lang="en-US" altLang="zh-CN" i="1" dirty="0">
                <a:solidFill>
                  <a:schemeClr val="accent1"/>
                </a:solidFill>
              </a:rPr>
              <a:t>x</a:t>
            </a:r>
            <a:r>
              <a:rPr kumimoji="1" lang="en-US" altLang="zh-CN" dirty="0"/>
              <a:t> via </a:t>
            </a:r>
            <a:r>
              <a:rPr kumimoji="1" lang="en-US" altLang="zh-CN" i="1" dirty="0">
                <a:solidFill>
                  <a:schemeClr val="accent1"/>
                </a:solidFill>
              </a:rPr>
              <a:t>x.fi</a:t>
            </a:r>
            <a:r>
              <a:rPr kumimoji="1" lang="en-US" altLang="zh-CN" dirty="0"/>
              <a:t>. That’s exactly the meaning of stack.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pointer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reversal</a:t>
            </a:r>
          </a:p>
          <a:p>
            <a:r>
              <a:rPr kumimoji="1" lang="en-US" altLang="zh-CN" dirty="0"/>
              <a:t>As the stack is popped, the ﬁeld </a:t>
            </a:r>
            <a:r>
              <a:rPr kumimoji="1" lang="en-US" altLang="zh-CN" i="1" dirty="0">
                <a:solidFill>
                  <a:srgbClr val="0070C0"/>
                </a:solidFill>
              </a:rPr>
              <a:t>x.fi</a:t>
            </a:r>
            <a:r>
              <a:rPr kumimoji="1" lang="en-US" altLang="zh-CN" dirty="0"/>
              <a:t> will be restored to its original value.</a:t>
            </a:r>
          </a:p>
        </p:txBody>
      </p:sp>
    </p:spTree>
    <p:extLst>
      <p:ext uri="{BB962C8B-B14F-4D97-AF65-F5344CB8AC3E}">
        <p14:creationId xmlns:p14="http://schemas.microsoft.com/office/powerpoint/2010/main" val="493600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E6D89-1324-96DF-51CE-25886848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Reversal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C30D21-BFCA-9D7B-9083-FCF45D88E611}"/>
              </a:ext>
            </a:extLst>
          </p:cNvPr>
          <p:cNvSpPr txBox="1"/>
          <p:nvPr/>
        </p:nvSpPr>
        <p:spPr>
          <a:xfrm>
            <a:off x="361244" y="917912"/>
            <a:ext cx="847795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pointer and record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marked</a:t>
            </a:r>
          </a:p>
          <a:p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nil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2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# of fields in record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lvl="2"/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fi</a:t>
            </a:r>
          </a:p>
          <a:p>
            <a:pPr lvl="2"/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pointer and record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marked</a:t>
            </a:r>
          </a:p>
          <a:p>
            <a:pPr lvl="2"/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fi 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fr-FR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fr-FR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lvl="2"/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done[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 0</a:t>
            </a:r>
          </a:p>
          <a:p>
            <a:pPr lvl="2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lvl="2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</a:t>
            </a:r>
          </a:p>
          <a:p>
            <a:pPr lvl="2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lvl="2"/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lvl="2"/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nil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return</a:t>
            </a:r>
          </a:p>
          <a:p>
            <a:pPr lvl="2"/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done[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2"/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fi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fi 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lvl="2"/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C32883C-369F-0C97-3098-E21D959D9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2815" y="3756564"/>
            <a:ext cx="4603530" cy="2814054"/>
          </a:xfrm>
        </p:spPr>
        <p:txBody>
          <a:bodyPr>
            <a:norm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done</a:t>
            </a:r>
            <a:r>
              <a:rPr kumimoji="1" lang="en-US" altLang="zh-CN" sz="2000" dirty="0">
                <a:solidFill>
                  <a:srgbClr val="0070C0"/>
                </a:solidFill>
              </a:rPr>
              <a:t>: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how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many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fields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in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each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record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have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been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processed</a:t>
            </a:r>
          </a:p>
          <a:p>
            <a:r>
              <a:rPr kumimoji="1" lang="en-US" altLang="zh-CN" sz="2000" b="1" dirty="0">
                <a:solidFill>
                  <a:srgbClr val="0070C0"/>
                </a:solidFill>
              </a:rPr>
              <a:t>t</a:t>
            </a:r>
            <a:r>
              <a:rPr kumimoji="1" lang="en-US" altLang="zh-CN" sz="2000" dirty="0">
                <a:solidFill>
                  <a:srgbClr val="0070C0"/>
                </a:solidFill>
              </a:rPr>
              <a:t>: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the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top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of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the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stack</a:t>
            </a:r>
          </a:p>
          <a:p>
            <a:r>
              <a:rPr kumimoji="1" lang="en-US" altLang="zh-CN" sz="2000" dirty="0">
                <a:solidFill>
                  <a:srgbClr val="0070C0"/>
                </a:solidFill>
              </a:rPr>
              <a:t>if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 err="1">
                <a:solidFill>
                  <a:srgbClr val="0070C0"/>
                </a:solidFill>
              </a:rPr>
              <a:t>i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done[x]</a:t>
            </a:r>
            <a:r>
              <a:rPr kumimoji="1" lang="en-US" altLang="zh-CN" sz="2000" dirty="0">
                <a:solidFill>
                  <a:srgbClr val="0070C0"/>
                </a:solidFill>
              </a:rPr>
              <a:t>,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then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 err="1">
                <a:solidFill>
                  <a:srgbClr val="0070C0"/>
                </a:solidFill>
              </a:rPr>
              <a:t>x.fi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is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the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“stack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link”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to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the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next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node</a:t>
            </a:r>
          </a:p>
          <a:p>
            <a:endParaRPr kumimoji="1" lang="en-US" altLang="zh-CN" sz="2000" dirty="0">
              <a:solidFill>
                <a:srgbClr val="0070C0"/>
              </a:solidFill>
            </a:endParaRPr>
          </a:p>
          <a:p>
            <a:r>
              <a:rPr kumimoji="1" lang="en-US" altLang="zh-CN" sz="2000" dirty="0">
                <a:solidFill>
                  <a:srgbClr val="0070C0"/>
                </a:solidFill>
              </a:rPr>
              <a:t>When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popping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the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stack,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 err="1">
                <a:solidFill>
                  <a:srgbClr val="0070C0"/>
                </a:solidFill>
              </a:rPr>
              <a:t>x.fi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is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</a:rPr>
              <a:t>restored</a:t>
            </a:r>
            <a:r>
              <a:rPr kumimoji="1" lang="zh-CN" altLang="en-US" sz="20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to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its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original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value</a:t>
            </a:r>
            <a:endParaRPr kumimoji="1" lang="en-US" altLang="zh-CN" sz="2000" i="1" dirty="0">
              <a:solidFill>
                <a:srgbClr val="0070C0"/>
              </a:solidFill>
            </a:endParaRPr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8F627261-1C57-68CF-51D6-8F302B346C46}"/>
              </a:ext>
            </a:extLst>
          </p:cNvPr>
          <p:cNvGraphicFramePr>
            <a:graphicFrameLocks noGrp="1"/>
          </p:cNvGraphicFramePr>
          <p:nvPr/>
        </p:nvGraphicFramePr>
        <p:xfrm>
          <a:off x="6209082" y="1340073"/>
          <a:ext cx="4782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220">
                  <a:extLst>
                    <a:ext uri="{9D8B030D-6E8A-4147-A177-3AD203B41FA5}">
                      <a16:colId xmlns:a16="http://schemas.microsoft.com/office/drawing/2014/main" val="1756863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9790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029049F2-9719-7B78-D1C0-8706722BA418}"/>
              </a:ext>
            </a:extLst>
          </p:cNvPr>
          <p:cNvSpPr txBox="1"/>
          <p:nvPr/>
        </p:nvSpPr>
        <p:spPr>
          <a:xfrm>
            <a:off x="6185432" y="2091786"/>
            <a:ext cx="4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x0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94CC7FD-8F79-B370-EDBC-306718C3EC5A}"/>
              </a:ext>
            </a:extLst>
          </p:cNvPr>
          <p:cNvSpPr/>
          <p:nvPr/>
        </p:nvSpPr>
        <p:spPr>
          <a:xfrm>
            <a:off x="6429802" y="1513179"/>
            <a:ext cx="63062" cy="630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4D65BC0-2A8C-A96A-B8E0-1CACEF88262B}"/>
              </a:ext>
            </a:extLst>
          </p:cNvPr>
          <p:cNvSpPr/>
          <p:nvPr/>
        </p:nvSpPr>
        <p:spPr>
          <a:xfrm>
            <a:off x="6424543" y="1886300"/>
            <a:ext cx="63062" cy="630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9221EA50-8519-D777-E522-FACA3AB926EE}"/>
              </a:ext>
            </a:extLst>
          </p:cNvPr>
          <p:cNvGraphicFramePr>
            <a:graphicFrameLocks noGrp="1"/>
          </p:cNvGraphicFramePr>
          <p:nvPr/>
        </p:nvGraphicFramePr>
        <p:xfrm>
          <a:off x="7606961" y="1330040"/>
          <a:ext cx="478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220">
                  <a:extLst>
                    <a:ext uri="{9D8B030D-6E8A-4147-A177-3AD203B41FA5}">
                      <a16:colId xmlns:a16="http://schemas.microsoft.com/office/drawing/2014/main" val="1756863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3024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8BF877D3-7D81-2F01-7D7E-D726AFCE9404}"/>
              </a:ext>
            </a:extLst>
          </p:cNvPr>
          <p:cNvSpPr txBox="1"/>
          <p:nvPr/>
        </p:nvSpPr>
        <p:spPr>
          <a:xfrm>
            <a:off x="7606958" y="1661276"/>
            <a:ext cx="4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x1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8BD9EF3-7FC0-D44D-7112-E6D171732D9A}"/>
              </a:ext>
            </a:extLst>
          </p:cNvPr>
          <p:cNvSpPr/>
          <p:nvPr/>
        </p:nvSpPr>
        <p:spPr>
          <a:xfrm>
            <a:off x="7827681" y="1503146"/>
            <a:ext cx="63062" cy="630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20" name="表格 4">
            <a:extLst>
              <a:ext uri="{FF2B5EF4-FFF2-40B4-BE49-F238E27FC236}">
                <a16:creationId xmlns:a16="http://schemas.microsoft.com/office/drawing/2014/main" id="{14D6B995-9BA9-3FCE-B930-B6DD95EEE29F}"/>
              </a:ext>
            </a:extLst>
          </p:cNvPr>
          <p:cNvGraphicFramePr>
            <a:graphicFrameLocks noGrp="1"/>
          </p:cNvGraphicFramePr>
          <p:nvPr/>
        </p:nvGraphicFramePr>
        <p:xfrm>
          <a:off x="7606960" y="2316101"/>
          <a:ext cx="478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220">
                  <a:extLst>
                    <a:ext uri="{9D8B030D-6E8A-4147-A177-3AD203B41FA5}">
                      <a16:colId xmlns:a16="http://schemas.microsoft.com/office/drawing/2014/main" val="1756863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3024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1E8910E6-C5A3-108C-3C25-B97A2966E967}"/>
              </a:ext>
            </a:extLst>
          </p:cNvPr>
          <p:cNvSpPr txBox="1"/>
          <p:nvPr/>
        </p:nvSpPr>
        <p:spPr>
          <a:xfrm>
            <a:off x="7588569" y="2670549"/>
            <a:ext cx="4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x2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AA448C7-4ADA-2A04-7D08-A4511FBF45A6}"/>
              </a:ext>
            </a:extLst>
          </p:cNvPr>
          <p:cNvSpPr/>
          <p:nvPr/>
        </p:nvSpPr>
        <p:spPr>
          <a:xfrm>
            <a:off x="7827680" y="2489207"/>
            <a:ext cx="63062" cy="630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箭头连接符 23">
            <a:extLst>
              <a:ext uri="{FF2B5EF4-FFF2-40B4-BE49-F238E27FC236}">
                <a16:creationId xmlns:a16="http://schemas.microsoft.com/office/drawing/2014/main" id="{72EDD188-CDD4-1CEF-904D-709DDAAE057D}"/>
              </a:ext>
            </a:extLst>
          </p:cNvPr>
          <p:cNvCxnSpPr>
            <a:cxnSpLocks/>
            <a:stCxn id="12" idx="1"/>
            <a:endCxn id="15" idx="0"/>
          </p:cNvCxnSpPr>
          <p:nvPr/>
        </p:nvCxnSpPr>
        <p:spPr>
          <a:xfrm rot="5400000" flipH="1" flipV="1">
            <a:off x="7046367" y="722710"/>
            <a:ext cx="192374" cy="1407034"/>
          </a:xfrm>
          <a:prstGeom prst="curvedConnector3">
            <a:avLst>
              <a:gd name="adj1" fmla="val 21883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424C4F30-00C2-3C19-119A-E96D79AC49D4}"/>
              </a:ext>
            </a:extLst>
          </p:cNvPr>
          <p:cNvCxnSpPr>
            <a:cxnSpLocks/>
            <a:stCxn id="13" idx="6"/>
            <a:endCxn id="20" idx="0"/>
          </p:cNvCxnSpPr>
          <p:nvPr/>
        </p:nvCxnSpPr>
        <p:spPr>
          <a:xfrm>
            <a:off x="6487605" y="1917831"/>
            <a:ext cx="1358465" cy="398270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12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E6D89-1324-96DF-51CE-25886848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Reversal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C30D21-BFCA-9D7B-9083-FCF45D88E611}"/>
              </a:ext>
            </a:extLst>
          </p:cNvPr>
          <p:cNvSpPr txBox="1"/>
          <p:nvPr/>
        </p:nvSpPr>
        <p:spPr>
          <a:xfrm>
            <a:off x="361244" y="917912"/>
            <a:ext cx="847795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pointer and record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marked</a:t>
            </a:r>
          </a:p>
          <a:p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nil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2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# of fields in record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lvl="2"/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fi</a:t>
            </a:r>
          </a:p>
          <a:p>
            <a:pPr lvl="2"/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pointer and record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marked</a:t>
            </a:r>
          </a:p>
          <a:p>
            <a:pPr lvl="2"/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fi 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fr-FR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fr-FR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lvl="2"/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done[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 0</a:t>
            </a:r>
          </a:p>
          <a:p>
            <a:pPr lvl="2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lvl="2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</a:t>
            </a:r>
          </a:p>
          <a:p>
            <a:pPr lvl="2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lvl="2"/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lvl="2"/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nil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return</a:t>
            </a:r>
          </a:p>
          <a:p>
            <a:pPr lvl="2"/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done[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2"/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fi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fi 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lvl="2"/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8F627261-1C57-68CF-51D6-8F302B346C46}"/>
              </a:ext>
            </a:extLst>
          </p:cNvPr>
          <p:cNvGraphicFramePr>
            <a:graphicFrameLocks noGrp="1"/>
          </p:cNvGraphicFramePr>
          <p:nvPr/>
        </p:nvGraphicFramePr>
        <p:xfrm>
          <a:off x="5061703" y="1198393"/>
          <a:ext cx="4782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220">
                  <a:extLst>
                    <a:ext uri="{9D8B030D-6E8A-4147-A177-3AD203B41FA5}">
                      <a16:colId xmlns:a16="http://schemas.microsoft.com/office/drawing/2014/main" val="1756863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9790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029049F2-9719-7B78-D1C0-8706722BA418}"/>
              </a:ext>
            </a:extLst>
          </p:cNvPr>
          <p:cNvSpPr txBox="1"/>
          <p:nvPr/>
        </p:nvSpPr>
        <p:spPr>
          <a:xfrm>
            <a:off x="5038053" y="1950106"/>
            <a:ext cx="4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x0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94CC7FD-8F79-B370-EDBC-306718C3EC5A}"/>
              </a:ext>
            </a:extLst>
          </p:cNvPr>
          <p:cNvSpPr/>
          <p:nvPr/>
        </p:nvSpPr>
        <p:spPr>
          <a:xfrm>
            <a:off x="5282423" y="1371499"/>
            <a:ext cx="63062" cy="630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4D65BC0-2A8C-A96A-B8E0-1CACEF88262B}"/>
              </a:ext>
            </a:extLst>
          </p:cNvPr>
          <p:cNvSpPr/>
          <p:nvPr/>
        </p:nvSpPr>
        <p:spPr>
          <a:xfrm>
            <a:off x="5277164" y="1744620"/>
            <a:ext cx="63062" cy="630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9221EA50-8519-D777-E522-FACA3AB926EE}"/>
              </a:ext>
            </a:extLst>
          </p:cNvPr>
          <p:cNvGraphicFramePr>
            <a:graphicFrameLocks noGrp="1"/>
          </p:cNvGraphicFramePr>
          <p:nvPr/>
        </p:nvGraphicFramePr>
        <p:xfrm>
          <a:off x="5985447" y="1188360"/>
          <a:ext cx="478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220">
                  <a:extLst>
                    <a:ext uri="{9D8B030D-6E8A-4147-A177-3AD203B41FA5}">
                      <a16:colId xmlns:a16="http://schemas.microsoft.com/office/drawing/2014/main" val="1756863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3024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8BF877D3-7D81-2F01-7D7E-D726AFCE9404}"/>
              </a:ext>
            </a:extLst>
          </p:cNvPr>
          <p:cNvSpPr txBox="1"/>
          <p:nvPr/>
        </p:nvSpPr>
        <p:spPr>
          <a:xfrm>
            <a:off x="5985444" y="1519596"/>
            <a:ext cx="4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x1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8BD9EF3-7FC0-D44D-7112-E6D171732D9A}"/>
              </a:ext>
            </a:extLst>
          </p:cNvPr>
          <p:cNvSpPr/>
          <p:nvPr/>
        </p:nvSpPr>
        <p:spPr>
          <a:xfrm>
            <a:off x="6206167" y="1361466"/>
            <a:ext cx="63062" cy="630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20" name="表格 4">
            <a:extLst>
              <a:ext uri="{FF2B5EF4-FFF2-40B4-BE49-F238E27FC236}">
                <a16:creationId xmlns:a16="http://schemas.microsoft.com/office/drawing/2014/main" id="{14D6B995-9BA9-3FCE-B930-B6DD95EEE29F}"/>
              </a:ext>
            </a:extLst>
          </p:cNvPr>
          <p:cNvGraphicFramePr>
            <a:graphicFrameLocks noGrp="1"/>
          </p:cNvGraphicFramePr>
          <p:nvPr/>
        </p:nvGraphicFramePr>
        <p:xfrm>
          <a:off x="5985446" y="2174421"/>
          <a:ext cx="478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220">
                  <a:extLst>
                    <a:ext uri="{9D8B030D-6E8A-4147-A177-3AD203B41FA5}">
                      <a16:colId xmlns:a16="http://schemas.microsoft.com/office/drawing/2014/main" val="1756863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3024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1E8910E6-C5A3-108C-3C25-B97A2966E967}"/>
              </a:ext>
            </a:extLst>
          </p:cNvPr>
          <p:cNvSpPr txBox="1"/>
          <p:nvPr/>
        </p:nvSpPr>
        <p:spPr>
          <a:xfrm>
            <a:off x="5967055" y="2528869"/>
            <a:ext cx="4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x2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AA448C7-4ADA-2A04-7D08-A4511FBF45A6}"/>
              </a:ext>
            </a:extLst>
          </p:cNvPr>
          <p:cNvSpPr/>
          <p:nvPr/>
        </p:nvSpPr>
        <p:spPr>
          <a:xfrm>
            <a:off x="6206166" y="2347527"/>
            <a:ext cx="63062" cy="630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箭头连接符 23">
            <a:extLst>
              <a:ext uri="{FF2B5EF4-FFF2-40B4-BE49-F238E27FC236}">
                <a16:creationId xmlns:a16="http://schemas.microsoft.com/office/drawing/2014/main" id="{72EDD188-CDD4-1CEF-904D-709DDAAE057D}"/>
              </a:ext>
            </a:extLst>
          </p:cNvPr>
          <p:cNvCxnSpPr>
            <a:cxnSpLocks/>
            <a:stCxn id="12" idx="1"/>
            <a:endCxn id="15" idx="0"/>
          </p:cNvCxnSpPr>
          <p:nvPr/>
        </p:nvCxnSpPr>
        <p:spPr>
          <a:xfrm rot="5400000" flipH="1" flipV="1">
            <a:off x="5661920" y="818098"/>
            <a:ext cx="192374" cy="932899"/>
          </a:xfrm>
          <a:prstGeom prst="curvedConnector3">
            <a:avLst>
              <a:gd name="adj1" fmla="val 21883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424C4F30-00C2-3C19-119A-E96D79AC49D4}"/>
              </a:ext>
            </a:extLst>
          </p:cNvPr>
          <p:cNvCxnSpPr>
            <a:cxnSpLocks/>
            <a:stCxn id="13" idx="6"/>
            <a:endCxn id="20" idx="0"/>
          </p:cNvCxnSpPr>
          <p:nvPr/>
        </p:nvCxnSpPr>
        <p:spPr>
          <a:xfrm>
            <a:off x="5340226" y="1776151"/>
            <a:ext cx="884330" cy="398270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CF3094-175F-98BF-6FD7-230CBA1F5EF1}"/>
              </a:ext>
            </a:extLst>
          </p:cNvPr>
          <p:cNvSpPr txBox="1">
            <a:spLocks/>
          </p:cNvSpPr>
          <p:nvPr/>
        </p:nvSpPr>
        <p:spPr>
          <a:xfrm>
            <a:off x="6020187" y="3422580"/>
            <a:ext cx="2013117" cy="1809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000" i="1" dirty="0">
                <a:solidFill>
                  <a:srgbClr val="0070C0"/>
                </a:solidFill>
              </a:rPr>
              <a:t>t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nil</a:t>
            </a:r>
          </a:p>
          <a:p>
            <a:pPr marL="0" indent="0">
              <a:buNone/>
            </a:pPr>
            <a:r>
              <a:rPr kumimoji="1" lang="en-US" altLang="zh-CN" sz="2000" i="1" dirty="0">
                <a:solidFill>
                  <a:srgbClr val="0070C0"/>
                </a:solidFill>
              </a:rPr>
              <a:t>x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x0</a:t>
            </a:r>
          </a:p>
          <a:p>
            <a:pPr marL="0" indent="0">
              <a:buNone/>
            </a:pPr>
            <a:r>
              <a:rPr kumimoji="1" lang="en-US" altLang="zh-CN" sz="2000" i="1" dirty="0">
                <a:solidFill>
                  <a:srgbClr val="0070C0"/>
                </a:solidFill>
              </a:rPr>
              <a:t>mark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x0</a:t>
            </a:r>
          </a:p>
          <a:p>
            <a:pPr marL="0" indent="0">
              <a:buNone/>
            </a:pPr>
            <a:r>
              <a:rPr kumimoji="1" lang="en-US" altLang="zh-CN" sz="2000" i="1" dirty="0">
                <a:solidFill>
                  <a:srgbClr val="0070C0"/>
                </a:solidFill>
              </a:rPr>
              <a:t>done[x0]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A215F999-244E-0EB5-F171-66CC88D5404E}"/>
              </a:ext>
            </a:extLst>
          </p:cNvPr>
          <p:cNvSpPr/>
          <p:nvPr/>
        </p:nvSpPr>
        <p:spPr>
          <a:xfrm>
            <a:off x="7210688" y="1184703"/>
            <a:ext cx="85054" cy="1630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24" name="表格 4">
            <a:extLst>
              <a:ext uri="{FF2B5EF4-FFF2-40B4-BE49-F238E27FC236}">
                <a16:creationId xmlns:a16="http://schemas.microsoft.com/office/drawing/2014/main" id="{67161F08-1C9B-D9B2-3D14-42CDF95CC007}"/>
              </a:ext>
            </a:extLst>
          </p:cNvPr>
          <p:cNvGraphicFramePr>
            <a:graphicFrameLocks noGrp="1"/>
          </p:cNvGraphicFramePr>
          <p:nvPr/>
        </p:nvGraphicFramePr>
        <p:xfrm>
          <a:off x="7323960" y="1198393"/>
          <a:ext cx="4782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220">
                  <a:extLst>
                    <a:ext uri="{9D8B030D-6E8A-4147-A177-3AD203B41FA5}">
                      <a16:colId xmlns:a16="http://schemas.microsoft.com/office/drawing/2014/main" val="1756863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979043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DA5B0B14-BABB-8759-3DB4-29A384B37BEE}"/>
              </a:ext>
            </a:extLst>
          </p:cNvPr>
          <p:cNvSpPr txBox="1"/>
          <p:nvPr/>
        </p:nvSpPr>
        <p:spPr>
          <a:xfrm>
            <a:off x="7300310" y="1950106"/>
            <a:ext cx="4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x0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81F0DC87-55AC-B4EE-2086-2C759E587944}"/>
              </a:ext>
            </a:extLst>
          </p:cNvPr>
          <p:cNvSpPr/>
          <p:nvPr/>
        </p:nvSpPr>
        <p:spPr>
          <a:xfrm>
            <a:off x="7544680" y="1371499"/>
            <a:ext cx="63062" cy="630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12265E2C-C993-69CD-E7A1-F8E518A5335B}"/>
              </a:ext>
            </a:extLst>
          </p:cNvPr>
          <p:cNvSpPr/>
          <p:nvPr/>
        </p:nvSpPr>
        <p:spPr>
          <a:xfrm>
            <a:off x="7539421" y="1744620"/>
            <a:ext cx="63062" cy="630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30" name="表格 4">
            <a:extLst>
              <a:ext uri="{FF2B5EF4-FFF2-40B4-BE49-F238E27FC236}">
                <a16:creationId xmlns:a16="http://schemas.microsoft.com/office/drawing/2014/main" id="{26B907A6-5852-2BE7-B2BE-E78B26CE20EF}"/>
              </a:ext>
            </a:extLst>
          </p:cNvPr>
          <p:cNvGraphicFramePr>
            <a:graphicFrameLocks noGrp="1"/>
          </p:cNvGraphicFramePr>
          <p:nvPr/>
        </p:nvGraphicFramePr>
        <p:xfrm>
          <a:off x="8247704" y="1188360"/>
          <a:ext cx="478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220">
                  <a:extLst>
                    <a:ext uri="{9D8B030D-6E8A-4147-A177-3AD203B41FA5}">
                      <a16:colId xmlns:a16="http://schemas.microsoft.com/office/drawing/2014/main" val="1756863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3024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8FCAA021-A6B4-9CED-1369-EF47FD4379C5}"/>
              </a:ext>
            </a:extLst>
          </p:cNvPr>
          <p:cNvSpPr txBox="1"/>
          <p:nvPr/>
        </p:nvSpPr>
        <p:spPr>
          <a:xfrm>
            <a:off x="8247701" y="1519596"/>
            <a:ext cx="4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x1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68FFAE9-3880-3B60-99E4-EC766B286842}"/>
              </a:ext>
            </a:extLst>
          </p:cNvPr>
          <p:cNvSpPr/>
          <p:nvPr/>
        </p:nvSpPr>
        <p:spPr>
          <a:xfrm>
            <a:off x="8468424" y="1361466"/>
            <a:ext cx="63062" cy="630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33" name="表格 4">
            <a:extLst>
              <a:ext uri="{FF2B5EF4-FFF2-40B4-BE49-F238E27FC236}">
                <a16:creationId xmlns:a16="http://schemas.microsoft.com/office/drawing/2014/main" id="{4813E46D-AE47-5C00-E4AF-34BC010330AB}"/>
              </a:ext>
            </a:extLst>
          </p:cNvPr>
          <p:cNvGraphicFramePr>
            <a:graphicFrameLocks noGrp="1"/>
          </p:cNvGraphicFramePr>
          <p:nvPr/>
        </p:nvGraphicFramePr>
        <p:xfrm>
          <a:off x="8247703" y="2174421"/>
          <a:ext cx="478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220">
                  <a:extLst>
                    <a:ext uri="{9D8B030D-6E8A-4147-A177-3AD203B41FA5}">
                      <a16:colId xmlns:a16="http://schemas.microsoft.com/office/drawing/2014/main" val="1756863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3024"/>
                  </a:ext>
                </a:extLst>
              </a:tr>
            </a:tbl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6D1B5E09-6DBE-AE34-9B70-C3C9A59C83AC}"/>
              </a:ext>
            </a:extLst>
          </p:cNvPr>
          <p:cNvSpPr txBox="1"/>
          <p:nvPr/>
        </p:nvSpPr>
        <p:spPr>
          <a:xfrm>
            <a:off x="8229312" y="2528869"/>
            <a:ext cx="4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x2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FB91587-21A2-4E1C-EC96-2E8D312E73B3}"/>
              </a:ext>
            </a:extLst>
          </p:cNvPr>
          <p:cNvSpPr/>
          <p:nvPr/>
        </p:nvSpPr>
        <p:spPr>
          <a:xfrm>
            <a:off x="8468423" y="2347527"/>
            <a:ext cx="63062" cy="630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" name="直线箭头连接符 23">
            <a:extLst>
              <a:ext uri="{FF2B5EF4-FFF2-40B4-BE49-F238E27FC236}">
                <a16:creationId xmlns:a16="http://schemas.microsoft.com/office/drawing/2014/main" id="{8FFF66A7-1A14-B0F8-2800-FE98A0F9C614}"/>
              </a:ext>
            </a:extLst>
          </p:cNvPr>
          <p:cNvCxnSpPr>
            <a:cxnSpLocks/>
            <a:stCxn id="28" idx="1"/>
            <a:endCxn id="30" idx="0"/>
          </p:cNvCxnSpPr>
          <p:nvPr/>
        </p:nvCxnSpPr>
        <p:spPr>
          <a:xfrm rot="5400000" flipH="1" flipV="1">
            <a:off x="7924177" y="818098"/>
            <a:ext cx="192374" cy="932899"/>
          </a:xfrm>
          <a:prstGeom prst="curvedConnector3">
            <a:avLst>
              <a:gd name="adj1" fmla="val 21883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25">
            <a:extLst>
              <a:ext uri="{FF2B5EF4-FFF2-40B4-BE49-F238E27FC236}">
                <a16:creationId xmlns:a16="http://schemas.microsoft.com/office/drawing/2014/main" id="{77075D23-FAD8-6C92-6764-C8A1E9392602}"/>
              </a:ext>
            </a:extLst>
          </p:cNvPr>
          <p:cNvCxnSpPr>
            <a:cxnSpLocks/>
            <a:stCxn id="29" idx="6"/>
            <a:endCxn id="33" idx="0"/>
          </p:cNvCxnSpPr>
          <p:nvPr/>
        </p:nvCxnSpPr>
        <p:spPr>
          <a:xfrm>
            <a:off x="7602483" y="1776151"/>
            <a:ext cx="884330" cy="398270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箭头 37">
            <a:extLst>
              <a:ext uri="{FF2B5EF4-FFF2-40B4-BE49-F238E27FC236}">
                <a16:creationId xmlns:a16="http://schemas.microsoft.com/office/drawing/2014/main" id="{90B9D05B-022E-5143-22B5-C298194F9ECF}"/>
              </a:ext>
            </a:extLst>
          </p:cNvPr>
          <p:cNvSpPr/>
          <p:nvPr/>
        </p:nvSpPr>
        <p:spPr>
          <a:xfrm>
            <a:off x="6742188" y="1653328"/>
            <a:ext cx="254000" cy="1634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402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713D821-1DCD-3A7F-F5CF-C2AC1DE04DCF}"/>
              </a:ext>
            </a:extLst>
          </p:cNvPr>
          <p:cNvGrpSpPr/>
          <p:nvPr/>
        </p:nvGrpSpPr>
        <p:grpSpPr>
          <a:xfrm>
            <a:off x="3812671" y="1315322"/>
            <a:ext cx="1512000" cy="654393"/>
            <a:chOff x="3831472" y="983123"/>
            <a:chExt cx="1512000" cy="654393"/>
          </a:xfrm>
        </p:grpSpPr>
        <p:sp>
          <p:nvSpPr>
            <p:cNvPr id="7" name="圆角矩形 95">
              <a:extLst>
                <a:ext uri="{FF2B5EF4-FFF2-40B4-BE49-F238E27FC236}">
                  <a16:creationId xmlns:a16="http://schemas.microsoft.com/office/drawing/2014/main" id="{B2566D76-319D-D988-BD82-934AA67F8B53}"/>
                </a:ext>
              </a:extLst>
            </p:cNvPr>
            <p:cNvSpPr/>
            <p:nvPr/>
          </p:nvSpPr>
          <p:spPr>
            <a:xfrm>
              <a:off x="3831472" y="1133460"/>
              <a:ext cx="1512000" cy="50405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marL="0" marR="0" lvl="0" indent="0" algn="ctr" defTabSz="4572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Introduction</a:t>
              </a: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E4ED9C2-E94B-A006-A6A8-5361D88B122E}"/>
                </a:ext>
              </a:extLst>
            </p:cNvPr>
            <p:cNvSpPr/>
            <p:nvPr/>
          </p:nvSpPr>
          <p:spPr>
            <a:xfrm>
              <a:off x="3940712" y="983123"/>
              <a:ext cx="237478" cy="2848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1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7680200-4625-617E-D0E9-F7C36BC3B718}"/>
              </a:ext>
            </a:extLst>
          </p:cNvPr>
          <p:cNvGrpSpPr/>
          <p:nvPr/>
        </p:nvGrpSpPr>
        <p:grpSpPr>
          <a:xfrm>
            <a:off x="263550" y="2343374"/>
            <a:ext cx="8610243" cy="3828826"/>
            <a:chOff x="263550" y="2362200"/>
            <a:chExt cx="8610242" cy="3828828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DDF288A-B960-8C33-6CD0-B70D7B3FDDFE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450658" y="2492896"/>
              <a:ext cx="8242684" cy="3548019"/>
              <a:chOff x="566592" y="2324036"/>
              <a:chExt cx="8242684" cy="354801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4226955-76AA-873A-DDC1-34DA9A4699BD}"/>
                  </a:ext>
                </a:extLst>
              </p:cNvPr>
              <p:cNvGrpSpPr/>
              <p:nvPr/>
            </p:nvGrpSpPr>
            <p:grpSpPr>
              <a:xfrm>
                <a:off x="566592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57" name="圆角矩形 140">
                  <a:extLst>
                    <a:ext uri="{FF2B5EF4-FFF2-40B4-BE49-F238E27FC236}">
                      <a16:creationId xmlns:a16="http://schemas.microsoft.com/office/drawing/2014/main" id="{2FFC634A-7097-3FD7-3FC4-B88E8DAF4900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Lexical Analysis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86BD34EB-FF26-75A2-E41A-996472D7CC15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2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1DED1269-5CE4-5D98-A29D-C03634E46974}"/>
                  </a:ext>
                </a:extLst>
              </p:cNvPr>
              <p:cNvGrpSpPr/>
              <p:nvPr/>
            </p:nvGrpSpPr>
            <p:grpSpPr>
              <a:xfrm>
                <a:off x="2256999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55" name="圆角矩形 138">
                  <a:extLst>
                    <a:ext uri="{FF2B5EF4-FFF2-40B4-BE49-F238E27FC236}">
                      <a16:creationId xmlns:a16="http://schemas.microsoft.com/office/drawing/2014/main" id="{55DED93F-740E-75CE-AD64-30F75AA366EC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Parsing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C9D319FF-1960-F65E-7299-8052D366DDE2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93E43640-B2E0-D6F7-93F3-378C84E40449}"/>
                  </a:ext>
                </a:extLst>
              </p:cNvPr>
              <p:cNvGrpSpPr/>
              <p:nvPr/>
            </p:nvGrpSpPr>
            <p:grpSpPr>
              <a:xfrm>
                <a:off x="3947406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53" name="圆角矩形 136">
                  <a:extLst>
                    <a:ext uri="{FF2B5EF4-FFF2-40B4-BE49-F238E27FC236}">
                      <a16:creationId xmlns:a16="http://schemas.microsoft.com/office/drawing/2014/main" id="{9C37A9D4-DDF9-A7B0-2B72-81FF90C709F7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Abstract Syntax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54D68C9F-32E5-54F3-269F-ABF831DFD53D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681A8397-B0F8-6C29-D76B-EAED55C3C341}"/>
                  </a:ext>
                </a:extLst>
              </p:cNvPr>
              <p:cNvGrpSpPr/>
              <p:nvPr/>
            </p:nvGrpSpPr>
            <p:grpSpPr>
              <a:xfrm>
                <a:off x="5637813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51" name="圆角矩形 134">
                  <a:extLst>
                    <a:ext uri="{FF2B5EF4-FFF2-40B4-BE49-F238E27FC236}">
                      <a16:creationId xmlns:a16="http://schemas.microsoft.com/office/drawing/2014/main" id="{9365B8E4-6C2A-334B-939C-3A20C1EE81AA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Semantic Analysis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03FD50E2-C477-E3F6-B0CF-69445CBAFA50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2E8E957C-5049-75A2-A3BB-FBD3C61FB4B0}"/>
                  </a:ext>
                </a:extLst>
              </p:cNvPr>
              <p:cNvGrpSpPr/>
              <p:nvPr/>
            </p:nvGrpSpPr>
            <p:grpSpPr>
              <a:xfrm>
                <a:off x="7297276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49" name="圆角矩形 132">
                  <a:extLst>
                    <a:ext uri="{FF2B5EF4-FFF2-40B4-BE49-F238E27FC236}">
                      <a16:creationId xmlns:a16="http://schemas.microsoft.com/office/drawing/2014/main" id="{9E23B102-C74C-0DD5-8663-3D42DEA033F8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Activation Records</a:t>
                  </a:r>
                  <a:endPara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E53679B2-7BCD-062E-A9A5-BE4AC2F21D52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1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345376A0-BC87-3700-FA0E-9B4328E13557}"/>
                  </a:ext>
                </a:extLst>
              </p:cNvPr>
              <p:cNvGrpSpPr/>
              <p:nvPr/>
            </p:nvGrpSpPr>
            <p:grpSpPr>
              <a:xfrm>
                <a:off x="5637813" y="3218640"/>
                <a:ext cx="1512000" cy="654393"/>
                <a:chOff x="566592" y="2270551"/>
                <a:chExt cx="1512000" cy="654393"/>
              </a:xfrm>
            </p:grpSpPr>
            <p:sp>
              <p:nvSpPr>
                <p:cNvPr id="47" name="圆角矩形 130">
                  <a:extLst>
                    <a:ext uri="{FF2B5EF4-FFF2-40B4-BE49-F238E27FC236}">
                      <a16:creationId xmlns:a16="http://schemas.microsoft.com/office/drawing/2014/main" id="{9CFDBB5B-175C-3CAB-74EB-B8D7F85F3B2D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Interm</a:t>
                  </a:r>
                  <a:r>
                    <a:rPr kumimoji="1" lang="en-US" altLang="zh-CN" sz="18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. Code</a:t>
                  </a:r>
                  <a:endPara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20D71E7D-AC98-70F7-A616-BCE93C7D548E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1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9659469B-87B9-1E2F-8FE7-21F6AD1CD77E}"/>
                  </a:ext>
                </a:extLst>
              </p:cNvPr>
              <p:cNvGrpSpPr/>
              <p:nvPr/>
            </p:nvGrpSpPr>
            <p:grpSpPr>
              <a:xfrm>
                <a:off x="3949602" y="3218640"/>
                <a:ext cx="1512000" cy="654393"/>
                <a:chOff x="566592" y="2270551"/>
                <a:chExt cx="1481056" cy="654393"/>
              </a:xfrm>
            </p:grpSpPr>
            <p:sp>
              <p:nvSpPr>
                <p:cNvPr id="45" name="圆角矩形 128">
                  <a:extLst>
                    <a:ext uri="{FF2B5EF4-FFF2-40B4-BE49-F238E27FC236}">
                      <a16:creationId xmlns:a16="http://schemas.microsoft.com/office/drawing/2014/main" id="{5068E44D-1B34-91DA-99AD-797F2C13DB03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481056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Blocks &amp; Traces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A9ACBEB7-974D-80B2-93DE-FB1ADE806C7A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8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2CE51EC3-F159-DAD6-3058-5244FDE4AA99}"/>
                  </a:ext>
                </a:extLst>
              </p:cNvPr>
              <p:cNvGrpSpPr/>
              <p:nvPr/>
            </p:nvGrpSpPr>
            <p:grpSpPr>
              <a:xfrm>
                <a:off x="2258123" y="3218640"/>
                <a:ext cx="1512000" cy="654393"/>
                <a:chOff x="584046" y="2270551"/>
                <a:chExt cx="1512000" cy="654393"/>
              </a:xfrm>
            </p:grpSpPr>
            <p:sp>
              <p:nvSpPr>
                <p:cNvPr id="43" name="圆角矩形 126">
                  <a:extLst>
                    <a:ext uri="{FF2B5EF4-FFF2-40B4-BE49-F238E27FC236}">
                      <a16:creationId xmlns:a16="http://schemas.microsoft.com/office/drawing/2014/main" id="{B7D57C01-C544-3B21-11FF-B1B70F791F14}"/>
                    </a:ext>
                  </a:extLst>
                </p:cNvPr>
                <p:cNvSpPr/>
                <p:nvPr/>
              </p:nvSpPr>
              <p:spPr>
                <a:xfrm>
                  <a:off x="584046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Instruct. Selection</a:t>
                  </a:r>
                  <a:endPara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C05B4760-F5C5-37D9-DED7-CA999B9A22B9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1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B86D5FF9-570E-91F4-2EF5-B6AA0FC8DD04}"/>
                  </a:ext>
                </a:extLst>
              </p:cNvPr>
              <p:cNvGrpSpPr/>
              <p:nvPr/>
            </p:nvGrpSpPr>
            <p:grpSpPr>
              <a:xfrm>
                <a:off x="3013423" y="4082260"/>
                <a:ext cx="1512000" cy="654393"/>
                <a:chOff x="590792" y="2270551"/>
                <a:chExt cx="1512000" cy="654393"/>
              </a:xfrm>
            </p:grpSpPr>
            <p:sp>
              <p:nvSpPr>
                <p:cNvPr id="41" name="圆角矩形 124">
                  <a:extLst>
                    <a:ext uri="{FF2B5EF4-FFF2-40B4-BE49-F238E27FC236}">
                      <a16:creationId xmlns:a16="http://schemas.microsoft.com/office/drawing/2014/main" id="{5BDFF2CA-02A6-DE9F-87B2-A2057F0BFE11}"/>
                    </a:ext>
                  </a:extLst>
                </p:cNvPr>
                <p:cNvSpPr/>
                <p:nvPr/>
              </p:nvSpPr>
              <p:spPr>
                <a:xfrm>
                  <a:off x="5907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Liveness Analysis</a:t>
                  </a:r>
                  <a:endPara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D3CF8D49-2117-AFD8-858C-79B3AE02CB87}"/>
                    </a:ext>
                  </a:extLst>
                </p:cNvPr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1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20477E2E-E24A-B5AF-D480-4F2836B6F037}"/>
                  </a:ext>
                </a:extLst>
              </p:cNvPr>
              <p:cNvGrpSpPr/>
              <p:nvPr/>
            </p:nvGrpSpPr>
            <p:grpSpPr>
              <a:xfrm>
                <a:off x="4912722" y="4082260"/>
                <a:ext cx="1512000" cy="654393"/>
                <a:chOff x="566592" y="2270551"/>
                <a:chExt cx="1512000" cy="654393"/>
              </a:xfrm>
            </p:grpSpPr>
            <p:sp>
              <p:nvSpPr>
                <p:cNvPr id="39" name="圆角矩形 122">
                  <a:extLst>
                    <a:ext uri="{FF2B5EF4-FFF2-40B4-BE49-F238E27FC236}">
                      <a16:creationId xmlns:a16="http://schemas.microsoft.com/office/drawing/2014/main" id="{445ECF46-BA32-D85E-236A-7BD5579C9758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Register Allocation</a:t>
                  </a:r>
                  <a:endPara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8498B575-0094-7C9C-DB62-C9FE3E7DE6A2}"/>
                    </a:ext>
                  </a:extLst>
                </p:cNvPr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11</a:t>
                  </a:r>
                  <a:endParaRPr kumimoji="1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2B891B09-4019-A1D9-4220-874CDE89FE4B}"/>
                  </a:ext>
                </a:extLst>
              </p:cNvPr>
              <p:cNvGrpSpPr/>
              <p:nvPr/>
            </p:nvGrpSpPr>
            <p:grpSpPr>
              <a:xfrm>
                <a:off x="3013423" y="5217662"/>
                <a:ext cx="1512000" cy="654393"/>
                <a:chOff x="590792" y="2270551"/>
                <a:chExt cx="1512000" cy="654393"/>
              </a:xfrm>
            </p:grpSpPr>
            <p:sp>
              <p:nvSpPr>
                <p:cNvPr id="37" name="圆角矩形 120">
                  <a:extLst>
                    <a:ext uri="{FF2B5EF4-FFF2-40B4-BE49-F238E27FC236}">
                      <a16:creationId xmlns:a16="http://schemas.microsoft.com/office/drawing/2014/main" id="{08DF22D1-6227-6DFF-4BFF-7E385DE7BBBC}"/>
                    </a:ext>
                  </a:extLst>
                </p:cNvPr>
                <p:cNvSpPr/>
                <p:nvPr/>
              </p:nvSpPr>
              <p:spPr>
                <a:xfrm>
                  <a:off x="5907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Garbage Collection</a:t>
                  </a:r>
                  <a:endParaRPr kumimoji="1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9FECDA80-30FE-8D79-8B7C-FD5CEBDBA5EE}"/>
                    </a:ext>
                  </a:extLst>
                </p:cNvPr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13</a:t>
                  </a:r>
                  <a:endParaRPr kumimoji="1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C4CC468F-9930-263C-163B-35DF2655FF47}"/>
                  </a:ext>
                </a:extLst>
              </p:cNvPr>
              <p:cNvGrpSpPr/>
              <p:nvPr/>
            </p:nvGrpSpPr>
            <p:grpSpPr>
              <a:xfrm>
                <a:off x="4912722" y="5217662"/>
                <a:ext cx="1512000" cy="654393"/>
                <a:chOff x="566592" y="2270551"/>
                <a:chExt cx="1512000" cy="654393"/>
              </a:xfrm>
            </p:grpSpPr>
            <p:sp>
              <p:nvSpPr>
                <p:cNvPr id="35" name="圆角矩形 118">
                  <a:extLst>
                    <a:ext uri="{FF2B5EF4-FFF2-40B4-BE49-F238E27FC236}">
                      <a16:creationId xmlns:a16="http://schemas.microsoft.com/office/drawing/2014/main" id="{076F69E1-6963-BFDA-3D1C-ACF979D694ED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Loop Optimizations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9CB0E042-44A9-7C07-18F7-2417BE8C1C8A}"/>
                    </a:ext>
                  </a:extLst>
                </p:cNvPr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18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cxnSp>
            <p:nvCxnSpPr>
              <p:cNvPr id="27" name="直线箭头连接符 110">
                <a:extLst>
                  <a:ext uri="{FF2B5EF4-FFF2-40B4-BE49-F238E27FC236}">
                    <a16:creationId xmlns:a16="http://schemas.microsoft.com/office/drawing/2014/main" id="{7154F69E-F07D-A328-ABAA-A8B47F4B996D}"/>
                  </a:ext>
                </a:extLst>
              </p:cNvPr>
              <p:cNvCxnSpPr>
                <a:stCxn id="57" idx="3"/>
                <a:endCxn id="55" idx="1"/>
              </p:cNvCxnSpPr>
              <p:nvPr/>
            </p:nvCxnSpPr>
            <p:spPr>
              <a:xfrm>
                <a:off x="2078592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箭头连接符 111">
                <a:extLst>
                  <a:ext uri="{FF2B5EF4-FFF2-40B4-BE49-F238E27FC236}">
                    <a16:creationId xmlns:a16="http://schemas.microsoft.com/office/drawing/2014/main" id="{B6D467ED-47F7-01E4-E0FE-D3A5A34DD017}"/>
                  </a:ext>
                </a:extLst>
              </p:cNvPr>
              <p:cNvCxnSpPr>
                <a:cxnSpLocks/>
                <a:stCxn id="55" idx="3"/>
                <a:endCxn id="53" idx="1"/>
              </p:cNvCxnSpPr>
              <p:nvPr/>
            </p:nvCxnSpPr>
            <p:spPr>
              <a:xfrm>
                <a:off x="3768999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箭头连接符 112">
                <a:extLst>
                  <a:ext uri="{FF2B5EF4-FFF2-40B4-BE49-F238E27FC236}">
                    <a16:creationId xmlns:a16="http://schemas.microsoft.com/office/drawing/2014/main" id="{605D860A-CCE6-11C5-78AA-B2216A90913D}"/>
                  </a:ext>
                </a:extLst>
              </p:cNvPr>
              <p:cNvCxnSpPr>
                <a:cxnSpLocks/>
                <a:stCxn id="53" idx="3"/>
                <a:endCxn id="51" idx="1"/>
              </p:cNvCxnSpPr>
              <p:nvPr/>
            </p:nvCxnSpPr>
            <p:spPr>
              <a:xfrm>
                <a:off x="5459406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箭头连接符 113">
                <a:extLst>
                  <a:ext uri="{FF2B5EF4-FFF2-40B4-BE49-F238E27FC236}">
                    <a16:creationId xmlns:a16="http://schemas.microsoft.com/office/drawing/2014/main" id="{2BFD3A69-932C-4949-487A-0C380DC824C3}"/>
                  </a:ext>
                </a:extLst>
              </p:cNvPr>
              <p:cNvCxnSpPr>
                <a:cxnSpLocks/>
                <a:stCxn id="51" idx="2"/>
                <a:endCxn id="47" idx="0"/>
              </p:cNvCxnSpPr>
              <p:nvPr/>
            </p:nvCxnSpPr>
            <p:spPr>
              <a:xfrm>
                <a:off x="6393813" y="2978429"/>
                <a:ext cx="0" cy="39054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箭头连接符 114">
                <a:extLst>
                  <a:ext uri="{FF2B5EF4-FFF2-40B4-BE49-F238E27FC236}">
                    <a16:creationId xmlns:a16="http://schemas.microsoft.com/office/drawing/2014/main" id="{CFBE861A-1615-607A-8C3A-F38CB999A855}"/>
                  </a:ext>
                </a:extLst>
              </p:cNvPr>
              <p:cNvCxnSpPr>
                <a:cxnSpLocks/>
                <a:stCxn id="47" idx="1"/>
                <a:endCxn id="45" idx="3"/>
              </p:cNvCxnSpPr>
              <p:nvPr/>
            </p:nvCxnSpPr>
            <p:spPr>
              <a:xfrm flipH="1">
                <a:off x="5461602" y="3621005"/>
                <a:ext cx="176211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箭头连接符 115">
                <a:extLst>
                  <a:ext uri="{FF2B5EF4-FFF2-40B4-BE49-F238E27FC236}">
                    <a16:creationId xmlns:a16="http://schemas.microsoft.com/office/drawing/2014/main" id="{6C2D0E23-C7D4-8B45-F44E-D092CDF3C127}"/>
                  </a:ext>
                </a:extLst>
              </p:cNvPr>
              <p:cNvCxnSpPr>
                <a:cxnSpLocks/>
                <a:stCxn id="41" idx="3"/>
                <a:endCxn id="39" idx="1"/>
              </p:cNvCxnSpPr>
              <p:nvPr/>
            </p:nvCxnSpPr>
            <p:spPr>
              <a:xfrm>
                <a:off x="4525423" y="4484625"/>
                <a:ext cx="387299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肘形连接符 116">
                <a:extLst>
                  <a:ext uri="{FF2B5EF4-FFF2-40B4-BE49-F238E27FC236}">
                    <a16:creationId xmlns:a16="http://schemas.microsoft.com/office/drawing/2014/main" id="{0982D50D-4CEB-C211-088E-72C6F097BCB1}"/>
                  </a:ext>
                </a:extLst>
              </p:cNvPr>
              <p:cNvCxnSpPr>
                <a:cxnSpLocks/>
                <a:stCxn id="49" idx="2"/>
                <a:endCxn id="47" idx="3"/>
              </p:cNvCxnSpPr>
              <p:nvPr/>
            </p:nvCxnSpPr>
            <p:spPr>
              <a:xfrm rot="5400000">
                <a:off x="7280257" y="2847986"/>
                <a:ext cx="642576" cy="903463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肘形连接符 117">
                <a:extLst>
                  <a:ext uri="{FF2B5EF4-FFF2-40B4-BE49-F238E27FC236}">
                    <a16:creationId xmlns:a16="http://schemas.microsoft.com/office/drawing/2014/main" id="{09C0A335-4F4B-842D-D51B-C66E8492879F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rot="16200000" flipH="1">
                <a:off x="4246668" y="4953972"/>
                <a:ext cx="1135403" cy="196706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矩形 27">
              <a:extLst>
                <a:ext uri="{FF2B5EF4-FFF2-40B4-BE49-F238E27FC236}">
                  <a16:creationId xmlns:a16="http://schemas.microsoft.com/office/drawing/2014/main" id="{E3BDEF4E-F197-D2C2-BAFC-B50F5FE17028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gray">
            <a:xfrm rot="5400000">
              <a:off x="3185852" y="-553447"/>
              <a:ext cx="2772293" cy="8603587"/>
            </a:xfrm>
            <a:prstGeom prst="rect">
              <a:avLst/>
            </a:prstGeom>
            <a:noFill/>
            <a:ln w="19050" algn="ctr">
              <a:solidFill>
                <a:srgbClr val="002060">
                  <a:alpha val="35000"/>
                </a:srgbClr>
              </a:solidFill>
              <a:prstDash val="sysDash"/>
              <a:miter lim="800000"/>
            </a:ln>
            <a:effectLst/>
          </p:spPr>
          <p:txBody>
            <a:bodyPr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349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2" name="矩形 27">
              <a:extLst>
                <a:ext uri="{FF2B5EF4-FFF2-40B4-BE49-F238E27FC236}">
                  <a16:creationId xmlns:a16="http://schemas.microsoft.com/office/drawing/2014/main" id="{09EE47CF-D7F3-E29B-1D7A-100AACDB440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 bwMode="gray">
            <a:xfrm rot="5400000">
              <a:off x="4103808" y="1409056"/>
              <a:ext cx="936379" cy="8603587"/>
            </a:xfrm>
            <a:prstGeom prst="rect">
              <a:avLst/>
            </a:prstGeom>
            <a:noFill/>
            <a:ln w="19050" algn="ctr">
              <a:solidFill>
                <a:srgbClr val="002060">
                  <a:alpha val="35000"/>
                </a:srgbClr>
              </a:solidFill>
              <a:prstDash val="sysDash"/>
              <a:miter lim="800000"/>
            </a:ln>
            <a:effectLst/>
          </p:spPr>
          <p:txBody>
            <a:bodyPr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349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61FFE53-0DC7-6822-A3B0-854A3B4F8750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263550" y="4769978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Fundamentals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542CB18-C22D-A036-1C96-808C5CE2A7D3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263550" y="5821696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Advanced Topics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2499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E6D89-1324-96DF-51CE-25886848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Reversal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C30D21-BFCA-9D7B-9083-FCF45D88E611}"/>
              </a:ext>
            </a:extLst>
          </p:cNvPr>
          <p:cNvSpPr txBox="1"/>
          <p:nvPr/>
        </p:nvSpPr>
        <p:spPr>
          <a:xfrm>
            <a:off x="361244" y="917912"/>
            <a:ext cx="847795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pointer and record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marked</a:t>
            </a:r>
          </a:p>
          <a:p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nil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2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# of fields in record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lvl="2"/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fi</a:t>
            </a:r>
          </a:p>
          <a:p>
            <a:pPr lvl="2"/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pointer and record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marked</a:t>
            </a:r>
          </a:p>
          <a:p>
            <a:pPr lvl="2"/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fi 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fr-FR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fr-FR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lvl="2"/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done[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 0</a:t>
            </a:r>
          </a:p>
          <a:p>
            <a:pPr lvl="2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lvl="2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</a:t>
            </a:r>
          </a:p>
          <a:p>
            <a:pPr lvl="2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lvl="2"/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lvl="2"/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nil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return</a:t>
            </a:r>
          </a:p>
          <a:p>
            <a:pPr lvl="2"/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done[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2"/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fi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fi 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lvl="2"/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8F627261-1C57-68CF-51D6-8F302B346C46}"/>
              </a:ext>
            </a:extLst>
          </p:cNvPr>
          <p:cNvGraphicFramePr>
            <a:graphicFrameLocks noGrp="1"/>
          </p:cNvGraphicFramePr>
          <p:nvPr/>
        </p:nvGraphicFramePr>
        <p:xfrm>
          <a:off x="4930618" y="1157318"/>
          <a:ext cx="4782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220">
                  <a:extLst>
                    <a:ext uri="{9D8B030D-6E8A-4147-A177-3AD203B41FA5}">
                      <a16:colId xmlns:a16="http://schemas.microsoft.com/office/drawing/2014/main" val="1756863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9790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029049F2-9719-7B78-D1C0-8706722BA418}"/>
              </a:ext>
            </a:extLst>
          </p:cNvPr>
          <p:cNvSpPr txBox="1"/>
          <p:nvPr/>
        </p:nvSpPr>
        <p:spPr>
          <a:xfrm>
            <a:off x="4906968" y="1909031"/>
            <a:ext cx="4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x0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94CC7FD-8F79-B370-EDBC-306718C3EC5A}"/>
              </a:ext>
            </a:extLst>
          </p:cNvPr>
          <p:cNvSpPr/>
          <p:nvPr/>
        </p:nvSpPr>
        <p:spPr>
          <a:xfrm>
            <a:off x="5151338" y="1330424"/>
            <a:ext cx="63062" cy="630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4D65BC0-2A8C-A96A-B8E0-1CACEF88262B}"/>
              </a:ext>
            </a:extLst>
          </p:cNvPr>
          <p:cNvSpPr/>
          <p:nvPr/>
        </p:nvSpPr>
        <p:spPr>
          <a:xfrm>
            <a:off x="5146079" y="1703545"/>
            <a:ext cx="63062" cy="630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9221EA50-8519-D777-E522-FACA3AB926EE}"/>
              </a:ext>
            </a:extLst>
          </p:cNvPr>
          <p:cNvGraphicFramePr>
            <a:graphicFrameLocks noGrp="1"/>
          </p:cNvGraphicFramePr>
          <p:nvPr/>
        </p:nvGraphicFramePr>
        <p:xfrm>
          <a:off x="5854362" y="1147285"/>
          <a:ext cx="478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220">
                  <a:extLst>
                    <a:ext uri="{9D8B030D-6E8A-4147-A177-3AD203B41FA5}">
                      <a16:colId xmlns:a16="http://schemas.microsoft.com/office/drawing/2014/main" val="1756863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3024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8BF877D3-7D81-2F01-7D7E-D726AFCE9404}"/>
              </a:ext>
            </a:extLst>
          </p:cNvPr>
          <p:cNvSpPr txBox="1"/>
          <p:nvPr/>
        </p:nvSpPr>
        <p:spPr>
          <a:xfrm>
            <a:off x="5854359" y="1478521"/>
            <a:ext cx="4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x1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8BD9EF3-7FC0-D44D-7112-E6D171732D9A}"/>
              </a:ext>
            </a:extLst>
          </p:cNvPr>
          <p:cNvSpPr/>
          <p:nvPr/>
        </p:nvSpPr>
        <p:spPr>
          <a:xfrm>
            <a:off x="6075082" y="1320391"/>
            <a:ext cx="63062" cy="630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20" name="表格 4">
            <a:extLst>
              <a:ext uri="{FF2B5EF4-FFF2-40B4-BE49-F238E27FC236}">
                <a16:creationId xmlns:a16="http://schemas.microsoft.com/office/drawing/2014/main" id="{14D6B995-9BA9-3FCE-B930-B6DD95EEE29F}"/>
              </a:ext>
            </a:extLst>
          </p:cNvPr>
          <p:cNvGraphicFramePr>
            <a:graphicFrameLocks noGrp="1"/>
          </p:cNvGraphicFramePr>
          <p:nvPr/>
        </p:nvGraphicFramePr>
        <p:xfrm>
          <a:off x="5854361" y="2133346"/>
          <a:ext cx="478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220">
                  <a:extLst>
                    <a:ext uri="{9D8B030D-6E8A-4147-A177-3AD203B41FA5}">
                      <a16:colId xmlns:a16="http://schemas.microsoft.com/office/drawing/2014/main" val="1756863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3024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1E8910E6-C5A3-108C-3C25-B97A2966E967}"/>
              </a:ext>
            </a:extLst>
          </p:cNvPr>
          <p:cNvSpPr txBox="1"/>
          <p:nvPr/>
        </p:nvSpPr>
        <p:spPr>
          <a:xfrm>
            <a:off x="5835970" y="2487794"/>
            <a:ext cx="4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x2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AA448C7-4ADA-2A04-7D08-A4511FBF45A6}"/>
              </a:ext>
            </a:extLst>
          </p:cNvPr>
          <p:cNvSpPr/>
          <p:nvPr/>
        </p:nvSpPr>
        <p:spPr>
          <a:xfrm>
            <a:off x="6075081" y="2306452"/>
            <a:ext cx="63062" cy="630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箭头连接符 23">
            <a:extLst>
              <a:ext uri="{FF2B5EF4-FFF2-40B4-BE49-F238E27FC236}">
                <a16:creationId xmlns:a16="http://schemas.microsoft.com/office/drawing/2014/main" id="{72EDD188-CDD4-1CEF-904D-709DDAAE057D}"/>
              </a:ext>
            </a:extLst>
          </p:cNvPr>
          <p:cNvCxnSpPr>
            <a:cxnSpLocks/>
            <a:stCxn id="12" idx="1"/>
            <a:endCxn id="15" idx="0"/>
          </p:cNvCxnSpPr>
          <p:nvPr/>
        </p:nvCxnSpPr>
        <p:spPr>
          <a:xfrm rot="5400000" flipH="1" flipV="1">
            <a:off x="5530835" y="777023"/>
            <a:ext cx="192374" cy="932899"/>
          </a:xfrm>
          <a:prstGeom prst="curvedConnector3">
            <a:avLst>
              <a:gd name="adj1" fmla="val 21883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424C4F30-00C2-3C19-119A-E96D79AC49D4}"/>
              </a:ext>
            </a:extLst>
          </p:cNvPr>
          <p:cNvCxnSpPr>
            <a:cxnSpLocks/>
            <a:stCxn id="13" idx="6"/>
            <a:endCxn id="20" idx="0"/>
          </p:cNvCxnSpPr>
          <p:nvPr/>
        </p:nvCxnSpPr>
        <p:spPr>
          <a:xfrm>
            <a:off x="5209141" y="1735076"/>
            <a:ext cx="884330" cy="398270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CF3094-175F-98BF-6FD7-230CBA1F5EF1}"/>
              </a:ext>
            </a:extLst>
          </p:cNvPr>
          <p:cNvSpPr txBox="1">
            <a:spLocks/>
          </p:cNvSpPr>
          <p:nvPr/>
        </p:nvSpPr>
        <p:spPr>
          <a:xfrm>
            <a:off x="6020187" y="2918681"/>
            <a:ext cx="2013117" cy="38546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000" i="1" dirty="0">
                <a:solidFill>
                  <a:srgbClr val="0070C0"/>
                </a:solidFill>
              </a:rPr>
              <a:t>t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nil</a:t>
            </a:r>
          </a:p>
          <a:p>
            <a:pPr marL="0" indent="0">
              <a:buNone/>
            </a:pPr>
            <a:r>
              <a:rPr kumimoji="1" lang="en-US" altLang="zh-CN" sz="2000" i="1" dirty="0">
                <a:solidFill>
                  <a:srgbClr val="0070C0"/>
                </a:solidFill>
              </a:rPr>
              <a:t>x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x0</a:t>
            </a:r>
          </a:p>
          <a:p>
            <a:pPr marL="0" indent="0">
              <a:buNone/>
            </a:pPr>
            <a:endParaRPr kumimoji="1" lang="en-US" altLang="zh-CN" sz="2000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en-US" altLang="zh-CN" sz="2000" i="1" dirty="0" err="1">
                <a:solidFill>
                  <a:srgbClr val="0070C0"/>
                </a:solidFill>
              </a:rPr>
              <a:t>i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done[x0]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0</a:t>
            </a:r>
          </a:p>
          <a:p>
            <a:pPr marL="0" indent="0">
              <a:buNone/>
            </a:pPr>
            <a:r>
              <a:rPr kumimoji="1" lang="en-US" altLang="zh-CN" sz="2000" i="1" dirty="0">
                <a:solidFill>
                  <a:srgbClr val="0070C0"/>
                </a:solidFill>
              </a:rPr>
              <a:t>y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x0.f0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x1</a:t>
            </a:r>
          </a:p>
          <a:p>
            <a:pPr marL="0" indent="0">
              <a:buNone/>
            </a:pPr>
            <a:r>
              <a:rPr kumimoji="1" lang="en-US" altLang="zh-CN" sz="2000" i="1" dirty="0">
                <a:solidFill>
                  <a:srgbClr val="0070C0"/>
                </a:solidFill>
              </a:rPr>
              <a:t>x0.f0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t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nil</a:t>
            </a:r>
          </a:p>
          <a:p>
            <a:pPr marL="0" indent="0">
              <a:buNone/>
            </a:pPr>
            <a:r>
              <a:rPr kumimoji="1" lang="en-US" altLang="zh-CN" sz="2000" i="1" dirty="0">
                <a:solidFill>
                  <a:srgbClr val="0070C0"/>
                </a:solidFill>
              </a:rPr>
              <a:t>t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x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x0</a:t>
            </a:r>
          </a:p>
          <a:p>
            <a:pPr marL="0" indent="0">
              <a:buNone/>
            </a:pPr>
            <a:r>
              <a:rPr kumimoji="1" lang="en-US" altLang="zh-CN" sz="2000" i="1" dirty="0">
                <a:solidFill>
                  <a:srgbClr val="0070C0"/>
                </a:solidFill>
              </a:rPr>
              <a:t>x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y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x1</a:t>
            </a:r>
          </a:p>
          <a:p>
            <a:pPr marL="0" indent="0">
              <a:buNone/>
            </a:pPr>
            <a:r>
              <a:rPr kumimoji="1" lang="en-US" altLang="zh-CN" sz="2000" i="1" dirty="0">
                <a:solidFill>
                  <a:srgbClr val="0070C0"/>
                </a:solidFill>
              </a:rPr>
              <a:t>mark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x1</a:t>
            </a:r>
          </a:p>
          <a:p>
            <a:pPr marL="0" indent="0">
              <a:buNone/>
            </a:pPr>
            <a:r>
              <a:rPr kumimoji="1" lang="en-US" altLang="zh-CN" sz="2000" i="1" dirty="0">
                <a:solidFill>
                  <a:srgbClr val="0070C0"/>
                </a:solidFill>
              </a:rPr>
              <a:t>done[x1]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0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9D3DE02-A579-26A3-7AD4-A8E6E679A41A}"/>
              </a:ext>
            </a:extLst>
          </p:cNvPr>
          <p:cNvGraphicFramePr>
            <a:graphicFrameLocks noGrp="1"/>
          </p:cNvGraphicFramePr>
          <p:nvPr/>
        </p:nvGraphicFramePr>
        <p:xfrm>
          <a:off x="7511200" y="1199383"/>
          <a:ext cx="4782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220">
                  <a:extLst>
                    <a:ext uri="{9D8B030D-6E8A-4147-A177-3AD203B41FA5}">
                      <a16:colId xmlns:a16="http://schemas.microsoft.com/office/drawing/2014/main" val="1756863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97904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A915F98-56EB-79FE-9BD2-CA767724FA03}"/>
              </a:ext>
            </a:extLst>
          </p:cNvPr>
          <p:cNvSpPr txBox="1"/>
          <p:nvPr/>
        </p:nvSpPr>
        <p:spPr>
          <a:xfrm>
            <a:off x="7487550" y="1951096"/>
            <a:ext cx="4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x0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3BCC653-3919-0447-B409-1CE5FB6CBC11}"/>
              </a:ext>
            </a:extLst>
          </p:cNvPr>
          <p:cNvSpPr/>
          <p:nvPr/>
        </p:nvSpPr>
        <p:spPr>
          <a:xfrm>
            <a:off x="7731920" y="1372489"/>
            <a:ext cx="63062" cy="630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94015B3-4849-465A-6D7C-B667B658924B}"/>
              </a:ext>
            </a:extLst>
          </p:cNvPr>
          <p:cNvSpPr/>
          <p:nvPr/>
        </p:nvSpPr>
        <p:spPr>
          <a:xfrm>
            <a:off x="7726661" y="1745610"/>
            <a:ext cx="63062" cy="630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C1675EB8-EFD3-1D6C-A9B6-5031D6CCD34D}"/>
              </a:ext>
            </a:extLst>
          </p:cNvPr>
          <p:cNvGraphicFramePr>
            <a:graphicFrameLocks noGrp="1"/>
          </p:cNvGraphicFramePr>
          <p:nvPr/>
        </p:nvGraphicFramePr>
        <p:xfrm>
          <a:off x="8434944" y="1189350"/>
          <a:ext cx="478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220">
                  <a:extLst>
                    <a:ext uri="{9D8B030D-6E8A-4147-A177-3AD203B41FA5}">
                      <a16:colId xmlns:a16="http://schemas.microsoft.com/office/drawing/2014/main" val="1756863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3024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F59CE641-2F57-EB4F-26F5-FB4963F5231D}"/>
              </a:ext>
            </a:extLst>
          </p:cNvPr>
          <p:cNvSpPr txBox="1"/>
          <p:nvPr/>
        </p:nvSpPr>
        <p:spPr>
          <a:xfrm>
            <a:off x="8434941" y="1520586"/>
            <a:ext cx="4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x1</a:t>
            </a:r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50127CA-7520-7326-8B26-C12189B9F2BE}"/>
              </a:ext>
            </a:extLst>
          </p:cNvPr>
          <p:cNvSpPr/>
          <p:nvPr/>
        </p:nvSpPr>
        <p:spPr>
          <a:xfrm>
            <a:off x="8655664" y="1362456"/>
            <a:ext cx="63062" cy="630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9" name="表格 4">
            <a:extLst>
              <a:ext uri="{FF2B5EF4-FFF2-40B4-BE49-F238E27FC236}">
                <a16:creationId xmlns:a16="http://schemas.microsoft.com/office/drawing/2014/main" id="{4E4AB764-ECFC-9F19-0A78-68288A5BB1F1}"/>
              </a:ext>
            </a:extLst>
          </p:cNvPr>
          <p:cNvGraphicFramePr>
            <a:graphicFrameLocks noGrp="1"/>
          </p:cNvGraphicFramePr>
          <p:nvPr/>
        </p:nvGraphicFramePr>
        <p:xfrm>
          <a:off x="8434943" y="2175411"/>
          <a:ext cx="478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220">
                  <a:extLst>
                    <a:ext uri="{9D8B030D-6E8A-4147-A177-3AD203B41FA5}">
                      <a16:colId xmlns:a16="http://schemas.microsoft.com/office/drawing/2014/main" val="1756863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3024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A84A663F-E344-8CA6-43EE-6FA59107E9C0}"/>
              </a:ext>
            </a:extLst>
          </p:cNvPr>
          <p:cNvSpPr txBox="1"/>
          <p:nvPr/>
        </p:nvSpPr>
        <p:spPr>
          <a:xfrm>
            <a:off x="8416552" y="2529859"/>
            <a:ext cx="4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x2</a:t>
            </a:r>
            <a:endParaRPr kumimoji="1"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3F335E6-AB95-3442-42EA-D261461F8BE5}"/>
              </a:ext>
            </a:extLst>
          </p:cNvPr>
          <p:cNvSpPr/>
          <p:nvPr/>
        </p:nvSpPr>
        <p:spPr>
          <a:xfrm>
            <a:off x="8655663" y="2348517"/>
            <a:ext cx="63062" cy="630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直线箭头连接符 23">
            <a:extLst>
              <a:ext uri="{FF2B5EF4-FFF2-40B4-BE49-F238E27FC236}">
                <a16:creationId xmlns:a16="http://schemas.microsoft.com/office/drawing/2014/main" id="{A207D688-1EB0-5A74-044A-DD72AC634074}"/>
              </a:ext>
            </a:extLst>
          </p:cNvPr>
          <p:cNvCxnSpPr>
            <a:cxnSpLocks/>
            <a:stCxn id="7" idx="1"/>
            <a:endCxn id="29" idx="0"/>
          </p:cNvCxnSpPr>
          <p:nvPr/>
        </p:nvCxnSpPr>
        <p:spPr>
          <a:xfrm rot="16200000" flipH="1" flipV="1">
            <a:off x="7309828" y="1128863"/>
            <a:ext cx="178466" cy="684188"/>
          </a:xfrm>
          <a:prstGeom prst="curvedConnector3">
            <a:avLst>
              <a:gd name="adj1" fmla="val -133266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5">
            <a:extLst>
              <a:ext uri="{FF2B5EF4-FFF2-40B4-BE49-F238E27FC236}">
                <a16:creationId xmlns:a16="http://schemas.microsoft.com/office/drawing/2014/main" id="{CF06A00A-2867-410C-4BD3-E1017B567811}"/>
              </a:ext>
            </a:extLst>
          </p:cNvPr>
          <p:cNvCxnSpPr>
            <a:cxnSpLocks/>
            <a:stCxn id="8" idx="6"/>
            <a:endCxn id="19" idx="0"/>
          </p:cNvCxnSpPr>
          <p:nvPr/>
        </p:nvCxnSpPr>
        <p:spPr>
          <a:xfrm>
            <a:off x="7789723" y="1777141"/>
            <a:ext cx="884330" cy="398270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C8612DED-DA70-BE40-64CF-F30431EFE3F0}"/>
              </a:ext>
            </a:extLst>
          </p:cNvPr>
          <p:cNvSpPr txBox="1"/>
          <p:nvPr/>
        </p:nvSpPr>
        <p:spPr>
          <a:xfrm>
            <a:off x="6798733" y="1560190"/>
            <a:ext cx="516467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nil</a:t>
            </a:r>
            <a:endParaRPr kumimoji="1" lang="zh-CN" altLang="en-US" dirty="0"/>
          </a:p>
        </p:txBody>
      </p:sp>
      <p:sp>
        <p:nvSpPr>
          <p:cNvPr id="31" name="右箭头 30">
            <a:extLst>
              <a:ext uri="{FF2B5EF4-FFF2-40B4-BE49-F238E27FC236}">
                <a16:creationId xmlns:a16="http://schemas.microsoft.com/office/drawing/2014/main" id="{ED42BFF7-4AB7-6A3D-AF8D-7B9CD55DB595}"/>
              </a:ext>
            </a:extLst>
          </p:cNvPr>
          <p:cNvSpPr/>
          <p:nvPr/>
        </p:nvSpPr>
        <p:spPr>
          <a:xfrm>
            <a:off x="6544733" y="1745610"/>
            <a:ext cx="254000" cy="1634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0A720275-D8B8-7E62-4BD5-3C70AD2DD805}"/>
              </a:ext>
            </a:extLst>
          </p:cNvPr>
          <p:cNvSpPr/>
          <p:nvPr/>
        </p:nvSpPr>
        <p:spPr>
          <a:xfrm>
            <a:off x="8318449" y="1184453"/>
            <a:ext cx="85054" cy="1630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A67C884C-CDCB-2176-CF9A-6A5A7781C60C}"/>
              </a:ext>
            </a:extLst>
          </p:cNvPr>
          <p:cNvSpPr/>
          <p:nvPr/>
        </p:nvSpPr>
        <p:spPr>
          <a:xfrm>
            <a:off x="7394705" y="1196038"/>
            <a:ext cx="85054" cy="1630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3D50210D-E1BC-17F7-1F70-267646C1E271}"/>
              </a:ext>
            </a:extLst>
          </p:cNvPr>
          <p:cNvSpPr/>
          <p:nvPr/>
        </p:nvSpPr>
        <p:spPr>
          <a:xfrm>
            <a:off x="4821914" y="1147285"/>
            <a:ext cx="85054" cy="1630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1064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E6D89-1324-96DF-51CE-25886848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Reversal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C30D21-BFCA-9D7B-9083-FCF45D88E611}"/>
              </a:ext>
            </a:extLst>
          </p:cNvPr>
          <p:cNvSpPr txBox="1"/>
          <p:nvPr/>
        </p:nvSpPr>
        <p:spPr>
          <a:xfrm>
            <a:off x="361244" y="917912"/>
            <a:ext cx="847795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pointer and record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marked</a:t>
            </a:r>
          </a:p>
          <a:p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nil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2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# of fields in record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lvl="2"/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fi</a:t>
            </a:r>
          </a:p>
          <a:p>
            <a:pPr lvl="2"/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pointer and record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marked</a:t>
            </a:r>
          </a:p>
          <a:p>
            <a:pPr lvl="2"/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fi 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fr-FR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fr-FR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lvl="2"/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done[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 0</a:t>
            </a:r>
          </a:p>
          <a:p>
            <a:pPr lvl="2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lvl="2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</a:t>
            </a:r>
          </a:p>
          <a:p>
            <a:pPr lvl="2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lvl="2"/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lvl="2"/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nil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return</a:t>
            </a:r>
          </a:p>
          <a:p>
            <a:pPr lvl="2"/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done[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2"/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fi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fi 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lvl="2"/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CF3094-175F-98BF-6FD7-230CBA1F5EF1}"/>
              </a:ext>
            </a:extLst>
          </p:cNvPr>
          <p:cNvSpPr txBox="1">
            <a:spLocks/>
          </p:cNvSpPr>
          <p:nvPr/>
        </p:nvSpPr>
        <p:spPr>
          <a:xfrm>
            <a:off x="6020187" y="2810845"/>
            <a:ext cx="3064546" cy="3759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1600" i="1" dirty="0">
                <a:solidFill>
                  <a:srgbClr val="0070C0"/>
                </a:solidFill>
              </a:rPr>
              <a:t>t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x0</a:t>
            </a:r>
          </a:p>
          <a:p>
            <a:pPr marL="0" indent="0">
              <a:buNone/>
            </a:pPr>
            <a:r>
              <a:rPr kumimoji="1" lang="en-US" altLang="zh-CN" sz="1600" i="1" dirty="0">
                <a:solidFill>
                  <a:srgbClr val="0070C0"/>
                </a:solidFill>
              </a:rPr>
              <a:t>x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x1</a:t>
            </a:r>
          </a:p>
          <a:p>
            <a:pPr marL="0" indent="0">
              <a:buNone/>
            </a:pPr>
            <a:endParaRPr kumimoji="1" lang="en-US" altLang="zh-CN" sz="1600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en-US" altLang="zh-CN" sz="1600" i="1" dirty="0" err="1">
                <a:solidFill>
                  <a:srgbClr val="0070C0"/>
                </a:solidFill>
              </a:rPr>
              <a:t>i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done[x1]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0</a:t>
            </a:r>
          </a:p>
          <a:p>
            <a:pPr marL="0" indent="0">
              <a:buNone/>
            </a:pPr>
            <a:r>
              <a:rPr kumimoji="1" lang="en-US" altLang="zh-CN" sz="1600" i="1" dirty="0">
                <a:solidFill>
                  <a:srgbClr val="0070C0"/>
                </a:solidFill>
              </a:rPr>
              <a:t>y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x1.f0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not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pointer</a:t>
            </a:r>
          </a:p>
          <a:p>
            <a:pPr marL="0" indent="0">
              <a:buNone/>
            </a:pPr>
            <a:r>
              <a:rPr kumimoji="1" lang="en-US" altLang="zh-CN" sz="1600" i="1" dirty="0">
                <a:solidFill>
                  <a:srgbClr val="0070C0"/>
                </a:solidFill>
              </a:rPr>
              <a:t>done[x1]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i+1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1</a:t>
            </a:r>
          </a:p>
          <a:p>
            <a:pPr marL="0" indent="0">
              <a:buNone/>
            </a:pPr>
            <a:endParaRPr kumimoji="1" lang="en-US" altLang="zh-CN" sz="1600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en-US" altLang="zh-CN" sz="1600" i="1" dirty="0" err="1">
                <a:solidFill>
                  <a:srgbClr val="0070C0"/>
                </a:solidFill>
              </a:rPr>
              <a:t>i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done[x1]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1</a:t>
            </a:r>
          </a:p>
          <a:p>
            <a:pPr marL="0" indent="0">
              <a:buNone/>
            </a:pPr>
            <a:r>
              <a:rPr kumimoji="1" lang="en-US" altLang="zh-CN" sz="1600" i="1" dirty="0">
                <a:solidFill>
                  <a:srgbClr val="0070C0"/>
                </a:solidFill>
              </a:rPr>
              <a:t>y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x1,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x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x0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/>
              <a:t>//</a:t>
            </a:r>
            <a:r>
              <a:rPr kumimoji="1" lang="zh-CN" altLang="en-US" sz="1600" i="1" dirty="0"/>
              <a:t> </a:t>
            </a:r>
            <a:r>
              <a:rPr kumimoji="1" lang="en-US" altLang="zh-CN" sz="1600" i="1" dirty="0"/>
              <a:t>back</a:t>
            </a:r>
            <a:r>
              <a:rPr kumimoji="1" lang="zh-CN" altLang="en-US" sz="1600" i="1" dirty="0"/>
              <a:t> </a:t>
            </a:r>
            <a:r>
              <a:rPr kumimoji="1" lang="en-US" altLang="zh-CN" sz="1600" i="1" dirty="0"/>
              <a:t>to</a:t>
            </a:r>
            <a:r>
              <a:rPr kumimoji="1" lang="zh-CN" altLang="en-US" sz="1600" i="1" dirty="0"/>
              <a:t> </a:t>
            </a:r>
            <a:r>
              <a:rPr kumimoji="1" lang="en-US" altLang="zh-CN" sz="1600" i="1" dirty="0"/>
              <a:t>parent</a:t>
            </a:r>
          </a:p>
          <a:p>
            <a:pPr marL="0" indent="0">
              <a:buNone/>
            </a:pPr>
            <a:r>
              <a:rPr kumimoji="1" lang="en-US" altLang="zh-CN" sz="1600" i="1" dirty="0" err="1">
                <a:solidFill>
                  <a:srgbClr val="0070C0"/>
                </a:solidFill>
              </a:rPr>
              <a:t>i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done[x0]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0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endParaRPr kumimoji="1" lang="en-US" altLang="zh-CN" sz="1600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en-US" altLang="zh-CN" sz="1600" i="1" dirty="0">
                <a:solidFill>
                  <a:srgbClr val="0070C0"/>
                </a:solidFill>
              </a:rPr>
              <a:t>t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x0.f0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nil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/>
              <a:t>//</a:t>
            </a:r>
            <a:r>
              <a:rPr kumimoji="1" lang="zh-CN" altLang="en-US" sz="1600" i="1" dirty="0"/>
              <a:t> </a:t>
            </a:r>
            <a:r>
              <a:rPr kumimoji="1" lang="en-US" altLang="zh-CN" sz="1600" i="1" dirty="0"/>
              <a:t>update</a:t>
            </a:r>
            <a:r>
              <a:rPr kumimoji="1" lang="zh-CN" altLang="en-US" sz="1600" i="1" dirty="0"/>
              <a:t> </a:t>
            </a:r>
            <a:r>
              <a:rPr kumimoji="1" lang="en-US" altLang="zh-CN" sz="1600" i="1" dirty="0"/>
              <a:t>stack</a:t>
            </a:r>
            <a:r>
              <a:rPr kumimoji="1" lang="zh-CN" altLang="en-US" sz="1600" i="1" dirty="0"/>
              <a:t> </a:t>
            </a:r>
            <a:r>
              <a:rPr kumimoji="1" lang="en-US" altLang="zh-CN" sz="1600" i="1" dirty="0"/>
              <a:t>top</a:t>
            </a:r>
          </a:p>
          <a:p>
            <a:pPr marL="0" indent="0">
              <a:buNone/>
            </a:pPr>
            <a:r>
              <a:rPr kumimoji="1" lang="en-US" altLang="zh-CN" sz="1600" i="1" dirty="0">
                <a:solidFill>
                  <a:srgbClr val="0070C0"/>
                </a:solidFill>
              </a:rPr>
              <a:t>x0.f0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x1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/>
              <a:t>//</a:t>
            </a:r>
            <a:r>
              <a:rPr kumimoji="1" lang="zh-CN" altLang="en-US" sz="1600" i="1" dirty="0"/>
              <a:t> </a:t>
            </a:r>
            <a:r>
              <a:rPr kumimoji="1" lang="en-US" altLang="zh-CN" sz="1600" i="1" dirty="0"/>
              <a:t>restore</a:t>
            </a:r>
          </a:p>
          <a:p>
            <a:pPr marL="0" indent="0">
              <a:buNone/>
            </a:pPr>
            <a:r>
              <a:rPr kumimoji="1" lang="en-US" altLang="zh-CN" sz="1600" i="1" dirty="0">
                <a:solidFill>
                  <a:srgbClr val="0070C0"/>
                </a:solidFill>
              </a:rPr>
              <a:t>done[x0]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1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9D3DE02-A579-26A3-7AD4-A8E6E679A41A}"/>
              </a:ext>
            </a:extLst>
          </p:cNvPr>
          <p:cNvGraphicFramePr>
            <a:graphicFrameLocks noGrp="1"/>
          </p:cNvGraphicFramePr>
          <p:nvPr/>
        </p:nvGraphicFramePr>
        <p:xfrm>
          <a:off x="5567892" y="1106661"/>
          <a:ext cx="4782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220">
                  <a:extLst>
                    <a:ext uri="{9D8B030D-6E8A-4147-A177-3AD203B41FA5}">
                      <a16:colId xmlns:a16="http://schemas.microsoft.com/office/drawing/2014/main" val="1756863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97904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A915F98-56EB-79FE-9BD2-CA767724FA03}"/>
              </a:ext>
            </a:extLst>
          </p:cNvPr>
          <p:cNvSpPr txBox="1"/>
          <p:nvPr/>
        </p:nvSpPr>
        <p:spPr>
          <a:xfrm>
            <a:off x="5544242" y="1858374"/>
            <a:ext cx="4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x0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3BCC653-3919-0447-B409-1CE5FB6CBC11}"/>
              </a:ext>
            </a:extLst>
          </p:cNvPr>
          <p:cNvSpPr/>
          <p:nvPr/>
        </p:nvSpPr>
        <p:spPr>
          <a:xfrm>
            <a:off x="5788612" y="1279767"/>
            <a:ext cx="63062" cy="630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94015B3-4849-465A-6D7C-B667B658924B}"/>
              </a:ext>
            </a:extLst>
          </p:cNvPr>
          <p:cNvSpPr/>
          <p:nvPr/>
        </p:nvSpPr>
        <p:spPr>
          <a:xfrm>
            <a:off x="5783353" y="1652888"/>
            <a:ext cx="63062" cy="630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C1675EB8-EFD3-1D6C-A9B6-5031D6CCD34D}"/>
              </a:ext>
            </a:extLst>
          </p:cNvPr>
          <p:cNvGraphicFramePr>
            <a:graphicFrameLocks noGrp="1"/>
          </p:cNvGraphicFramePr>
          <p:nvPr/>
        </p:nvGraphicFramePr>
        <p:xfrm>
          <a:off x="6491636" y="1096628"/>
          <a:ext cx="478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220">
                  <a:extLst>
                    <a:ext uri="{9D8B030D-6E8A-4147-A177-3AD203B41FA5}">
                      <a16:colId xmlns:a16="http://schemas.microsoft.com/office/drawing/2014/main" val="1756863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3024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F59CE641-2F57-EB4F-26F5-FB4963F5231D}"/>
              </a:ext>
            </a:extLst>
          </p:cNvPr>
          <p:cNvSpPr txBox="1"/>
          <p:nvPr/>
        </p:nvSpPr>
        <p:spPr>
          <a:xfrm>
            <a:off x="6491633" y="1427864"/>
            <a:ext cx="4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x1</a:t>
            </a:r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50127CA-7520-7326-8B26-C12189B9F2BE}"/>
              </a:ext>
            </a:extLst>
          </p:cNvPr>
          <p:cNvSpPr/>
          <p:nvPr/>
        </p:nvSpPr>
        <p:spPr>
          <a:xfrm>
            <a:off x="6712356" y="1269734"/>
            <a:ext cx="63062" cy="630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9" name="表格 4">
            <a:extLst>
              <a:ext uri="{FF2B5EF4-FFF2-40B4-BE49-F238E27FC236}">
                <a16:creationId xmlns:a16="http://schemas.microsoft.com/office/drawing/2014/main" id="{4E4AB764-ECFC-9F19-0A78-68288A5BB1F1}"/>
              </a:ext>
            </a:extLst>
          </p:cNvPr>
          <p:cNvGraphicFramePr>
            <a:graphicFrameLocks noGrp="1"/>
          </p:cNvGraphicFramePr>
          <p:nvPr/>
        </p:nvGraphicFramePr>
        <p:xfrm>
          <a:off x="6491635" y="2082689"/>
          <a:ext cx="478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220">
                  <a:extLst>
                    <a:ext uri="{9D8B030D-6E8A-4147-A177-3AD203B41FA5}">
                      <a16:colId xmlns:a16="http://schemas.microsoft.com/office/drawing/2014/main" val="1756863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3024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A84A663F-E344-8CA6-43EE-6FA59107E9C0}"/>
              </a:ext>
            </a:extLst>
          </p:cNvPr>
          <p:cNvSpPr txBox="1"/>
          <p:nvPr/>
        </p:nvSpPr>
        <p:spPr>
          <a:xfrm>
            <a:off x="6473244" y="2437137"/>
            <a:ext cx="4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x2</a:t>
            </a:r>
            <a:endParaRPr kumimoji="1"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3F335E6-AB95-3442-42EA-D261461F8BE5}"/>
              </a:ext>
            </a:extLst>
          </p:cNvPr>
          <p:cNvSpPr/>
          <p:nvPr/>
        </p:nvSpPr>
        <p:spPr>
          <a:xfrm>
            <a:off x="6712355" y="2255795"/>
            <a:ext cx="63062" cy="630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直线箭头连接符 23">
            <a:extLst>
              <a:ext uri="{FF2B5EF4-FFF2-40B4-BE49-F238E27FC236}">
                <a16:creationId xmlns:a16="http://schemas.microsoft.com/office/drawing/2014/main" id="{A207D688-1EB0-5A74-044A-DD72AC634074}"/>
              </a:ext>
            </a:extLst>
          </p:cNvPr>
          <p:cNvCxnSpPr>
            <a:cxnSpLocks/>
            <a:stCxn id="7" idx="1"/>
            <a:endCxn id="29" idx="0"/>
          </p:cNvCxnSpPr>
          <p:nvPr/>
        </p:nvCxnSpPr>
        <p:spPr>
          <a:xfrm rot="16200000" flipH="1" flipV="1">
            <a:off x="5366520" y="1036141"/>
            <a:ext cx="178466" cy="684188"/>
          </a:xfrm>
          <a:prstGeom prst="curvedConnector3">
            <a:avLst>
              <a:gd name="adj1" fmla="val -133266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5">
            <a:extLst>
              <a:ext uri="{FF2B5EF4-FFF2-40B4-BE49-F238E27FC236}">
                <a16:creationId xmlns:a16="http://schemas.microsoft.com/office/drawing/2014/main" id="{CF06A00A-2867-410C-4BD3-E1017B567811}"/>
              </a:ext>
            </a:extLst>
          </p:cNvPr>
          <p:cNvCxnSpPr>
            <a:cxnSpLocks/>
            <a:stCxn id="8" idx="6"/>
            <a:endCxn id="19" idx="0"/>
          </p:cNvCxnSpPr>
          <p:nvPr/>
        </p:nvCxnSpPr>
        <p:spPr>
          <a:xfrm>
            <a:off x="5846415" y="1684419"/>
            <a:ext cx="884330" cy="398270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C8612DED-DA70-BE40-64CF-F30431EFE3F0}"/>
              </a:ext>
            </a:extLst>
          </p:cNvPr>
          <p:cNvSpPr txBox="1"/>
          <p:nvPr/>
        </p:nvSpPr>
        <p:spPr>
          <a:xfrm>
            <a:off x="4855425" y="1467468"/>
            <a:ext cx="516467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nil</a:t>
            </a:r>
            <a:endParaRPr kumimoji="1" lang="zh-CN" altLang="en-US" dirty="0"/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F3E2E224-1972-6C10-7C67-6B4C512C326C}"/>
              </a:ext>
            </a:extLst>
          </p:cNvPr>
          <p:cNvGraphicFramePr>
            <a:graphicFrameLocks noGrp="1"/>
          </p:cNvGraphicFramePr>
          <p:nvPr/>
        </p:nvGraphicFramePr>
        <p:xfrm>
          <a:off x="7541659" y="1146265"/>
          <a:ext cx="4782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220">
                  <a:extLst>
                    <a:ext uri="{9D8B030D-6E8A-4147-A177-3AD203B41FA5}">
                      <a16:colId xmlns:a16="http://schemas.microsoft.com/office/drawing/2014/main" val="1756863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979043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5DE1C094-AA0A-EF5E-2878-8D7CCCFA59AB}"/>
              </a:ext>
            </a:extLst>
          </p:cNvPr>
          <p:cNvSpPr txBox="1"/>
          <p:nvPr/>
        </p:nvSpPr>
        <p:spPr>
          <a:xfrm>
            <a:off x="7518009" y="1897978"/>
            <a:ext cx="4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x0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9ADF7B34-BD07-CA3B-AAD5-1BA67776C3D5}"/>
              </a:ext>
            </a:extLst>
          </p:cNvPr>
          <p:cNvSpPr/>
          <p:nvPr/>
        </p:nvSpPr>
        <p:spPr>
          <a:xfrm>
            <a:off x="7762379" y="1319371"/>
            <a:ext cx="63062" cy="630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ACC3648-967A-6DB8-1E66-8A9C34394318}"/>
              </a:ext>
            </a:extLst>
          </p:cNvPr>
          <p:cNvSpPr/>
          <p:nvPr/>
        </p:nvSpPr>
        <p:spPr>
          <a:xfrm>
            <a:off x="7757120" y="1692492"/>
            <a:ext cx="63062" cy="630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34" name="表格 4">
            <a:extLst>
              <a:ext uri="{FF2B5EF4-FFF2-40B4-BE49-F238E27FC236}">
                <a16:creationId xmlns:a16="http://schemas.microsoft.com/office/drawing/2014/main" id="{90B067ED-000C-871F-E129-B5C11DC39575}"/>
              </a:ext>
            </a:extLst>
          </p:cNvPr>
          <p:cNvGraphicFramePr>
            <a:graphicFrameLocks noGrp="1"/>
          </p:cNvGraphicFramePr>
          <p:nvPr/>
        </p:nvGraphicFramePr>
        <p:xfrm>
          <a:off x="8465403" y="1136232"/>
          <a:ext cx="478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220">
                  <a:extLst>
                    <a:ext uri="{9D8B030D-6E8A-4147-A177-3AD203B41FA5}">
                      <a16:colId xmlns:a16="http://schemas.microsoft.com/office/drawing/2014/main" val="1756863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3024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5428F3D2-2658-4208-6BA8-6B48217BF451}"/>
              </a:ext>
            </a:extLst>
          </p:cNvPr>
          <p:cNvSpPr txBox="1"/>
          <p:nvPr/>
        </p:nvSpPr>
        <p:spPr>
          <a:xfrm>
            <a:off x="8465400" y="1467468"/>
            <a:ext cx="4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x1</a:t>
            </a:r>
            <a:endParaRPr kumimoji="1"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699A44DD-D79A-6B97-6785-C14D4F053313}"/>
              </a:ext>
            </a:extLst>
          </p:cNvPr>
          <p:cNvSpPr/>
          <p:nvPr/>
        </p:nvSpPr>
        <p:spPr>
          <a:xfrm>
            <a:off x="8686123" y="1309338"/>
            <a:ext cx="63062" cy="630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37" name="表格 4">
            <a:extLst>
              <a:ext uri="{FF2B5EF4-FFF2-40B4-BE49-F238E27FC236}">
                <a16:creationId xmlns:a16="http://schemas.microsoft.com/office/drawing/2014/main" id="{AB4592C5-8370-5226-A419-B151D5D260C0}"/>
              </a:ext>
            </a:extLst>
          </p:cNvPr>
          <p:cNvGraphicFramePr>
            <a:graphicFrameLocks noGrp="1"/>
          </p:cNvGraphicFramePr>
          <p:nvPr/>
        </p:nvGraphicFramePr>
        <p:xfrm>
          <a:off x="8465402" y="2122293"/>
          <a:ext cx="478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220">
                  <a:extLst>
                    <a:ext uri="{9D8B030D-6E8A-4147-A177-3AD203B41FA5}">
                      <a16:colId xmlns:a16="http://schemas.microsoft.com/office/drawing/2014/main" val="1756863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3024"/>
                  </a:ext>
                </a:extLst>
              </a:tr>
            </a:tbl>
          </a:graphicData>
        </a:graphic>
      </p:graphicFrame>
      <p:sp>
        <p:nvSpPr>
          <p:cNvPr id="38" name="文本框 37">
            <a:extLst>
              <a:ext uri="{FF2B5EF4-FFF2-40B4-BE49-F238E27FC236}">
                <a16:creationId xmlns:a16="http://schemas.microsoft.com/office/drawing/2014/main" id="{9D4D0528-9276-49E4-538D-CF74BECE62C0}"/>
              </a:ext>
            </a:extLst>
          </p:cNvPr>
          <p:cNvSpPr txBox="1"/>
          <p:nvPr/>
        </p:nvSpPr>
        <p:spPr>
          <a:xfrm>
            <a:off x="8447011" y="2476741"/>
            <a:ext cx="4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x2</a:t>
            </a:r>
            <a:endParaRPr kumimoji="1"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D36FB9F-6C02-1B13-F2E8-B126F261D1B7}"/>
              </a:ext>
            </a:extLst>
          </p:cNvPr>
          <p:cNvSpPr/>
          <p:nvPr/>
        </p:nvSpPr>
        <p:spPr>
          <a:xfrm>
            <a:off x="8686122" y="2295399"/>
            <a:ext cx="63062" cy="630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" name="直线箭头连接符 25">
            <a:extLst>
              <a:ext uri="{FF2B5EF4-FFF2-40B4-BE49-F238E27FC236}">
                <a16:creationId xmlns:a16="http://schemas.microsoft.com/office/drawing/2014/main" id="{83333E70-EFB5-8918-2615-1BDC2A10CBA9}"/>
              </a:ext>
            </a:extLst>
          </p:cNvPr>
          <p:cNvCxnSpPr>
            <a:cxnSpLocks/>
            <a:stCxn id="33" idx="6"/>
            <a:endCxn id="37" idx="0"/>
          </p:cNvCxnSpPr>
          <p:nvPr/>
        </p:nvCxnSpPr>
        <p:spPr>
          <a:xfrm>
            <a:off x="7820182" y="1724023"/>
            <a:ext cx="884330" cy="398270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23">
            <a:extLst>
              <a:ext uri="{FF2B5EF4-FFF2-40B4-BE49-F238E27FC236}">
                <a16:creationId xmlns:a16="http://schemas.microsoft.com/office/drawing/2014/main" id="{582F0C16-D6E5-E3B3-AEFC-92A75B78436A}"/>
              </a:ext>
            </a:extLst>
          </p:cNvPr>
          <p:cNvCxnSpPr>
            <a:cxnSpLocks/>
            <a:stCxn id="32" idx="1"/>
            <a:endCxn id="34" idx="0"/>
          </p:cNvCxnSpPr>
          <p:nvPr/>
        </p:nvCxnSpPr>
        <p:spPr>
          <a:xfrm rot="5400000" flipH="1" flipV="1">
            <a:off x="8141876" y="765970"/>
            <a:ext cx="192374" cy="932899"/>
          </a:xfrm>
          <a:prstGeom prst="curvedConnector3">
            <a:avLst>
              <a:gd name="adj1" fmla="val 21883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右箭头 45">
            <a:extLst>
              <a:ext uri="{FF2B5EF4-FFF2-40B4-BE49-F238E27FC236}">
                <a16:creationId xmlns:a16="http://schemas.microsoft.com/office/drawing/2014/main" id="{EF1A3430-BDCB-5126-C892-BDCCE89932B0}"/>
              </a:ext>
            </a:extLst>
          </p:cNvPr>
          <p:cNvSpPr/>
          <p:nvPr/>
        </p:nvSpPr>
        <p:spPr>
          <a:xfrm>
            <a:off x="7087187" y="1755554"/>
            <a:ext cx="346742" cy="1424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5E62FBA0-DE7A-E1F4-ECE7-C3759EAF9937}"/>
              </a:ext>
            </a:extLst>
          </p:cNvPr>
          <p:cNvSpPr/>
          <p:nvPr/>
        </p:nvSpPr>
        <p:spPr>
          <a:xfrm>
            <a:off x="5452823" y="1105175"/>
            <a:ext cx="85054" cy="1630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FE61E94B-E472-38F5-2142-25A9EDE5C98D}"/>
              </a:ext>
            </a:extLst>
          </p:cNvPr>
          <p:cNvSpPr/>
          <p:nvPr/>
        </p:nvSpPr>
        <p:spPr>
          <a:xfrm>
            <a:off x="6363073" y="1096628"/>
            <a:ext cx="85054" cy="1630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B1301E78-437D-8C8E-E779-3E7C2E47CF94}"/>
              </a:ext>
            </a:extLst>
          </p:cNvPr>
          <p:cNvSpPr/>
          <p:nvPr/>
        </p:nvSpPr>
        <p:spPr>
          <a:xfrm>
            <a:off x="7422655" y="1135620"/>
            <a:ext cx="85054" cy="1630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77096432-8A28-271C-3CB4-8D5EDBF62EA9}"/>
              </a:ext>
            </a:extLst>
          </p:cNvPr>
          <p:cNvSpPr/>
          <p:nvPr/>
        </p:nvSpPr>
        <p:spPr>
          <a:xfrm>
            <a:off x="8336840" y="1135620"/>
            <a:ext cx="85054" cy="1630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9080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E6D89-1324-96DF-51CE-25886848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Reversal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C30D21-BFCA-9D7B-9083-FCF45D88E611}"/>
              </a:ext>
            </a:extLst>
          </p:cNvPr>
          <p:cNvSpPr txBox="1"/>
          <p:nvPr/>
        </p:nvSpPr>
        <p:spPr>
          <a:xfrm>
            <a:off x="361244" y="917912"/>
            <a:ext cx="847795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pointer and record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marked</a:t>
            </a:r>
          </a:p>
          <a:p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nil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2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# of fields in record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lvl="2"/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fi</a:t>
            </a:r>
          </a:p>
          <a:p>
            <a:pPr lvl="2"/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pointer and record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marked</a:t>
            </a:r>
          </a:p>
          <a:p>
            <a:pPr lvl="2"/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fi 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fr-FR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fr-FR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lvl="2"/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done[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 0</a:t>
            </a:r>
          </a:p>
          <a:p>
            <a:pPr lvl="2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lvl="2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</a:t>
            </a:r>
          </a:p>
          <a:p>
            <a:pPr lvl="2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lvl="2"/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lvl="2"/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nil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return</a:t>
            </a:r>
          </a:p>
          <a:p>
            <a:pPr lvl="2"/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done[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2"/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fi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fi 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lvl="2"/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CF3094-175F-98BF-6FD7-230CBA1F5EF1}"/>
              </a:ext>
            </a:extLst>
          </p:cNvPr>
          <p:cNvSpPr txBox="1">
            <a:spLocks/>
          </p:cNvSpPr>
          <p:nvPr/>
        </p:nvSpPr>
        <p:spPr>
          <a:xfrm>
            <a:off x="6020187" y="2810844"/>
            <a:ext cx="3064546" cy="392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1600" i="1" dirty="0">
                <a:solidFill>
                  <a:srgbClr val="0070C0"/>
                </a:solidFill>
              </a:rPr>
              <a:t>t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nil</a:t>
            </a:r>
          </a:p>
          <a:p>
            <a:pPr marL="0" indent="0">
              <a:buNone/>
            </a:pPr>
            <a:r>
              <a:rPr kumimoji="1" lang="en-US" altLang="zh-CN" sz="1600" i="1" dirty="0">
                <a:solidFill>
                  <a:srgbClr val="0070C0"/>
                </a:solidFill>
              </a:rPr>
              <a:t>x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x0</a:t>
            </a:r>
          </a:p>
          <a:p>
            <a:pPr marL="0" indent="0">
              <a:buNone/>
            </a:pPr>
            <a:endParaRPr kumimoji="1" lang="en-US" altLang="zh-CN" sz="1600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en-US" altLang="zh-CN" sz="1600" i="1" dirty="0" err="1">
                <a:solidFill>
                  <a:srgbClr val="0070C0"/>
                </a:solidFill>
              </a:rPr>
              <a:t>i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done[x0]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1</a:t>
            </a:r>
          </a:p>
          <a:p>
            <a:pPr marL="0" indent="0">
              <a:buNone/>
            </a:pPr>
            <a:r>
              <a:rPr kumimoji="1" lang="en-US" altLang="zh-CN" sz="1600" i="1" dirty="0">
                <a:solidFill>
                  <a:srgbClr val="0070C0"/>
                </a:solidFill>
              </a:rPr>
              <a:t>y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x0.f1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x2</a:t>
            </a:r>
          </a:p>
          <a:p>
            <a:pPr marL="0" indent="0">
              <a:buNone/>
            </a:pPr>
            <a:r>
              <a:rPr kumimoji="1" lang="en-US" altLang="zh-CN" sz="1600" i="1" dirty="0">
                <a:solidFill>
                  <a:srgbClr val="0070C0"/>
                </a:solidFill>
              </a:rPr>
              <a:t>x0.f1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t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nil</a:t>
            </a:r>
          </a:p>
          <a:p>
            <a:pPr marL="0" indent="0">
              <a:buNone/>
            </a:pPr>
            <a:r>
              <a:rPr kumimoji="1" lang="en-US" altLang="zh-CN" sz="1600" i="1" dirty="0">
                <a:solidFill>
                  <a:srgbClr val="0070C0"/>
                </a:solidFill>
              </a:rPr>
              <a:t>t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x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x0</a:t>
            </a:r>
          </a:p>
          <a:p>
            <a:pPr marL="0" indent="0">
              <a:buNone/>
            </a:pPr>
            <a:r>
              <a:rPr kumimoji="1" lang="en-US" altLang="zh-CN" sz="1600" b="1" i="1" dirty="0">
                <a:solidFill>
                  <a:srgbClr val="0070C0"/>
                </a:solidFill>
              </a:rPr>
              <a:t>x</a:t>
            </a:r>
            <a:r>
              <a:rPr kumimoji="1" lang="zh-CN" altLang="en-US" sz="1600" b="1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b="1" i="1" dirty="0">
                <a:solidFill>
                  <a:srgbClr val="0070C0"/>
                </a:solidFill>
              </a:rPr>
              <a:t>=</a:t>
            </a:r>
            <a:r>
              <a:rPr kumimoji="1" lang="zh-CN" altLang="en-US" sz="1600" b="1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b="1" i="1" dirty="0">
                <a:solidFill>
                  <a:srgbClr val="0070C0"/>
                </a:solidFill>
              </a:rPr>
              <a:t>x2</a:t>
            </a:r>
          </a:p>
          <a:p>
            <a:pPr marL="0" indent="0">
              <a:buNone/>
            </a:pPr>
            <a:r>
              <a:rPr kumimoji="1" lang="en-US" altLang="zh-CN" sz="1600" i="1" dirty="0">
                <a:solidFill>
                  <a:srgbClr val="0070C0"/>
                </a:solidFill>
              </a:rPr>
              <a:t>mark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x2</a:t>
            </a:r>
          </a:p>
          <a:p>
            <a:pPr marL="0" indent="0">
              <a:buNone/>
            </a:pPr>
            <a:r>
              <a:rPr kumimoji="1" lang="en-US" altLang="zh-CN" sz="1600" i="1" dirty="0">
                <a:solidFill>
                  <a:srgbClr val="0070C0"/>
                </a:solidFill>
              </a:rPr>
              <a:t>done[x2]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0</a:t>
            </a:r>
          </a:p>
          <a:p>
            <a:pPr marL="0" indent="0">
              <a:buNone/>
            </a:pPr>
            <a:endParaRPr kumimoji="1" lang="en-US" altLang="zh-CN" sz="1600" i="1" dirty="0">
              <a:solidFill>
                <a:srgbClr val="0070C0"/>
              </a:solidFill>
            </a:endParaRPr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10890252-7198-D680-2ABC-9EEF47BEEDFB}"/>
              </a:ext>
            </a:extLst>
          </p:cNvPr>
          <p:cNvGraphicFramePr>
            <a:graphicFrameLocks noGrp="1"/>
          </p:cNvGraphicFramePr>
          <p:nvPr/>
        </p:nvGraphicFramePr>
        <p:xfrm>
          <a:off x="4930618" y="1157318"/>
          <a:ext cx="4782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220">
                  <a:extLst>
                    <a:ext uri="{9D8B030D-6E8A-4147-A177-3AD203B41FA5}">
                      <a16:colId xmlns:a16="http://schemas.microsoft.com/office/drawing/2014/main" val="1756863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979043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F50636BF-D415-62D6-ED1F-3DCFB9CADD1A}"/>
              </a:ext>
            </a:extLst>
          </p:cNvPr>
          <p:cNvSpPr txBox="1"/>
          <p:nvPr/>
        </p:nvSpPr>
        <p:spPr>
          <a:xfrm>
            <a:off x="4906968" y="1909031"/>
            <a:ext cx="4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x0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C16BE9F-F784-D146-83A4-DD8DD9787D47}"/>
              </a:ext>
            </a:extLst>
          </p:cNvPr>
          <p:cNvSpPr/>
          <p:nvPr/>
        </p:nvSpPr>
        <p:spPr>
          <a:xfrm>
            <a:off x="5151338" y="1330424"/>
            <a:ext cx="63062" cy="630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F7B6024-6F7C-9DF3-DB94-04C311EFE253}"/>
              </a:ext>
            </a:extLst>
          </p:cNvPr>
          <p:cNvSpPr/>
          <p:nvPr/>
        </p:nvSpPr>
        <p:spPr>
          <a:xfrm>
            <a:off x="5146079" y="1703545"/>
            <a:ext cx="63062" cy="630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6" name="表格 4">
            <a:extLst>
              <a:ext uri="{FF2B5EF4-FFF2-40B4-BE49-F238E27FC236}">
                <a16:creationId xmlns:a16="http://schemas.microsoft.com/office/drawing/2014/main" id="{EA5620FF-1585-CABF-FF0C-F9582F9227B4}"/>
              </a:ext>
            </a:extLst>
          </p:cNvPr>
          <p:cNvGraphicFramePr>
            <a:graphicFrameLocks noGrp="1"/>
          </p:cNvGraphicFramePr>
          <p:nvPr/>
        </p:nvGraphicFramePr>
        <p:xfrm>
          <a:off x="5854362" y="1147285"/>
          <a:ext cx="478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220">
                  <a:extLst>
                    <a:ext uri="{9D8B030D-6E8A-4147-A177-3AD203B41FA5}">
                      <a16:colId xmlns:a16="http://schemas.microsoft.com/office/drawing/2014/main" val="1756863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3024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57C664A4-174E-2CD0-6BD2-8B0CC38055C6}"/>
              </a:ext>
            </a:extLst>
          </p:cNvPr>
          <p:cNvSpPr txBox="1"/>
          <p:nvPr/>
        </p:nvSpPr>
        <p:spPr>
          <a:xfrm>
            <a:off x="5854359" y="1478521"/>
            <a:ext cx="4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x1</a:t>
            </a:r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7417434-F3D8-B605-7E33-E7BD19F5374D}"/>
              </a:ext>
            </a:extLst>
          </p:cNvPr>
          <p:cNvSpPr/>
          <p:nvPr/>
        </p:nvSpPr>
        <p:spPr>
          <a:xfrm>
            <a:off x="6075082" y="1320391"/>
            <a:ext cx="63062" cy="630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6B383A19-9D94-C86E-A9FC-73ACD35A79DB}"/>
              </a:ext>
            </a:extLst>
          </p:cNvPr>
          <p:cNvGraphicFramePr>
            <a:graphicFrameLocks noGrp="1"/>
          </p:cNvGraphicFramePr>
          <p:nvPr/>
        </p:nvGraphicFramePr>
        <p:xfrm>
          <a:off x="5854361" y="2133346"/>
          <a:ext cx="478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220">
                  <a:extLst>
                    <a:ext uri="{9D8B030D-6E8A-4147-A177-3AD203B41FA5}">
                      <a16:colId xmlns:a16="http://schemas.microsoft.com/office/drawing/2014/main" val="1756863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3024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F1B3C775-37EC-3ACD-C267-45814DDCF6F0}"/>
              </a:ext>
            </a:extLst>
          </p:cNvPr>
          <p:cNvSpPr txBox="1"/>
          <p:nvPr/>
        </p:nvSpPr>
        <p:spPr>
          <a:xfrm>
            <a:off x="5835970" y="2487794"/>
            <a:ext cx="4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x2</a:t>
            </a:r>
            <a:endParaRPr kumimoji="1"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EC06E308-702B-F0B2-9B2A-FF47BF57D58B}"/>
              </a:ext>
            </a:extLst>
          </p:cNvPr>
          <p:cNvSpPr/>
          <p:nvPr/>
        </p:nvSpPr>
        <p:spPr>
          <a:xfrm>
            <a:off x="6075081" y="2306452"/>
            <a:ext cx="63062" cy="630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" name="直线箭头连接符 23">
            <a:extLst>
              <a:ext uri="{FF2B5EF4-FFF2-40B4-BE49-F238E27FC236}">
                <a16:creationId xmlns:a16="http://schemas.microsoft.com/office/drawing/2014/main" id="{439EC636-E7B8-EED5-5D8F-DAD5B11AE852}"/>
              </a:ext>
            </a:extLst>
          </p:cNvPr>
          <p:cNvCxnSpPr>
            <a:cxnSpLocks/>
            <a:stCxn id="13" idx="1"/>
            <a:endCxn id="16" idx="0"/>
          </p:cNvCxnSpPr>
          <p:nvPr/>
        </p:nvCxnSpPr>
        <p:spPr>
          <a:xfrm rot="5400000" flipH="1" flipV="1">
            <a:off x="5530835" y="777023"/>
            <a:ext cx="192374" cy="932899"/>
          </a:xfrm>
          <a:prstGeom prst="curvedConnector3">
            <a:avLst>
              <a:gd name="adj1" fmla="val 21883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25">
            <a:extLst>
              <a:ext uri="{FF2B5EF4-FFF2-40B4-BE49-F238E27FC236}">
                <a16:creationId xmlns:a16="http://schemas.microsoft.com/office/drawing/2014/main" id="{0CA3D749-99BD-0B67-863C-7E422E0ABB71}"/>
              </a:ext>
            </a:extLst>
          </p:cNvPr>
          <p:cNvCxnSpPr>
            <a:cxnSpLocks/>
            <a:stCxn id="15" idx="6"/>
            <a:endCxn id="21" idx="0"/>
          </p:cNvCxnSpPr>
          <p:nvPr/>
        </p:nvCxnSpPr>
        <p:spPr>
          <a:xfrm>
            <a:off x="5209141" y="1735076"/>
            <a:ext cx="884330" cy="398270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20A81225-7F62-FE94-5CB7-204BDDFF7A2C}"/>
              </a:ext>
            </a:extLst>
          </p:cNvPr>
          <p:cNvGraphicFramePr>
            <a:graphicFrameLocks noGrp="1"/>
          </p:cNvGraphicFramePr>
          <p:nvPr/>
        </p:nvGraphicFramePr>
        <p:xfrm>
          <a:off x="7522246" y="1141612"/>
          <a:ext cx="4782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220">
                  <a:extLst>
                    <a:ext uri="{9D8B030D-6E8A-4147-A177-3AD203B41FA5}">
                      <a16:colId xmlns:a16="http://schemas.microsoft.com/office/drawing/2014/main" val="1756863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979043"/>
                  </a:ext>
                </a:extLst>
              </a:tr>
            </a:tbl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id="{9BAFA69B-9563-2610-760A-5988F1E4FD7C}"/>
              </a:ext>
            </a:extLst>
          </p:cNvPr>
          <p:cNvSpPr txBox="1"/>
          <p:nvPr/>
        </p:nvSpPr>
        <p:spPr>
          <a:xfrm>
            <a:off x="7498596" y="1893325"/>
            <a:ext cx="4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x0</a:t>
            </a:r>
            <a:endParaRPr kumimoji="1"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BA015DAF-8EE6-C45F-F292-A9E2FBF9EED6}"/>
              </a:ext>
            </a:extLst>
          </p:cNvPr>
          <p:cNvSpPr/>
          <p:nvPr/>
        </p:nvSpPr>
        <p:spPr>
          <a:xfrm>
            <a:off x="7742966" y="1314718"/>
            <a:ext cx="63062" cy="630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E2048F9E-2106-6B7C-AB79-1CB2ADDE2CB1}"/>
              </a:ext>
            </a:extLst>
          </p:cNvPr>
          <p:cNvSpPr/>
          <p:nvPr/>
        </p:nvSpPr>
        <p:spPr>
          <a:xfrm>
            <a:off x="7737707" y="1687839"/>
            <a:ext cx="63062" cy="630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48" name="表格 4">
            <a:extLst>
              <a:ext uri="{FF2B5EF4-FFF2-40B4-BE49-F238E27FC236}">
                <a16:creationId xmlns:a16="http://schemas.microsoft.com/office/drawing/2014/main" id="{C0DEFBBD-8C50-67E5-1B42-0DDBDD254AC1}"/>
              </a:ext>
            </a:extLst>
          </p:cNvPr>
          <p:cNvGraphicFramePr>
            <a:graphicFrameLocks noGrp="1"/>
          </p:cNvGraphicFramePr>
          <p:nvPr/>
        </p:nvGraphicFramePr>
        <p:xfrm>
          <a:off x="8445990" y="1131579"/>
          <a:ext cx="478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220">
                  <a:extLst>
                    <a:ext uri="{9D8B030D-6E8A-4147-A177-3AD203B41FA5}">
                      <a16:colId xmlns:a16="http://schemas.microsoft.com/office/drawing/2014/main" val="1756863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3024"/>
                  </a:ext>
                </a:extLst>
              </a:tr>
            </a:tbl>
          </a:graphicData>
        </a:graphic>
      </p:graphicFrame>
      <p:sp>
        <p:nvSpPr>
          <p:cNvPr id="49" name="文本框 48">
            <a:extLst>
              <a:ext uri="{FF2B5EF4-FFF2-40B4-BE49-F238E27FC236}">
                <a16:creationId xmlns:a16="http://schemas.microsoft.com/office/drawing/2014/main" id="{FB46231E-414A-D2B4-0923-E572211183CD}"/>
              </a:ext>
            </a:extLst>
          </p:cNvPr>
          <p:cNvSpPr txBox="1"/>
          <p:nvPr/>
        </p:nvSpPr>
        <p:spPr>
          <a:xfrm>
            <a:off x="8445987" y="1462815"/>
            <a:ext cx="4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x1</a:t>
            </a:r>
            <a:endParaRPr kumimoji="1" lang="zh-CN" altLang="en-US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75430A26-ABE8-16C0-FF9F-722770912AAB}"/>
              </a:ext>
            </a:extLst>
          </p:cNvPr>
          <p:cNvSpPr/>
          <p:nvPr/>
        </p:nvSpPr>
        <p:spPr>
          <a:xfrm>
            <a:off x="8666710" y="1304685"/>
            <a:ext cx="63062" cy="630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51" name="表格 4">
            <a:extLst>
              <a:ext uri="{FF2B5EF4-FFF2-40B4-BE49-F238E27FC236}">
                <a16:creationId xmlns:a16="http://schemas.microsoft.com/office/drawing/2014/main" id="{9EB91D40-2876-1631-73F4-5FF1FF76A4F0}"/>
              </a:ext>
            </a:extLst>
          </p:cNvPr>
          <p:cNvGraphicFramePr>
            <a:graphicFrameLocks noGrp="1"/>
          </p:cNvGraphicFramePr>
          <p:nvPr/>
        </p:nvGraphicFramePr>
        <p:xfrm>
          <a:off x="8445989" y="2117640"/>
          <a:ext cx="478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220">
                  <a:extLst>
                    <a:ext uri="{9D8B030D-6E8A-4147-A177-3AD203B41FA5}">
                      <a16:colId xmlns:a16="http://schemas.microsoft.com/office/drawing/2014/main" val="1756863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3024"/>
                  </a:ext>
                </a:extLst>
              </a:tr>
            </a:tbl>
          </a:graphicData>
        </a:graphic>
      </p:graphicFrame>
      <p:sp>
        <p:nvSpPr>
          <p:cNvPr id="52" name="椭圆 51">
            <a:extLst>
              <a:ext uri="{FF2B5EF4-FFF2-40B4-BE49-F238E27FC236}">
                <a16:creationId xmlns:a16="http://schemas.microsoft.com/office/drawing/2014/main" id="{6FA34D83-3E82-461D-49EC-4FE66E562FD9}"/>
              </a:ext>
            </a:extLst>
          </p:cNvPr>
          <p:cNvSpPr/>
          <p:nvPr/>
        </p:nvSpPr>
        <p:spPr>
          <a:xfrm>
            <a:off x="8666709" y="2290746"/>
            <a:ext cx="63062" cy="630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3" name="直线箭头连接符 23">
            <a:extLst>
              <a:ext uri="{FF2B5EF4-FFF2-40B4-BE49-F238E27FC236}">
                <a16:creationId xmlns:a16="http://schemas.microsoft.com/office/drawing/2014/main" id="{E97C4679-82B3-DBE0-EF9D-FD3586C2AE00}"/>
              </a:ext>
            </a:extLst>
          </p:cNvPr>
          <p:cNvCxnSpPr>
            <a:cxnSpLocks/>
            <a:stCxn id="45" idx="1"/>
            <a:endCxn id="48" idx="0"/>
          </p:cNvCxnSpPr>
          <p:nvPr/>
        </p:nvCxnSpPr>
        <p:spPr>
          <a:xfrm rot="5400000" flipH="1" flipV="1">
            <a:off x="8122463" y="761317"/>
            <a:ext cx="192374" cy="932899"/>
          </a:xfrm>
          <a:prstGeom prst="curvedConnector3">
            <a:avLst>
              <a:gd name="adj1" fmla="val 21883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25">
            <a:extLst>
              <a:ext uri="{FF2B5EF4-FFF2-40B4-BE49-F238E27FC236}">
                <a16:creationId xmlns:a16="http://schemas.microsoft.com/office/drawing/2014/main" id="{0A18AA13-A63F-01D4-E595-FB5415C379C9}"/>
              </a:ext>
            </a:extLst>
          </p:cNvPr>
          <p:cNvCxnSpPr>
            <a:cxnSpLocks/>
            <a:stCxn id="47" idx="2"/>
            <a:endCxn id="55" idx="0"/>
          </p:cNvCxnSpPr>
          <p:nvPr/>
        </p:nvCxnSpPr>
        <p:spPr>
          <a:xfrm rot="10800000">
            <a:off x="7068013" y="1502420"/>
            <a:ext cx="669694" cy="216951"/>
          </a:xfrm>
          <a:prstGeom prst="curvedConnector4">
            <a:avLst>
              <a:gd name="adj1" fmla="val 30720"/>
              <a:gd name="adj2" fmla="val 20536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0592FC3F-9FCD-0BBD-0D90-43E8FF143675}"/>
              </a:ext>
            </a:extLst>
          </p:cNvPr>
          <p:cNvSpPr txBox="1"/>
          <p:nvPr/>
        </p:nvSpPr>
        <p:spPr>
          <a:xfrm>
            <a:off x="6809779" y="1502419"/>
            <a:ext cx="516467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nil</a:t>
            </a:r>
            <a:endParaRPr kumimoji="1" lang="zh-CN" altLang="en-US" dirty="0"/>
          </a:p>
        </p:txBody>
      </p:sp>
      <p:sp>
        <p:nvSpPr>
          <p:cNvPr id="56" name="右箭头 55">
            <a:extLst>
              <a:ext uri="{FF2B5EF4-FFF2-40B4-BE49-F238E27FC236}">
                <a16:creationId xmlns:a16="http://schemas.microsoft.com/office/drawing/2014/main" id="{C292262B-7946-4614-0167-FD9387475E6B}"/>
              </a:ext>
            </a:extLst>
          </p:cNvPr>
          <p:cNvSpPr/>
          <p:nvPr/>
        </p:nvSpPr>
        <p:spPr>
          <a:xfrm>
            <a:off x="6555779" y="1687839"/>
            <a:ext cx="254000" cy="1634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圆角矩形 63">
            <a:extLst>
              <a:ext uri="{FF2B5EF4-FFF2-40B4-BE49-F238E27FC236}">
                <a16:creationId xmlns:a16="http://schemas.microsoft.com/office/drawing/2014/main" id="{4B9415F5-D45A-9FDB-3073-9D7354ACE636}"/>
              </a:ext>
            </a:extLst>
          </p:cNvPr>
          <p:cNvSpPr/>
          <p:nvPr/>
        </p:nvSpPr>
        <p:spPr>
          <a:xfrm>
            <a:off x="4808124" y="1161935"/>
            <a:ext cx="85054" cy="1630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圆角矩形 64">
            <a:extLst>
              <a:ext uri="{FF2B5EF4-FFF2-40B4-BE49-F238E27FC236}">
                <a16:creationId xmlns:a16="http://schemas.microsoft.com/office/drawing/2014/main" id="{075E9324-CEA1-AE38-7323-DAD32D6AEE0C}"/>
              </a:ext>
            </a:extLst>
          </p:cNvPr>
          <p:cNvSpPr/>
          <p:nvPr/>
        </p:nvSpPr>
        <p:spPr>
          <a:xfrm>
            <a:off x="5737867" y="1146231"/>
            <a:ext cx="85054" cy="1630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圆角矩形 65">
            <a:extLst>
              <a:ext uri="{FF2B5EF4-FFF2-40B4-BE49-F238E27FC236}">
                <a16:creationId xmlns:a16="http://schemas.microsoft.com/office/drawing/2014/main" id="{47B10DCA-6719-DC45-140B-48E3D15E4BB1}"/>
              </a:ext>
            </a:extLst>
          </p:cNvPr>
          <p:cNvSpPr/>
          <p:nvPr/>
        </p:nvSpPr>
        <p:spPr>
          <a:xfrm>
            <a:off x="7390048" y="1130071"/>
            <a:ext cx="85054" cy="1630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圆角矩形 66">
            <a:extLst>
              <a:ext uri="{FF2B5EF4-FFF2-40B4-BE49-F238E27FC236}">
                <a16:creationId xmlns:a16="http://schemas.microsoft.com/office/drawing/2014/main" id="{09ED0173-957C-5BF9-2FD5-263A7660522F}"/>
              </a:ext>
            </a:extLst>
          </p:cNvPr>
          <p:cNvSpPr/>
          <p:nvPr/>
        </p:nvSpPr>
        <p:spPr>
          <a:xfrm>
            <a:off x="8329495" y="1130071"/>
            <a:ext cx="85054" cy="1630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圆角矩形 67">
            <a:extLst>
              <a:ext uri="{FF2B5EF4-FFF2-40B4-BE49-F238E27FC236}">
                <a16:creationId xmlns:a16="http://schemas.microsoft.com/office/drawing/2014/main" id="{FE60EEAF-ED0B-7470-C638-6923334719C7}"/>
              </a:ext>
            </a:extLst>
          </p:cNvPr>
          <p:cNvSpPr/>
          <p:nvPr/>
        </p:nvSpPr>
        <p:spPr>
          <a:xfrm>
            <a:off x="8328475" y="2112198"/>
            <a:ext cx="85054" cy="1630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0893D4A-8D5E-4C84-F41F-79BDEC91F1D8}"/>
              </a:ext>
            </a:extLst>
          </p:cNvPr>
          <p:cNvSpPr txBox="1"/>
          <p:nvPr/>
        </p:nvSpPr>
        <p:spPr>
          <a:xfrm>
            <a:off x="8445986" y="2488480"/>
            <a:ext cx="4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3138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E6D89-1324-96DF-51CE-25886848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Reversal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C30D21-BFCA-9D7B-9083-FCF45D88E611}"/>
              </a:ext>
            </a:extLst>
          </p:cNvPr>
          <p:cNvSpPr txBox="1"/>
          <p:nvPr/>
        </p:nvSpPr>
        <p:spPr>
          <a:xfrm>
            <a:off x="361244" y="917912"/>
            <a:ext cx="847795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pointer and record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marked</a:t>
            </a:r>
          </a:p>
          <a:p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nil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2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# of fields in record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lvl="2"/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fi</a:t>
            </a:r>
          </a:p>
          <a:p>
            <a:pPr lvl="2"/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pointer and record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marked</a:t>
            </a:r>
          </a:p>
          <a:p>
            <a:pPr lvl="2"/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fi 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fr-FR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fr-FR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lvl="2"/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done[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 0</a:t>
            </a:r>
          </a:p>
          <a:p>
            <a:pPr lvl="2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lvl="2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</a:t>
            </a:r>
          </a:p>
          <a:p>
            <a:pPr lvl="2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lvl="2"/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lvl="2"/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nil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return</a:t>
            </a:r>
          </a:p>
          <a:p>
            <a:pPr lvl="2"/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done[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2"/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fi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fi 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lvl="2"/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CF3094-175F-98BF-6FD7-230CBA1F5EF1}"/>
              </a:ext>
            </a:extLst>
          </p:cNvPr>
          <p:cNvSpPr txBox="1">
            <a:spLocks/>
          </p:cNvSpPr>
          <p:nvPr/>
        </p:nvSpPr>
        <p:spPr>
          <a:xfrm>
            <a:off x="6018730" y="2937845"/>
            <a:ext cx="3064546" cy="39201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1600" i="1" dirty="0">
                <a:solidFill>
                  <a:srgbClr val="0070C0"/>
                </a:solidFill>
              </a:rPr>
              <a:t>t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x0</a:t>
            </a:r>
          </a:p>
          <a:p>
            <a:pPr marL="0" indent="0">
              <a:buNone/>
            </a:pPr>
            <a:r>
              <a:rPr kumimoji="1" lang="en-US" altLang="zh-CN" sz="1600" i="1" dirty="0">
                <a:solidFill>
                  <a:srgbClr val="0070C0"/>
                </a:solidFill>
              </a:rPr>
              <a:t>x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x2</a:t>
            </a:r>
          </a:p>
          <a:p>
            <a:pPr marL="0" indent="0">
              <a:buNone/>
            </a:pPr>
            <a:endParaRPr kumimoji="1" lang="en-US" altLang="zh-CN" sz="1600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en-US" altLang="zh-CN" sz="1600" i="1" dirty="0" err="1">
                <a:solidFill>
                  <a:srgbClr val="0070C0"/>
                </a:solidFill>
              </a:rPr>
              <a:t>i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done[x2]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0</a:t>
            </a:r>
          </a:p>
          <a:p>
            <a:pPr marL="0" indent="0">
              <a:buNone/>
            </a:pPr>
            <a:r>
              <a:rPr kumimoji="1" lang="en-US" altLang="zh-CN" sz="1600" i="1" dirty="0">
                <a:solidFill>
                  <a:srgbClr val="0070C0"/>
                </a:solidFill>
              </a:rPr>
              <a:t>y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x2.f0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not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a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pointer</a:t>
            </a:r>
          </a:p>
          <a:p>
            <a:pPr marL="0" indent="0">
              <a:buNone/>
            </a:pPr>
            <a:r>
              <a:rPr kumimoji="1" lang="en-US" altLang="zh-CN" sz="1600" i="1" dirty="0">
                <a:solidFill>
                  <a:srgbClr val="0070C0"/>
                </a:solidFill>
              </a:rPr>
              <a:t>done[x2]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1</a:t>
            </a:r>
          </a:p>
          <a:p>
            <a:pPr marL="0" indent="0">
              <a:buNone/>
            </a:pPr>
            <a:endParaRPr kumimoji="1" lang="en-US" altLang="zh-CN" sz="1600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en-US" altLang="zh-CN" sz="1600" i="1" dirty="0" err="1">
                <a:solidFill>
                  <a:srgbClr val="0070C0"/>
                </a:solidFill>
              </a:rPr>
              <a:t>i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done[x2]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1</a:t>
            </a:r>
          </a:p>
          <a:p>
            <a:pPr marL="0" indent="0">
              <a:buNone/>
            </a:pPr>
            <a:r>
              <a:rPr kumimoji="1" lang="en-US" altLang="zh-CN" sz="1600" i="1" dirty="0">
                <a:solidFill>
                  <a:srgbClr val="0070C0"/>
                </a:solidFill>
              </a:rPr>
              <a:t>y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x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x2</a:t>
            </a:r>
          </a:p>
          <a:p>
            <a:pPr marL="0" indent="0">
              <a:buNone/>
            </a:pPr>
            <a:r>
              <a:rPr kumimoji="1" lang="en-US" altLang="zh-CN" sz="1600" i="1" dirty="0">
                <a:solidFill>
                  <a:srgbClr val="0070C0"/>
                </a:solidFill>
              </a:rPr>
              <a:t>x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t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x0</a:t>
            </a:r>
          </a:p>
          <a:p>
            <a:pPr marL="0" indent="0">
              <a:buNone/>
            </a:pPr>
            <a:r>
              <a:rPr kumimoji="1" lang="en-US" altLang="zh-CN" sz="1600" i="1" dirty="0" err="1">
                <a:solidFill>
                  <a:srgbClr val="0070C0"/>
                </a:solidFill>
              </a:rPr>
              <a:t>i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done[x0]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1</a:t>
            </a:r>
          </a:p>
          <a:p>
            <a:pPr marL="0" indent="0">
              <a:buNone/>
            </a:pPr>
            <a:r>
              <a:rPr kumimoji="1" lang="en-US" altLang="zh-CN" sz="1600" i="1" dirty="0">
                <a:solidFill>
                  <a:srgbClr val="0070C0"/>
                </a:solidFill>
              </a:rPr>
              <a:t>t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x0.f1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nil</a:t>
            </a:r>
          </a:p>
          <a:p>
            <a:pPr marL="0" indent="0">
              <a:buNone/>
            </a:pPr>
            <a:r>
              <a:rPr kumimoji="1" lang="en-US" altLang="zh-CN" sz="1600" i="1" dirty="0">
                <a:solidFill>
                  <a:srgbClr val="0070C0"/>
                </a:solidFill>
              </a:rPr>
              <a:t>x0.f1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y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x2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//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restore</a:t>
            </a:r>
          </a:p>
          <a:p>
            <a:pPr marL="0" indent="0">
              <a:buNone/>
            </a:pPr>
            <a:r>
              <a:rPr kumimoji="1" lang="en-US" altLang="zh-CN" sz="1600" i="1" dirty="0">
                <a:solidFill>
                  <a:srgbClr val="0070C0"/>
                </a:solidFill>
              </a:rPr>
              <a:t>done[x0]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16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i="1" dirty="0">
                <a:solidFill>
                  <a:srgbClr val="0070C0"/>
                </a:solidFill>
              </a:rPr>
              <a:t>2</a:t>
            </a:r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20A81225-7F62-FE94-5CB7-204BDDFF7A2C}"/>
              </a:ext>
            </a:extLst>
          </p:cNvPr>
          <p:cNvGraphicFramePr>
            <a:graphicFrameLocks noGrp="1"/>
          </p:cNvGraphicFramePr>
          <p:nvPr/>
        </p:nvGraphicFramePr>
        <p:xfrm>
          <a:off x="5572331" y="1195960"/>
          <a:ext cx="4782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220">
                  <a:extLst>
                    <a:ext uri="{9D8B030D-6E8A-4147-A177-3AD203B41FA5}">
                      <a16:colId xmlns:a16="http://schemas.microsoft.com/office/drawing/2014/main" val="1756863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979043"/>
                  </a:ext>
                </a:extLst>
              </a:tr>
            </a:tbl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id="{9BAFA69B-9563-2610-760A-5988F1E4FD7C}"/>
              </a:ext>
            </a:extLst>
          </p:cNvPr>
          <p:cNvSpPr txBox="1"/>
          <p:nvPr/>
        </p:nvSpPr>
        <p:spPr>
          <a:xfrm>
            <a:off x="5548681" y="1947673"/>
            <a:ext cx="4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x0</a:t>
            </a:r>
            <a:endParaRPr kumimoji="1"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BA015DAF-8EE6-C45F-F292-A9E2FBF9EED6}"/>
              </a:ext>
            </a:extLst>
          </p:cNvPr>
          <p:cNvSpPr/>
          <p:nvPr/>
        </p:nvSpPr>
        <p:spPr>
          <a:xfrm>
            <a:off x="5793051" y="1369066"/>
            <a:ext cx="63062" cy="630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E2048F9E-2106-6B7C-AB79-1CB2ADDE2CB1}"/>
              </a:ext>
            </a:extLst>
          </p:cNvPr>
          <p:cNvSpPr/>
          <p:nvPr/>
        </p:nvSpPr>
        <p:spPr>
          <a:xfrm>
            <a:off x="5787792" y="1742187"/>
            <a:ext cx="63062" cy="630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48" name="表格 4">
            <a:extLst>
              <a:ext uri="{FF2B5EF4-FFF2-40B4-BE49-F238E27FC236}">
                <a16:creationId xmlns:a16="http://schemas.microsoft.com/office/drawing/2014/main" id="{C0DEFBBD-8C50-67E5-1B42-0DDBDD254AC1}"/>
              </a:ext>
            </a:extLst>
          </p:cNvPr>
          <p:cNvGraphicFramePr>
            <a:graphicFrameLocks noGrp="1"/>
          </p:cNvGraphicFramePr>
          <p:nvPr/>
        </p:nvGraphicFramePr>
        <p:xfrm>
          <a:off x="6496075" y="1185927"/>
          <a:ext cx="478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220">
                  <a:extLst>
                    <a:ext uri="{9D8B030D-6E8A-4147-A177-3AD203B41FA5}">
                      <a16:colId xmlns:a16="http://schemas.microsoft.com/office/drawing/2014/main" val="1756863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3024"/>
                  </a:ext>
                </a:extLst>
              </a:tr>
            </a:tbl>
          </a:graphicData>
        </a:graphic>
      </p:graphicFrame>
      <p:sp>
        <p:nvSpPr>
          <p:cNvPr id="49" name="文本框 48">
            <a:extLst>
              <a:ext uri="{FF2B5EF4-FFF2-40B4-BE49-F238E27FC236}">
                <a16:creationId xmlns:a16="http://schemas.microsoft.com/office/drawing/2014/main" id="{FB46231E-414A-D2B4-0923-E572211183CD}"/>
              </a:ext>
            </a:extLst>
          </p:cNvPr>
          <p:cNvSpPr txBox="1"/>
          <p:nvPr/>
        </p:nvSpPr>
        <p:spPr>
          <a:xfrm>
            <a:off x="6496072" y="1517163"/>
            <a:ext cx="4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x1</a:t>
            </a:r>
            <a:endParaRPr kumimoji="1" lang="zh-CN" altLang="en-US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75430A26-ABE8-16C0-FF9F-722770912AAB}"/>
              </a:ext>
            </a:extLst>
          </p:cNvPr>
          <p:cNvSpPr/>
          <p:nvPr/>
        </p:nvSpPr>
        <p:spPr>
          <a:xfrm>
            <a:off x="6716795" y="1359033"/>
            <a:ext cx="63062" cy="630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51" name="表格 4">
            <a:extLst>
              <a:ext uri="{FF2B5EF4-FFF2-40B4-BE49-F238E27FC236}">
                <a16:creationId xmlns:a16="http://schemas.microsoft.com/office/drawing/2014/main" id="{9EB91D40-2876-1631-73F4-5FF1FF76A4F0}"/>
              </a:ext>
            </a:extLst>
          </p:cNvPr>
          <p:cNvGraphicFramePr>
            <a:graphicFrameLocks noGrp="1"/>
          </p:cNvGraphicFramePr>
          <p:nvPr/>
        </p:nvGraphicFramePr>
        <p:xfrm>
          <a:off x="6496074" y="2171988"/>
          <a:ext cx="478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220">
                  <a:extLst>
                    <a:ext uri="{9D8B030D-6E8A-4147-A177-3AD203B41FA5}">
                      <a16:colId xmlns:a16="http://schemas.microsoft.com/office/drawing/2014/main" val="1756863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3024"/>
                  </a:ext>
                </a:extLst>
              </a:tr>
            </a:tbl>
          </a:graphicData>
        </a:graphic>
      </p:graphicFrame>
      <p:sp>
        <p:nvSpPr>
          <p:cNvPr id="52" name="椭圆 51">
            <a:extLst>
              <a:ext uri="{FF2B5EF4-FFF2-40B4-BE49-F238E27FC236}">
                <a16:creationId xmlns:a16="http://schemas.microsoft.com/office/drawing/2014/main" id="{6FA34D83-3E82-461D-49EC-4FE66E562FD9}"/>
              </a:ext>
            </a:extLst>
          </p:cNvPr>
          <p:cNvSpPr/>
          <p:nvPr/>
        </p:nvSpPr>
        <p:spPr>
          <a:xfrm>
            <a:off x="6716794" y="2345094"/>
            <a:ext cx="63062" cy="630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3" name="直线箭头连接符 23">
            <a:extLst>
              <a:ext uri="{FF2B5EF4-FFF2-40B4-BE49-F238E27FC236}">
                <a16:creationId xmlns:a16="http://schemas.microsoft.com/office/drawing/2014/main" id="{E97C4679-82B3-DBE0-EF9D-FD3586C2AE00}"/>
              </a:ext>
            </a:extLst>
          </p:cNvPr>
          <p:cNvCxnSpPr>
            <a:cxnSpLocks/>
            <a:stCxn id="45" idx="1"/>
            <a:endCxn id="48" idx="0"/>
          </p:cNvCxnSpPr>
          <p:nvPr/>
        </p:nvCxnSpPr>
        <p:spPr>
          <a:xfrm rot="5400000" flipH="1" flipV="1">
            <a:off x="6172548" y="815665"/>
            <a:ext cx="192374" cy="932899"/>
          </a:xfrm>
          <a:prstGeom prst="curvedConnector3">
            <a:avLst>
              <a:gd name="adj1" fmla="val 21883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25">
            <a:extLst>
              <a:ext uri="{FF2B5EF4-FFF2-40B4-BE49-F238E27FC236}">
                <a16:creationId xmlns:a16="http://schemas.microsoft.com/office/drawing/2014/main" id="{0A18AA13-A63F-01D4-E595-FB5415C379C9}"/>
              </a:ext>
            </a:extLst>
          </p:cNvPr>
          <p:cNvCxnSpPr>
            <a:cxnSpLocks/>
            <a:stCxn id="47" idx="2"/>
            <a:endCxn id="55" idx="0"/>
          </p:cNvCxnSpPr>
          <p:nvPr/>
        </p:nvCxnSpPr>
        <p:spPr>
          <a:xfrm rot="10800000">
            <a:off x="5118098" y="1556768"/>
            <a:ext cx="669694" cy="216951"/>
          </a:xfrm>
          <a:prstGeom prst="curvedConnector4">
            <a:avLst>
              <a:gd name="adj1" fmla="val 30720"/>
              <a:gd name="adj2" fmla="val 20536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0592FC3F-9FCD-0BBD-0D90-43E8FF143675}"/>
              </a:ext>
            </a:extLst>
          </p:cNvPr>
          <p:cNvSpPr txBox="1"/>
          <p:nvPr/>
        </p:nvSpPr>
        <p:spPr>
          <a:xfrm>
            <a:off x="4859864" y="1556767"/>
            <a:ext cx="516467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nil</a:t>
            </a:r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88285F6-75FA-0DF1-359B-EB13E313F2FB}"/>
              </a:ext>
            </a:extLst>
          </p:cNvPr>
          <p:cNvGraphicFramePr>
            <a:graphicFrameLocks noGrp="1"/>
          </p:cNvGraphicFramePr>
          <p:nvPr/>
        </p:nvGraphicFramePr>
        <p:xfrm>
          <a:off x="7619903" y="1205992"/>
          <a:ext cx="4782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220">
                  <a:extLst>
                    <a:ext uri="{9D8B030D-6E8A-4147-A177-3AD203B41FA5}">
                      <a16:colId xmlns:a16="http://schemas.microsoft.com/office/drawing/2014/main" val="1756863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97904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8EB1616-59E8-95A8-5336-026074471028}"/>
              </a:ext>
            </a:extLst>
          </p:cNvPr>
          <p:cNvSpPr txBox="1"/>
          <p:nvPr/>
        </p:nvSpPr>
        <p:spPr>
          <a:xfrm>
            <a:off x="7596253" y="1957705"/>
            <a:ext cx="4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x0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F6E9D31-FDDB-2EDD-D738-A55F2A1C0E78}"/>
              </a:ext>
            </a:extLst>
          </p:cNvPr>
          <p:cNvSpPr/>
          <p:nvPr/>
        </p:nvSpPr>
        <p:spPr>
          <a:xfrm>
            <a:off x="7840623" y="1379098"/>
            <a:ext cx="63062" cy="630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1FFA876-2FB6-05A1-2F8A-5C6287D0874C}"/>
              </a:ext>
            </a:extLst>
          </p:cNvPr>
          <p:cNvSpPr/>
          <p:nvPr/>
        </p:nvSpPr>
        <p:spPr>
          <a:xfrm>
            <a:off x="7835364" y="1752219"/>
            <a:ext cx="63062" cy="630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2353673D-25DB-8BCF-73FF-4AD58309F6B6}"/>
              </a:ext>
            </a:extLst>
          </p:cNvPr>
          <p:cNvGraphicFramePr>
            <a:graphicFrameLocks noGrp="1"/>
          </p:cNvGraphicFramePr>
          <p:nvPr/>
        </p:nvGraphicFramePr>
        <p:xfrm>
          <a:off x="8543647" y="1195959"/>
          <a:ext cx="478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220">
                  <a:extLst>
                    <a:ext uri="{9D8B030D-6E8A-4147-A177-3AD203B41FA5}">
                      <a16:colId xmlns:a16="http://schemas.microsoft.com/office/drawing/2014/main" val="1756863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3024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FFCD46BD-EC0A-7FCA-0A17-57307E6FF123}"/>
              </a:ext>
            </a:extLst>
          </p:cNvPr>
          <p:cNvSpPr txBox="1"/>
          <p:nvPr/>
        </p:nvSpPr>
        <p:spPr>
          <a:xfrm>
            <a:off x="8543644" y="1527195"/>
            <a:ext cx="4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x1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DA8B25A-0BA0-C7CF-E355-6DD17F0061A1}"/>
              </a:ext>
            </a:extLst>
          </p:cNvPr>
          <p:cNvSpPr/>
          <p:nvPr/>
        </p:nvSpPr>
        <p:spPr>
          <a:xfrm>
            <a:off x="8764367" y="1369065"/>
            <a:ext cx="63062" cy="630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8" name="表格 4">
            <a:extLst>
              <a:ext uri="{FF2B5EF4-FFF2-40B4-BE49-F238E27FC236}">
                <a16:creationId xmlns:a16="http://schemas.microsoft.com/office/drawing/2014/main" id="{D1C9E80E-D382-3C73-832C-69FAB5F5310B}"/>
              </a:ext>
            </a:extLst>
          </p:cNvPr>
          <p:cNvGraphicFramePr>
            <a:graphicFrameLocks noGrp="1"/>
          </p:cNvGraphicFramePr>
          <p:nvPr/>
        </p:nvGraphicFramePr>
        <p:xfrm>
          <a:off x="8543646" y="2182020"/>
          <a:ext cx="478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220">
                  <a:extLst>
                    <a:ext uri="{9D8B030D-6E8A-4147-A177-3AD203B41FA5}">
                      <a16:colId xmlns:a16="http://schemas.microsoft.com/office/drawing/2014/main" val="1756863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3024"/>
                  </a:ext>
                </a:extLst>
              </a:tr>
            </a:tbl>
          </a:graphicData>
        </a:graphic>
      </p:graphicFrame>
      <p:sp>
        <p:nvSpPr>
          <p:cNvPr id="19" name="椭圆 18">
            <a:extLst>
              <a:ext uri="{FF2B5EF4-FFF2-40B4-BE49-F238E27FC236}">
                <a16:creationId xmlns:a16="http://schemas.microsoft.com/office/drawing/2014/main" id="{D72E97B9-5484-D232-6776-D9B80D82E71A}"/>
              </a:ext>
            </a:extLst>
          </p:cNvPr>
          <p:cNvSpPr/>
          <p:nvPr/>
        </p:nvSpPr>
        <p:spPr>
          <a:xfrm>
            <a:off x="8764366" y="2355126"/>
            <a:ext cx="63062" cy="630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" name="直线箭头连接符 23">
            <a:extLst>
              <a:ext uri="{FF2B5EF4-FFF2-40B4-BE49-F238E27FC236}">
                <a16:creationId xmlns:a16="http://schemas.microsoft.com/office/drawing/2014/main" id="{A3E8F63B-E5D5-560F-2B14-7446D7AEDC7B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5400000" flipH="1" flipV="1">
            <a:off x="8220120" y="825697"/>
            <a:ext cx="192374" cy="932899"/>
          </a:xfrm>
          <a:prstGeom prst="curvedConnector3">
            <a:avLst>
              <a:gd name="adj1" fmla="val 21883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3">
            <a:extLst>
              <a:ext uri="{FF2B5EF4-FFF2-40B4-BE49-F238E27FC236}">
                <a16:creationId xmlns:a16="http://schemas.microsoft.com/office/drawing/2014/main" id="{76594C71-FCA1-887C-0478-D5F05BD1B44B}"/>
              </a:ext>
            </a:extLst>
          </p:cNvPr>
          <p:cNvCxnSpPr>
            <a:cxnSpLocks/>
            <a:stCxn id="8" idx="7"/>
            <a:endCxn id="18" idx="0"/>
          </p:cNvCxnSpPr>
          <p:nvPr/>
        </p:nvCxnSpPr>
        <p:spPr>
          <a:xfrm rot="16200000" flipH="1">
            <a:off x="8125690" y="1524955"/>
            <a:ext cx="420566" cy="893565"/>
          </a:xfrm>
          <a:prstGeom prst="curvedConnector3">
            <a:avLst>
              <a:gd name="adj1" fmla="val -2196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箭头 30">
            <a:extLst>
              <a:ext uri="{FF2B5EF4-FFF2-40B4-BE49-F238E27FC236}">
                <a16:creationId xmlns:a16="http://schemas.microsoft.com/office/drawing/2014/main" id="{0A20D64D-1AFE-4FB1-E611-2F5E80DB7604}"/>
              </a:ext>
            </a:extLst>
          </p:cNvPr>
          <p:cNvSpPr/>
          <p:nvPr/>
        </p:nvSpPr>
        <p:spPr>
          <a:xfrm>
            <a:off x="7174379" y="1702039"/>
            <a:ext cx="254000" cy="1634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14EACE13-AC4E-FE4F-F849-F32F9E72EEB2}"/>
              </a:ext>
            </a:extLst>
          </p:cNvPr>
          <p:cNvSpPr/>
          <p:nvPr/>
        </p:nvSpPr>
        <p:spPr>
          <a:xfrm>
            <a:off x="5440133" y="1179822"/>
            <a:ext cx="85054" cy="1630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FCCB1AA6-EABD-007E-401E-0A7A09051B99}"/>
              </a:ext>
            </a:extLst>
          </p:cNvPr>
          <p:cNvSpPr/>
          <p:nvPr/>
        </p:nvSpPr>
        <p:spPr>
          <a:xfrm>
            <a:off x="6381563" y="1179822"/>
            <a:ext cx="85054" cy="1630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F20D61E7-B186-0460-92FC-CE7853268743}"/>
              </a:ext>
            </a:extLst>
          </p:cNvPr>
          <p:cNvSpPr/>
          <p:nvPr/>
        </p:nvSpPr>
        <p:spPr>
          <a:xfrm>
            <a:off x="6381563" y="2162588"/>
            <a:ext cx="85054" cy="1630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3F9D1B6-BC00-8131-7948-BF919A2DFC75}"/>
              </a:ext>
            </a:extLst>
          </p:cNvPr>
          <p:cNvSpPr txBox="1"/>
          <p:nvPr/>
        </p:nvSpPr>
        <p:spPr>
          <a:xfrm>
            <a:off x="6477683" y="2509995"/>
            <a:ext cx="4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x2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78EEB43-7730-3E77-CED0-C922193E7B0D}"/>
              </a:ext>
            </a:extLst>
          </p:cNvPr>
          <p:cNvSpPr txBox="1"/>
          <p:nvPr/>
        </p:nvSpPr>
        <p:spPr>
          <a:xfrm>
            <a:off x="8525255" y="2546586"/>
            <a:ext cx="4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x2</a:t>
            </a:r>
            <a:endParaRPr kumimoji="1" lang="zh-CN" altLang="en-US" dirty="0"/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1B13C6B3-91D3-4491-0C21-1C0A6C043D7F}"/>
              </a:ext>
            </a:extLst>
          </p:cNvPr>
          <p:cNvSpPr/>
          <p:nvPr/>
        </p:nvSpPr>
        <p:spPr>
          <a:xfrm>
            <a:off x="7508476" y="1195960"/>
            <a:ext cx="85054" cy="1630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B570C84E-0B25-F5D6-D08D-432A9979766F}"/>
              </a:ext>
            </a:extLst>
          </p:cNvPr>
          <p:cNvSpPr/>
          <p:nvPr/>
        </p:nvSpPr>
        <p:spPr>
          <a:xfrm>
            <a:off x="8435233" y="1195960"/>
            <a:ext cx="85054" cy="1630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E305C896-33F6-457E-591D-03C4D88EC699}"/>
              </a:ext>
            </a:extLst>
          </p:cNvPr>
          <p:cNvSpPr/>
          <p:nvPr/>
        </p:nvSpPr>
        <p:spPr>
          <a:xfrm>
            <a:off x="8435233" y="2162588"/>
            <a:ext cx="85054" cy="1630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5172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E6D89-1324-96DF-51CE-25886848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Reversal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C30D21-BFCA-9D7B-9083-FCF45D88E611}"/>
              </a:ext>
            </a:extLst>
          </p:cNvPr>
          <p:cNvSpPr txBox="1"/>
          <p:nvPr/>
        </p:nvSpPr>
        <p:spPr>
          <a:xfrm>
            <a:off x="361244" y="917912"/>
            <a:ext cx="847795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pointer and record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marked</a:t>
            </a:r>
          </a:p>
          <a:p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nil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2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# of fields in record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lvl="2"/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fi</a:t>
            </a:r>
          </a:p>
          <a:p>
            <a:pPr lvl="2"/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pointer and record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marked</a:t>
            </a:r>
          </a:p>
          <a:p>
            <a:pPr lvl="2"/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fi 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fr-FR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fr-FR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lvl="2"/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done[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 0</a:t>
            </a:r>
          </a:p>
          <a:p>
            <a:pPr lvl="2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lvl="2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</a:t>
            </a:r>
          </a:p>
          <a:p>
            <a:pPr lvl="2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lvl="2"/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lvl="2"/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nil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return</a:t>
            </a:r>
          </a:p>
          <a:p>
            <a:pPr lvl="2"/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done[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2"/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fi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fi 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fr-F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lvl="2"/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CF3094-175F-98BF-6FD7-230CBA1F5EF1}"/>
              </a:ext>
            </a:extLst>
          </p:cNvPr>
          <p:cNvSpPr txBox="1">
            <a:spLocks/>
          </p:cNvSpPr>
          <p:nvPr/>
        </p:nvSpPr>
        <p:spPr>
          <a:xfrm>
            <a:off x="6020187" y="2854053"/>
            <a:ext cx="3064546" cy="392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000" i="1" dirty="0">
                <a:solidFill>
                  <a:srgbClr val="0070C0"/>
                </a:solidFill>
              </a:rPr>
              <a:t>t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nil</a:t>
            </a:r>
          </a:p>
          <a:p>
            <a:pPr marL="0" indent="0">
              <a:buNone/>
            </a:pPr>
            <a:r>
              <a:rPr kumimoji="1" lang="en-US" altLang="zh-CN" sz="2000" i="1" dirty="0">
                <a:solidFill>
                  <a:srgbClr val="0070C0"/>
                </a:solidFill>
              </a:rPr>
              <a:t>x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x0</a:t>
            </a:r>
          </a:p>
          <a:p>
            <a:pPr marL="0" indent="0">
              <a:buNone/>
            </a:pPr>
            <a:endParaRPr kumimoji="1" lang="en-US" altLang="zh-CN" sz="2000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en-US" altLang="zh-CN" sz="2000" i="1" dirty="0" err="1">
                <a:solidFill>
                  <a:srgbClr val="0070C0"/>
                </a:solidFill>
              </a:rPr>
              <a:t>i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done[x0]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2</a:t>
            </a:r>
          </a:p>
          <a:p>
            <a:pPr marL="0" indent="0">
              <a:buNone/>
            </a:pPr>
            <a:r>
              <a:rPr kumimoji="1" lang="en-US" altLang="zh-CN" sz="2000" i="1" dirty="0">
                <a:solidFill>
                  <a:srgbClr val="0070C0"/>
                </a:solidFill>
              </a:rPr>
              <a:t>y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x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x0</a:t>
            </a:r>
          </a:p>
          <a:p>
            <a:pPr marL="0" indent="0">
              <a:buNone/>
            </a:pPr>
            <a:r>
              <a:rPr kumimoji="1" lang="en-US" altLang="zh-CN" sz="2000" i="1" dirty="0">
                <a:solidFill>
                  <a:srgbClr val="0070C0"/>
                </a:solidFill>
              </a:rPr>
              <a:t>x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t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=</a:t>
            </a:r>
            <a:r>
              <a:rPr kumimoji="1" lang="zh-CN" altLang="en-US" sz="20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nil</a:t>
            </a:r>
          </a:p>
          <a:p>
            <a:pPr marL="0" indent="0">
              <a:buNone/>
            </a:pPr>
            <a:r>
              <a:rPr kumimoji="1" lang="en-US" altLang="zh-CN" sz="2000" i="1" dirty="0">
                <a:solidFill>
                  <a:srgbClr val="0070C0"/>
                </a:solidFill>
              </a:rPr>
              <a:t>return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88285F6-75FA-0DF1-359B-EB13E313F2FB}"/>
              </a:ext>
            </a:extLst>
          </p:cNvPr>
          <p:cNvGraphicFramePr>
            <a:graphicFrameLocks noGrp="1"/>
          </p:cNvGraphicFramePr>
          <p:nvPr/>
        </p:nvGraphicFramePr>
        <p:xfrm>
          <a:off x="6211619" y="1185928"/>
          <a:ext cx="4782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220">
                  <a:extLst>
                    <a:ext uri="{9D8B030D-6E8A-4147-A177-3AD203B41FA5}">
                      <a16:colId xmlns:a16="http://schemas.microsoft.com/office/drawing/2014/main" val="1756863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97904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8EB1616-59E8-95A8-5336-026074471028}"/>
              </a:ext>
            </a:extLst>
          </p:cNvPr>
          <p:cNvSpPr txBox="1"/>
          <p:nvPr/>
        </p:nvSpPr>
        <p:spPr>
          <a:xfrm>
            <a:off x="6187969" y="1937641"/>
            <a:ext cx="4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x0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F6E9D31-FDDB-2EDD-D738-A55F2A1C0E78}"/>
              </a:ext>
            </a:extLst>
          </p:cNvPr>
          <p:cNvSpPr/>
          <p:nvPr/>
        </p:nvSpPr>
        <p:spPr>
          <a:xfrm>
            <a:off x="6432339" y="1359034"/>
            <a:ext cx="63062" cy="630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1FFA876-2FB6-05A1-2F8A-5C6287D0874C}"/>
              </a:ext>
            </a:extLst>
          </p:cNvPr>
          <p:cNvSpPr/>
          <p:nvPr/>
        </p:nvSpPr>
        <p:spPr>
          <a:xfrm>
            <a:off x="6427080" y="1732155"/>
            <a:ext cx="63062" cy="630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2353673D-25DB-8BCF-73FF-4AD58309F6B6}"/>
              </a:ext>
            </a:extLst>
          </p:cNvPr>
          <p:cNvGraphicFramePr>
            <a:graphicFrameLocks noGrp="1"/>
          </p:cNvGraphicFramePr>
          <p:nvPr/>
        </p:nvGraphicFramePr>
        <p:xfrm>
          <a:off x="7135363" y="1175895"/>
          <a:ext cx="478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220">
                  <a:extLst>
                    <a:ext uri="{9D8B030D-6E8A-4147-A177-3AD203B41FA5}">
                      <a16:colId xmlns:a16="http://schemas.microsoft.com/office/drawing/2014/main" val="1756863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3024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FFCD46BD-EC0A-7FCA-0A17-57307E6FF123}"/>
              </a:ext>
            </a:extLst>
          </p:cNvPr>
          <p:cNvSpPr txBox="1"/>
          <p:nvPr/>
        </p:nvSpPr>
        <p:spPr>
          <a:xfrm>
            <a:off x="7135360" y="1507131"/>
            <a:ext cx="4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x1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DA8B25A-0BA0-C7CF-E355-6DD17F0061A1}"/>
              </a:ext>
            </a:extLst>
          </p:cNvPr>
          <p:cNvSpPr/>
          <p:nvPr/>
        </p:nvSpPr>
        <p:spPr>
          <a:xfrm>
            <a:off x="7356083" y="1349001"/>
            <a:ext cx="63062" cy="630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8" name="表格 4">
            <a:extLst>
              <a:ext uri="{FF2B5EF4-FFF2-40B4-BE49-F238E27FC236}">
                <a16:creationId xmlns:a16="http://schemas.microsoft.com/office/drawing/2014/main" id="{D1C9E80E-D382-3C73-832C-69FAB5F5310B}"/>
              </a:ext>
            </a:extLst>
          </p:cNvPr>
          <p:cNvGraphicFramePr>
            <a:graphicFrameLocks noGrp="1"/>
          </p:cNvGraphicFramePr>
          <p:nvPr/>
        </p:nvGraphicFramePr>
        <p:xfrm>
          <a:off x="7135362" y="2161956"/>
          <a:ext cx="478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220">
                  <a:extLst>
                    <a:ext uri="{9D8B030D-6E8A-4147-A177-3AD203B41FA5}">
                      <a16:colId xmlns:a16="http://schemas.microsoft.com/office/drawing/2014/main" val="1756863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3024"/>
                  </a:ext>
                </a:extLst>
              </a:tr>
            </a:tbl>
          </a:graphicData>
        </a:graphic>
      </p:graphicFrame>
      <p:sp>
        <p:nvSpPr>
          <p:cNvPr id="19" name="椭圆 18">
            <a:extLst>
              <a:ext uri="{FF2B5EF4-FFF2-40B4-BE49-F238E27FC236}">
                <a16:creationId xmlns:a16="http://schemas.microsoft.com/office/drawing/2014/main" id="{D72E97B9-5484-D232-6776-D9B80D82E71A}"/>
              </a:ext>
            </a:extLst>
          </p:cNvPr>
          <p:cNvSpPr/>
          <p:nvPr/>
        </p:nvSpPr>
        <p:spPr>
          <a:xfrm>
            <a:off x="7356082" y="2335062"/>
            <a:ext cx="63062" cy="630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" name="直线箭头连接符 23">
            <a:extLst>
              <a:ext uri="{FF2B5EF4-FFF2-40B4-BE49-F238E27FC236}">
                <a16:creationId xmlns:a16="http://schemas.microsoft.com/office/drawing/2014/main" id="{A3E8F63B-E5D5-560F-2B14-7446D7AEDC7B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5400000" flipH="1" flipV="1">
            <a:off x="6811836" y="805633"/>
            <a:ext cx="192374" cy="932899"/>
          </a:xfrm>
          <a:prstGeom prst="curvedConnector3">
            <a:avLst>
              <a:gd name="adj1" fmla="val 21883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3">
            <a:extLst>
              <a:ext uri="{FF2B5EF4-FFF2-40B4-BE49-F238E27FC236}">
                <a16:creationId xmlns:a16="http://schemas.microsoft.com/office/drawing/2014/main" id="{76594C71-FCA1-887C-0478-D5F05BD1B44B}"/>
              </a:ext>
            </a:extLst>
          </p:cNvPr>
          <p:cNvCxnSpPr>
            <a:cxnSpLocks/>
            <a:stCxn id="8" idx="7"/>
            <a:endCxn id="18" idx="0"/>
          </p:cNvCxnSpPr>
          <p:nvPr/>
        </p:nvCxnSpPr>
        <p:spPr>
          <a:xfrm rot="16200000" flipH="1">
            <a:off x="6717406" y="1504891"/>
            <a:ext cx="420566" cy="893565"/>
          </a:xfrm>
          <a:prstGeom prst="curvedConnector3">
            <a:avLst>
              <a:gd name="adj1" fmla="val -2196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27BAA005-C037-3559-1E00-2B77AEDBC43D}"/>
              </a:ext>
            </a:extLst>
          </p:cNvPr>
          <p:cNvSpPr/>
          <p:nvPr/>
        </p:nvSpPr>
        <p:spPr>
          <a:xfrm>
            <a:off x="6110982" y="1185928"/>
            <a:ext cx="85054" cy="1630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6AFF35C9-92D5-5847-92A9-00E15B0AE770}"/>
              </a:ext>
            </a:extLst>
          </p:cNvPr>
          <p:cNvSpPr/>
          <p:nvPr/>
        </p:nvSpPr>
        <p:spPr>
          <a:xfrm>
            <a:off x="7037739" y="1185928"/>
            <a:ext cx="85054" cy="1630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F35DDA9B-D42F-3678-6182-CC1773E90174}"/>
              </a:ext>
            </a:extLst>
          </p:cNvPr>
          <p:cNvSpPr/>
          <p:nvPr/>
        </p:nvSpPr>
        <p:spPr>
          <a:xfrm>
            <a:off x="7037739" y="2152556"/>
            <a:ext cx="85054" cy="1630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2216224-C7DE-22B0-47E0-46EA5A695587}"/>
              </a:ext>
            </a:extLst>
          </p:cNvPr>
          <p:cNvSpPr txBox="1"/>
          <p:nvPr/>
        </p:nvSpPr>
        <p:spPr>
          <a:xfrm>
            <a:off x="7148502" y="2524325"/>
            <a:ext cx="4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783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3C2A5-437F-E632-63FF-29374A3C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Fragmentation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FC0C38-1F21-DC70-9667-0930F2E1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133" y="1489885"/>
            <a:ext cx="8449733" cy="5146239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External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fragmentation</a:t>
            </a:r>
            <a:r>
              <a:rPr kumimoji="1" lang="en-US" altLang="zh-CN" dirty="0"/>
              <a:t>:  </a:t>
            </a:r>
          </a:p>
          <a:p>
            <a:pPr marL="457200" lvl="1" indent="0">
              <a:buNone/>
            </a:pP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wants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allocate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free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records</a:t>
            </a:r>
            <a:r>
              <a:rPr kumimoji="1" lang="zh-CN" altLang="en-US" dirty="0"/>
              <a:t> </a:t>
            </a:r>
            <a:r>
              <a:rPr kumimoji="1" lang="en-US" altLang="zh-CN" dirty="0"/>
              <a:t>smaller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</a:p>
          <a:p>
            <a:endParaRPr kumimoji="1" lang="en-US" altLang="zh-CN" dirty="0">
              <a:solidFill>
                <a:srgbClr val="0070C0"/>
              </a:solidFill>
            </a:endParaRPr>
          </a:p>
          <a:p>
            <a:endParaRPr kumimoji="1" lang="en-US" altLang="zh-CN" dirty="0">
              <a:solidFill>
                <a:srgbClr val="0070C0"/>
              </a:solidFill>
            </a:endParaRPr>
          </a:p>
          <a:p>
            <a:endParaRPr kumimoji="1" lang="en-US" altLang="zh-CN" dirty="0">
              <a:solidFill>
                <a:srgbClr val="0070C0"/>
              </a:solidFill>
            </a:endParaRPr>
          </a:p>
          <a:p>
            <a:endParaRPr kumimoji="1" lang="en-US" altLang="zh-CN" dirty="0">
              <a:solidFill>
                <a:srgbClr val="0070C0"/>
              </a:solidFill>
            </a:endParaRPr>
          </a:p>
          <a:p>
            <a:r>
              <a:rPr kumimoji="1" lang="en-US" altLang="zh-CN" dirty="0">
                <a:solidFill>
                  <a:srgbClr val="0070C0"/>
                </a:solidFill>
              </a:rPr>
              <a:t>Internal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fragmentation</a:t>
            </a:r>
            <a:r>
              <a:rPr kumimoji="1" lang="en-US" altLang="zh-CN" dirty="0"/>
              <a:t>:</a:t>
            </a:r>
          </a:p>
          <a:p>
            <a:pPr marL="457200" lvl="1" indent="0">
              <a:buNone/>
            </a:pP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too-large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splitting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it,</a:t>
            </a:r>
            <a:r>
              <a:rPr kumimoji="1" lang="zh-CN" altLang="en-US" dirty="0"/>
              <a:t> </a:t>
            </a:r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unused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outside.</a:t>
            </a:r>
          </a:p>
          <a:p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0D4CBCB-9B75-8C01-9B28-2236FC48A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242695"/>
              </p:ext>
            </p:extLst>
          </p:nvPr>
        </p:nvGraphicFramePr>
        <p:xfrm>
          <a:off x="1523999" y="318582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595">
                  <a:extLst>
                    <a:ext uri="{9D8B030D-6E8A-4147-A177-3AD203B41FA5}">
                      <a16:colId xmlns:a16="http://schemas.microsoft.com/office/drawing/2014/main" val="4026359931"/>
                    </a:ext>
                  </a:extLst>
                </a:gridCol>
                <a:gridCol w="248771">
                  <a:extLst>
                    <a:ext uri="{9D8B030D-6E8A-4147-A177-3AD203B41FA5}">
                      <a16:colId xmlns:a16="http://schemas.microsoft.com/office/drawing/2014/main" val="680151860"/>
                    </a:ext>
                  </a:extLst>
                </a:gridCol>
                <a:gridCol w="600634">
                  <a:extLst>
                    <a:ext uri="{9D8B030D-6E8A-4147-A177-3AD203B41FA5}">
                      <a16:colId xmlns:a16="http://schemas.microsoft.com/office/drawing/2014/main" val="1627414687"/>
                    </a:ext>
                  </a:extLst>
                </a:gridCol>
                <a:gridCol w="589430">
                  <a:extLst>
                    <a:ext uri="{9D8B030D-6E8A-4147-A177-3AD203B41FA5}">
                      <a16:colId xmlns:a16="http://schemas.microsoft.com/office/drawing/2014/main" val="153469042"/>
                    </a:ext>
                  </a:extLst>
                </a:gridCol>
                <a:gridCol w="934570">
                  <a:extLst>
                    <a:ext uri="{9D8B030D-6E8A-4147-A177-3AD203B41FA5}">
                      <a16:colId xmlns:a16="http://schemas.microsoft.com/office/drawing/2014/main" val="3856038540"/>
                    </a:ext>
                  </a:extLst>
                </a:gridCol>
                <a:gridCol w="242048">
                  <a:extLst>
                    <a:ext uri="{9D8B030D-6E8A-4147-A177-3AD203B41FA5}">
                      <a16:colId xmlns:a16="http://schemas.microsoft.com/office/drawing/2014/main" val="425277954"/>
                    </a:ext>
                  </a:extLst>
                </a:gridCol>
                <a:gridCol w="746312">
                  <a:extLst>
                    <a:ext uri="{9D8B030D-6E8A-4147-A177-3AD203B41FA5}">
                      <a16:colId xmlns:a16="http://schemas.microsoft.com/office/drawing/2014/main" val="2005125338"/>
                    </a:ext>
                  </a:extLst>
                </a:gridCol>
                <a:gridCol w="535640">
                  <a:extLst>
                    <a:ext uri="{9D8B030D-6E8A-4147-A177-3AD203B41FA5}">
                      <a16:colId xmlns:a16="http://schemas.microsoft.com/office/drawing/2014/main" val="208028786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9781027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42407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45854365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B175B42-4D68-97FB-B7B4-6F0157F03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983532"/>
              </p:ext>
            </p:extLst>
          </p:nvPr>
        </p:nvGraphicFramePr>
        <p:xfrm>
          <a:off x="1261783" y="3877584"/>
          <a:ext cx="3989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29">
                  <a:extLst>
                    <a:ext uri="{9D8B030D-6E8A-4147-A177-3AD203B41FA5}">
                      <a16:colId xmlns:a16="http://schemas.microsoft.com/office/drawing/2014/main" val="1776124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953607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F476A6A-DD7B-B62B-4E07-7CC6949C44F7}"/>
              </a:ext>
            </a:extLst>
          </p:cNvPr>
          <p:cNvSpPr txBox="1"/>
          <p:nvPr/>
        </p:nvSpPr>
        <p:spPr>
          <a:xfrm>
            <a:off x="1083048" y="4229074"/>
            <a:ext cx="7563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dirty="0" err="1"/>
              <a:t>freelist</a:t>
            </a:r>
            <a:endParaRPr lang="zh-CN" altLang="en-US" sz="1600" dirty="0"/>
          </a:p>
        </p:txBody>
      </p: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DDAA58A8-B7BD-1175-792D-7D0DF40F9299}"/>
              </a:ext>
            </a:extLst>
          </p:cNvPr>
          <p:cNvCxnSpPr>
            <a:cxnSpLocks/>
          </p:cNvCxnSpPr>
          <p:nvPr/>
        </p:nvCxnSpPr>
        <p:spPr>
          <a:xfrm flipV="1">
            <a:off x="1501591" y="3563388"/>
            <a:ext cx="1181100" cy="506340"/>
          </a:xfrm>
          <a:prstGeom prst="curvedConnector3">
            <a:avLst>
              <a:gd name="adj1" fmla="val 10066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弧 20">
            <a:extLst>
              <a:ext uri="{FF2B5EF4-FFF2-40B4-BE49-F238E27FC236}">
                <a16:creationId xmlns:a16="http://schemas.microsoft.com/office/drawing/2014/main" id="{D29EA68A-0BAF-0EA2-3623-A1BF5C59BA9B}"/>
              </a:ext>
            </a:extLst>
          </p:cNvPr>
          <p:cNvSpPr/>
          <p:nvPr/>
        </p:nvSpPr>
        <p:spPr>
          <a:xfrm rot="18364485">
            <a:off x="2344605" y="2998774"/>
            <a:ext cx="2029441" cy="1690378"/>
          </a:xfrm>
          <a:prstGeom prst="arc">
            <a:avLst>
              <a:gd name="adj1" fmla="val 16467155"/>
              <a:gd name="adj2" fmla="val 606227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弧 22">
            <a:extLst>
              <a:ext uri="{FF2B5EF4-FFF2-40B4-BE49-F238E27FC236}">
                <a16:creationId xmlns:a16="http://schemas.microsoft.com/office/drawing/2014/main" id="{E2F022BD-5FB3-F67F-F248-0BE2470DA6C3}"/>
              </a:ext>
            </a:extLst>
          </p:cNvPr>
          <p:cNvSpPr/>
          <p:nvPr/>
        </p:nvSpPr>
        <p:spPr>
          <a:xfrm rot="3062984" flipV="1">
            <a:off x="3864484" y="2076631"/>
            <a:ext cx="2029441" cy="1690378"/>
          </a:xfrm>
          <a:prstGeom prst="arc">
            <a:avLst>
              <a:gd name="adj1" fmla="val 16200000"/>
              <a:gd name="adj2" fmla="val 606227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弧 23">
            <a:extLst>
              <a:ext uri="{FF2B5EF4-FFF2-40B4-BE49-F238E27FC236}">
                <a16:creationId xmlns:a16="http://schemas.microsoft.com/office/drawing/2014/main" id="{DF512515-66A8-B0A1-54FE-E5EA58A09A2C}"/>
              </a:ext>
            </a:extLst>
          </p:cNvPr>
          <p:cNvSpPr/>
          <p:nvPr/>
        </p:nvSpPr>
        <p:spPr>
          <a:xfrm rot="17762054">
            <a:off x="5358484" y="3245002"/>
            <a:ext cx="1421121" cy="706319"/>
          </a:xfrm>
          <a:prstGeom prst="arc">
            <a:avLst>
              <a:gd name="adj1" fmla="val 17791491"/>
              <a:gd name="adj2" fmla="val 1091468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6431EAE6-EF6C-8D4F-688B-8E1E94F7C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951673"/>
              </p:ext>
            </p:extLst>
          </p:nvPr>
        </p:nvGraphicFramePr>
        <p:xfrm>
          <a:off x="4103592" y="1516225"/>
          <a:ext cx="6006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634">
                  <a:extLst>
                    <a:ext uri="{9D8B030D-6E8A-4147-A177-3AD203B41FA5}">
                      <a16:colId xmlns:a16="http://schemas.microsoft.com/office/drawing/2014/main" val="1627414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8543657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DC81B46A-C68D-C121-A67A-24711EB56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28122"/>
              </p:ext>
            </p:extLst>
          </p:nvPr>
        </p:nvGraphicFramePr>
        <p:xfrm>
          <a:off x="4103592" y="4670003"/>
          <a:ext cx="6006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634">
                  <a:extLst>
                    <a:ext uri="{9D8B030D-6E8A-4147-A177-3AD203B41FA5}">
                      <a16:colId xmlns:a16="http://schemas.microsoft.com/office/drawing/2014/main" val="680151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54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84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D73D9-5BD6-2FD7-02C7-9CC18592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b="1" dirty="0"/>
              <a:t>Manual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M</a:t>
            </a:r>
            <a:r>
              <a:rPr kumimoji="1" lang="en-US" altLang="zh-CN" b="1" dirty="0"/>
              <a:t>emory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M</a:t>
            </a:r>
            <a:r>
              <a:rPr kumimoji="1" lang="en-US" altLang="zh-CN" b="1" dirty="0"/>
              <a:t>anagement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41135A-9F60-DD7D-AFAF-E77D37704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5571551"/>
          </a:xfrm>
        </p:spPr>
        <p:txBody>
          <a:bodyPr/>
          <a:lstStyle/>
          <a:p>
            <a:r>
              <a:rPr kumimoji="1" lang="en-US" altLang="zh-CN" dirty="0"/>
              <a:t>Manual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</a:p>
          <a:p>
            <a:pPr lvl="1"/>
            <a:r>
              <a:rPr kumimoji="1" lang="en-US" altLang="zh-CN" dirty="0"/>
              <a:t>Approach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C,</a:t>
            </a:r>
            <a:r>
              <a:rPr kumimoji="1" lang="zh-CN" altLang="en-US" dirty="0"/>
              <a:t> </a:t>
            </a:r>
            <a:r>
              <a:rPr kumimoji="1" lang="en-US" altLang="zh-CN" dirty="0"/>
              <a:t>C++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malloc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dynamic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de-allocation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</a:t>
            </a:r>
          </a:p>
          <a:p>
            <a:r>
              <a:rPr kumimoji="1" lang="en-US" altLang="zh-CN" dirty="0"/>
              <a:t>Problems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management</a:t>
            </a:r>
          </a:p>
          <a:p>
            <a:pPr lvl="1"/>
            <a:r>
              <a:rPr kumimoji="1" lang="en-US" altLang="zh-CN" dirty="0"/>
              <a:t>Easily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problems: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leaks,</a:t>
            </a:r>
            <a:r>
              <a:rPr kumimoji="1" lang="zh-CN" altLang="en-US" dirty="0"/>
              <a:t> </a:t>
            </a:r>
            <a:r>
              <a:rPr kumimoji="1" lang="en-US" altLang="zh-CN" dirty="0"/>
              <a:t>double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frees,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   use-after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frees</a:t>
            </a:r>
          </a:p>
          <a:p>
            <a:pPr lvl="1"/>
            <a:r>
              <a:rPr kumimoji="1" lang="en-US" altLang="zh-CN" dirty="0"/>
              <a:t>Type-safe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problems</a:t>
            </a:r>
          </a:p>
          <a:p>
            <a:r>
              <a:rPr kumimoji="1" lang="en-US" altLang="zh-CN" dirty="0"/>
              <a:t>Storage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bugs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bug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visible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far</a:t>
            </a:r>
            <a:r>
              <a:rPr kumimoji="1" lang="zh-CN" altLang="en-US" dirty="0"/>
              <a:t> </a:t>
            </a:r>
            <a:r>
              <a:rPr kumimoji="1" lang="en-US" altLang="zh-CN" dirty="0"/>
              <a:t>away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56620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C14CF-AE55-C44F-473A-A5251EDF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b="1" dirty="0"/>
              <a:t>Automatic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Memory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Management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5A31D4-6E62-3FD2-E3F8-F7119B9C6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6"/>
            <a:ext cx="8681904" cy="53815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Reclamation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automatic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Garbage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Allocated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no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longer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used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storage</a:t>
            </a:r>
          </a:p>
          <a:p>
            <a:r>
              <a:rPr kumimoji="1" lang="en-US" altLang="zh-CN" dirty="0"/>
              <a:t>Ideally, we would say that any record that is not </a:t>
            </a:r>
            <a:r>
              <a:rPr kumimoji="1" lang="en-US" altLang="zh-CN" i="1" dirty="0"/>
              <a:t>dynamically</a:t>
            </a:r>
            <a:r>
              <a:rPr kumimoji="1" lang="en-US" altLang="zh-CN" dirty="0"/>
              <a:t> </a:t>
            </a:r>
            <a:r>
              <a:rPr kumimoji="1" lang="en-US" altLang="zh-CN" i="1" dirty="0"/>
              <a:t>live</a:t>
            </a:r>
            <a:r>
              <a:rPr kumimoji="1" lang="en-US" altLang="zh-CN" dirty="0"/>
              <a:t> (will not be used in future computation) is garbage</a:t>
            </a:r>
          </a:p>
          <a:p>
            <a:r>
              <a:rPr kumimoji="1" lang="en-US" altLang="zh-CN" dirty="0"/>
              <a:t>But 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undecidable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garbage</a:t>
            </a:r>
          </a:p>
          <a:p>
            <a:pPr lvl="1"/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rely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conservative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approximation</a:t>
            </a:r>
          </a:p>
          <a:p>
            <a:r>
              <a:rPr kumimoji="1" lang="en-US" altLang="zh-CN" dirty="0"/>
              <a:t>Heap-allocated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reachable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garbage</a:t>
            </a:r>
          </a:p>
          <a:p>
            <a:pPr lvl="1"/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reachable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garbage</a:t>
            </a:r>
          </a:p>
          <a:p>
            <a:r>
              <a:rPr kumimoji="1" lang="en-US" altLang="zh-CN" dirty="0"/>
              <a:t>Garbage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reachable</a:t>
            </a:r>
          </a:p>
        </p:txBody>
      </p:sp>
    </p:spTree>
    <p:extLst>
      <p:ext uri="{BB962C8B-B14F-4D97-AF65-F5344CB8AC3E}">
        <p14:creationId xmlns:p14="http://schemas.microsoft.com/office/powerpoint/2010/main" val="300017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C14CF-AE55-C44F-473A-A5251EDF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b="1" dirty="0"/>
              <a:t>Automatic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Memory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Management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5A31D4-6E62-3FD2-E3F8-F7119B9C6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488402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reachable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x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</a:p>
          <a:p>
            <a:pPr lvl="1"/>
            <a:r>
              <a:rPr kumimoji="1" lang="en-US" altLang="zh-CN" dirty="0"/>
              <a:t>another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reachable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x</a:t>
            </a:r>
            <a:endParaRPr kumimoji="1" lang="zh-CN" alt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kumimoji="1"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02967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BC50D-D592-A7B2-248F-FE7405D3B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Garbage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513CA-8890-7AE4-B179-441DB58B6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5571551"/>
          </a:xfrm>
        </p:spPr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Garbage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collection</a:t>
            </a:r>
            <a:r>
              <a:rPr kumimoji="1" lang="en-US" altLang="zh-CN" dirty="0"/>
              <a:t> (GC):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reclamation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allocated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longer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explicit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free</a:t>
            </a:r>
          </a:p>
          <a:p>
            <a:r>
              <a:rPr kumimoji="1" lang="en-US" altLang="zh-CN" dirty="0"/>
              <a:t>Garbage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performed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(the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support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programs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code)</a:t>
            </a:r>
          </a:p>
          <a:p>
            <a:r>
              <a:rPr kumimoji="1" lang="en-US" altLang="zh-CN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44783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E641F-13C3-BDB3-4B15-4468EDEAA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Garbage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C1D6F6-0C98-155D-B5F8-48E9A74EE485}"/>
              </a:ext>
            </a:extLst>
          </p:cNvPr>
          <p:cNvSpPr txBox="1"/>
          <p:nvPr/>
        </p:nvSpPr>
        <p:spPr>
          <a:xfrm>
            <a:off x="361244" y="1189321"/>
            <a:ext cx="5269535" cy="507831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let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link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tree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left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tree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right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tree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maketree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= ···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showtree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tree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= ··· 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link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nil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link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link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maketree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right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q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garbage-collect here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zh-CN" alt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showtree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end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EA91DA-2F45-1521-2A2E-0E8F8969B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440" y="884622"/>
            <a:ext cx="2526335" cy="597337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C6E3746-6E83-225A-06CF-E5DBC21439DD}"/>
              </a:ext>
            </a:extLst>
          </p:cNvPr>
          <p:cNvSpPr txBox="1"/>
          <p:nvPr/>
        </p:nvSpPr>
        <p:spPr>
          <a:xfrm>
            <a:off x="5740578" y="5171366"/>
            <a:ext cx="193666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200" b="1" dirty="0">
                <a:solidFill>
                  <a:srgbClr val="0070C0"/>
                </a:solidFill>
              </a:rPr>
              <a:t>Reachable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endParaRPr kumimoji="1" lang="en-US" altLang="zh-CN" sz="2200" b="1" dirty="0">
              <a:solidFill>
                <a:srgbClr val="0070C0"/>
              </a:solidFill>
            </a:endParaRPr>
          </a:p>
          <a:p>
            <a:r>
              <a:rPr kumimoji="1" lang="en-US" altLang="zh-CN" sz="2200" b="1" dirty="0">
                <a:solidFill>
                  <a:srgbClr val="0070C0"/>
                </a:solidFill>
              </a:rPr>
              <a:t>and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endParaRPr kumimoji="1" lang="en-US" altLang="zh-CN" sz="2200" b="1" dirty="0">
              <a:solidFill>
                <a:srgbClr val="0070C0"/>
              </a:solidFill>
            </a:endParaRPr>
          </a:p>
          <a:p>
            <a:r>
              <a:rPr kumimoji="1" lang="en-US" altLang="zh-CN" sz="2200" b="1" dirty="0">
                <a:solidFill>
                  <a:srgbClr val="0070C0"/>
                </a:solidFill>
              </a:rPr>
              <a:t>Non-reachable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nodes?</a:t>
            </a:r>
          </a:p>
        </p:txBody>
      </p:sp>
    </p:spTree>
    <p:extLst>
      <p:ext uri="{BB962C8B-B14F-4D97-AF65-F5344CB8AC3E}">
        <p14:creationId xmlns:p14="http://schemas.microsoft.com/office/powerpoint/2010/main" val="968597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624B7-F258-200E-FEC0-2820B879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7FBD77-96A5-3039-55EF-DCBAAFBD4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Mark-and-Sweep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Collection</a:t>
            </a:r>
          </a:p>
          <a:p>
            <a:r>
              <a:rPr kumimoji="1" lang="en-US" altLang="zh-CN" dirty="0"/>
              <a:t>Reference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Counts</a:t>
            </a:r>
          </a:p>
          <a:p>
            <a:r>
              <a:rPr kumimoji="1" lang="en-US" altLang="zh-CN" dirty="0"/>
              <a:t>Copying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Collection</a:t>
            </a:r>
          </a:p>
          <a:p>
            <a:r>
              <a:rPr kumimoji="1" lang="en-US" altLang="zh-CN" dirty="0"/>
              <a:t>Interface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870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624B7-F258-200E-FEC0-2820B879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7FBD77-96A5-3039-55EF-DCBAAFBD4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Mark-and-Sweep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Collection</a:t>
            </a:r>
          </a:p>
          <a:p>
            <a:r>
              <a:rPr kumimoji="1" lang="en-US" altLang="zh-CN" dirty="0"/>
              <a:t>Reference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Counts</a:t>
            </a:r>
          </a:p>
          <a:p>
            <a:r>
              <a:rPr kumimoji="1" lang="en-US" altLang="zh-CN" dirty="0"/>
              <a:t>Copying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Collection</a:t>
            </a:r>
          </a:p>
          <a:p>
            <a:r>
              <a:rPr kumimoji="1" lang="en-US" altLang="zh-CN" dirty="0"/>
              <a:t>Interface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75864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1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39699</TotalTime>
  <Words>2495</Words>
  <Application>Microsoft Macintosh PowerPoint</Application>
  <PresentationFormat>全屏显示(4:3)</PresentationFormat>
  <Paragraphs>433</Paragraphs>
  <Slides>25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Microsoft YaHei</vt:lpstr>
      <vt:lpstr>Arial</vt:lpstr>
      <vt:lpstr>Calibri</vt:lpstr>
      <vt:lpstr>Calibri Light</vt:lpstr>
      <vt:lpstr>Menlo</vt:lpstr>
      <vt:lpstr>Times New Roman</vt:lpstr>
      <vt:lpstr>Office 主题​​</vt:lpstr>
      <vt:lpstr>PowerPoint 演示文稿</vt:lpstr>
      <vt:lpstr>Overview</vt:lpstr>
      <vt:lpstr>Manual Memory Management</vt:lpstr>
      <vt:lpstr>Automatic Memory Management</vt:lpstr>
      <vt:lpstr>Automatic Memory Management</vt:lpstr>
      <vt:lpstr>Garbage Collection: What </vt:lpstr>
      <vt:lpstr>Garbage Collection: Example</vt:lpstr>
      <vt:lpstr>Outline</vt:lpstr>
      <vt:lpstr>Outline</vt:lpstr>
      <vt:lpstr>Mark-and-Sweep Collection</vt:lpstr>
      <vt:lpstr>Mark-and-Sweep Collection</vt:lpstr>
      <vt:lpstr>Mark-and-Sweep Collection</vt:lpstr>
      <vt:lpstr>Mark-and-Sweep Collection</vt:lpstr>
      <vt:lpstr>Mark-and-Sweep Collection - Algorithm</vt:lpstr>
      <vt:lpstr>Mark-and-Sweep Collection</vt:lpstr>
      <vt:lpstr>Using an Explicit Stack</vt:lpstr>
      <vt:lpstr>Pointer Reversal</vt:lpstr>
      <vt:lpstr>Pointer Reversal</vt:lpstr>
      <vt:lpstr>Pointer Reversal</vt:lpstr>
      <vt:lpstr>Pointer Reversal</vt:lpstr>
      <vt:lpstr>Pointer Reversal</vt:lpstr>
      <vt:lpstr>Pointer Reversal</vt:lpstr>
      <vt:lpstr>Pointer Reversal</vt:lpstr>
      <vt:lpstr>Pointer Reversal</vt:lpstr>
      <vt:lpstr>Fragmentation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忠鑫</dc:creator>
  <cp:lastModifiedBy>陈明帅</cp:lastModifiedBy>
  <cp:revision>4932</cp:revision>
  <dcterms:created xsi:type="dcterms:W3CDTF">2020-08-10T07:34:11Z</dcterms:created>
  <dcterms:modified xsi:type="dcterms:W3CDTF">2024-05-29T05:04:55Z</dcterms:modified>
</cp:coreProperties>
</file>