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17" r:id="rId2"/>
    <p:sldId id="275" r:id="rId3"/>
    <p:sldId id="274" r:id="rId4"/>
    <p:sldId id="276" r:id="rId5"/>
    <p:sldId id="318" r:id="rId6"/>
    <p:sldId id="277" r:id="rId7"/>
    <p:sldId id="278" r:id="rId8"/>
    <p:sldId id="279" r:id="rId9"/>
    <p:sldId id="280" r:id="rId10"/>
    <p:sldId id="282" r:id="rId11"/>
    <p:sldId id="281" r:id="rId12"/>
    <p:sldId id="284" r:id="rId13"/>
    <p:sldId id="285" r:id="rId14"/>
    <p:sldId id="286" r:id="rId15"/>
    <p:sldId id="287" r:id="rId16"/>
    <p:sldId id="288" r:id="rId17"/>
    <p:sldId id="314" r:id="rId18"/>
    <p:sldId id="290" r:id="rId19"/>
    <p:sldId id="289" r:id="rId20"/>
    <p:sldId id="291" r:id="rId21"/>
    <p:sldId id="292" r:id="rId22"/>
    <p:sldId id="293" r:id="rId23"/>
    <p:sldId id="294" r:id="rId24"/>
    <p:sldId id="315" r:id="rId25"/>
    <p:sldId id="31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17"/>
          </p14:sldIdLst>
        </p14:section>
        <p14:section name="无标题节" id="{39C29494-E0B0-114E-AF7D-E6DC11B8830E}">
          <p14:sldIdLst>
            <p14:sldId id="275"/>
            <p14:sldId id="274"/>
            <p14:sldId id="276"/>
            <p14:sldId id="318"/>
            <p14:sldId id="277"/>
            <p14:sldId id="278"/>
            <p14:sldId id="279"/>
            <p14:sldId id="280"/>
            <p14:sldId id="282"/>
            <p14:sldId id="281"/>
            <p14:sldId id="284"/>
            <p14:sldId id="285"/>
            <p14:sldId id="286"/>
            <p14:sldId id="287"/>
            <p14:sldId id="288"/>
            <p14:sldId id="314"/>
            <p14:sldId id="290"/>
            <p14:sldId id="289"/>
            <p14:sldId id="291"/>
            <p14:sldId id="292"/>
            <p14:sldId id="293"/>
            <p14:sldId id="294"/>
            <p14:sldId id="315"/>
            <p14:sldId id="31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/>
    <p:restoredTop sz="91440"/>
  </p:normalViewPr>
  <p:slideViewPr>
    <p:cSldViewPr snapToGrid="0" snapToObjects="1">
      <p:cViewPr varScale="1">
        <p:scale>
          <a:sx n="199" d="100"/>
          <a:sy n="199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-19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17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050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52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29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615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246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4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24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4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98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92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78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06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013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793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9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200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184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0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19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96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83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16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05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623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14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33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2024/5/29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2024/5/29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2024/5/29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289F2B-57F2-FA94-C314-00CFB2892153}"/>
              </a:ext>
            </a:extLst>
          </p:cNvPr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陈明帅</a:t>
              </a:r>
              <a:endParaRPr kumimoji="0"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/>
                  <a:cs typeface="Times New Roman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计算机科学与技术学院</a:t>
              </a:r>
              <a:endParaRPr kumimoji="0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编译原理</a:t>
              </a:r>
              <a:endParaRPr kumimoji="0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26" name="Picture 2" descr="Algorithmic trading - Energy Risk">
              <a:extLst>
                <a:ext uri="{FF2B5EF4-FFF2-40B4-BE49-F238E27FC236}">
                  <a16:creationId xmlns:a16="http://schemas.microsoft.com/office/drawing/2014/main" id="{8E1349D5-B664-23F6-443A-05B7443C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620B3FA-4FB2-D309-2295-CF197FBF9868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24B7-F258-200E-FEC0-2820B87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FBD77-96A5-3039-55EF-DCBAAFBD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</a:p>
          <a:p>
            <a:r>
              <a:rPr kumimoji="1" lang="en-US" altLang="zh-CN" b="1" dirty="0"/>
              <a:t>Copying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  <a:p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BC2C-C71D-4B23-7872-19D96CE5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49BC9-3143-5AC3-168C-431DA20C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5715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Idea: split the memory into two parts and collect by copying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nodes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edges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roots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collection:</a:t>
            </a:r>
          </a:p>
          <a:p>
            <a:pPr lvl="1"/>
            <a:r>
              <a:rPr kumimoji="1" lang="en-US" altLang="zh-CN" dirty="0"/>
              <a:t>traverse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from-space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(called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to-space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to-space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compact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occupying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contiguous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fragmentation.</a:t>
            </a:r>
          </a:p>
          <a:p>
            <a:r>
              <a:rPr lang="en-US" altLang="zh-CN" dirty="0">
                <a:effectLst/>
              </a:rPr>
              <a:t>The roots are made to point at the to-space copy; then the entire from-space is unreachable.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83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0A8A6-3AB5-1DC3-E736-B75AD65A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694308-3854-B775-380A-A021BB4F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6" y="1037768"/>
            <a:ext cx="3292823" cy="4430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D42A8E-B678-8D12-4BB3-10DF3DA26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56" y="1037768"/>
            <a:ext cx="4042067" cy="4430344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8507FC5B-2228-A66A-3C3A-57E257D26CA5}"/>
              </a:ext>
            </a:extLst>
          </p:cNvPr>
          <p:cNvSpPr/>
          <p:nvPr/>
        </p:nvSpPr>
        <p:spPr>
          <a:xfrm>
            <a:off x="3964000" y="3195687"/>
            <a:ext cx="518474" cy="2333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5FBBDE8B-E18F-AD65-A2E1-E01763354295}"/>
              </a:ext>
            </a:extLst>
          </p:cNvPr>
          <p:cNvSpPr/>
          <p:nvPr/>
        </p:nvSpPr>
        <p:spPr>
          <a:xfrm>
            <a:off x="361244" y="5505174"/>
            <a:ext cx="1596955" cy="630116"/>
          </a:xfrm>
          <a:prstGeom prst="wedgeRectCallout">
            <a:avLst>
              <a:gd name="adj1" fmla="val -29860"/>
              <a:gd name="adj2" fmla="val -139667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0070C0"/>
                </a:solidFill>
              </a:rPr>
              <a:t>No space to allocate.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4AFE80C5-B267-DED6-3FC7-61E041558AE1}"/>
              </a:ext>
            </a:extLst>
          </p:cNvPr>
          <p:cNvSpPr/>
          <p:nvPr/>
        </p:nvSpPr>
        <p:spPr>
          <a:xfrm>
            <a:off x="7269480" y="5505174"/>
            <a:ext cx="1689165" cy="630116"/>
          </a:xfrm>
          <a:prstGeom prst="wedgeRectCallout">
            <a:avLst>
              <a:gd name="adj1" fmla="val -17681"/>
              <a:gd name="adj2" fmla="val -204073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0070C0"/>
                </a:solidFill>
              </a:rPr>
              <a:t>available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to</a:t>
            </a:r>
            <a:r>
              <a:rPr lang="zh-CN" altLang="en-US" sz="2200" b="1" dirty="0">
                <a:solidFill>
                  <a:srgbClr val="0070C0"/>
                </a:solidFill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</a:rPr>
              <a:t>allocate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21B2F5C-87C0-AD3A-AFCE-0D2C90B2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443" y="5532029"/>
            <a:ext cx="5086792" cy="1206522"/>
          </a:xfrm>
          <a:ln w="254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200" dirty="0"/>
              <a:t>Allocating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new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record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easy: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p=next,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next=next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+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n.</a:t>
            </a:r>
          </a:p>
          <a:p>
            <a:r>
              <a:rPr kumimoji="1" lang="en-US" altLang="zh-CN" sz="2200" dirty="0"/>
              <a:t>Does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fragmentation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16889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9B576-3780-A06B-66FF-E29D9BF1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04139-8A73-9E6B-A537-E4C5D113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8" y="999067"/>
            <a:ext cx="8926589" cy="2429933"/>
          </a:xfrm>
        </p:spPr>
        <p:txBody>
          <a:bodyPr/>
          <a:lstStyle/>
          <a:p>
            <a:r>
              <a:rPr kumimoji="1" lang="en-US" altLang="zh-CN" b="1" dirty="0"/>
              <a:t>Initializing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collection</a:t>
            </a:r>
          </a:p>
          <a:p>
            <a:pPr marL="446088" lvl="1" indent="-230188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to-space</a:t>
            </a:r>
          </a:p>
          <a:p>
            <a:r>
              <a:rPr kumimoji="1" lang="en-US" altLang="zh-CN" b="1" dirty="0"/>
              <a:t>Forwarding</a:t>
            </a:r>
          </a:p>
          <a:p>
            <a:pPr marL="446088" lvl="1" indent="-230188"/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from-space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to-space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126E5D-A198-E5FF-75F4-FB2AA7485C43}"/>
              </a:ext>
            </a:extLst>
          </p:cNvPr>
          <p:cNvSpPr/>
          <p:nvPr/>
        </p:nvSpPr>
        <p:spPr>
          <a:xfrm>
            <a:off x="450576" y="3092743"/>
            <a:ext cx="5115339" cy="34778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Forward(p)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points to from-space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if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f1 points to to-space</a:t>
            </a:r>
          </a:p>
          <a:p>
            <a:pPr lvl="2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f1</a:t>
            </a:r>
          </a:p>
          <a:p>
            <a:pPr lvl="2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for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field fi of p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 fi ← p. fi</a:t>
            </a: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f1 ← next</a:t>
            </a: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← next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size of record p</a:t>
            </a: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p. f1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6168C3-47B2-B5D6-8936-FFA3599E8F95}"/>
              </a:ext>
            </a:extLst>
          </p:cNvPr>
          <p:cNvSpPr txBox="1"/>
          <p:nvPr/>
        </p:nvSpPr>
        <p:spPr>
          <a:xfrm>
            <a:off x="5727081" y="3274385"/>
            <a:ext cx="3264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</a:rPr>
              <a:t>1.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has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already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been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copied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</a:rPr>
              <a:t>p.f1</a:t>
            </a:r>
            <a:r>
              <a:rPr kumimoji="1" lang="en-US" altLang="zh-CN" sz="2000" dirty="0">
                <a:solidFill>
                  <a:srgbClr val="0070C0"/>
                </a:solidFill>
              </a:rPr>
              <a:t>: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0070C0"/>
                </a:solidFill>
              </a:rPr>
              <a:t>forwarding</a:t>
            </a:r>
            <a:r>
              <a:rPr kumimoji="1" lang="zh-CN" altLang="en-US" sz="20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0070C0"/>
                </a:solidFill>
              </a:rPr>
              <a:t>pointer</a:t>
            </a:r>
            <a:r>
              <a:rPr kumimoji="1" lang="zh-CN" altLang="en-US" sz="20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that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indicates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where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the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copy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is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endParaRPr kumimoji="1"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D8DA38-42FD-5000-D17A-497837946E8F}"/>
              </a:ext>
            </a:extLst>
          </p:cNvPr>
          <p:cNvSpPr txBox="1"/>
          <p:nvPr/>
        </p:nvSpPr>
        <p:spPr>
          <a:xfrm>
            <a:off x="5727081" y="4486163"/>
            <a:ext cx="30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</a:rPr>
              <a:t>2.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not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yet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been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copied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CDA174-A729-BD89-C213-E55156715CAE}"/>
              </a:ext>
            </a:extLst>
          </p:cNvPr>
          <p:cNvSpPr txBox="1"/>
          <p:nvPr/>
        </p:nvSpPr>
        <p:spPr>
          <a:xfrm>
            <a:off x="5727081" y="5824938"/>
            <a:ext cx="3264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070C0"/>
                </a:solidFill>
              </a:rPr>
              <a:t>3.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not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a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pointer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or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points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outside</a:t>
            </a:r>
            <a:r>
              <a:rPr kumimoji="1" lang="zh-CN" altLang="en-US" sz="2000" dirty="0">
                <a:solidFill>
                  <a:srgbClr val="0070C0"/>
                </a:solidFill>
              </a:rPr>
              <a:t> </a:t>
            </a:r>
            <a:r>
              <a:rPr kumimoji="1" lang="en-US" altLang="zh-CN" sz="2000" i="1" dirty="0">
                <a:solidFill>
                  <a:srgbClr val="0070C0"/>
                </a:solidFill>
              </a:rPr>
              <a:t>from-space</a:t>
            </a:r>
          </a:p>
        </p:txBody>
      </p:sp>
    </p:spTree>
    <p:extLst>
      <p:ext uri="{BB962C8B-B14F-4D97-AF65-F5344CB8AC3E}">
        <p14:creationId xmlns:p14="http://schemas.microsoft.com/office/powerpoint/2010/main" val="40040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A8405-EEC0-4B8C-345A-FA436C45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Cheney’s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8A40C-8016-57D3-C3EE-7A13AC87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Cheney’s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algorithm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breadth-first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EF258-D680-158D-33F9-9B39F481B7DE}"/>
              </a:ext>
            </a:extLst>
          </p:cNvPr>
          <p:cNvSpPr/>
          <p:nvPr/>
        </p:nvSpPr>
        <p:spPr>
          <a:xfrm>
            <a:off x="2177550" y="2222682"/>
            <a:ext cx="5544616" cy="26776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beginning of to-space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root r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← Forward(r)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field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record at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</a:p>
          <a:p>
            <a:pPr lvl="2"/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scan.fi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Forward(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scan.fi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size of record at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B898E-6BCC-12D9-37B3-10A94EDB6441}"/>
              </a:ext>
            </a:extLst>
          </p:cNvPr>
          <p:cNvSpPr/>
          <p:nvPr/>
        </p:nvSpPr>
        <p:spPr>
          <a:xfrm>
            <a:off x="1885245" y="1822572"/>
            <a:ext cx="6330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ALGORITHM 13.9: Breadth-first copying garbage collection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BA07F-7A4C-7D27-CFFA-215D025DB87B}"/>
              </a:ext>
            </a:extLst>
          </p:cNvPr>
          <p:cNvSpPr txBox="1"/>
          <p:nvPr/>
        </p:nvSpPr>
        <p:spPr>
          <a:xfrm>
            <a:off x="125047" y="5114474"/>
            <a:ext cx="8922123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dirty="0">
                <a:solidFill>
                  <a:srgbClr val="0070C0"/>
                </a:solidFill>
              </a:rPr>
              <a:t>next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records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which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copied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400" dirty="0">
                <a:solidFill>
                  <a:srgbClr val="0070C0"/>
                </a:solidFill>
              </a:rPr>
              <a:t>scan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records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whose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fields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copied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between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next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breadth-first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64767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DA9B90-D0BE-5FF3-11A2-59A084CE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4" y="1044568"/>
            <a:ext cx="8399598" cy="5526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694245-12E2-AB18-B93A-4F5178E4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Breadth-First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31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E29D3-89D9-8D5B-1C70-9A9183BE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36CDB-A970-7698-4552-DC91DB60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breadth-first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reference.</a:t>
            </a:r>
          </a:p>
          <a:p>
            <a:pPr lvl="1"/>
            <a:r>
              <a:rPr kumimoji="1" lang="en" altLang="zh-CN" dirty="0"/>
              <a:t>If a record at address </a:t>
            </a:r>
            <a:r>
              <a:rPr kumimoji="1" lang="en" altLang="zh-CN" i="1" dirty="0">
                <a:solidFill>
                  <a:srgbClr val="0070C0"/>
                </a:solidFill>
              </a:rPr>
              <a:t>a</a:t>
            </a:r>
            <a:r>
              <a:rPr kumimoji="1" lang="en" altLang="zh-CN" dirty="0"/>
              <a:t> points to another record at address </a:t>
            </a:r>
            <a:r>
              <a:rPr kumimoji="1" lang="en" altLang="zh-CN" i="1" dirty="0">
                <a:solidFill>
                  <a:srgbClr val="0070C0"/>
                </a:solidFill>
              </a:rPr>
              <a:t>b</a:t>
            </a:r>
            <a:r>
              <a:rPr kumimoji="1" lang="en" altLang="zh-CN" dirty="0"/>
              <a:t>, it is likely that </a:t>
            </a:r>
            <a:r>
              <a:rPr kumimoji="1" lang="en" altLang="zh-CN" i="1" dirty="0">
                <a:solidFill>
                  <a:srgbClr val="0070C0"/>
                </a:solidFill>
              </a:rPr>
              <a:t>a</a:t>
            </a:r>
            <a:r>
              <a:rPr kumimoji="1" lang="en" altLang="zh-CN" dirty="0"/>
              <a:t> and </a:t>
            </a:r>
            <a:r>
              <a:rPr kumimoji="1" lang="en" altLang="zh-CN" i="1" dirty="0">
                <a:solidFill>
                  <a:srgbClr val="0070C0"/>
                </a:solidFill>
              </a:rPr>
              <a:t>b</a:t>
            </a:r>
            <a:r>
              <a:rPr kumimoji="1" lang="en" altLang="zh-CN" dirty="0"/>
              <a:t> will be far apart.</a:t>
            </a:r>
          </a:p>
          <a:p>
            <a:pPr lvl="1"/>
            <a:r>
              <a:rPr kumimoji="1" lang="en" altLang="zh-CN" dirty="0"/>
              <a:t>Why?</a:t>
            </a:r>
          </a:p>
          <a:p>
            <a:r>
              <a:rPr kumimoji="1" lang="en-US" altLang="zh-CN" dirty="0"/>
              <a:t>In a computer system with virtual memory, or with a memory cache,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important:</a:t>
            </a:r>
          </a:p>
          <a:p>
            <a:pPr lvl="1"/>
            <a:r>
              <a:rPr kumimoji="1" lang="en-US" altLang="zh-CN" dirty="0"/>
              <a:t>After the program fetches address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 then the memory subsystem expects addresses near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 to be fetched soon.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Depth-first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pointer-reversal,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inconvenient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slow.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40955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B8B77-3819-9183-8014-51DFBF3C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Hybrid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A5038-D0B0-2722-AC38-EE7C9990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829733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hybrid,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breadth-first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locality.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6564B8-2E2E-5470-C48E-E1090C65DB23}"/>
              </a:ext>
            </a:extLst>
          </p:cNvPr>
          <p:cNvSpPr txBox="1"/>
          <p:nvPr/>
        </p:nvSpPr>
        <p:spPr>
          <a:xfrm>
            <a:off x="315523" y="1953965"/>
            <a:ext cx="3855157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Forward(p)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points to from-space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p.f1 points to to-space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p.f1 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Chase(p)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p.f1 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CE06E6-E865-9233-A4D1-131D9FC628E3}"/>
              </a:ext>
            </a:extLst>
          </p:cNvPr>
          <p:cNvSpPr txBox="1"/>
          <p:nvPr/>
        </p:nvSpPr>
        <p:spPr>
          <a:xfrm>
            <a:off x="4338320" y="1964125"/>
            <a:ext cx="4582160" cy="409342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Chase(p) 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 ← next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next ← next+ size of record p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 ← nil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ﬁeld fi of record p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q.fi ← p.fi 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q.fi points to from-space and    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q.fi.f1 does not point to to-space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← q.fi 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p.f1 ← q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p←r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until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nil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6D6715A-1B0A-D4BA-6C68-1C8EB6ED2516}"/>
              </a:ext>
            </a:extLst>
          </p:cNvPr>
          <p:cNvSpPr txBox="1">
            <a:spLocks/>
          </p:cNvSpPr>
          <p:nvPr/>
        </p:nvSpPr>
        <p:spPr>
          <a:xfrm>
            <a:off x="226339" y="4453723"/>
            <a:ext cx="3944341" cy="1916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b="1" dirty="0"/>
              <a:t>Basic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idea: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use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breadth-first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copying,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whenever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object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copied,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child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copied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2247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24B7-F258-200E-FEC0-2820B87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FBD77-96A5-3039-55EF-DCBAAFBD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</a:p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Generational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Collection</a:t>
            </a:r>
          </a:p>
          <a:p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Incremental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Collection</a:t>
            </a:r>
          </a:p>
          <a:p>
            <a:r>
              <a:rPr kumimoji="1" lang="en-US" altLang="zh-CN" b="1" dirty="0"/>
              <a:t>Interface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Compiler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112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3DBE2-49EF-1D09-A2DA-830E1C36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BAA1-257D-7387-0A07-C95C7400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06" y="1133537"/>
            <a:ext cx="8655010" cy="41242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compiler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garbage-collected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language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interacts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with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garbage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collector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by:</a:t>
            </a:r>
          </a:p>
          <a:p>
            <a:r>
              <a:rPr kumimoji="1" lang="en-US" altLang="zh-CN" i="1" dirty="0"/>
              <a:t>generating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code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that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allocates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records</a:t>
            </a:r>
          </a:p>
          <a:p>
            <a:r>
              <a:rPr kumimoji="1" lang="en-US" altLang="zh-CN" i="1" dirty="0"/>
              <a:t>describing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locations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roots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garbage-collection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</a:p>
          <a:p>
            <a:r>
              <a:rPr kumimoji="1" lang="en-US" altLang="zh-CN" i="1" dirty="0"/>
              <a:t>describing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layout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data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records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</a:p>
          <a:p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generating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instructions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implement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read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write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i="1" dirty="0">
                <a:solidFill>
                  <a:schemeClr val="bg2">
                    <a:lumMod val="75000"/>
                  </a:schemeClr>
                </a:solidFill>
              </a:rPr>
              <a:t>barrier</a:t>
            </a:r>
            <a:r>
              <a:rPr kumimoji="1" lang="zh-CN" altLang="en-US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(for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some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versions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incremental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collection)</a:t>
            </a:r>
          </a:p>
        </p:txBody>
      </p:sp>
    </p:spTree>
    <p:extLst>
      <p:ext uri="{BB962C8B-B14F-4D97-AF65-F5344CB8AC3E}">
        <p14:creationId xmlns:p14="http://schemas.microsoft.com/office/powerpoint/2010/main" val="39896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624B7-F258-200E-FEC0-2820B87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FBD77-96A5-3039-55EF-DCBAAFBD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b="1" dirty="0"/>
              <a:t>Reference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Counts</a:t>
            </a:r>
          </a:p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31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60CBC-D364-635A-E538-AAABC6C2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168F8-C06B-9C16-734E-A39EBED3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686841" cy="5177896"/>
          </a:xfrm>
        </p:spPr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records.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Copying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limit 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contiguous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region</a:t>
            </a: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83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EC01-C86A-1BB0-677F-2452CB0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BED1-4A90-D497-D883-3A3E75B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steps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allocate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record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N: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GC)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result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M[next]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M[next+1]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...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1]</a:t>
            </a:r>
          </a:p>
          <a:p>
            <a:pPr marL="514350" indent="-514350">
              <a:buAutoNum type="arabicPeriod"/>
            </a:pP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lphaUcPeriod"/>
            </a:pP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</a:p>
          <a:p>
            <a:pPr marL="514350" indent="-514350">
              <a:buAutoNum type="alphaUcPeriod"/>
            </a:pP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</a:p>
          <a:p>
            <a:pPr marL="0" indent="0">
              <a:buNone/>
            </a:pPr>
            <a:r>
              <a:rPr kumimoji="1" lang="en-US" altLang="zh-CN" dirty="0"/>
              <a:t>(Steps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overhead)</a:t>
            </a:r>
          </a:p>
        </p:txBody>
      </p:sp>
    </p:spTree>
    <p:extLst>
      <p:ext uri="{BB962C8B-B14F-4D97-AF65-F5344CB8AC3E}">
        <p14:creationId xmlns:p14="http://schemas.microsoft.com/office/powerpoint/2010/main" val="25485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EC01-C86A-1BB0-677F-2452CB0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BED1-4A90-D497-D883-3A3E75B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steps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allocate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record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N: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strike="sngStrike" dirty="0"/>
              <a:t>Call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GC)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result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M[next]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M[next+1]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...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1]</a:t>
            </a:r>
          </a:p>
          <a:p>
            <a:pPr marL="514350" indent="-514350">
              <a:buAutoNum type="arabicPeriod"/>
            </a:pP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pPr marL="514350" indent="-514350">
              <a:buAutoNum type="arabicPeriod"/>
            </a:pPr>
            <a:r>
              <a:rPr kumimoji="1" lang="en-US" altLang="zh-CN" strike="sngStrike" dirty="0"/>
              <a:t>Return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from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lphaUcPeriod"/>
            </a:pP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</a:p>
          <a:p>
            <a:pPr marL="514350" indent="-514350">
              <a:buAutoNum type="alphaUcPeriod"/>
            </a:pP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</a:p>
          <a:p>
            <a:pPr marL="0" indent="0">
              <a:buNone/>
            </a:pPr>
            <a:r>
              <a:rPr kumimoji="1" lang="en-US" altLang="zh-CN" dirty="0"/>
              <a:t>(Steps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778AB0-4AC9-6FF6-0D0C-90FC63A1E103}"/>
              </a:ext>
            </a:extLst>
          </p:cNvPr>
          <p:cNvSpPr txBox="1"/>
          <p:nvPr/>
        </p:nvSpPr>
        <p:spPr>
          <a:xfrm>
            <a:off x="5882250" y="20687"/>
            <a:ext cx="3261750" cy="144655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1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and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6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should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eliminated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by</a:t>
            </a:r>
            <a:r>
              <a:rPr kumimoji="1" lang="zh-CN" altLang="en-US" sz="2200" b="1" dirty="0"/>
              <a:t> </a:t>
            </a:r>
            <a:r>
              <a:rPr kumimoji="1" lang="en-US" altLang="zh-CN" sz="2200" b="1" i="1" dirty="0">
                <a:solidFill>
                  <a:srgbClr val="0070C0"/>
                </a:solidFill>
              </a:rPr>
              <a:t>inline</a:t>
            </a:r>
            <a:r>
              <a:rPr kumimoji="1" lang="zh-CN" altLang="en-US" sz="22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i="1" dirty="0">
                <a:solidFill>
                  <a:srgbClr val="0070C0"/>
                </a:solidFill>
              </a:rPr>
              <a:t>expanding</a:t>
            </a:r>
            <a:r>
              <a:rPr kumimoji="1" lang="zh-CN" altLang="en-US" sz="2200" b="1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b="1" dirty="0"/>
              <a:t>the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allocate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function</a:t>
            </a:r>
            <a:endParaRPr kumimoji="1"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1966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EC01-C86A-1BB0-677F-2452CB0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BED1-4A90-D497-D883-3A3E75B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steps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allocate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record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N: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strike="sngStrike" dirty="0"/>
              <a:t>Call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GC)</a:t>
            </a:r>
          </a:p>
          <a:p>
            <a:pPr marL="0" indent="0">
              <a:buNone/>
            </a:pPr>
            <a:r>
              <a:rPr kumimoji="1" lang="en-US" altLang="zh-CN" dirty="0"/>
              <a:t>A.</a:t>
            </a:r>
            <a:r>
              <a:rPr kumimoji="1" lang="zh-CN" altLang="en-US" dirty="0"/>
              <a:t>  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M[next]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M[next+1]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...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M[next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1]</a:t>
            </a:r>
          </a:p>
          <a:p>
            <a:pPr marL="0" indent="0">
              <a:buNone/>
            </a:pPr>
            <a:r>
              <a:rPr kumimoji="1" lang="en-US" altLang="zh-CN" i="1" dirty="0">
                <a:solidFill>
                  <a:srgbClr val="0070C0"/>
                </a:solidFill>
              </a:rPr>
              <a:t>5.</a:t>
            </a:r>
            <a:r>
              <a:rPr kumimoji="1" lang="zh-CN" altLang="en-US" i="1" dirty="0">
                <a:solidFill>
                  <a:srgbClr val="0070C0"/>
                </a:solidFill>
              </a:rPr>
              <a:t>   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pPr marL="0" indent="0">
              <a:buNone/>
            </a:pPr>
            <a:r>
              <a:rPr kumimoji="1" lang="en-US" altLang="zh-CN" strike="sngStrike" dirty="0"/>
              <a:t>6.</a:t>
            </a:r>
            <a:r>
              <a:rPr kumimoji="1" lang="zh-CN" altLang="en-US" strike="sngStrike" dirty="0"/>
              <a:t>    </a:t>
            </a:r>
            <a:r>
              <a:rPr kumimoji="1" lang="en-US" altLang="zh-CN" strike="sngStrike" dirty="0"/>
              <a:t>Return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from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lphaUcPeriod"/>
            </a:pPr>
            <a:r>
              <a:rPr kumimoji="1" lang="en-US" altLang="zh-CN" strike="sngStrike" dirty="0"/>
              <a:t>Move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result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into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some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computationally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useful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place</a:t>
            </a:r>
          </a:p>
          <a:p>
            <a:pPr marL="514350" indent="-514350">
              <a:buAutoNum type="alphaUcPeriod"/>
            </a:pP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</a:p>
          <a:p>
            <a:pPr marL="0" indent="0">
              <a:buNone/>
            </a:pPr>
            <a:r>
              <a:rPr kumimoji="1" lang="en-US" altLang="zh-CN" dirty="0"/>
              <a:t>(Steps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778AB0-4AC9-6FF6-0D0C-90FC63A1E103}"/>
              </a:ext>
            </a:extLst>
          </p:cNvPr>
          <p:cNvSpPr txBox="1"/>
          <p:nvPr/>
        </p:nvSpPr>
        <p:spPr>
          <a:xfrm>
            <a:off x="5882250" y="20687"/>
            <a:ext cx="3261750" cy="110799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3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often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eliminated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by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combining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with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A.</a:t>
            </a:r>
            <a:endParaRPr kumimoji="1"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6968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EC01-C86A-1BB0-677F-2452CB0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BED1-4A90-D497-D883-3A3E75B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steps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allocate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record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N: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strike="sngStrike" dirty="0"/>
              <a:t>Call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GC)</a:t>
            </a:r>
          </a:p>
          <a:p>
            <a:pPr marL="0" indent="0">
              <a:buNone/>
            </a:pPr>
            <a:r>
              <a:rPr kumimoji="1" lang="en-US" altLang="zh-CN" dirty="0"/>
              <a:t>A.</a:t>
            </a:r>
            <a:r>
              <a:rPr kumimoji="1" lang="zh-CN" altLang="en-US" dirty="0"/>
              <a:t>  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trike="sngStrike" dirty="0"/>
              <a:t>4.</a:t>
            </a:r>
            <a:r>
              <a:rPr kumimoji="1" lang="zh-CN" altLang="en-US" strike="sngStrike" dirty="0"/>
              <a:t>    </a:t>
            </a:r>
            <a:r>
              <a:rPr kumimoji="1" lang="en-US" altLang="zh-CN" strike="sngStrike" dirty="0"/>
              <a:t>Clear</a:t>
            </a:r>
            <a:r>
              <a:rPr kumimoji="1" lang="zh-CN" altLang="en-US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M[next]</a:t>
            </a:r>
            <a:r>
              <a:rPr kumimoji="1" lang="en-US" altLang="zh-CN" i="1" strike="sngStrike" dirty="0"/>
              <a:t>,</a:t>
            </a:r>
            <a:r>
              <a:rPr kumimoji="1" lang="zh-CN" altLang="en-US" i="1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M[next+1]</a:t>
            </a:r>
            <a:r>
              <a:rPr kumimoji="1" lang="en-US" altLang="zh-CN" i="1" strike="sngStrike" dirty="0"/>
              <a:t>,</a:t>
            </a:r>
            <a:r>
              <a:rPr kumimoji="1" lang="zh-CN" altLang="en-US" i="1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...</a:t>
            </a:r>
            <a:r>
              <a:rPr kumimoji="1" lang="en-US" altLang="zh-CN" i="1" strike="sngStrike" dirty="0"/>
              <a:t>,</a:t>
            </a:r>
            <a:r>
              <a:rPr kumimoji="1" lang="zh-CN" altLang="en-US" i="1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M[next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+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N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-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1]</a:t>
            </a:r>
          </a:p>
          <a:p>
            <a:pPr marL="0" indent="0">
              <a:buNone/>
            </a:pPr>
            <a:r>
              <a:rPr kumimoji="1" lang="en-US" altLang="zh-CN" i="1" dirty="0">
                <a:solidFill>
                  <a:srgbClr val="0070C0"/>
                </a:solidFill>
              </a:rPr>
              <a:t>5.</a:t>
            </a:r>
            <a:r>
              <a:rPr kumimoji="1" lang="zh-CN" altLang="en-US" i="1" dirty="0">
                <a:solidFill>
                  <a:srgbClr val="0070C0"/>
                </a:solidFill>
              </a:rPr>
              <a:t>   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pPr marL="0" indent="0">
              <a:buNone/>
            </a:pPr>
            <a:r>
              <a:rPr kumimoji="1" lang="en-US" altLang="zh-CN" strike="sngStrike" dirty="0"/>
              <a:t>6.</a:t>
            </a:r>
            <a:r>
              <a:rPr kumimoji="1" lang="zh-CN" altLang="en-US" strike="sngStrike" dirty="0"/>
              <a:t>    </a:t>
            </a:r>
            <a:r>
              <a:rPr kumimoji="1" lang="en-US" altLang="zh-CN" strike="sngStrike" dirty="0"/>
              <a:t>Return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from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lphaUcPeriod"/>
            </a:pPr>
            <a:r>
              <a:rPr kumimoji="1" lang="en-US" altLang="zh-CN" strike="sngStrike" dirty="0"/>
              <a:t>Move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result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into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some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computationally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useful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place</a:t>
            </a:r>
          </a:p>
          <a:p>
            <a:pPr marL="514350" indent="-514350">
              <a:buAutoNum type="alphaUcPeriod"/>
            </a:pP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</a:p>
          <a:p>
            <a:pPr marL="0" indent="0">
              <a:buNone/>
            </a:pPr>
            <a:r>
              <a:rPr kumimoji="1" lang="en-US" altLang="zh-CN" dirty="0"/>
              <a:t>(Steps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92BC44-59C0-4A17-DB98-809EE2B17F4D}"/>
              </a:ext>
            </a:extLst>
          </p:cNvPr>
          <p:cNvSpPr txBox="1"/>
          <p:nvPr/>
        </p:nvSpPr>
        <p:spPr>
          <a:xfrm>
            <a:off x="5882250" y="20687"/>
            <a:ext cx="3261750" cy="76944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4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eliminated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in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favor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of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B.</a:t>
            </a:r>
            <a:endParaRPr kumimoji="1"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7452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EC01-C86A-1BB0-677F-2452CB0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1BED1-4A90-D497-D883-3A3E75B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steps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allocate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record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N: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strike="sngStrike" dirty="0"/>
              <a:t>Call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GC)</a:t>
            </a:r>
          </a:p>
          <a:p>
            <a:pPr marL="0" indent="0">
              <a:buNone/>
            </a:pPr>
            <a:r>
              <a:rPr kumimoji="1" lang="en-US" altLang="zh-CN" dirty="0"/>
              <a:t>A.</a:t>
            </a:r>
            <a:r>
              <a:rPr kumimoji="1" lang="zh-CN" altLang="en-US" dirty="0"/>
              <a:t>  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strike="sngStrike" dirty="0"/>
              <a:t>4.</a:t>
            </a:r>
            <a:r>
              <a:rPr kumimoji="1" lang="zh-CN" altLang="en-US" strike="sngStrike" dirty="0"/>
              <a:t>    </a:t>
            </a:r>
            <a:r>
              <a:rPr kumimoji="1" lang="en-US" altLang="zh-CN" strike="sngStrike" dirty="0"/>
              <a:t>Clear</a:t>
            </a:r>
            <a:r>
              <a:rPr kumimoji="1" lang="zh-CN" altLang="en-US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M[next]</a:t>
            </a:r>
            <a:r>
              <a:rPr kumimoji="1" lang="en-US" altLang="zh-CN" i="1" strike="sngStrike" dirty="0"/>
              <a:t>,</a:t>
            </a:r>
            <a:r>
              <a:rPr kumimoji="1" lang="zh-CN" altLang="en-US" i="1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M[next+1]</a:t>
            </a:r>
            <a:r>
              <a:rPr kumimoji="1" lang="en-US" altLang="zh-CN" i="1" strike="sngStrike" dirty="0"/>
              <a:t>,</a:t>
            </a:r>
            <a:r>
              <a:rPr kumimoji="1" lang="zh-CN" altLang="en-US" i="1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...</a:t>
            </a:r>
            <a:r>
              <a:rPr kumimoji="1" lang="en-US" altLang="zh-CN" i="1" strike="sngStrike" dirty="0"/>
              <a:t>,</a:t>
            </a:r>
            <a:r>
              <a:rPr kumimoji="1" lang="zh-CN" altLang="en-US" i="1" strike="sngStrike" dirty="0"/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M[next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+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N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-</a:t>
            </a:r>
            <a:r>
              <a:rPr kumimoji="1" lang="zh-CN" altLang="en-US" i="1" strike="sngStrike" dirty="0">
                <a:solidFill>
                  <a:srgbClr val="0070C0"/>
                </a:solidFill>
              </a:rPr>
              <a:t> </a:t>
            </a:r>
            <a:r>
              <a:rPr kumimoji="1" lang="en-US" altLang="zh-CN" i="1" strike="sngStrike" dirty="0">
                <a:solidFill>
                  <a:srgbClr val="0070C0"/>
                </a:solidFill>
              </a:rPr>
              <a:t>1]</a:t>
            </a:r>
          </a:p>
          <a:p>
            <a:pPr marL="0" indent="0">
              <a:buNone/>
            </a:pPr>
            <a:r>
              <a:rPr kumimoji="1" lang="en-US" altLang="zh-CN" i="1" dirty="0">
                <a:solidFill>
                  <a:srgbClr val="0070C0"/>
                </a:solidFill>
              </a:rPr>
              <a:t>5.</a:t>
            </a:r>
            <a:r>
              <a:rPr kumimoji="1" lang="zh-CN" altLang="en-US" i="1" dirty="0">
                <a:solidFill>
                  <a:srgbClr val="0070C0"/>
                </a:solidFill>
              </a:rPr>
              <a:t>   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pPr marL="0" indent="0">
              <a:buNone/>
            </a:pPr>
            <a:r>
              <a:rPr kumimoji="1" lang="en-US" altLang="zh-CN" strike="sngStrike" dirty="0"/>
              <a:t>6.</a:t>
            </a:r>
            <a:r>
              <a:rPr kumimoji="1" lang="zh-CN" altLang="en-US" strike="sngStrike" dirty="0"/>
              <a:t>    </a:t>
            </a:r>
            <a:r>
              <a:rPr kumimoji="1" lang="en-US" altLang="zh-CN" strike="sngStrike" dirty="0"/>
              <a:t>Return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from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the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allocate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function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lphaUcPeriod"/>
            </a:pPr>
            <a:r>
              <a:rPr kumimoji="1" lang="en-US" altLang="zh-CN" strike="sngStrike" dirty="0"/>
              <a:t>Move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result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into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some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computationally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useful</a:t>
            </a:r>
            <a:r>
              <a:rPr kumimoji="1" lang="zh-CN" altLang="en-US" strike="sngStrike" dirty="0"/>
              <a:t> </a:t>
            </a:r>
            <a:r>
              <a:rPr kumimoji="1" lang="en-US" altLang="zh-CN" strike="sngStrike" dirty="0"/>
              <a:t>place</a:t>
            </a:r>
          </a:p>
          <a:p>
            <a:pPr marL="514350" indent="-514350">
              <a:buAutoNum type="alphaUcPeriod"/>
            </a:pP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</a:p>
          <a:p>
            <a:pPr marL="0" indent="0">
              <a:buNone/>
            </a:pPr>
            <a:r>
              <a:rPr kumimoji="1" lang="en-US" altLang="zh-CN" dirty="0"/>
              <a:t>(Steps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9F272E-539F-5D4A-BA65-FA281DD1EC29}"/>
              </a:ext>
            </a:extLst>
          </p:cNvPr>
          <p:cNvSpPr txBox="1"/>
          <p:nvPr/>
        </p:nvSpPr>
        <p:spPr>
          <a:xfrm>
            <a:off x="5882250" y="20687"/>
            <a:ext cx="3261750" cy="144655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/>
              <a:t>Step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2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and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5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cannot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eliminated.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But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they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can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be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shared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among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multiple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allocations in a basic block.</a:t>
            </a:r>
          </a:p>
        </p:txBody>
      </p:sp>
    </p:spTree>
    <p:extLst>
      <p:ext uri="{BB962C8B-B14F-4D97-AF65-F5344CB8AC3E}">
        <p14:creationId xmlns:p14="http://schemas.microsoft.com/office/powerpoint/2010/main" val="20613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D1E4B-B71F-A3D2-7674-A912F67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2D6ED-1822-8CB2-6D5A-1476E0DE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limit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GC)</a:t>
            </a:r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&lt;-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next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instructions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brought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about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four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13597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602AB-07E1-C221-336B-E041A87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Describing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41B30-39EC-93B4-C1AF-FC84FAF8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46058"/>
            <a:ext cx="8449733" cy="5858934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collector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must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able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operate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records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types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program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has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declared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number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of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fields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whether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field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</a:p>
          <a:p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know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such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information? (semantic analysis)</a:t>
            </a:r>
          </a:p>
          <a:p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statically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typed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language,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such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Tiger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Pascal,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object-oriented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languages,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such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Java:</a:t>
            </a:r>
          </a:p>
          <a:p>
            <a:pPr lvl="1"/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type-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class-descriptor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record.</a:t>
            </a:r>
          </a:p>
          <a:p>
            <a:r>
              <a:rPr kumimoji="1" lang="en-US" altLang="zh-CN" dirty="0"/>
              <a:t>Type-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class-descriptor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total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size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location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each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field</a:t>
            </a:r>
          </a:p>
          <a:p>
            <a:r>
              <a:rPr kumimoji="1" lang="en-US" altLang="zh-CN" dirty="0"/>
              <a:t>Type-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class-descriptors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the static type information (semantic analysis).</a:t>
            </a:r>
          </a:p>
        </p:txBody>
      </p:sp>
    </p:spTree>
    <p:extLst>
      <p:ext uri="{BB962C8B-B14F-4D97-AF65-F5344CB8AC3E}">
        <p14:creationId xmlns:p14="http://schemas.microsoft.com/office/powerpoint/2010/main" val="1801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CFE9E-B4A9-349F-9B6F-DF956EE0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Describing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Layouts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1786A-6CCA-FBA8-85EC-837A1E61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statically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typed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languages: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overhead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one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word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record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object-oriented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languages: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additional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per-object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overhead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attributable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garbage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collection</a:t>
            </a:r>
          </a:p>
          <a:p>
            <a:pPr lvl="1"/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descriptor-pointer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lookup.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159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9EABD-A13E-4468-1CB0-390CFA7E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06A54-AB78-352F-0BCF-D464F5CF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1267632"/>
            <a:ext cx="8449733" cy="4998886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collector: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pointer-containing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pPr lvl="1"/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pointer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map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program: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where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new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garbage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collection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can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begin</a:t>
            </a:r>
            <a:endParaRPr kumimoji="1" lang="en-US" altLang="zh-CN" dirty="0"/>
          </a:p>
          <a:p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begin?</a:t>
            </a:r>
          </a:p>
          <a:p>
            <a:pPr lvl="1"/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alloc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lvl="1"/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function-call</a:t>
            </a:r>
          </a:p>
          <a:p>
            <a:pPr lvl="2"/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function-call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914400" lvl="2" indent="0">
              <a:buNone/>
            </a:pPr>
            <a:r>
              <a:rPr kumimoji="1" lang="en-US" altLang="zh-CN" dirty="0"/>
              <a:t>   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alloc</a:t>
            </a:r>
            <a:endParaRPr kumimoji="1" lang="en-US" altLang="zh-CN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F6EA9-BA67-B850-71B4-1BA5570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55C1E-31DD-D562-FB06-44833746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98979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Mark-sweep collection identifies the garbage by first finding out what is reachable.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Instead, it can be done directly by keeping track of how many pointers point to each record.</a:t>
            </a:r>
          </a:p>
          <a:p>
            <a:pPr lvl="1"/>
            <a:r>
              <a:rPr kumimoji="1" lang="en-US" altLang="zh-CN" sz="2800" dirty="0"/>
              <a:t>The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reference count </a:t>
            </a:r>
            <a:r>
              <a:rPr kumimoji="1" lang="en-US" altLang="zh-CN" sz="2800" dirty="0"/>
              <a:t>of a record: the number of pointers pointing to this record.</a:t>
            </a:r>
          </a:p>
          <a:p>
            <a:pPr lvl="1"/>
            <a:r>
              <a:rPr kumimoji="1" lang="en-US" altLang="zh-CN" sz="2800" dirty="0">
                <a:solidFill>
                  <a:srgbClr val="0070C0"/>
                </a:solidFill>
              </a:rPr>
              <a:t>Store</a:t>
            </a:r>
            <a:r>
              <a:rPr kumimoji="1" lang="en-US" altLang="zh-CN" sz="2800" dirty="0"/>
              <a:t> the reference count </a:t>
            </a:r>
            <a:r>
              <a:rPr kumimoji="1" lang="en-US" altLang="zh-CN" sz="2800" dirty="0">
                <a:solidFill>
                  <a:srgbClr val="0070C0"/>
                </a:solidFill>
              </a:rPr>
              <a:t>with each record </a:t>
            </a:r>
          </a:p>
        </p:txBody>
      </p:sp>
    </p:spTree>
    <p:extLst>
      <p:ext uri="{BB962C8B-B14F-4D97-AF65-F5344CB8AC3E}">
        <p14:creationId xmlns:p14="http://schemas.microsoft.com/office/powerpoint/2010/main" val="2725183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BFBB3-C1F6-0C80-C55A-616E4FA4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43761-1CC4-BEEF-63D5-ADDB970F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38106"/>
            <a:ext cx="8449733" cy="585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return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addresses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en" altLang="zh-CN" dirty="0"/>
              <a:t> the return address is what the collector will see in the very next activation record.</a:t>
            </a:r>
            <a:endParaRPr kumimoji="1" lang="en-US" altLang="zh-CN" dirty="0"/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downward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pointer-map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</a:p>
          <a:p>
            <a:r>
              <a:rPr kumimoji="1" lang="en-US" altLang="zh-CN" dirty="0"/>
              <a:t>Callee-save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handling</a:t>
            </a:r>
          </a:p>
          <a:p>
            <a:pPr lvl="1"/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describe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callee-save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“inherited”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f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51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41341-272B-B64D-AE19-9087ABFD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93F35-D269-A1D7-327B-C0E0EC13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59310"/>
            <a:ext cx="8449733" cy="585893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Sometimes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middle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a[i-2000]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M[a-2000+i]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a[i-2000]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occurs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hoist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←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–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recalculating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iteration.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alloc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(worse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yet)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56B2A-3C66-6020-6622-4F747DE337F2}"/>
              </a:ext>
            </a:extLst>
          </p:cNvPr>
          <p:cNvSpPr txBox="1"/>
          <p:nvPr/>
        </p:nvSpPr>
        <p:spPr>
          <a:xfrm>
            <a:off x="3718091" y="3007513"/>
            <a:ext cx="17360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7150"/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← a-2000</a:t>
            </a:r>
          </a:p>
          <a:p>
            <a:pPr indent="-57150"/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← t1 +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7150"/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 ← M[t2]</a:t>
            </a:r>
          </a:p>
        </p:txBody>
      </p:sp>
    </p:spTree>
    <p:extLst>
      <p:ext uri="{BB962C8B-B14F-4D97-AF65-F5344CB8AC3E}">
        <p14:creationId xmlns:p14="http://schemas.microsoft.com/office/powerpoint/2010/main" val="25641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354B9-D89B-7172-6985-89E73A55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FA589-39A7-E859-72A8-C52497FC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2219951"/>
            <a:ext cx="8449733" cy="4350667"/>
          </a:xfrm>
        </p:spPr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derived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</a:rPr>
              <a:t>pointer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pointer.</a:t>
            </a: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relocates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a’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adjust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a’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EB090-80FD-C7FF-AD2F-CD4E13A51C30}"/>
              </a:ext>
            </a:extLst>
          </p:cNvPr>
          <p:cNvSpPr txBox="1"/>
          <p:nvPr/>
        </p:nvSpPr>
        <p:spPr>
          <a:xfrm>
            <a:off x="4062648" y="999067"/>
            <a:ext cx="17360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7150"/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← a-2000</a:t>
            </a:r>
          </a:p>
          <a:p>
            <a:pPr indent="-57150"/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 ← t1 +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7150"/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 ← M[t2]</a:t>
            </a:r>
          </a:p>
        </p:txBody>
      </p:sp>
    </p:spTree>
    <p:extLst>
      <p:ext uri="{BB962C8B-B14F-4D97-AF65-F5344CB8AC3E}">
        <p14:creationId xmlns:p14="http://schemas.microsoft.com/office/powerpoint/2010/main" val="20507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57DD5-840E-81A1-5DB6-C24E7D63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B5470-D10F-1159-4817-3D9CBDFF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49" y="4539901"/>
            <a:ext cx="8449733" cy="2239363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“explain”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adequately.</a:t>
            </a:r>
          </a:p>
          <a:p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implicitly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keeps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its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base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pointer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live.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2A68BB5-6D1C-3CBF-E0DD-8051ECC811E2}"/>
              </a:ext>
            </a:extLst>
          </p:cNvPr>
          <p:cNvSpPr txBox="1"/>
          <p:nvPr/>
        </p:nvSpPr>
        <p:spPr>
          <a:xfrm>
            <a:off x="665037" y="1710413"/>
            <a:ext cx="4808580" cy="19389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let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1930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1990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79BAA14-2003-4F8E-713F-F57B7FD11A18}"/>
              </a:ext>
            </a:extLst>
          </p:cNvPr>
          <p:cNvSpPr txBox="1"/>
          <p:nvPr/>
        </p:nvSpPr>
        <p:spPr>
          <a:xfrm>
            <a:off x="5844209" y="1110248"/>
            <a:ext cx="2966769" cy="31393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← 100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← 0</a:t>
            </a:r>
          </a:p>
          <a:p>
            <a:r>
              <a:rPr lang="en-US" altLang="zh-CN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endParaRPr lang="en-US" altLang="zh-CN" sz="2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←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2000</a:t>
            </a:r>
          </a:p>
          <a:p>
            <a:r>
              <a:rPr lang="en-US" altLang="zh-C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1930</a:t>
            </a:r>
          </a:p>
          <a:p>
            <a:r>
              <a:rPr lang="pt-BR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lang="pt-BR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← </a:t>
            </a:r>
            <a:r>
              <a:rPr lang="pt-BR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pt-BR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f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: if </a:t>
            </a:r>
            <a:r>
              <a:rPr lang="en-US" altLang="zh-C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1990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03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AB7D-6B68-3812-2ECA-EBC855F9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22131-9A0F-7B2D-E2C1-0A255209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Mark-and-Sweep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</a:p>
          <a:p>
            <a:r>
              <a:rPr kumimoji="1" lang="en-US" altLang="zh-CN" dirty="0"/>
              <a:t>Copying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</a:p>
          <a:p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93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6E75-1314-04E8-E487-E5E2A3ED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B49BA-0215-F3BB-3EDA-3B0C2914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b="1" dirty="0"/>
              <a:t>13.2</a:t>
            </a:r>
            <a:endParaRPr kumimoji="1"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89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327B-0318-A454-B055-22C8D101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C8AA1-BFDC-2A0C-0860-A090D586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930504"/>
            <a:ext cx="8449733" cy="301488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track?</a:t>
            </a:r>
          </a:p>
          <a:p>
            <a:r>
              <a:rPr lang="en-US" altLang="zh-CN" dirty="0"/>
              <a:t>The compiler emits extra instructions so that whenever </a:t>
            </a:r>
            <a:r>
              <a:rPr lang="en-US" altLang="zh-CN" dirty="0">
                <a:solidFill>
                  <a:schemeClr val="accent1"/>
                </a:solidFill>
              </a:rPr>
              <a:t>p</a:t>
            </a:r>
            <a:r>
              <a:rPr lang="en-US" altLang="zh-CN" dirty="0"/>
              <a:t> is stored into </a:t>
            </a:r>
            <a:r>
              <a:rPr lang="en-US" altLang="zh-CN" dirty="0">
                <a:solidFill>
                  <a:schemeClr val="accent1"/>
                </a:solidFill>
              </a:rPr>
              <a:t>x.fi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chemeClr val="accent1"/>
                </a:solidFill>
              </a:rPr>
              <a:t>reference count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1"/>
                </a:solidFill>
              </a:rPr>
              <a:t>p</a:t>
            </a:r>
            <a:r>
              <a:rPr lang="en-US" altLang="zh-CN" dirty="0"/>
              <a:t> is incremented, and the </a:t>
            </a:r>
            <a:r>
              <a:rPr lang="en-US" altLang="zh-CN" dirty="0">
                <a:solidFill>
                  <a:schemeClr val="accent1"/>
                </a:solidFill>
              </a:rPr>
              <a:t>reference count </a:t>
            </a:r>
            <a:r>
              <a:rPr lang="en-US" altLang="zh-CN" dirty="0"/>
              <a:t>of what </a:t>
            </a:r>
            <a:r>
              <a:rPr lang="en-US" altLang="zh-CN" dirty="0">
                <a:solidFill>
                  <a:schemeClr val="accent1"/>
                </a:solidFill>
              </a:rPr>
              <a:t>x.fi </a:t>
            </a:r>
            <a:r>
              <a:rPr lang="en-US" altLang="zh-CN" dirty="0"/>
              <a:t>previously pointed to is decremented.</a:t>
            </a:r>
          </a:p>
          <a:p>
            <a:r>
              <a:rPr lang="en-US" altLang="zh-CN" dirty="0"/>
              <a:t>If the </a:t>
            </a:r>
            <a:r>
              <a:rPr lang="en-US" altLang="zh-CN" dirty="0">
                <a:solidFill>
                  <a:schemeClr val="accent1"/>
                </a:solidFill>
              </a:rPr>
              <a:t>reference count</a:t>
            </a:r>
            <a:r>
              <a:rPr lang="en-US" altLang="zh-CN" dirty="0"/>
              <a:t> of some record </a:t>
            </a:r>
            <a:r>
              <a:rPr lang="en-US" altLang="zh-CN" dirty="0">
                <a:solidFill>
                  <a:schemeClr val="accent1"/>
                </a:solidFill>
              </a:rPr>
              <a:t>z</a:t>
            </a:r>
            <a:r>
              <a:rPr lang="en-US" altLang="zh-CN" dirty="0"/>
              <a:t> reaches zero, then </a:t>
            </a:r>
            <a:r>
              <a:rPr lang="en-US" altLang="zh-CN" dirty="0">
                <a:solidFill>
                  <a:schemeClr val="accent1"/>
                </a:solidFill>
              </a:rPr>
              <a:t>z</a:t>
            </a:r>
            <a:r>
              <a:rPr lang="en-US" altLang="zh-CN" dirty="0"/>
              <a:t> is put on the </a:t>
            </a:r>
            <a:r>
              <a:rPr lang="en-US" altLang="zh-CN" dirty="0" err="1">
                <a:solidFill>
                  <a:schemeClr val="accent1"/>
                </a:solidFill>
              </a:rPr>
              <a:t>freelist</a:t>
            </a:r>
            <a:r>
              <a:rPr lang="en-US" altLang="zh-CN" dirty="0"/>
              <a:t>, and all the other records that </a:t>
            </a:r>
            <a:r>
              <a:rPr lang="en-US" altLang="zh-CN" dirty="0">
                <a:solidFill>
                  <a:schemeClr val="accent1"/>
                </a:solidFill>
              </a:rPr>
              <a:t>z</a:t>
            </a:r>
            <a:r>
              <a:rPr lang="en-US" altLang="zh-CN" dirty="0"/>
              <a:t> points to have their reference counts decremented.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167BF8-6695-02E2-D0E6-7F1D126A1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05" y="3709220"/>
            <a:ext cx="3419952" cy="2962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AF4317-9EAE-B168-4C60-859EEADCE690}"/>
              </a:ext>
            </a:extLst>
          </p:cNvPr>
          <p:cNvSpPr txBox="1"/>
          <p:nvPr/>
        </p:nvSpPr>
        <p:spPr>
          <a:xfrm>
            <a:off x="1681750" y="4785426"/>
            <a:ext cx="1558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x.fi</a:t>
            </a:r>
            <a:r>
              <a:rPr lang="en-US" altLang="zh-CN" sz="2800" dirty="0"/>
              <a:t> ← p</a:t>
            </a:r>
            <a:endParaRPr lang="zh-CN" altLang="en-US" sz="28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1345DF0-8B9C-6454-23F1-F74ECE31CB6C}"/>
              </a:ext>
            </a:extLst>
          </p:cNvPr>
          <p:cNvSpPr/>
          <p:nvPr/>
        </p:nvSpPr>
        <p:spPr>
          <a:xfrm>
            <a:off x="3363269" y="4885064"/>
            <a:ext cx="1116106" cy="423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D327B-0318-A454-B055-22C8D101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C8AA1-BFDC-2A0C-0860-A090D586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12" y="999066"/>
            <a:ext cx="8041342" cy="4399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Instead of decrementing the counts of </a:t>
            </a:r>
            <a:r>
              <a:rPr lang="en-US" altLang="zh-CN" sz="2800" dirty="0" err="1">
                <a:solidFill>
                  <a:schemeClr val="accent1"/>
                </a:solidFill>
              </a:rPr>
              <a:t>r.fi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/>
              <a:t>when </a:t>
            </a:r>
            <a:r>
              <a:rPr lang="en-US" altLang="zh-CN" sz="2800" b="1" dirty="0">
                <a:solidFill>
                  <a:schemeClr val="accent1"/>
                </a:solidFill>
              </a:rPr>
              <a:t>r</a:t>
            </a:r>
            <a:r>
              <a:rPr lang="en-US" altLang="zh-CN" sz="2800" b="1" dirty="0"/>
              <a:t> is put on the </a:t>
            </a:r>
            <a:r>
              <a:rPr lang="en-US" altLang="zh-CN" sz="2800" b="1" dirty="0" err="1"/>
              <a:t>freelist</a:t>
            </a:r>
            <a:r>
              <a:rPr lang="en-US" altLang="zh-CN" sz="2800" dirty="0"/>
              <a:t>, it is better to do this “recursive” decrementing </a:t>
            </a:r>
            <a:r>
              <a:rPr lang="en-US" altLang="zh-CN" sz="2800" b="1" dirty="0"/>
              <a:t>when </a:t>
            </a:r>
            <a:r>
              <a:rPr lang="en-US" altLang="zh-CN" sz="2800" b="1" dirty="0">
                <a:solidFill>
                  <a:schemeClr val="accent1"/>
                </a:solidFill>
              </a:rPr>
              <a:t>r</a:t>
            </a:r>
            <a:r>
              <a:rPr lang="en-US" altLang="zh-CN" sz="2800" b="1" dirty="0"/>
              <a:t> is removed from the </a:t>
            </a:r>
            <a:r>
              <a:rPr lang="en-US" altLang="zh-CN" sz="2800" b="1" dirty="0" err="1"/>
              <a:t>freelist</a:t>
            </a:r>
            <a:r>
              <a:rPr lang="en-US" altLang="zh-CN" sz="2800" dirty="0"/>
              <a:t>, for two reasons:</a:t>
            </a:r>
          </a:p>
          <a:p>
            <a:pPr lvl="1"/>
            <a:r>
              <a:rPr lang="en-US" altLang="zh-CN" sz="2800" dirty="0"/>
              <a:t>It breaks up the “recursive decrementing” work into </a:t>
            </a:r>
            <a:r>
              <a:rPr lang="en-US" altLang="zh-CN" sz="2800" b="1" dirty="0"/>
              <a:t>shorter pieces</a:t>
            </a:r>
            <a:r>
              <a:rPr lang="en-US" altLang="zh-CN" sz="2800" dirty="0"/>
              <a:t>, so that the program can run more smoothly (this is important only for interactive or real-time programs).</a:t>
            </a:r>
          </a:p>
          <a:p>
            <a:pPr lvl="2"/>
            <a:r>
              <a:rPr lang="en-US" altLang="zh-CN" sz="2600" dirty="0"/>
              <a:t>e.g., </a:t>
            </a:r>
            <a:r>
              <a:rPr lang="en-US" altLang="zh-CN" sz="2600" dirty="0">
                <a:solidFill>
                  <a:schemeClr val="accent1"/>
                </a:solidFill>
              </a:rPr>
              <a:t>r.fi-&gt;p, p.fi-&gt;q</a:t>
            </a:r>
          </a:p>
          <a:p>
            <a:pPr lvl="1"/>
            <a:r>
              <a:rPr lang="en-US" altLang="zh-CN" sz="2800" dirty="0"/>
              <a:t>The recursive decrementing will be done only in one place, </a:t>
            </a:r>
            <a:r>
              <a:rPr lang="en-US" altLang="zh-CN" sz="2800" b="1" dirty="0"/>
              <a:t>in the allocator</a:t>
            </a:r>
            <a:endParaRPr kumimoji="1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6573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A8DC-2E4F-1F89-3B62-41F5104E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16A82-F8C2-FA8C-3069-49AA47C9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attractive.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major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problems:</a:t>
            </a:r>
          </a:p>
          <a:p>
            <a:pPr lvl="1"/>
            <a:r>
              <a:rPr kumimoji="1" lang="en-US" altLang="zh-CN" b="1" dirty="0"/>
              <a:t>Cycles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claimed</a:t>
            </a:r>
          </a:p>
          <a:p>
            <a:pPr lvl="1"/>
            <a:r>
              <a:rPr kumimoji="1" lang="en-US" altLang="zh-CN" dirty="0"/>
              <a:t>Incrementing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indeed.</a:t>
            </a:r>
          </a:p>
        </p:txBody>
      </p:sp>
    </p:spTree>
    <p:extLst>
      <p:ext uri="{BB962C8B-B14F-4D97-AF65-F5344CB8AC3E}">
        <p14:creationId xmlns:p14="http://schemas.microsoft.com/office/powerpoint/2010/main" val="58107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DD69-65E2-B057-2B36-4286ECCE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D72A3-1DAB-83D3-9865-BE5EF70D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999067"/>
            <a:ext cx="6303508" cy="5177896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reference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cycle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another.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Major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languages/systems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counting: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Perl,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Firefox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B71E1B-1DA0-3792-A782-6364197D5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44" y="884622"/>
            <a:ext cx="2526335" cy="59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8992-77E7-AF9F-26A1-28D441D5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71770-4E33-58D6-5E80-F5BE4369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Incrementing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indeed.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x.fi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← </a:t>
            </a:r>
            <a:r>
              <a:rPr lang="en-US" altLang="zh-CN" i="1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,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8D1E2-A2E3-70D5-D56C-31A07624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15" y="2607494"/>
            <a:ext cx="3889285" cy="34633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525E24-F242-89C4-3F58-661CB856EBA5}"/>
              </a:ext>
            </a:extLst>
          </p:cNvPr>
          <p:cNvSpPr txBox="1"/>
          <p:nvPr/>
        </p:nvSpPr>
        <p:spPr>
          <a:xfrm>
            <a:off x="4814011" y="3120273"/>
            <a:ext cx="399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</a:rPr>
              <a:t>Decrease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reference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count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what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 err="1">
                <a:solidFill>
                  <a:srgbClr val="0070C0"/>
                </a:solidFill>
              </a:rPr>
              <a:t>x.fi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previously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pointed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to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4927EE-51F3-1304-F88A-3A89AA72CC51}"/>
              </a:ext>
            </a:extLst>
          </p:cNvPr>
          <p:cNvSpPr txBox="1"/>
          <p:nvPr/>
        </p:nvSpPr>
        <p:spPr>
          <a:xfrm>
            <a:off x="4814011" y="5282697"/>
            <a:ext cx="3996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solidFill>
                  <a:srgbClr val="0070C0"/>
                </a:solidFill>
              </a:rPr>
              <a:t>Increase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reference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count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of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p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4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57F38-62E7-BA0C-B009-D56535D1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055D1-5841-693B-1D4C-6CF05A96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Advantages:</a:t>
            </a:r>
          </a:p>
          <a:p>
            <a:pPr lvl="1"/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</a:p>
          <a:p>
            <a:r>
              <a:rPr kumimoji="1" lang="en-US" altLang="zh-CN" dirty="0"/>
              <a:t>Disadvantages:</a:t>
            </a:r>
          </a:p>
          <a:p>
            <a:pPr lvl="1"/>
            <a:r>
              <a:rPr kumimoji="1" lang="en-US" altLang="zh-CN" dirty="0"/>
              <a:t>Fails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reclaim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unreachable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initiated</a:t>
            </a:r>
          </a:p>
          <a:p>
            <a:pPr lvl="1"/>
            <a:r>
              <a:rPr kumimoji="1" lang="en-US" altLang="zh-CN" dirty="0"/>
              <a:t>Noticeably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09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39782</TotalTime>
  <Words>2572</Words>
  <Application>Microsoft Macintosh PowerPoint</Application>
  <PresentationFormat>全屏显示(4:3)</PresentationFormat>
  <Paragraphs>341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Microsoft YaHei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Outline</vt:lpstr>
      <vt:lpstr>Reference Counts</vt:lpstr>
      <vt:lpstr>Reference Counts</vt:lpstr>
      <vt:lpstr>Reference Counts</vt:lpstr>
      <vt:lpstr>Reference Counts: Problems</vt:lpstr>
      <vt:lpstr>Problem 1: Reference Cycle</vt:lpstr>
      <vt:lpstr>Problem 2</vt:lpstr>
      <vt:lpstr>Analysis of Reference Counts</vt:lpstr>
      <vt:lpstr>Outline</vt:lpstr>
      <vt:lpstr>Copying Collection</vt:lpstr>
      <vt:lpstr>Copying Collection</vt:lpstr>
      <vt:lpstr>Copying Collection</vt:lpstr>
      <vt:lpstr>Copying Collection – Cheney’s Algorithm</vt:lpstr>
      <vt:lpstr>Breadth-First Copying Collection</vt:lpstr>
      <vt:lpstr>Locality of Reference</vt:lpstr>
      <vt:lpstr>A Hybrid Algorithm</vt:lpstr>
      <vt:lpstr>Outline</vt:lpstr>
      <vt:lpstr>Interface to the Compiler</vt:lpstr>
      <vt:lpstr>Fast Allocation</vt:lpstr>
      <vt:lpstr>Fast Allocation</vt:lpstr>
      <vt:lpstr>Fast Allocation</vt:lpstr>
      <vt:lpstr>Fast Allocation</vt:lpstr>
      <vt:lpstr>Fast Allocation</vt:lpstr>
      <vt:lpstr>Fast Allocation</vt:lpstr>
      <vt:lpstr>Fast Allocation</vt:lpstr>
      <vt:lpstr>Describing Data Layouts</vt:lpstr>
      <vt:lpstr>Describing Data Layouts</vt:lpstr>
      <vt:lpstr>Pointer Map</vt:lpstr>
      <vt:lpstr>Pointer Map</vt:lpstr>
      <vt:lpstr>Derived Pointers</vt:lpstr>
      <vt:lpstr>Derived Pointers</vt:lpstr>
      <vt:lpstr>Derived Pointers</vt:lpstr>
      <vt:lpstr>Summary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4937</cp:revision>
  <dcterms:created xsi:type="dcterms:W3CDTF">2020-08-10T07:34:11Z</dcterms:created>
  <dcterms:modified xsi:type="dcterms:W3CDTF">2024-05-29T10:06:21Z</dcterms:modified>
</cp:coreProperties>
</file>