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2"/>
  </p:notesMasterIdLst>
  <p:handoutMasterIdLst>
    <p:handoutMasterId r:id="rId43"/>
  </p:handoutMasterIdLst>
  <p:sldIdLst>
    <p:sldId id="317" r:id="rId2"/>
    <p:sldId id="40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409" r:id="rId11"/>
    <p:sldId id="264" r:id="rId12"/>
    <p:sldId id="267" r:id="rId13"/>
    <p:sldId id="266" r:id="rId14"/>
    <p:sldId id="265" r:id="rId15"/>
    <p:sldId id="268" r:id="rId16"/>
    <p:sldId id="269" r:id="rId17"/>
    <p:sldId id="270" r:id="rId18"/>
    <p:sldId id="271" r:id="rId19"/>
    <p:sldId id="272" r:id="rId20"/>
    <p:sldId id="275" r:id="rId21"/>
    <p:sldId id="274" r:id="rId22"/>
    <p:sldId id="273" r:id="rId23"/>
    <p:sldId id="276" r:id="rId24"/>
    <p:sldId id="277" r:id="rId25"/>
    <p:sldId id="278" r:id="rId26"/>
    <p:sldId id="279" r:id="rId27"/>
    <p:sldId id="280" r:id="rId28"/>
    <p:sldId id="281" r:id="rId29"/>
    <p:sldId id="283" r:id="rId30"/>
    <p:sldId id="282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2" r:id="rId39"/>
    <p:sldId id="291" r:id="rId40"/>
    <p:sldId id="295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495AB54-F904-754D-9C30-6405D8CBA388}">
          <p14:sldIdLst>
            <p14:sldId id="317"/>
            <p14:sldId id="408"/>
          </p14:sldIdLst>
        </p14:section>
        <p14:section name="无标题节" id="{39C29494-E0B0-114E-AF7D-E6DC11B8830E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409"/>
            <p14:sldId id="264"/>
            <p14:sldId id="267"/>
            <p14:sldId id="266"/>
            <p14:sldId id="265"/>
            <p14:sldId id="268"/>
            <p14:sldId id="269"/>
            <p14:sldId id="270"/>
            <p14:sldId id="271"/>
            <p14:sldId id="272"/>
            <p14:sldId id="275"/>
            <p14:sldId id="274"/>
            <p14:sldId id="273"/>
            <p14:sldId id="276"/>
            <p14:sldId id="277"/>
            <p14:sldId id="278"/>
            <p14:sldId id="279"/>
            <p14:sldId id="280"/>
            <p14:sldId id="281"/>
            <p14:sldId id="283"/>
            <p14:sldId id="282"/>
            <p14:sldId id="284"/>
            <p14:sldId id="285"/>
            <p14:sldId id="286"/>
            <p14:sldId id="287"/>
            <p14:sldId id="288"/>
            <p14:sldId id="289"/>
            <p14:sldId id="290"/>
            <p14:sldId id="292"/>
            <p14:sldId id="291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E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/>
    <p:restoredTop sz="77040"/>
  </p:normalViewPr>
  <p:slideViewPr>
    <p:cSldViewPr snapToGrid="0" snapToObjects="1">
      <p:cViewPr varScale="1">
        <p:scale>
          <a:sx n="166" d="100"/>
          <a:sy n="166" d="100"/>
        </p:scale>
        <p:origin x="840" y="184"/>
      </p:cViewPr>
      <p:guideLst/>
    </p:cSldViewPr>
  </p:slideViewPr>
  <p:outlineViewPr>
    <p:cViewPr>
      <p:scale>
        <a:sx n="33" d="100"/>
        <a:sy n="33" d="100"/>
      </p:scale>
      <p:origin x="0" y="-67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68" d="100"/>
          <a:sy n="168" d="100"/>
        </p:scale>
        <p:origin x="5432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BAC2433-2E79-42CD-2AEF-09FF8A87F3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A29A11-BAA7-7C51-39EA-A239F77B9D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BB83C-32E0-034D-8D84-25F4EB43A5FC}" type="datetimeFigureOut">
              <a:rPr kumimoji="1" lang="zh-CN" altLang="en-US" smtClean="0"/>
              <a:t>2024/5/29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B6EE9E-279B-92E3-8F71-E62FDEE970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2E1E6E-E5BF-1156-2776-333B5230CD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3B3C8-B69D-724D-87A9-BC3C836C57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3183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CF2DE-EA1F-5946-B11E-5BA9EE779404}" type="datetimeFigureOut">
              <a:rPr kumimoji="1" lang="zh-CN" altLang="en-US" smtClean="0"/>
              <a:t>2024/5/29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EF175-1A5C-BB4B-9AB5-E81745A700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2490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32DAA-E91B-4E64-A167-ADD60F34773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4826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9773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89005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6137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762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30880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72353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17867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61311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26040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9118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51530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35200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03334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65328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30068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78552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34532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58231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80602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50530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8100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50781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95884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74164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78187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05313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63362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76021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51429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81640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后面一页删除了，因为是完全在</a:t>
            </a:r>
            <a:r>
              <a:rPr kumimoji="1" lang="en-US" altLang="zh-CN" dirty="0"/>
              <a:t>OOP</a:t>
            </a:r>
            <a:r>
              <a:rPr kumimoji="1" lang="zh-CN" altLang="en-US" dirty="0"/>
              <a:t>课程中讲过的内容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39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28272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40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3830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7033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4156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7718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7772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6150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3494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86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2024/5/29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5181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2024/5/29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7034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963A01E-4848-BF4B-9906-C57392373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21" y="136525"/>
            <a:ext cx="9042850" cy="1279582"/>
          </a:xfrm>
        </p:spPr>
        <p:txBody>
          <a:bodyPr anchor="b">
            <a:normAutofit/>
          </a:bodyPr>
          <a:lstStyle>
            <a:lvl1pPr algn="ctr">
              <a:defRPr sz="33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687D2A-9185-C743-93A9-24F9C92A8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621" y="1959356"/>
            <a:ext cx="9042850" cy="365125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86142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CDC7EF8-F7CE-6D41-BB50-4AFB87BCB969}"/>
              </a:ext>
            </a:extLst>
          </p:cNvPr>
          <p:cNvSpPr/>
          <p:nvPr userDrawn="1"/>
        </p:nvSpPr>
        <p:spPr>
          <a:xfrm>
            <a:off x="0" y="287382"/>
            <a:ext cx="9144000" cy="75764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05775C74-8B6A-054B-A23A-9A2FA51C1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0"/>
            <a:ext cx="7886700" cy="961293"/>
          </a:xfrm>
        </p:spPr>
        <p:txBody>
          <a:bodyPr>
            <a:normAutofit/>
          </a:bodyPr>
          <a:lstStyle>
            <a:lvl1pPr>
              <a:defRPr sz="27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ABA7FF9-1C74-584B-94A4-58E31F820A7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1248676"/>
            <a:ext cx="7886700" cy="4952832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kumimoji="1" lang="zh-CN" altLang="en-US" dirty="0"/>
              <a:t>编辑母版文本样式</a:t>
            </a:r>
          </a:p>
          <a:p>
            <a:pPr lvl="1"/>
            <a:r>
              <a:rPr kumimoji="1" lang="zh-CN" altLang="en-US" dirty="0"/>
              <a:t>第二级</a:t>
            </a:r>
          </a:p>
          <a:p>
            <a:pPr lvl="2"/>
            <a:r>
              <a:rPr kumimoji="1" lang="zh-CN" altLang="en-US" dirty="0"/>
              <a:t>第三级</a:t>
            </a:r>
          </a:p>
          <a:p>
            <a:pPr lvl="3"/>
            <a:r>
              <a:rPr kumimoji="1" lang="zh-CN" altLang="en-US" dirty="0"/>
              <a:t>第四级</a:t>
            </a:r>
          </a:p>
          <a:p>
            <a:pPr lvl="4"/>
            <a:r>
              <a:rPr kumimoji="1" lang="zh-CN" altLang="en-US" dirty="0"/>
              <a:t>第五级</a:t>
            </a: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BB58DE52-1A7F-9E42-8369-739F5502C9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8A44B6B4-937D-054D-BEF6-8660ACCA85B8}" type="datetimeFigureOut">
              <a:rPr kumimoji="1" lang="zh-CN" altLang="en-US" smtClean="0"/>
              <a:t>2024/5/29</a:t>
            </a:fld>
            <a:endParaRPr kumimoji="1" lang="zh-CN" altLang="en-US" dirty="0"/>
          </a:p>
        </p:txBody>
      </p:sp>
      <p:sp>
        <p:nvSpPr>
          <p:cNvPr id="11" name="页脚占位符 4">
            <a:extLst>
              <a:ext uri="{FF2B5EF4-FFF2-40B4-BE49-F238E27FC236}">
                <a16:creationId xmlns:a16="http://schemas.microsoft.com/office/drawing/2014/main" id="{15E3F1D0-3C0A-7B4C-921D-46F39DAE5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12" name="幻灯片编号占位符 5">
            <a:extLst>
              <a:ext uri="{FF2B5EF4-FFF2-40B4-BE49-F238E27FC236}">
                <a16:creationId xmlns:a16="http://schemas.microsoft.com/office/drawing/2014/main" id="{6AC2F1C8-5607-BD4A-B976-70653C8E8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2597CCC-4A0B-5244-AD6B-955C19867F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1416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FC51B9C-615E-3E87-9C96-4F785C738C5A}"/>
              </a:ext>
            </a:extLst>
          </p:cNvPr>
          <p:cNvSpPr/>
          <p:nvPr userDrawn="1"/>
        </p:nvSpPr>
        <p:spPr>
          <a:xfrm>
            <a:off x="0" y="287382"/>
            <a:ext cx="9144000" cy="59879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244" y="287382"/>
            <a:ext cx="8449734" cy="598796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243" y="999067"/>
            <a:ext cx="8449733" cy="5177896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1243" y="6356351"/>
            <a:ext cx="2057400" cy="365125"/>
          </a:xfrm>
        </p:spPr>
        <p:txBody>
          <a:bodyPr/>
          <a:lstStyle/>
          <a:p>
            <a:fld id="{8A44B6B4-937D-054D-BEF6-8660ACCA85B8}" type="datetimeFigureOut">
              <a:rPr kumimoji="1" lang="zh-CN" altLang="en-US" smtClean="0"/>
              <a:t>2024/5/29</a:t>
            </a:fld>
            <a:endParaRPr kumimoji="1"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53576" y="6356351"/>
            <a:ext cx="2057400" cy="365125"/>
          </a:xfrm>
        </p:spPr>
        <p:txBody>
          <a:bodyPr/>
          <a:lstStyle/>
          <a:p>
            <a:fld id="{62597CCC-4A0B-5244-AD6B-955C19867F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920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2024/5/29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2152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2024/5/29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936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2024/5/29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58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2024/5/29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067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2024/5/29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854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2024/5/29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9459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2024/5/29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6329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48734-831C-F94B-866B-7951737D3FB9}" type="datetimeFigureOut">
              <a:rPr kumimoji="1" lang="zh-CN" altLang="en-US" smtClean="0"/>
              <a:t>2024/5/29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0614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  <p:sldLayoutId id="214748365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1A289F2B-57F2-FA94-C314-00CFB2892153}"/>
              </a:ext>
            </a:extLst>
          </p:cNvPr>
          <p:cNvGrpSpPr/>
          <p:nvPr/>
        </p:nvGrpSpPr>
        <p:grpSpPr>
          <a:xfrm>
            <a:off x="533400" y="1219200"/>
            <a:ext cx="8077200" cy="4837823"/>
            <a:chOff x="609600" y="1219200"/>
            <a:chExt cx="8077200" cy="4837823"/>
          </a:xfrm>
        </p:grpSpPr>
        <p:sp>
          <p:nvSpPr>
            <p:cNvPr id="14337" name="文本框 4099"/>
            <p:cNvSpPr txBox="1">
              <a:spLocks noChangeArrowheads="1"/>
            </p:cNvSpPr>
            <p:nvPr/>
          </p:nvSpPr>
          <p:spPr bwMode="auto">
            <a:xfrm>
              <a:off x="609600" y="4715630"/>
              <a:ext cx="8077200" cy="134139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zh-CN" altLang="en-US" sz="32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陈明帅</a:t>
              </a:r>
              <a:endParaRPr kumimoji="0" lang="en-US" altLang="zh-CN" sz="32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6350" algn="ctr">
                <a:lnSpc>
                  <a:spcPct val="100000"/>
                </a:lnSpc>
                <a:spcBef>
                  <a:spcPts val="965"/>
                </a:spcBef>
              </a:pPr>
              <a:r>
                <a:rPr lang="en-US" altLang="zh-CN" sz="2000" b="1" spc="-10" dirty="0" err="1">
                  <a:solidFill>
                    <a:schemeClr val="tx1"/>
                  </a:solidFill>
                  <a:uFill>
                    <a:solidFill>
                      <a:srgbClr val="0000FF"/>
                    </a:solidFill>
                  </a:uFill>
                  <a:latin typeface="Times New Roman"/>
                  <a:cs typeface="Times New Roman"/>
                </a:rPr>
                <a:t>m.chen@zju.edu.cn</a:t>
              </a:r>
              <a:endParaRPr lang="en-US" altLang="zh-CN" sz="2000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  <a:p>
              <a:pPr marL="6350" marR="76200" algn="ctr">
                <a:lnSpc>
                  <a:spcPct val="100000"/>
                </a:lnSpc>
                <a:spcBef>
                  <a:spcPts val="120"/>
                </a:spcBef>
              </a:pPr>
              <a:r>
                <a:rPr lang="zh-CN" altLang="en-US" sz="2000" b="1" spc="-25" dirty="0">
                  <a:solidFill>
                    <a:srgbClr val="25252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/>
                </a:rPr>
                <a:t>浙江大学 </a:t>
              </a:r>
              <a:r>
                <a:rPr lang="en-US" altLang="zh-CN" sz="2000" b="1" spc="-25" dirty="0">
                  <a:solidFill>
                    <a:srgbClr val="25252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/>
                </a:rPr>
                <a:t>·</a:t>
              </a:r>
              <a:r>
                <a:rPr lang="zh-CN" altLang="en-US" sz="2000" b="1" spc="-25" dirty="0">
                  <a:solidFill>
                    <a:srgbClr val="25252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/>
                </a:rPr>
                <a:t> </a:t>
              </a:r>
              <a:r>
                <a:rPr lang="zh-CN" altLang="en-US" sz="2000" b="1" spc="-15" dirty="0">
                  <a:solidFill>
                    <a:srgbClr val="25252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/>
                </a:rPr>
                <a:t>计算机科学与技术学院</a:t>
              </a:r>
              <a:endParaRPr kumimoji="0"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4338" name="文本框 4101"/>
            <p:cNvSpPr txBox="1">
              <a:spLocks noChangeArrowheads="1"/>
            </p:cNvSpPr>
            <p:nvPr/>
          </p:nvSpPr>
          <p:spPr bwMode="auto">
            <a:xfrm>
              <a:off x="609600" y="1219200"/>
              <a:ext cx="8077200" cy="92392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zh-CN" altLang="en-US" sz="54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编译原理</a:t>
              </a:r>
              <a:endParaRPr kumimoji="0" lang="en-US" altLang="zh-CN" sz="54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pic>
          <p:nvPicPr>
            <p:cNvPr id="1026" name="Picture 2" descr="Algorithmic trading - Energy Risk">
              <a:extLst>
                <a:ext uri="{FF2B5EF4-FFF2-40B4-BE49-F238E27FC236}">
                  <a16:creationId xmlns:a16="http://schemas.microsoft.com/office/drawing/2014/main" id="{8E1349D5-B664-23F6-443A-05B7443CBE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2641401"/>
              <a:ext cx="2705786" cy="1670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399C612-9316-EBA3-611E-177803F9311D}"/>
              </a:ext>
            </a:extLst>
          </p:cNvPr>
          <p:cNvSpPr txBox="1"/>
          <p:nvPr/>
        </p:nvSpPr>
        <p:spPr>
          <a:xfrm>
            <a:off x="4968586" y="6324524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marR="0" lvl="0" indent="0" algn="ctr" defTabSz="457200" rtl="0" eaLnBrk="1" fontAlgn="auto" latinLnBrk="0" hangingPunct="1">
              <a:lnSpc>
                <a:spcPct val="100000"/>
              </a:lnSpc>
              <a:spcBef>
                <a:spcPts val="9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FF"/>
                  </a:solidFill>
                </a:uFill>
                <a:latin typeface="Times New Roman"/>
                <a:ea typeface="宋体"/>
                <a:cs typeface="Times New Roman"/>
              </a:rPr>
              <a:t>Slides partially credited to </a:t>
            </a:r>
            <a:r>
              <a:rPr kumimoji="0" lang="en-US" altLang="zh-CN" sz="1600" b="1" i="0" u="none" strike="noStrike" kern="1200" cap="none" spc="-1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FF"/>
                  </a:solidFill>
                </a:uFill>
                <a:latin typeface="Times New Roman"/>
                <a:ea typeface="宋体"/>
                <a:cs typeface="Times New Roman"/>
              </a:rPr>
              <a:t>Zhongxin</a:t>
            </a:r>
            <a:r>
              <a:rPr kumimoji="0" lang="en-US" altLang="zh-CN" sz="1600" b="1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FF"/>
                  </a:solidFill>
                </a:uFill>
                <a:latin typeface="Times New Roman"/>
                <a:ea typeface="宋体"/>
                <a:cs typeface="Times New Roman"/>
              </a:rPr>
              <a:t> Liu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76F477-9CCC-D093-3896-7200CD532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Object-Oriented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3E859D4-9D5D-ADC1-AD69-B18731B4E295}"/>
              </a:ext>
            </a:extLst>
          </p:cNvPr>
          <p:cNvSpPr txBox="1"/>
          <p:nvPr/>
        </p:nvSpPr>
        <p:spPr>
          <a:xfrm>
            <a:off x="361244" y="1028343"/>
            <a:ext cx="844973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start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:=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zh-CN" altLang="en-US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class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Vehicle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extends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Object</a:t>
            </a:r>
            <a:r>
              <a:rPr lang="zh-CN" altLang="en-US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zh-CN" altLang="en-US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posit</a:t>
            </a:r>
            <a:r>
              <a:rPr lang="en-US" altLang="zh-CN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i</a:t>
            </a:r>
            <a:r>
              <a:rPr lang="en" altLang="zh-CN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on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:=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start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zh-CN" altLang="en-US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method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move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= 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position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:=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position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	</a:t>
            </a:r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class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Truck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extends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Vehicle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zh-CN" altLang="en-US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method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move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=</a:t>
            </a:r>
          </a:p>
          <a:p>
            <a:r>
              <a:rPr lang="zh-CN" altLang="en-US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&lt;=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55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zh-CN" altLang="en-US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     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then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position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:=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position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class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extends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Vehicle</a:t>
            </a:r>
            <a:r>
              <a:rPr lang="zh-CN" altLang="en-US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zh-CN" altLang="en-US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passengers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:=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zh-CN" altLang="en-US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method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await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v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Vehicle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=</a:t>
            </a:r>
          </a:p>
          <a:p>
            <a:r>
              <a:rPr lang="zh-CN" altLang="en-US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     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position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position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zh-CN" altLang="en-US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     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then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move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position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position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zh-CN" altLang="en-US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     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self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move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...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in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AF00DB"/>
                </a:solidFill>
                <a:latin typeface="Menlo" panose="020B0609030804020204" pitchFamily="49" charset="0"/>
              </a:rPr>
              <a:t>	</a:t>
            </a:r>
            <a:r>
              <a:rPr lang="en-US" altLang="zh-CN" dirty="0">
                <a:latin typeface="Menlo" panose="020B0609030804020204" pitchFamily="49" charset="0"/>
              </a:rPr>
              <a:t>...</a:t>
            </a:r>
            <a:endParaRPr lang="en" altLang="zh-CN" b="0" dirty="0"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end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0EDE954-25CC-5C55-56C7-A3576EB2DD00}"/>
              </a:ext>
            </a:extLst>
          </p:cNvPr>
          <p:cNvSpPr txBox="1"/>
          <p:nvPr/>
        </p:nvSpPr>
        <p:spPr>
          <a:xfrm>
            <a:off x="6682373" y="2569150"/>
            <a:ext cx="2308485" cy="110799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200" dirty="0"/>
              <a:t>What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are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the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variables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in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scope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on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entry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to</a:t>
            </a:r>
            <a:r>
              <a:rPr kumimoji="1" lang="zh-CN" altLang="en-US" sz="2200" dirty="0"/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await</a:t>
            </a:r>
            <a:r>
              <a:rPr kumimoji="1" lang="en-US" altLang="zh-CN" sz="2200" dirty="0"/>
              <a:t>?</a:t>
            </a:r>
            <a:endParaRPr kumimoji="1"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379391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B3F50-2DD3-7FC0-4247-5160BF62F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Object-Oriented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Cont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FC6187-6919-C39E-28EE-79B8CDB0BAA4}"/>
              </a:ext>
            </a:extLst>
          </p:cNvPr>
          <p:cNvSpPr txBox="1"/>
          <p:nvPr/>
        </p:nvSpPr>
        <p:spPr>
          <a:xfrm>
            <a:off x="361244" y="1017677"/>
            <a:ext cx="844973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F00DB"/>
                </a:solidFill>
                <a:latin typeface="Menlo" panose="020B0609030804020204" pitchFamily="49" charset="0"/>
              </a:rPr>
              <a:t>let</a:t>
            </a:r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start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:=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</a:t>
            </a:r>
            <a:endParaRPr lang="en-US" altLang="zh-CN" dirty="0">
              <a:solidFill>
                <a:srgbClr val="AF00DB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latin typeface="Menlo" panose="020B0609030804020204" pitchFamily="49" charset="0"/>
              </a:rPr>
              <a:t>    </a:t>
            </a:r>
            <a:r>
              <a:rPr lang="en-US" altLang="zh-CN" b="0" dirty="0">
                <a:effectLst/>
                <a:latin typeface="Menlo" panose="020B0609030804020204" pitchFamily="49" charset="0"/>
              </a:rPr>
              <a:t>...</a:t>
            </a:r>
          </a:p>
          <a:p>
            <a:r>
              <a:rPr lang="en-US" altLang="zh-CN" dirty="0">
                <a:latin typeface="Menlo" panose="020B0609030804020204" pitchFamily="49" charset="0"/>
              </a:rPr>
              <a:t>	</a:t>
            </a:r>
            <a:r>
              <a:rPr lang="zh-CN" altLang="en-US" dirty="0"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class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extends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Vehicle</a:t>
            </a:r>
            <a:r>
              <a:rPr lang="zh-CN" altLang="en-US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zh-CN" altLang="en-US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passengers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:=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zh-CN" altLang="en-US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method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await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Vehicle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=</a:t>
            </a:r>
          </a:p>
          <a:p>
            <a:r>
              <a:rPr lang="zh-CN" altLang="en-US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     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position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position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zh-CN" altLang="en-US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     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then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move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position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position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zh-CN" altLang="en-US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     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move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  <a:endParaRPr lang="en-US" altLang="zh-CN" b="0" dirty="0">
              <a:effectLst/>
              <a:latin typeface="Menlo" panose="020B0609030804020204" pitchFamily="49" charset="0"/>
            </a:endParaRPr>
          </a:p>
          <a:p>
            <a:r>
              <a:rPr lang="zh-CN" altLang="en-US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:=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Truck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zh-CN" altLang="en-US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:=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Car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zh-CN" altLang="en-US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b="0" dirty="0">
                <a:solidFill>
                  <a:srgbClr val="AF00DB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var</a:t>
            </a:r>
            <a:r>
              <a:rPr lang="en" altLang="zh-CN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v</a:t>
            </a:r>
            <a:r>
              <a:rPr lang="en" altLang="zh-CN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 : </a:t>
            </a:r>
            <a:r>
              <a:rPr lang="en" altLang="zh-CN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Vehicle</a:t>
            </a:r>
            <a:r>
              <a:rPr lang="en" altLang="zh-CN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 := </a:t>
            </a:r>
            <a:r>
              <a:rPr lang="en" altLang="zh-CN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c</a:t>
            </a:r>
            <a:endParaRPr lang="en" altLang="zh-CN" b="0" dirty="0">
              <a:effectLst/>
              <a:highlight>
                <a:srgbClr val="FFFF00"/>
              </a:highlight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in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zh-CN" altLang="en-US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passengers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:=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zh-CN" altLang="en-US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move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60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zh-CN" altLang="en-US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move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70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zh-CN" altLang="en-US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c</a:t>
            </a:r>
            <a:r>
              <a:rPr lang="en" altLang="zh-CN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await</a:t>
            </a:r>
            <a:r>
              <a:rPr lang="en" altLang="zh-CN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)</a:t>
            </a: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end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864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A1BDC-1466-6A9A-FB1C-A3BDB7AD2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Generate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Fetch</a:t>
            </a:r>
            <a:r>
              <a:rPr kumimoji="1" lang="zh-CN" altLang="en-US" dirty="0"/>
              <a:t> </a:t>
            </a:r>
            <a:r>
              <a:rPr kumimoji="1" lang="en-US" altLang="zh-CN" dirty="0"/>
              <a:t>Fields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A50F15-926C-45F5-F165-84CD03CD3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9066"/>
            <a:ext cx="8449733" cy="5571551"/>
          </a:xfrm>
        </p:spPr>
        <p:txBody>
          <a:bodyPr/>
          <a:lstStyle/>
          <a:p>
            <a:r>
              <a:rPr kumimoji="1" lang="en-US" altLang="zh-CN" dirty="0" err="1">
                <a:solidFill>
                  <a:srgbClr val="0070C0"/>
                </a:solidFill>
              </a:rPr>
              <a:t>v.position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v</a:t>
            </a:r>
            <a:r>
              <a:rPr kumimoji="1" lang="zh-CN" altLang="en-US" dirty="0"/>
              <a:t> </a:t>
            </a:r>
            <a:r>
              <a:rPr kumimoji="1" lang="en-US" altLang="zh-CN" dirty="0"/>
              <a:t>belongs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Vehicle</a:t>
            </a:r>
          </a:p>
          <a:p>
            <a:pPr lvl="1"/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evaluate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it,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compiler</a:t>
            </a:r>
            <a:r>
              <a:rPr kumimoji="1" lang="zh-CN" altLang="en-US" dirty="0"/>
              <a:t> </a:t>
            </a:r>
            <a:r>
              <a:rPr kumimoji="1" lang="en-US" altLang="zh-CN" dirty="0"/>
              <a:t>must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fetch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field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position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(record)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v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to.</a:t>
            </a:r>
          </a:p>
          <a:p>
            <a:r>
              <a:rPr kumimoji="1" lang="en-US" altLang="zh-CN" dirty="0"/>
              <a:t>How?</a:t>
            </a:r>
          </a:p>
          <a:p>
            <a:r>
              <a:rPr kumimoji="1" lang="en-US" altLang="zh-CN" dirty="0"/>
              <a:t>Simple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idea: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Get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b="1" i="1" dirty="0"/>
              <a:t>class</a:t>
            </a:r>
            <a:r>
              <a:rPr kumimoji="1" lang="zh-CN" altLang="en-US" b="1" i="1" dirty="0"/>
              <a:t> </a:t>
            </a:r>
            <a:r>
              <a:rPr kumimoji="1" lang="en-US" altLang="zh-CN" b="1" i="1" dirty="0"/>
              <a:t>descriptor</a:t>
            </a:r>
            <a:r>
              <a:rPr kumimoji="1" lang="zh-CN" altLang="en-US" b="1" i="1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Vehicle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environment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entry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v</a:t>
            </a:r>
          </a:p>
          <a:p>
            <a:pPr lvl="1"/>
            <a:r>
              <a:rPr kumimoji="1" lang="en-US" altLang="zh-CN" dirty="0"/>
              <a:t>Get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offset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position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descriptor</a:t>
            </a:r>
          </a:p>
          <a:p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run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time:</a:t>
            </a:r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v</a:t>
            </a:r>
            <a:r>
              <a:rPr kumimoji="1" lang="zh-CN" altLang="en-US" dirty="0"/>
              <a:t> </a:t>
            </a:r>
            <a:r>
              <a:rPr kumimoji="1" lang="en-US" altLang="zh-CN" dirty="0"/>
              <a:t>could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Car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Truck</a:t>
            </a:r>
            <a:r>
              <a:rPr kumimoji="1" lang="en-US" altLang="zh-CN" dirty="0"/>
              <a:t>.</a:t>
            </a:r>
          </a:p>
          <a:p>
            <a:pPr lvl="1"/>
            <a:r>
              <a:rPr kumimoji="1" lang="en-US" altLang="zh-CN" dirty="0"/>
              <a:t>Where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position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field</a:t>
            </a:r>
            <a:r>
              <a:rPr kumimoji="1" lang="zh-CN" altLang="en-US" dirty="0"/>
              <a:t> </a:t>
            </a:r>
            <a:r>
              <a:rPr kumimoji="1" lang="en-US" altLang="zh-CN" dirty="0"/>
              <a:t>be?</a:t>
            </a:r>
          </a:p>
        </p:txBody>
      </p:sp>
    </p:spTree>
    <p:extLst>
      <p:ext uri="{BB962C8B-B14F-4D97-AF65-F5344CB8AC3E}">
        <p14:creationId xmlns:p14="http://schemas.microsoft.com/office/powerpoint/2010/main" val="356968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E42620-E042-508A-847C-99C024ABA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086BEF-2989-114F-E82B-10A1868B1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Classes</a:t>
            </a:r>
          </a:p>
          <a:p>
            <a:r>
              <a:rPr kumimoji="1" lang="en-US" altLang="zh-CN" b="1" dirty="0"/>
              <a:t>Single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Inheritance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of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Data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Fields</a:t>
            </a:r>
          </a:p>
          <a:p>
            <a:r>
              <a:rPr kumimoji="1" lang="en-US" altLang="zh-CN" dirty="0"/>
              <a:t>Multiple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Inheritance</a:t>
            </a:r>
          </a:p>
          <a:p>
            <a:r>
              <a:rPr kumimoji="1" lang="en-US" altLang="zh-CN" dirty="0"/>
              <a:t>Testing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Membership</a:t>
            </a:r>
          </a:p>
          <a:p>
            <a:r>
              <a:rPr kumimoji="1" lang="en-US" altLang="zh-CN" dirty="0"/>
              <a:t>Private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Fields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26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DDC78-11EF-A37A-8B65-069D3196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Single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Inheritance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B72139-F902-07EE-C246-FD7670007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70C0"/>
                </a:solidFill>
              </a:rPr>
              <a:t>Single-inheritance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languages:</a:t>
            </a:r>
          </a:p>
          <a:p>
            <a:pPr lvl="1"/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extends</a:t>
            </a:r>
            <a:r>
              <a:rPr kumimoji="1" lang="zh-CN" altLang="en-US" dirty="0"/>
              <a:t> </a:t>
            </a:r>
            <a:r>
              <a:rPr kumimoji="1" lang="en-US" altLang="zh-CN" dirty="0"/>
              <a:t>just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</a:t>
            </a:r>
          </a:p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single-inheritance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languages,</a:t>
            </a:r>
            <a:r>
              <a:rPr kumimoji="1" lang="zh-CN" altLang="en-US" dirty="0"/>
              <a:t> </a:t>
            </a:r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fetch</a:t>
            </a:r>
            <a:r>
              <a:rPr kumimoji="1" lang="zh-CN" altLang="en-US" dirty="0"/>
              <a:t> </a:t>
            </a:r>
            <a:r>
              <a:rPr kumimoji="1" lang="en-US" altLang="zh-CN" dirty="0"/>
              <a:t>fields?</a:t>
            </a:r>
          </a:p>
        </p:txBody>
      </p:sp>
    </p:spTree>
    <p:extLst>
      <p:ext uri="{BB962C8B-B14F-4D97-AF65-F5344CB8AC3E}">
        <p14:creationId xmlns:p14="http://schemas.microsoft.com/office/powerpoint/2010/main" val="1047908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5C7F8-E4A0-D79A-3E5F-D3589D0CF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Fields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559494-F6CD-3CE6-6651-844BEFACC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Prefixing</a:t>
            </a:r>
          </a:p>
          <a:p>
            <a:pPr lvl="1"/>
            <a:r>
              <a:rPr kumimoji="1" lang="en-US" altLang="zh-CN" dirty="0"/>
              <a:t>Where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B</a:t>
            </a:r>
            <a:r>
              <a:rPr kumimoji="1" lang="zh-CN" altLang="en-US" dirty="0"/>
              <a:t> </a:t>
            </a:r>
            <a:r>
              <a:rPr kumimoji="1" lang="en-US" altLang="zh-CN" dirty="0"/>
              <a:t>extends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those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fields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B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inherited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laid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B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record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beginning,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order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they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appear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records.</a:t>
            </a:r>
          </a:p>
          <a:p>
            <a:pPr lvl="1"/>
            <a:r>
              <a:rPr kumimoji="1" lang="en-US" altLang="zh-CN" dirty="0"/>
              <a:t>Fields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B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inherited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placed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afterward.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BFA39EE-7388-5C0C-F33B-F307B681FCBF}"/>
              </a:ext>
            </a:extLst>
          </p:cNvPr>
          <p:cNvSpPr txBox="1"/>
          <p:nvPr/>
        </p:nvSpPr>
        <p:spPr>
          <a:xfrm>
            <a:off x="1540822" y="3046972"/>
            <a:ext cx="6062351" cy="147732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extends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Object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:=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 </a:t>
            </a: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extends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:=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					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:=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 </a:t>
            </a: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extends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:=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 </a:t>
            </a: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extends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:=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31BB2F6-71FE-216C-486A-5D9C4BDAC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822" y="5300453"/>
            <a:ext cx="1079500" cy="10414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A06B8C3-3136-0910-CCDD-21C0A8425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4610" y="4919408"/>
            <a:ext cx="1016000" cy="18161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B4FA723-89CE-E61C-21B0-6E0E51842E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4898" y="5116303"/>
            <a:ext cx="1016000" cy="14097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5F0A79D-495F-3266-E72E-4927205FAF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4325" y="4636805"/>
            <a:ext cx="10033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18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D52C2-A57F-3601-C8A8-EB3B70293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Methods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FF9C11-3E79-5C6C-B00A-26E224224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method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instance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much</a:t>
            </a:r>
            <a:r>
              <a:rPr kumimoji="1" lang="zh-CN" altLang="en-US" dirty="0"/>
              <a:t> </a:t>
            </a:r>
            <a:r>
              <a:rPr kumimoji="1" lang="en-US" altLang="zh-CN" dirty="0"/>
              <a:t>like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function</a:t>
            </a:r>
          </a:p>
          <a:p>
            <a:pPr lvl="1"/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turns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machine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resides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particular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address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space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29C6782-4E24-9F17-789D-8615791657BD}"/>
              </a:ext>
            </a:extLst>
          </p:cNvPr>
          <p:cNvSpPr/>
          <p:nvPr/>
        </p:nvSpPr>
        <p:spPr>
          <a:xfrm>
            <a:off x="7899817" y="2681018"/>
            <a:ext cx="644577" cy="317791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494FEC7-E8E6-DF73-7486-BE1B13752BB0}"/>
              </a:ext>
            </a:extLst>
          </p:cNvPr>
          <p:cNvSpPr/>
          <p:nvPr/>
        </p:nvSpPr>
        <p:spPr>
          <a:xfrm>
            <a:off x="7899817" y="3880232"/>
            <a:ext cx="644577" cy="689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1716835-94AF-5FBD-4451-94B2CA725EE6}"/>
              </a:ext>
            </a:extLst>
          </p:cNvPr>
          <p:cNvSpPr txBox="1"/>
          <p:nvPr/>
        </p:nvSpPr>
        <p:spPr>
          <a:xfrm>
            <a:off x="6445770" y="3680177"/>
            <a:ext cx="1888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i="1" dirty="0" err="1">
                <a:solidFill>
                  <a:srgbClr val="0070C0"/>
                </a:solidFill>
              </a:rPr>
              <a:t>Truck_move</a:t>
            </a:r>
            <a:endParaRPr kumimoji="1" lang="zh-CN" altLang="en-US" sz="2000" b="1" i="1" dirty="0">
              <a:solidFill>
                <a:srgbClr val="0070C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7EC902C-90DA-0B90-B436-E332C713BEA6}"/>
              </a:ext>
            </a:extLst>
          </p:cNvPr>
          <p:cNvSpPr txBox="1"/>
          <p:nvPr/>
        </p:nvSpPr>
        <p:spPr>
          <a:xfrm>
            <a:off x="7120328" y="6044827"/>
            <a:ext cx="2018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i="1" dirty="0"/>
              <a:t>Instruction</a:t>
            </a:r>
            <a:r>
              <a:rPr kumimoji="1" lang="zh-CN" altLang="en-US" sz="2000" b="1" i="1" dirty="0"/>
              <a:t> </a:t>
            </a:r>
            <a:r>
              <a:rPr kumimoji="1" lang="en-US" altLang="zh-CN" sz="2000" b="1" i="1" dirty="0"/>
              <a:t>Space</a:t>
            </a:r>
            <a:endParaRPr kumimoji="1" lang="zh-CN" altLang="en-US" sz="2000" b="1" i="1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18DB7718-B2AD-72B3-AABC-19002E32CD38}"/>
              </a:ext>
            </a:extLst>
          </p:cNvPr>
          <p:cNvSpPr txBox="1">
            <a:spLocks/>
          </p:cNvSpPr>
          <p:nvPr/>
        </p:nvSpPr>
        <p:spPr>
          <a:xfrm>
            <a:off x="333025" y="2681018"/>
            <a:ext cx="5902882" cy="3495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instance</a:t>
            </a:r>
            <a:r>
              <a:rPr kumimoji="1" lang="zh-CN" altLang="en-US" dirty="0"/>
              <a:t> </a:t>
            </a:r>
            <a:r>
              <a:rPr kumimoji="1" lang="en-US" altLang="zh-CN" i="1" dirty="0" err="1">
                <a:solidFill>
                  <a:srgbClr val="0070C0"/>
                </a:solidFill>
              </a:rPr>
              <a:t>Truck_move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entry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machine-code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label</a:t>
            </a:r>
            <a:r>
              <a:rPr kumimoji="1" lang="zh-CN" altLang="en-US" dirty="0"/>
              <a:t> </a:t>
            </a:r>
            <a:r>
              <a:rPr kumimoji="1" lang="en-US" altLang="zh-CN" i="1" dirty="0" err="1">
                <a:solidFill>
                  <a:srgbClr val="0070C0"/>
                </a:solidFill>
              </a:rPr>
              <a:t>Truch_move</a:t>
            </a:r>
            <a:r>
              <a:rPr kumimoji="1" lang="en-US" altLang="zh-CN" dirty="0"/>
              <a:t>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descriptor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contains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its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class,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also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list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instances.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412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991C1D-2592-2EF6-2150-5C499F7C6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FDA2C2-E5C6-0981-3D4C-F2FCB8057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object-oriented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declared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static</a:t>
            </a:r>
            <a:r>
              <a:rPr kumimoji="1" lang="en-US" altLang="zh-CN" dirty="0"/>
              <a:t>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</a:t>
            </a:r>
            <a:r>
              <a:rPr kumimoji="1" lang="zh-CN" altLang="en-US" dirty="0"/>
              <a:t> </a:t>
            </a:r>
            <a:r>
              <a:rPr kumimoji="1" lang="en-US" altLang="zh-CN" dirty="0" err="1">
                <a:solidFill>
                  <a:srgbClr val="0070C0"/>
                </a:solidFill>
              </a:rPr>
              <a:t>c.f</a:t>
            </a:r>
            <a:r>
              <a:rPr kumimoji="1" lang="en-US" altLang="zh-CN" dirty="0">
                <a:solidFill>
                  <a:srgbClr val="0070C0"/>
                </a:solidFill>
              </a:rPr>
              <a:t>()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compiler: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pPr lvl="1"/>
            <a:r>
              <a:rPr kumimoji="1" lang="en-US" altLang="zh-CN" dirty="0"/>
              <a:t>finds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suppose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class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</a:t>
            </a:r>
          </a:p>
          <a:p>
            <a:pPr lvl="1"/>
            <a:r>
              <a:rPr kumimoji="1" lang="en-US" altLang="zh-CN" dirty="0"/>
              <a:t>searches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class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suppose</a:t>
            </a:r>
            <a:r>
              <a:rPr kumimoji="1" lang="zh-CN" altLang="en-US" dirty="0"/>
              <a:t> </a:t>
            </a:r>
            <a:r>
              <a:rPr kumimoji="1" lang="en-US" altLang="zh-CN" dirty="0"/>
              <a:t>none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found</a:t>
            </a:r>
          </a:p>
          <a:p>
            <a:pPr lvl="1"/>
            <a:r>
              <a:rPr kumimoji="1" lang="en-US" altLang="zh-CN" dirty="0"/>
              <a:t>searches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suppose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class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B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so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</a:p>
          <a:p>
            <a:pPr lvl="1"/>
            <a:r>
              <a:rPr kumimoji="1" lang="en-US" altLang="zh-CN" dirty="0"/>
              <a:t>Suppose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ancestor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class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finds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static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method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label</a:t>
            </a:r>
            <a:r>
              <a:rPr kumimoji="1" lang="zh-CN" altLang="en-US" dirty="0"/>
              <a:t> </a:t>
            </a:r>
            <a:r>
              <a:rPr kumimoji="1" lang="en-US" altLang="zh-CN" dirty="0" err="1">
                <a:solidFill>
                  <a:srgbClr val="0070C0"/>
                </a:solidFill>
              </a:rPr>
              <a:t>A_f</a:t>
            </a:r>
            <a:endParaRPr kumimoji="1" lang="en-US" altLang="zh-CN" dirty="0">
              <a:solidFill>
                <a:srgbClr val="0070C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DD7B006-BA17-8049-AF7D-8E11D65FE0D6}"/>
              </a:ext>
            </a:extLst>
          </p:cNvPr>
          <p:cNvSpPr txBox="1"/>
          <p:nvPr/>
        </p:nvSpPr>
        <p:spPr>
          <a:xfrm>
            <a:off x="2383435" y="4955360"/>
            <a:ext cx="10643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c.f</a:t>
            </a:r>
            <a:r>
              <a:rPr kumimoji="1" lang="en-US" altLang="zh-CN" sz="2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kumimoji="1" lang="zh-CN" altLang="en-US" sz="2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1BA77C-3974-9C57-0AB2-A9703B03EFD6}"/>
              </a:ext>
            </a:extLst>
          </p:cNvPr>
          <p:cNvSpPr txBox="1"/>
          <p:nvPr/>
        </p:nvSpPr>
        <p:spPr>
          <a:xfrm>
            <a:off x="5186599" y="4955360"/>
            <a:ext cx="10643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A_f</a:t>
            </a:r>
            <a:endParaRPr kumimoji="1" lang="zh-CN" altLang="en-US" sz="2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4FE119D6-753C-1437-86D9-DB486DB24522}"/>
              </a:ext>
            </a:extLst>
          </p:cNvPr>
          <p:cNvSpPr/>
          <p:nvPr/>
        </p:nvSpPr>
        <p:spPr>
          <a:xfrm>
            <a:off x="3881571" y="5078470"/>
            <a:ext cx="779490" cy="2462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9153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B6AF7-25BD-D91B-43DB-97E32EFE3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Dynamic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4CB868-CA39-F3D9-2BE6-D6FF2E561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dynamic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method?</a:t>
            </a:r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f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may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overridden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class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D</a:t>
            </a:r>
            <a:r>
              <a:rPr kumimoji="1" lang="zh-CN" altLang="en-US" dirty="0"/>
              <a:t> </a:t>
            </a:r>
            <a:r>
              <a:rPr kumimoji="1" lang="en-US" altLang="zh-CN" dirty="0"/>
              <a:t>which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</a:t>
            </a:r>
            <a:r>
              <a:rPr kumimoji="1" lang="en-US" altLang="zh-CN" dirty="0"/>
              <a:t>.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pPr lvl="1"/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no</a:t>
            </a:r>
            <a:r>
              <a:rPr kumimoji="1" lang="zh-CN" altLang="en-US" dirty="0"/>
              <a:t> </a:t>
            </a:r>
            <a:r>
              <a:rPr kumimoji="1" lang="en-US" altLang="zh-CN" dirty="0"/>
              <a:t>way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tell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D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en-US" altLang="zh-CN" dirty="0" err="1">
                <a:solidFill>
                  <a:srgbClr val="0070C0"/>
                </a:solidFill>
              </a:rPr>
              <a:t>D_f</a:t>
            </a:r>
            <a:r>
              <a:rPr kumimoji="1" lang="zh-CN" altLang="en-US" dirty="0"/>
              <a:t> </a:t>
            </a:r>
            <a:r>
              <a:rPr kumimoji="1" lang="en-US" altLang="zh-CN" dirty="0"/>
              <a:t>should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called)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en-US" altLang="zh-CN" dirty="0" err="1">
                <a:solidFill>
                  <a:srgbClr val="0070C0"/>
                </a:solidFill>
              </a:rPr>
              <a:t>A_f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should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called)</a:t>
            </a:r>
          </a:p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problem?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9A3C359-2D11-53C7-3AAA-56E291F3E418}"/>
              </a:ext>
            </a:extLst>
          </p:cNvPr>
          <p:cNvSpPr txBox="1"/>
          <p:nvPr/>
        </p:nvSpPr>
        <p:spPr>
          <a:xfrm>
            <a:off x="2833506" y="3588015"/>
            <a:ext cx="3505206" cy="286232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extends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Object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:=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	method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}</a:t>
            </a: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extends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	method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g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}</a:t>
            </a: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extends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	method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g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}</a:t>
            </a: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extends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var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:=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	method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}</a:t>
            </a:r>
          </a:p>
        </p:txBody>
      </p:sp>
    </p:spTree>
    <p:extLst>
      <p:ext uri="{BB962C8B-B14F-4D97-AF65-F5344CB8AC3E}">
        <p14:creationId xmlns:p14="http://schemas.microsoft.com/office/powerpoint/2010/main" val="2430498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13916-2C9E-D8C1-2003-6556B2DD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Dynamic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3D9376-D528-57A6-0F36-70EB71F9C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descriptor</a:t>
            </a:r>
            <a:r>
              <a:rPr kumimoji="1" lang="zh-CN" altLang="en-US" dirty="0"/>
              <a:t> </a:t>
            </a:r>
            <a:r>
              <a:rPr kumimoji="1" lang="en-US" altLang="zh-CN" dirty="0"/>
              <a:t>must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contain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vector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with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method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instance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for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each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(</a:t>
            </a:r>
            <a:r>
              <a:rPr kumimoji="1" lang="en-US" altLang="zh-CN" dirty="0" err="1">
                <a:solidFill>
                  <a:srgbClr val="0070C0"/>
                </a:solidFill>
              </a:rPr>
              <a:t>nonstatic</a:t>
            </a:r>
            <a:r>
              <a:rPr kumimoji="1" lang="en-US" altLang="zh-CN" dirty="0">
                <a:solidFill>
                  <a:srgbClr val="0070C0"/>
                </a:solidFill>
              </a:rPr>
              <a:t>)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method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name</a:t>
            </a:r>
            <a:r>
              <a:rPr kumimoji="1" lang="en-US" altLang="zh-CN" dirty="0"/>
              <a:t>.</a:t>
            </a:r>
          </a:p>
          <a:p>
            <a:pPr lvl="1"/>
            <a:r>
              <a:rPr kumimoji="1" lang="en-US" altLang="zh-CN" dirty="0"/>
              <a:t>When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B</a:t>
            </a:r>
            <a:r>
              <a:rPr kumimoji="1" lang="zh-CN" altLang="en-US" dirty="0"/>
              <a:t> </a:t>
            </a:r>
            <a:r>
              <a:rPr kumimoji="1" lang="en-US" altLang="zh-CN" dirty="0"/>
              <a:t>inherits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starts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entries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</a:t>
            </a:r>
            <a:r>
              <a:rPr kumimoji="1" lang="zh-CN" altLang="en-US" dirty="0"/>
              <a:t> </a:t>
            </a:r>
            <a:r>
              <a:rPr kumimoji="1" lang="en-US" altLang="zh-CN" dirty="0"/>
              <a:t>names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continues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methods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declared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B</a:t>
            </a:r>
            <a:r>
              <a:rPr kumimoji="1" lang="en-US" altLang="zh-CN" dirty="0"/>
              <a:t>.</a:t>
            </a:r>
          </a:p>
          <a:p>
            <a:pPr lvl="1"/>
            <a:r>
              <a:rPr kumimoji="1" lang="en-US" altLang="zh-CN" dirty="0"/>
              <a:t>Just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like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arrangement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fields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inheritance.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E16FCFD-86DB-30E3-7CF8-EDCA3A7337FA}"/>
              </a:ext>
            </a:extLst>
          </p:cNvPr>
          <p:cNvSpPr txBox="1"/>
          <p:nvPr/>
        </p:nvSpPr>
        <p:spPr>
          <a:xfrm>
            <a:off x="93913" y="3739453"/>
            <a:ext cx="3505206" cy="286232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extends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Object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:=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	method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}</a:t>
            </a: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extends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	method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g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}</a:t>
            </a: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extends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	method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g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}</a:t>
            </a: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extends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var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:=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	method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}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3FD9FB6-39C8-D7C8-54EC-22F9BA8B5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594" y="3870607"/>
            <a:ext cx="1032771" cy="198832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0223234-8924-A0D6-424D-B4BE56182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9476" y="3868639"/>
            <a:ext cx="975068" cy="230832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E9EAC38-F1FA-D4E9-EA71-80C295EA4F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3009" y="3913609"/>
            <a:ext cx="1015663" cy="230832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4DCFD4C-F6B5-E579-CCF0-DA07A4D860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7137" y="3898641"/>
            <a:ext cx="2197423" cy="230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7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Overview</a:t>
            </a:r>
            <a:endParaRPr kumimoji="1"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B713D821-1DCD-3A7F-F5CF-C2AC1DE04DCF}"/>
              </a:ext>
            </a:extLst>
          </p:cNvPr>
          <p:cNvGrpSpPr/>
          <p:nvPr/>
        </p:nvGrpSpPr>
        <p:grpSpPr>
          <a:xfrm>
            <a:off x="3812671" y="1315322"/>
            <a:ext cx="1512000" cy="654393"/>
            <a:chOff x="3831472" y="983123"/>
            <a:chExt cx="1512000" cy="654393"/>
          </a:xfrm>
        </p:grpSpPr>
        <p:sp>
          <p:nvSpPr>
            <p:cNvPr id="7" name="圆角矩形 95">
              <a:extLst>
                <a:ext uri="{FF2B5EF4-FFF2-40B4-BE49-F238E27FC236}">
                  <a16:creationId xmlns:a16="http://schemas.microsoft.com/office/drawing/2014/main" id="{B2566D76-319D-D988-BD82-934AA67F8B53}"/>
                </a:ext>
              </a:extLst>
            </p:cNvPr>
            <p:cNvSpPr/>
            <p:nvPr/>
          </p:nvSpPr>
          <p:spPr>
            <a:xfrm>
              <a:off x="3831472" y="1133460"/>
              <a:ext cx="1512000" cy="504056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marL="0" marR="0" lvl="0" indent="0" algn="ctr" defTabSz="4572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Introduction</a:t>
              </a:r>
              <a:endPara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E4ED9C2-E94B-A006-A6A8-5361D88B122E}"/>
                </a:ext>
              </a:extLst>
            </p:cNvPr>
            <p:cNvSpPr/>
            <p:nvPr/>
          </p:nvSpPr>
          <p:spPr>
            <a:xfrm>
              <a:off x="3940712" y="983123"/>
              <a:ext cx="237478" cy="2848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1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8850112A-4A98-7EDC-C1AF-3F66FABAFDFD}"/>
              </a:ext>
            </a:extLst>
          </p:cNvPr>
          <p:cNvGrpSpPr/>
          <p:nvPr/>
        </p:nvGrpSpPr>
        <p:grpSpPr>
          <a:xfrm>
            <a:off x="263550" y="2343374"/>
            <a:ext cx="8610243" cy="3828826"/>
            <a:chOff x="263550" y="2343374"/>
            <a:chExt cx="8610243" cy="3828826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FDDF288A-B960-8C33-6CD0-B70D7B3FDDFE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450658" y="2474070"/>
              <a:ext cx="8242685" cy="3548017"/>
              <a:chOff x="566592" y="2324036"/>
              <a:chExt cx="8242684" cy="3548019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44226955-76AA-873A-DDC1-34DA9A4699BD}"/>
                  </a:ext>
                </a:extLst>
              </p:cNvPr>
              <p:cNvGrpSpPr/>
              <p:nvPr/>
            </p:nvGrpSpPr>
            <p:grpSpPr>
              <a:xfrm>
                <a:off x="566592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57" name="圆角矩形 140">
                  <a:extLst>
                    <a:ext uri="{FF2B5EF4-FFF2-40B4-BE49-F238E27FC236}">
                      <a16:creationId xmlns:a16="http://schemas.microsoft.com/office/drawing/2014/main" id="{2FFC634A-7097-3FD7-3FC4-B88E8DAF4900}"/>
                    </a:ext>
                  </a:extLst>
                </p:cNvPr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Lexical Analysis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86BD34EB-FF26-75A2-E41A-996472D7CC15}"/>
                    </a:ext>
                  </a:extLst>
                </p:cNvPr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546A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2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1DED1269-5CE4-5D98-A29D-C03634E46974}"/>
                  </a:ext>
                </a:extLst>
              </p:cNvPr>
              <p:cNvGrpSpPr/>
              <p:nvPr/>
            </p:nvGrpSpPr>
            <p:grpSpPr>
              <a:xfrm>
                <a:off x="2256999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55" name="圆角矩形 138">
                  <a:extLst>
                    <a:ext uri="{FF2B5EF4-FFF2-40B4-BE49-F238E27FC236}">
                      <a16:creationId xmlns:a16="http://schemas.microsoft.com/office/drawing/2014/main" id="{55DED93F-740E-75CE-AD64-30F75AA366EC}"/>
                    </a:ext>
                  </a:extLst>
                </p:cNvPr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Parsing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C9D319FF-1960-F65E-7299-8052D366DDE2}"/>
                    </a:ext>
                  </a:extLst>
                </p:cNvPr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546A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93E43640-B2E0-D6F7-93F3-378C84E40449}"/>
                  </a:ext>
                </a:extLst>
              </p:cNvPr>
              <p:cNvGrpSpPr/>
              <p:nvPr/>
            </p:nvGrpSpPr>
            <p:grpSpPr>
              <a:xfrm>
                <a:off x="3947406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53" name="圆角矩形 136">
                  <a:extLst>
                    <a:ext uri="{FF2B5EF4-FFF2-40B4-BE49-F238E27FC236}">
                      <a16:creationId xmlns:a16="http://schemas.microsoft.com/office/drawing/2014/main" id="{9C37A9D4-DDF9-A7B0-2B72-81FF90C709F7}"/>
                    </a:ext>
                  </a:extLst>
                </p:cNvPr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Abstract Syntax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54D68C9F-32E5-54F3-269F-ABF831DFD53D}"/>
                    </a:ext>
                  </a:extLst>
                </p:cNvPr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546A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681A8397-B0F8-6C29-D76B-EAED55C3C341}"/>
                  </a:ext>
                </a:extLst>
              </p:cNvPr>
              <p:cNvGrpSpPr/>
              <p:nvPr/>
            </p:nvGrpSpPr>
            <p:grpSpPr>
              <a:xfrm>
                <a:off x="5637813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51" name="圆角矩形 134">
                  <a:extLst>
                    <a:ext uri="{FF2B5EF4-FFF2-40B4-BE49-F238E27FC236}">
                      <a16:creationId xmlns:a16="http://schemas.microsoft.com/office/drawing/2014/main" id="{9365B8E4-6C2A-334B-939C-3A20C1EE81AA}"/>
                    </a:ext>
                  </a:extLst>
                </p:cNvPr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Semantic Analysis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03FD50E2-C477-E3F6-B0CF-69445CBAFA50}"/>
                    </a:ext>
                  </a:extLst>
                </p:cNvPr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2E8E957C-5049-75A2-A3BB-FBD3C61FB4B0}"/>
                  </a:ext>
                </a:extLst>
              </p:cNvPr>
              <p:cNvGrpSpPr/>
              <p:nvPr/>
            </p:nvGrpSpPr>
            <p:grpSpPr>
              <a:xfrm>
                <a:off x="7297276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49" name="圆角矩形 132">
                  <a:extLst>
                    <a:ext uri="{FF2B5EF4-FFF2-40B4-BE49-F238E27FC236}">
                      <a16:creationId xmlns:a16="http://schemas.microsoft.com/office/drawing/2014/main" id="{9E23B102-C74C-0DD5-8663-3D42DEA033F8}"/>
                    </a:ext>
                  </a:extLst>
                </p:cNvPr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Activation Records</a:t>
                  </a:r>
                  <a:endParaRPr kumimoji="1" lang="zh-CN" altLang="en-US" sz="18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E53679B2-7BCD-062E-A9A5-BE4AC2F21D52}"/>
                    </a:ext>
                  </a:extLst>
                </p:cNvPr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6</a:t>
                  </a:r>
                  <a:endParaRPr kumimoji="1" lang="zh-CN" alt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345376A0-BC87-3700-FA0E-9B4328E13557}"/>
                  </a:ext>
                </a:extLst>
              </p:cNvPr>
              <p:cNvGrpSpPr/>
              <p:nvPr/>
            </p:nvGrpSpPr>
            <p:grpSpPr>
              <a:xfrm>
                <a:off x="5637813" y="3218640"/>
                <a:ext cx="1512000" cy="654393"/>
                <a:chOff x="566592" y="2270551"/>
                <a:chExt cx="1512000" cy="654393"/>
              </a:xfrm>
            </p:grpSpPr>
            <p:sp>
              <p:nvSpPr>
                <p:cNvPr id="47" name="圆角矩形 130">
                  <a:extLst>
                    <a:ext uri="{FF2B5EF4-FFF2-40B4-BE49-F238E27FC236}">
                      <a16:creationId xmlns:a16="http://schemas.microsoft.com/office/drawing/2014/main" id="{9CFDBB5B-175C-3CAB-74EB-B8D7F85F3B2D}"/>
                    </a:ext>
                  </a:extLst>
                </p:cNvPr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Interm</a:t>
                  </a:r>
                  <a:r>
                    <a:rPr kumimoji="1" lang="en-US" altLang="zh-CN" sz="180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. Code</a:t>
                  </a:r>
                  <a:endParaRPr kumimoji="1" lang="zh-CN" altLang="en-US" sz="18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20D71E7D-AC98-70F7-A616-BCE93C7D548E}"/>
                    </a:ext>
                  </a:extLst>
                </p:cNvPr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1" lang="zh-CN" alt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9659469B-87B9-1E2F-8FE7-21F6AD1CD77E}"/>
                  </a:ext>
                </a:extLst>
              </p:cNvPr>
              <p:cNvGrpSpPr/>
              <p:nvPr/>
            </p:nvGrpSpPr>
            <p:grpSpPr>
              <a:xfrm>
                <a:off x="3949602" y="3218640"/>
                <a:ext cx="1512000" cy="654393"/>
                <a:chOff x="566592" y="2270551"/>
                <a:chExt cx="1481056" cy="654393"/>
              </a:xfrm>
            </p:grpSpPr>
            <p:sp>
              <p:nvSpPr>
                <p:cNvPr id="45" name="圆角矩形 128">
                  <a:extLst>
                    <a:ext uri="{FF2B5EF4-FFF2-40B4-BE49-F238E27FC236}">
                      <a16:creationId xmlns:a16="http://schemas.microsoft.com/office/drawing/2014/main" id="{5068E44D-1B34-91DA-99AD-797F2C13DB03}"/>
                    </a:ext>
                  </a:extLst>
                </p:cNvPr>
                <p:cNvSpPr/>
                <p:nvPr/>
              </p:nvSpPr>
              <p:spPr>
                <a:xfrm>
                  <a:off x="566592" y="2420888"/>
                  <a:ext cx="1481056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Blocks &amp; Traces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A9ACBEB7-974D-80B2-93DE-FB1ADE806C7A}"/>
                    </a:ext>
                  </a:extLst>
                </p:cNvPr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546A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8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2CE51EC3-F159-DAD6-3058-5244FDE4AA99}"/>
                  </a:ext>
                </a:extLst>
              </p:cNvPr>
              <p:cNvGrpSpPr/>
              <p:nvPr/>
            </p:nvGrpSpPr>
            <p:grpSpPr>
              <a:xfrm>
                <a:off x="2258123" y="3218640"/>
                <a:ext cx="1512000" cy="654393"/>
                <a:chOff x="584046" y="2270551"/>
                <a:chExt cx="1512000" cy="654393"/>
              </a:xfrm>
            </p:grpSpPr>
            <p:sp>
              <p:nvSpPr>
                <p:cNvPr id="43" name="圆角矩形 126">
                  <a:extLst>
                    <a:ext uri="{FF2B5EF4-FFF2-40B4-BE49-F238E27FC236}">
                      <a16:creationId xmlns:a16="http://schemas.microsoft.com/office/drawing/2014/main" id="{B7D57C01-C544-3B21-11FF-B1B70F791F14}"/>
                    </a:ext>
                  </a:extLst>
                </p:cNvPr>
                <p:cNvSpPr/>
                <p:nvPr/>
              </p:nvSpPr>
              <p:spPr>
                <a:xfrm>
                  <a:off x="584046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Instruct. Selection</a:t>
                  </a:r>
                  <a:endParaRPr kumimoji="1" lang="zh-CN" altLang="en-US" sz="18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C05B4760-F5C5-37D9-DED7-CA999B9A22B9}"/>
                    </a:ext>
                  </a:extLst>
                </p:cNvPr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1" lang="zh-CN" alt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B86D5FF9-570E-91F4-2EF5-B6AA0FC8DD04}"/>
                  </a:ext>
                </a:extLst>
              </p:cNvPr>
              <p:cNvGrpSpPr/>
              <p:nvPr/>
            </p:nvGrpSpPr>
            <p:grpSpPr>
              <a:xfrm>
                <a:off x="3013423" y="4082260"/>
                <a:ext cx="1512000" cy="654393"/>
                <a:chOff x="590792" y="2270551"/>
                <a:chExt cx="1512000" cy="654393"/>
              </a:xfrm>
            </p:grpSpPr>
            <p:sp>
              <p:nvSpPr>
                <p:cNvPr id="41" name="圆角矩形 124">
                  <a:extLst>
                    <a:ext uri="{FF2B5EF4-FFF2-40B4-BE49-F238E27FC236}">
                      <a16:creationId xmlns:a16="http://schemas.microsoft.com/office/drawing/2014/main" id="{5BDFF2CA-02A6-DE9F-87B2-A2057F0BFE11}"/>
                    </a:ext>
                  </a:extLst>
                </p:cNvPr>
                <p:cNvSpPr/>
                <p:nvPr/>
              </p:nvSpPr>
              <p:spPr>
                <a:xfrm>
                  <a:off x="5907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Liveness Analysis</a:t>
                  </a:r>
                  <a:endParaRPr kumimoji="1" lang="zh-CN" altLang="en-US" sz="18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D3CF8D49-2117-AFD8-858C-79B3AE02CB87}"/>
                    </a:ext>
                  </a:extLst>
                </p:cNvPr>
                <p:cNvSpPr/>
                <p:nvPr/>
              </p:nvSpPr>
              <p:spPr>
                <a:xfrm>
                  <a:off x="675831" y="2270551"/>
                  <a:ext cx="310836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10</a:t>
                  </a:r>
                  <a:endParaRPr kumimoji="1" lang="zh-CN" alt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20477E2E-E24A-B5AF-D480-4F2836B6F037}"/>
                  </a:ext>
                </a:extLst>
              </p:cNvPr>
              <p:cNvGrpSpPr/>
              <p:nvPr/>
            </p:nvGrpSpPr>
            <p:grpSpPr>
              <a:xfrm>
                <a:off x="4912722" y="4082260"/>
                <a:ext cx="1512000" cy="654393"/>
                <a:chOff x="566592" y="2270551"/>
                <a:chExt cx="1512000" cy="654393"/>
              </a:xfrm>
            </p:grpSpPr>
            <p:sp>
              <p:nvSpPr>
                <p:cNvPr id="39" name="圆角矩形 122">
                  <a:extLst>
                    <a:ext uri="{FF2B5EF4-FFF2-40B4-BE49-F238E27FC236}">
                      <a16:creationId xmlns:a16="http://schemas.microsoft.com/office/drawing/2014/main" id="{445ECF46-BA32-D85E-236A-7BD5579C9758}"/>
                    </a:ext>
                  </a:extLst>
                </p:cNvPr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Register Allocation</a:t>
                  </a:r>
                  <a:endParaRPr kumimoji="1" lang="zh-CN" altLang="en-US" sz="18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8498B575-0094-7C9C-DB62-C9FE3E7DE6A2}"/>
                    </a:ext>
                  </a:extLst>
                </p:cNvPr>
                <p:cNvSpPr/>
                <p:nvPr/>
              </p:nvSpPr>
              <p:spPr>
                <a:xfrm>
                  <a:off x="675831" y="2270551"/>
                  <a:ext cx="310836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11</a:t>
                  </a:r>
                  <a:endParaRPr kumimoji="1" lang="zh-CN" alt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2B891B09-4019-A1D9-4220-874CDE89FE4B}"/>
                  </a:ext>
                </a:extLst>
              </p:cNvPr>
              <p:cNvGrpSpPr/>
              <p:nvPr/>
            </p:nvGrpSpPr>
            <p:grpSpPr>
              <a:xfrm>
                <a:off x="3013423" y="5217662"/>
                <a:ext cx="1512000" cy="654393"/>
                <a:chOff x="590792" y="2270551"/>
                <a:chExt cx="1512000" cy="654393"/>
              </a:xfrm>
            </p:grpSpPr>
            <p:sp>
              <p:nvSpPr>
                <p:cNvPr id="37" name="圆角矩形 120">
                  <a:extLst>
                    <a:ext uri="{FF2B5EF4-FFF2-40B4-BE49-F238E27FC236}">
                      <a16:creationId xmlns:a16="http://schemas.microsoft.com/office/drawing/2014/main" id="{08DF22D1-6227-6DFF-4BFF-7E385DE7BBBC}"/>
                    </a:ext>
                  </a:extLst>
                </p:cNvPr>
                <p:cNvSpPr/>
                <p:nvPr/>
              </p:nvSpPr>
              <p:spPr>
                <a:xfrm>
                  <a:off x="5907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Garbage Collection</a:t>
                  </a:r>
                  <a:endParaRPr kumimoji="1" lang="zh-CN" altLang="en-US" sz="18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9FECDA80-30FE-8D79-8B7C-FD5CEBDBA5EE}"/>
                    </a:ext>
                  </a:extLst>
                </p:cNvPr>
                <p:cNvSpPr/>
                <p:nvPr/>
              </p:nvSpPr>
              <p:spPr>
                <a:xfrm>
                  <a:off x="675831" y="2270551"/>
                  <a:ext cx="310836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13</a:t>
                  </a:r>
                  <a:endParaRPr kumimoji="1" lang="zh-CN" alt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C4CC468F-9930-263C-163B-35DF2655FF47}"/>
                  </a:ext>
                </a:extLst>
              </p:cNvPr>
              <p:cNvGrpSpPr/>
              <p:nvPr/>
            </p:nvGrpSpPr>
            <p:grpSpPr>
              <a:xfrm>
                <a:off x="4912722" y="5217662"/>
                <a:ext cx="1512000" cy="654393"/>
                <a:chOff x="566592" y="2270551"/>
                <a:chExt cx="1512000" cy="654393"/>
              </a:xfrm>
            </p:grpSpPr>
            <p:sp>
              <p:nvSpPr>
                <p:cNvPr id="35" name="圆角矩形 118">
                  <a:extLst>
                    <a:ext uri="{FF2B5EF4-FFF2-40B4-BE49-F238E27FC236}">
                      <a16:creationId xmlns:a16="http://schemas.microsoft.com/office/drawing/2014/main" id="{076F69E1-6963-BFDA-3D1C-ACF979D694ED}"/>
                    </a:ext>
                  </a:extLst>
                </p:cNvPr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Loop Optimizations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9CB0E042-44A9-7C07-18F7-2417BE8C1C8A}"/>
                    </a:ext>
                  </a:extLst>
                </p:cNvPr>
                <p:cNvSpPr/>
                <p:nvPr/>
              </p:nvSpPr>
              <p:spPr>
                <a:xfrm>
                  <a:off x="675831" y="2270551"/>
                  <a:ext cx="310836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546A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18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cxnSp>
            <p:nvCxnSpPr>
              <p:cNvPr id="27" name="直线箭头连接符 110">
                <a:extLst>
                  <a:ext uri="{FF2B5EF4-FFF2-40B4-BE49-F238E27FC236}">
                    <a16:creationId xmlns:a16="http://schemas.microsoft.com/office/drawing/2014/main" id="{7154F69E-F07D-A328-ABAA-A8B47F4B996D}"/>
                  </a:ext>
                </a:extLst>
              </p:cNvPr>
              <p:cNvCxnSpPr>
                <a:stCxn id="57" idx="3"/>
                <a:endCxn id="55" idx="1"/>
              </p:cNvCxnSpPr>
              <p:nvPr/>
            </p:nvCxnSpPr>
            <p:spPr>
              <a:xfrm>
                <a:off x="2078592" y="2726401"/>
                <a:ext cx="178407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箭头连接符 111">
                <a:extLst>
                  <a:ext uri="{FF2B5EF4-FFF2-40B4-BE49-F238E27FC236}">
                    <a16:creationId xmlns:a16="http://schemas.microsoft.com/office/drawing/2014/main" id="{B6D467ED-47F7-01E4-E0FE-D3A5A34DD017}"/>
                  </a:ext>
                </a:extLst>
              </p:cNvPr>
              <p:cNvCxnSpPr>
                <a:cxnSpLocks/>
                <a:stCxn id="55" idx="3"/>
                <a:endCxn id="53" idx="1"/>
              </p:cNvCxnSpPr>
              <p:nvPr/>
            </p:nvCxnSpPr>
            <p:spPr>
              <a:xfrm>
                <a:off x="3768999" y="2726401"/>
                <a:ext cx="178407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箭头连接符 112">
                <a:extLst>
                  <a:ext uri="{FF2B5EF4-FFF2-40B4-BE49-F238E27FC236}">
                    <a16:creationId xmlns:a16="http://schemas.microsoft.com/office/drawing/2014/main" id="{605D860A-CCE6-11C5-78AA-B2216A90913D}"/>
                  </a:ext>
                </a:extLst>
              </p:cNvPr>
              <p:cNvCxnSpPr>
                <a:cxnSpLocks/>
                <a:stCxn id="53" idx="3"/>
                <a:endCxn id="51" idx="1"/>
              </p:cNvCxnSpPr>
              <p:nvPr/>
            </p:nvCxnSpPr>
            <p:spPr>
              <a:xfrm>
                <a:off x="5459406" y="2726401"/>
                <a:ext cx="178407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箭头连接符 113">
                <a:extLst>
                  <a:ext uri="{FF2B5EF4-FFF2-40B4-BE49-F238E27FC236}">
                    <a16:creationId xmlns:a16="http://schemas.microsoft.com/office/drawing/2014/main" id="{2BFD3A69-932C-4949-487A-0C380DC824C3}"/>
                  </a:ext>
                </a:extLst>
              </p:cNvPr>
              <p:cNvCxnSpPr>
                <a:cxnSpLocks/>
                <a:stCxn id="51" idx="2"/>
                <a:endCxn id="47" idx="0"/>
              </p:cNvCxnSpPr>
              <p:nvPr/>
            </p:nvCxnSpPr>
            <p:spPr>
              <a:xfrm>
                <a:off x="6393813" y="2978429"/>
                <a:ext cx="0" cy="390548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线箭头连接符 114">
                <a:extLst>
                  <a:ext uri="{FF2B5EF4-FFF2-40B4-BE49-F238E27FC236}">
                    <a16:creationId xmlns:a16="http://schemas.microsoft.com/office/drawing/2014/main" id="{CFBE861A-1615-607A-8C3A-F38CB999A855}"/>
                  </a:ext>
                </a:extLst>
              </p:cNvPr>
              <p:cNvCxnSpPr>
                <a:cxnSpLocks/>
                <a:stCxn id="47" idx="1"/>
                <a:endCxn id="45" idx="3"/>
              </p:cNvCxnSpPr>
              <p:nvPr/>
            </p:nvCxnSpPr>
            <p:spPr>
              <a:xfrm flipH="1">
                <a:off x="5461602" y="3621005"/>
                <a:ext cx="176211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箭头连接符 115">
                <a:extLst>
                  <a:ext uri="{FF2B5EF4-FFF2-40B4-BE49-F238E27FC236}">
                    <a16:creationId xmlns:a16="http://schemas.microsoft.com/office/drawing/2014/main" id="{6C2D0E23-C7D4-8B45-F44E-D092CDF3C127}"/>
                  </a:ext>
                </a:extLst>
              </p:cNvPr>
              <p:cNvCxnSpPr>
                <a:cxnSpLocks/>
                <a:stCxn id="41" idx="3"/>
                <a:endCxn id="39" idx="1"/>
              </p:cNvCxnSpPr>
              <p:nvPr/>
            </p:nvCxnSpPr>
            <p:spPr>
              <a:xfrm>
                <a:off x="4525423" y="4484625"/>
                <a:ext cx="387299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肘形连接符 116">
                <a:extLst>
                  <a:ext uri="{FF2B5EF4-FFF2-40B4-BE49-F238E27FC236}">
                    <a16:creationId xmlns:a16="http://schemas.microsoft.com/office/drawing/2014/main" id="{0982D50D-4CEB-C211-088E-72C6F097BCB1}"/>
                  </a:ext>
                </a:extLst>
              </p:cNvPr>
              <p:cNvCxnSpPr>
                <a:cxnSpLocks/>
                <a:stCxn id="49" idx="2"/>
                <a:endCxn id="47" idx="3"/>
              </p:cNvCxnSpPr>
              <p:nvPr/>
            </p:nvCxnSpPr>
            <p:spPr>
              <a:xfrm rot="5400000">
                <a:off x="7280257" y="2847986"/>
                <a:ext cx="642576" cy="903463"/>
              </a:xfrm>
              <a:prstGeom prst="bentConnector2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肘形连接符 117">
                <a:extLst>
                  <a:ext uri="{FF2B5EF4-FFF2-40B4-BE49-F238E27FC236}">
                    <a16:creationId xmlns:a16="http://schemas.microsoft.com/office/drawing/2014/main" id="{09C0A335-4F4B-842D-D51B-C66E8492879F}"/>
                  </a:ext>
                </a:extLst>
              </p:cNvPr>
              <p:cNvCxnSpPr>
                <a:cxnSpLocks/>
                <a:endCxn id="35" idx="1"/>
              </p:cNvCxnSpPr>
              <p:nvPr/>
            </p:nvCxnSpPr>
            <p:spPr>
              <a:xfrm rot="16200000" flipH="1">
                <a:off x="4246668" y="4953972"/>
                <a:ext cx="1135403" cy="196706"/>
              </a:xfrm>
              <a:prstGeom prst="bentConnector2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矩形 27">
              <a:extLst>
                <a:ext uri="{FF2B5EF4-FFF2-40B4-BE49-F238E27FC236}">
                  <a16:creationId xmlns:a16="http://schemas.microsoft.com/office/drawing/2014/main" id="{E3BDEF4E-F197-D2C2-BAFC-B50F5FE17028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 bwMode="gray">
            <a:xfrm rot="5400000">
              <a:off x="3185853" y="-572274"/>
              <a:ext cx="2772292" cy="8603588"/>
            </a:xfrm>
            <a:prstGeom prst="rect">
              <a:avLst/>
            </a:prstGeom>
            <a:noFill/>
            <a:ln w="19050" algn="ctr">
              <a:solidFill>
                <a:srgbClr val="002060">
                  <a:alpha val="35000"/>
                </a:srgbClr>
              </a:solidFill>
              <a:prstDash val="sysDash"/>
              <a:miter lim="800000"/>
            </a:ln>
            <a:effectLst/>
          </p:spPr>
          <p:txBody>
            <a:bodyPr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349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12" name="矩形 27">
              <a:extLst>
                <a:ext uri="{FF2B5EF4-FFF2-40B4-BE49-F238E27FC236}">
                  <a16:creationId xmlns:a16="http://schemas.microsoft.com/office/drawing/2014/main" id="{09EE47CF-D7F3-E29B-1D7A-100AACDB440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 bwMode="gray">
            <a:xfrm rot="5400000">
              <a:off x="4103809" y="1390228"/>
              <a:ext cx="936379" cy="8603588"/>
            </a:xfrm>
            <a:prstGeom prst="rect">
              <a:avLst/>
            </a:prstGeom>
            <a:noFill/>
            <a:ln w="19050" algn="ctr">
              <a:solidFill>
                <a:srgbClr val="002060">
                  <a:alpha val="35000"/>
                </a:srgbClr>
              </a:solidFill>
              <a:prstDash val="sysDash"/>
              <a:miter lim="800000"/>
            </a:ln>
            <a:effectLst/>
          </p:spPr>
          <p:txBody>
            <a:bodyPr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349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61FFE53-0DC7-6822-A3B0-854A3B4F8750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263550" y="4751151"/>
              <a:ext cx="457200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Fundamentals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542CB18-C22D-A036-1C96-808C5CE2A7D3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>
              <a:off x="263550" y="5802868"/>
              <a:ext cx="457200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Advanced Topics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3" name="圆角矩形 120">
            <a:extLst>
              <a:ext uri="{FF2B5EF4-FFF2-40B4-BE49-F238E27FC236}">
                <a16:creationId xmlns:a16="http://schemas.microsoft.com/office/drawing/2014/main" id="{B9837D53-9B88-C37F-3149-B29AD4B91CF1}"/>
              </a:ext>
            </a:extLst>
          </p:cNvPr>
          <p:cNvSpPr/>
          <p:nvPr/>
        </p:nvSpPr>
        <p:spPr>
          <a:xfrm>
            <a:off x="6505495" y="5520094"/>
            <a:ext cx="1512000" cy="504056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rtlCol="0" anchor="ctr" anchorCtr="1"/>
          <a:lstStyle/>
          <a:p>
            <a:pPr marL="0" marR="0" lvl="0" indent="0" algn="ctr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Obj.-Ori. </a:t>
            </a:r>
            <a:r>
              <a:rPr kumimoji="1" lang="en-US" altLang="zh-CN" b="1" dirty="0">
                <a:solidFill>
                  <a:srgbClr val="C00000"/>
                </a:solidFill>
                <a:latin typeface="Calibri"/>
                <a:ea typeface="等线" panose="02010600030101010101" pitchFamily="2" charset="-122"/>
              </a:rPr>
              <a:t>Languages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3A57B6-1EDD-FE47-686B-8E62698F1E62}"/>
              </a:ext>
            </a:extLst>
          </p:cNvPr>
          <p:cNvSpPr/>
          <p:nvPr/>
        </p:nvSpPr>
        <p:spPr>
          <a:xfrm>
            <a:off x="6590534" y="5369757"/>
            <a:ext cx="310836" cy="284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14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2499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67609-36B7-EC4A-1EEE-9EEDCED7C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Dynamic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ACD7A7-787C-ABC3-97C7-03871F1DE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execute</a:t>
            </a:r>
            <a:r>
              <a:rPr kumimoji="1" lang="zh-CN" altLang="en-US" dirty="0"/>
              <a:t> </a:t>
            </a:r>
            <a:r>
              <a:rPr kumimoji="1" lang="en-US" altLang="zh-CN" dirty="0" err="1">
                <a:solidFill>
                  <a:srgbClr val="0070C0"/>
                </a:solidFill>
              </a:rPr>
              <a:t>c.f</a:t>
            </a:r>
            <a:r>
              <a:rPr kumimoji="1" lang="en-US" altLang="zh-CN" dirty="0">
                <a:solidFill>
                  <a:srgbClr val="0070C0"/>
                </a:solidFill>
              </a:rPr>
              <a:t>()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where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dynamic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must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these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instructions:</a:t>
            </a:r>
          </a:p>
          <a:p>
            <a:pPr marL="914400" lvl="1" indent="-457200">
              <a:buAutoNum type="arabicPeriod"/>
            </a:pPr>
            <a:r>
              <a:rPr kumimoji="1" lang="en" altLang="zh-CN" dirty="0"/>
              <a:t>Fetch the class descriptor </a:t>
            </a:r>
            <a:r>
              <a:rPr kumimoji="1" lang="en" altLang="zh-CN" i="1" dirty="0">
                <a:solidFill>
                  <a:srgbClr val="0070C0"/>
                </a:solidFill>
              </a:rPr>
              <a:t>d</a:t>
            </a:r>
            <a:r>
              <a:rPr kumimoji="1" lang="en" altLang="zh-CN" dirty="0"/>
              <a:t> at offset 0 from object </a:t>
            </a:r>
            <a:r>
              <a:rPr kumimoji="1" lang="en" altLang="zh-CN" dirty="0">
                <a:solidFill>
                  <a:srgbClr val="0070C0"/>
                </a:solidFill>
              </a:rPr>
              <a:t>c</a:t>
            </a:r>
            <a:r>
              <a:rPr kumimoji="1" lang="en" altLang="zh-CN" dirty="0"/>
              <a:t>.</a:t>
            </a:r>
          </a:p>
          <a:p>
            <a:pPr marL="914400" lvl="1" indent="-457200">
              <a:buAutoNum type="arabicPeriod"/>
            </a:pPr>
            <a:r>
              <a:rPr kumimoji="1" lang="en" altLang="zh-CN" dirty="0"/>
              <a:t>Fetch the method-instance pointer </a:t>
            </a:r>
            <a:r>
              <a:rPr kumimoji="1" lang="en" altLang="zh-CN" dirty="0">
                <a:solidFill>
                  <a:srgbClr val="0070C0"/>
                </a:solidFill>
              </a:rPr>
              <a:t>p</a:t>
            </a:r>
            <a:r>
              <a:rPr kumimoji="1" lang="en" altLang="zh-CN" dirty="0"/>
              <a:t> from the (constant) </a:t>
            </a:r>
            <a:r>
              <a:rPr kumimoji="1" lang="en" altLang="zh-CN" dirty="0">
                <a:solidFill>
                  <a:srgbClr val="0070C0"/>
                </a:solidFill>
              </a:rPr>
              <a:t>f</a:t>
            </a:r>
            <a:r>
              <a:rPr kumimoji="1" lang="en" altLang="zh-CN" dirty="0"/>
              <a:t> offset of </a:t>
            </a:r>
            <a:r>
              <a:rPr kumimoji="1" lang="en" altLang="zh-CN" dirty="0">
                <a:solidFill>
                  <a:srgbClr val="0070C0"/>
                </a:solidFill>
              </a:rPr>
              <a:t>d</a:t>
            </a:r>
            <a:r>
              <a:rPr kumimoji="1" lang="en" altLang="zh-CN" dirty="0"/>
              <a:t>.</a:t>
            </a:r>
          </a:p>
          <a:p>
            <a:pPr marL="914400" lvl="1" indent="-457200">
              <a:buAutoNum type="arabicPeriod"/>
            </a:pPr>
            <a:r>
              <a:rPr kumimoji="1" lang="en-US" altLang="zh-CN" dirty="0"/>
              <a:t>Jumps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address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saving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return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address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(that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is,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</a:t>
            </a:r>
            <a:r>
              <a:rPr kumimoji="1" lang="en-US" altLang="zh-CN" dirty="0"/>
              <a:t>).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4598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E42620-E042-508A-847C-99C024ABA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086BEF-2989-114F-E82B-10A1868B1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Classes</a:t>
            </a:r>
          </a:p>
          <a:p>
            <a:r>
              <a:rPr kumimoji="1" lang="en-US" altLang="zh-CN" dirty="0"/>
              <a:t>Single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Inheritance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Fields</a:t>
            </a:r>
          </a:p>
          <a:p>
            <a:r>
              <a:rPr kumimoji="1" lang="en-US" altLang="zh-CN" b="1" dirty="0"/>
              <a:t>Multiple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Inheritance</a:t>
            </a:r>
          </a:p>
          <a:p>
            <a:r>
              <a:rPr kumimoji="1" lang="en-US" altLang="zh-CN" dirty="0"/>
              <a:t>Testing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Membership</a:t>
            </a:r>
          </a:p>
          <a:p>
            <a:r>
              <a:rPr kumimoji="1" lang="en-US" altLang="zh-CN" dirty="0"/>
              <a:t>Private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Fields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980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4D8A19-68AF-0898-C71F-07406AF1A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Multiple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Inheritance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B32310-BDA4-AE70-8F3C-AE80A7A85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permit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extend</a:t>
            </a:r>
            <a:r>
              <a:rPr kumimoji="1" lang="zh-CN" altLang="en-US" dirty="0"/>
              <a:t> </a:t>
            </a:r>
            <a:r>
              <a:rPr kumimoji="1" lang="en-US" altLang="zh-CN" dirty="0"/>
              <a:t>several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classes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B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field</a:t>
            </a:r>
            <a:r>
              <a:rPr kumimoji="1" lang="zh-CN" altLang="en-US" dirty="0"/>
              <a:t> </a:t>
            </a:r>
            <a:r>
              <a:rPr kumimoji="1" lang="en-US" altLang="zh-CN" dirty="0"/>
              <a:t>offsets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instances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difficult.</a:t>
            </a:r>
          </a:p>
          <a:p>
            <a:pPr lvl="1"/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impossible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fields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beginning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D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B</a:t>
            </a:r>
            <a:r>
              <a:rPr kumimoji="1" lang="zh-CN" altLang="en-US" dirty="0"/>
              <a:t> </a:t>
            </a:r>
            <a:r>
              <a:rPr kumimoji="1" lang="en-US" altLang="zh-CN" dirty="0"/>
              <a:t>fields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beginning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D</a:t>
            </a:r>
            <a:r>
              <a:rPr kumimoji="1" lang="en-US" altLang="zh-CN" dirty="0"/>
              <a:t>.</a:t>
            </a:r>
          </a:p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problem?</a:t>
            </a:r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3430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51EA9-6794-DD5D-BF6B-70393007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Global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Coloring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Fields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A250C5-3FA9-ECE8-4A32-371AB3374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Solution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statically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analyze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(using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graph-coloring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algorithm),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finding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some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offset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for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each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field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name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that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can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be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used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in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every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record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containing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field.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E8F4922-DDE6-A90F-E74E-FAE5BD91C61E}"/>
              </a:ext>
            </a:extLst>
          </p:cNvPr>
          <p:cNvSpPr txBox="1"/>
          <p:nvPr/>
        </p:nvSpPr>
        <p:spPr>
          <a:xfrm>
            <a:off x="1992810" y="2547401"/>
            <a:ext cx="5186597" cy="147732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extends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Object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:=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}</a:t>
            </a: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extends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Object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:=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						</a:t>
            </a:r>
            <a:r>
              <a:rPr lang="zh-CN" altLang="en-US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:=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}</a:t>
            </a: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extends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:=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}</a:t>
            </a: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extends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:=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}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472D6A-C42B-D2EB-99E3-685D4576D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52" y="4166194"/>
            <a:ext cx="927100" cy="952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4DA9C58-D321-1DE8-CD98-F3E95B0DD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5659" y="4168251"/>
            <a:ext cx="914400" cy="17399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2FBE281-DD47-5370-17B3-AED94A7936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9364" y="4166194"/>
            <a:ext cx="901700" cy="2159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CD3BD2B-CF22-9839-F6D2-03DB97E2B4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5360" y="4166194"/>
            <a:ext cx="939800" cy="25781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B6FAC0D-50C6-DB6E-26E1-5699527ECAF6}"/>
              </a:ext>
            </a:extLst>
          </p:cNvPr>
          <p:cNvSpPr txBox="1"/>
          <p:nvPr/>
        </p:nvSpPr>
        <p:spPr>
          <a:xfrm>
            <a:off x="4918946" y="4417526"/>
            <a:ext cx="37445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Graph-coloring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200" dirty="0">
                <a:solidFill>
                  <a:srgbClr val="0070C0"/>
                </a:solidFill>
              </a:rPr>
              <a:t>node</a:t>
            </a:r>
            <a:r>
              <a:rPr kumimoji="1" lang="en-US" altLang="zh-CN" sz="2200" dirty="0"/>
              <a:t>: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distinct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field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200" dirty="0">
                <a:solidFill>
                  <a:srgbClr val="0070C0"/>
                </a:solidFill>
              </a:rPr>
              <a:t>edge</a:t>
            </a:r>
            <a:r>
              <a:rPr kumimoji="1" lang="en-US" altLang="zh-CN" sz="2200" dirty="0"/>
              <a:t>: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two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fields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coexist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in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200" dirty="0">
                <a:solidFill>
                  <a:srgbClr val="0070C0"/>
                </a:solidFill>
              </a:rPr>
              <a:t>colors</a:t>
            </a:r>
            <a:r>
              <a:rPr kumimoji="1" lang="en-US" altLang="zh-CN" sz="2200" dirty="0"/>
              <a:t>: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offsets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(0,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1,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2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...)</a:t>
            </a:r>
          </a:p>
        </p:txBody>
      </p:sp>
    </p:spTree>
    <p:extLst>
      <p:ext uri="{BB962C8B-B14F-4D97-AF65-F5344CB8AC3E}">
        <p14:creationId xmlns:p14="http://schemas.microsoft.com/office/powerpoint/2010/main" val="340924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45E810-E77D-791B-6BD4-077C3A43B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Global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Coloring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Fields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D1493E-2DDA-2DF5-8B79-F20826C8D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approach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leaves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empty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slots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middle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objects.</a:t>
            </a:r>
          </a:p>
          <a:p>
            <a:r>
              <a:rPr kumimoji="1" lang="en-US" altLang="zh-CN" dirty="0"/>
              <a:t>Solution:</a:t>
            </a:r>
            <a:r>
              <a:rPr kumimoji="1" lang="zh-CN" altLang="en-US" dirty="0"/>
              <a:t> </a:t>
            </a:r>
            <a:r>
              <a:rPr kumimoji="1" lang="en-US" altLang="zh-CN" dirty="0"/>
              <a:t>Pack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fields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descriptor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tell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is.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A01261-523D-0D93-AB8F-3021CB373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200" y="2707289"/>
            <a:ext cx="3911600" cy="406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7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225B26-4FBC-27E6-A12A-8DD3EA76B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Global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Coloring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Fields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0F4704-B841-BFFE-E2F5-EEF5DCD3E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In this scheme, class descriptors have empty slots, but the objects do not</a:t>
            </a:r>
            <a:r>
              <a:rPr kumimoji="1" lang="en-US" altLang="zh-CN" dirty="0"/>
              <a:t>.</a:t>
            </a:r>
            <a:endParaRPr kumimoji="1" lang="en" altLang="zh-CN" dirty="0"/>
          </a:p>
          <a:p>
            <a:pPr lvl="1"/>
            <a:r>
              <a:rPr kumimoji="1" lang="en" altLang="zh-CN" dirty="0"/>
              <a:t>Acceptable</a:t>
            </a:r>
            <a:r>
              <a:rPr kumimoji="1" lang="en-US" altLang="zh-CN" dirty="0"/>
              <a:t>:</a:t>
            </a:r>
            <a:r>
              <a:rPr kumimoji="1" lang="en" altLang="zh-CN" dirty="0"/>
              <a:t> </a:t>
            </a:r>
            <a:r>
              <a:rPr kumimoji="1" lang="en-US" altLang="zh-CN" dirty="0"/>
              <a:t>#objects</a:t>
            </a:r>
            <a:r>
              <a:rPr kumimoji="1" lang="zh-CN" altLang="en-US" dirty="0"/>
              <a:t> </a:t>
            </a:r>
            <a:r>
              <a:rPr kumimoji="1" lang="en-US" altLang="zh-CN" dirty="0"/>
              <a:t>&gt;&gt;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#class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descriptors</a:t>
            </a:r>
          </a:p>
          <a:p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fetch</a:t>
            </a:r>
            <a:r>
              <a:rPr kumimoji="1" lang="zh-CN" altLang="en-US" dirty="0"/>
              <a:t> </a:t>
            </a:r>
            <a:r>
              <a:rPr kumimoji="1" lang="en-US" altLang="zh-CN" dirty="0"/>
              <a:t>(or</a:t>
            </a:r>
            <a:r>
              <a:rPr kumimoji="1" lang="zh-CN" altLang="en-US" dirty="0"/>
              <a:t> </a:t>
            </a:r>
            <a:r>
              <a:rPr kumimoji="1" lang="en-US" altLang="zh-CN" dirty="0"/>
              <a:t>store)</a:t>
            </a:r>
            <a:r>
              <a:rPr kumimoji="1" lang="zh-CN" altLang="en-US" dirty="0"/>
              <a:t> </a:t>
            </a:r>
            <a:r>
              <a:rPr kumimoji="1" lang="en-US" altLang="zh-CN" dirty="0"/>
              <a:t>requires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instead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one:</a:t>
            </a:r>
          </a:p>
          <a:p>
            <a:pPr marL="914400" lvl="1" indent="-457200">
              <a:buAutoNum type="arabicPeriod"/>
            </a:pPr>
            <a:r>
              <a:rPr kumimoji="1" lang="en-US" altLang="zh-CN" dirty="0"/>
              <a:t>Fetch the descriptor-pointer from the object.</a:t>
            </a:r>
          </a:p>
          <a:p>
            <a:pPr marL="914400" lvl="1" indent="-457200">
              <a:buAutoNum type="arabicPeriod"/>
            </a:pPr>
            <a:r>
              <a:rPr kumimoji="1" lang="en-US" altLang="zh-CN" dirty="0"/>
              <a:t>Fetch the ﬁeld-offset value from the descriptor.</a:t>
            </a:r>
          </a:p>
          <a:p>
            <a:pPr marL="914400" lvl="1" indent="-457200">
              <a:buAutoNum type="arabicPeriod"/>
            </a:pPr>
            <a:r>
              <a:rPr kumimoji="1" lang="en-US" altLang="zh-CN" dirty="0"/>
              <a:t>Fetch (or store) the data at the appropriate offset </a:t>
            </a:r>
          </a:p>
          <a:p>
            <a:pPr marL="457200" lvl="1" indent="0">
              <a:buNone/>
            </a:pPr>
            <a:r>
              <a:rPr kumimoji="1" lang="en-US" altLang="zh-CN" dirty="0"/>
              <a:t>       in the object.</a:t>
            </a:r>
          </a:p>
          <a:p>
            <a:pPr lvl="1"/>
            <a:endParaRPr kumimoji="1" lang="en" altLang="zh-CN" dirty="0"/>
          </a:p>
        </p:txBody>
      </p:sp>
    </p:spTree>
    <p:extLst>
      <p:ext uri="{BB962C8B-B14F-4D97-AF65-F5344CB8AC3E}">
        <p14:creationId xmlns:p14="http://schemas.microsoft.com/office/powerpoint/2010/main" val="2293507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C581B-7D59-A349-D2E9-D9336817C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Global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Coloring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 Method Lookup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14B74F-8F59-8FEB-6AD1-48E30DC01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How to find method instances in a language with multiple inheritance?</a:t>
            </a:r>
          </a:p>
          <a:p>
            <a:r>
              <a:rPr kumimoji="1" lang="en" altLang="zh-CN" dirty="0"/>
              <a:t>The global graph-coloring approach works well:</a:t>
            </a:r>
          </a:p>
          <a:p>
            <a:pPr lvl="1"/>
            <a:r>
              <a:rPr kumimoji="1" lang="en" altLang="zh-CN" dirty="0"/>
              <a:t>The method names can be mixed with the ﬁeld names to form nodes of a large interference graph.</a:t>
            </a:r>
          </a:p>
          <a:p>
            <a:pPr lvl="1"/>
            <a:r>
              <a:rPr kumimoji="1" lang="en" altLang="zh-CN" dirty="0"/>
              <a:t>Descriptor entries for ﬁelds give </a:t>
            </a:r>
            <a:r>
              <a:rPr kumimoji="1" lang="en" altLang="zh-CN" dirty="0">
                <a:solidFill>
                  <a:srgbClr val="0070C0"/>
                </a:solidFill>
              </a:rPr>
              <a:t>locations within the objects</a:t>
            </a:r>
          </a:p>
          <a:p>
            <a:pPr lvl="1"/>
            <a:r>
              <a:rPr kumimoji="1" lang="en" altLang="zh-CN" dirty="0"/>
              <a:t>Descriptor entries for methods give </a:t>
            </a:r>
            <a:r>
              <a:rPr kumimoji="1" lang="en" altLang="zh-CN" dirty="0">
                <a:solidFill>
                  <a:srgbClr val="0070C0"/>
                </a:solidFill>
              </a:rPr>
              <a:t>machine-code addresses of method instances.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63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FFF4-FA55-247F-C378-E4E428796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Global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Coloring - Problem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DB8A45-973F-34A7-4CD5-9795977DC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Problems with dynamic linking:</a:t>
            </a:r>
          </a:p>
          <a:p>
            <a:r>
              <a:rPr kumimoji="1" lang="en-US" altLang="zh-CN" dirty="0"/>
              <a:t>The global coloring can be done only at </a:t>
            </a:r>
            <a:r>
              <a:rPr kumimoji="1" lang="en-US" altLang="zh-CN" dirty="0">
                <a:solidFill>
                  <a:srgbClr val="0070C0"/>
                </a:solidFill>
              </a:rPr>
              <a:t>link-time</a:t>
            </a:r>
            <a:r>
              <a:rPr kumimoji="1" lang="en-US" altLang="zh-CN" dirty="0"/>
              <a:t>.</a:t>
            </a:r>
          </a:p>
          <a:p>
            <a:r>
              <a:rPr kumimoji="1" lang="en" altLang="zh-CN" dirty="0"/>
              <a:t>However, many object-oriented systems have the capability to load new classes into a running system.</a:t>
            </a:r>
          </a:p>
          <a:p>
            <a:r>
              <a:rPr kumimoji="1" lang="en" altLang="zh-CN" dirty="0"/>
              <a:t>Link-time graph coloring poses many problems for a system that </a:t>
            </a:r>
            <a:r>
              <a:rPr kumimoji="1" lang="en" altLang="zh-CN" dirty="0">
                <a:solidFill>
                  <a:srgbClr val="0070C0"/>
                </a:solidFill>
              </a:rPr>
              <a:t>allows dynamic incremental linking</a:t>
            </a:r>
            <a:r>
              <a:rPr kumimoji="1" lang="en" altLang="zh-CN" dirty="0"/>
              <a:t>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0239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40B18E-2C11-80EE-094D-D08B3548A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Hashing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636108-7FC7-88FE-3FD2-FFFD4B24C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39106"/>
            <a:ext cx="8449733" cy="5858934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Put a hash table in each class descriptor,</a:t>
            </a:r>
            <a:r>
              <a:rPr kumimoji="1" lang="zh-CN" altLang="en-US" dirty="0"/>
              <a:t> </a:t>
            </a:r>
            <a:r>
              <a:rPr kumimoji="1" lang="en-US" altLang="zh-CN" dirty="0"/>
              <a:t>mapping field names to offsets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 names to method instances</a:t>
            </a:r>
          </a:p>
          <a:p>
            <a:r>
              <a:rPr kumimoji="1" lang="en-US" altLang="zh-CN" dirty="0"/>
              <a:t>This works well with separate compilation and dynamic linking</a:t>
            </a:r>
          </a:p>
          <a:p>
            <a:r>
              <a:rPr kumimoji="1" lang="en-US" altLang="zh-CN" dirty="0" err="1">
                <a:solidFill>
                  <a:srgbClr val="0070C0"/>
                </a:solidFill>
              </a:rPr>
              <a:t>Ftab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contains</a:t>
            </a:r>
            <a:r>
              <a:rPr kumimoji="1" lang="zh-CN" altLang="en-US" dirty="0"/>
              <a:t> </a:t>
            </a:r>
            <a:r>
              <a:rPr kumimoji="1" lang="en-US" altLang="zh-CN" dirty="0"/>
              <a:t>field-offsets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instances</a:t>
            </a:r>
          </a:p>
          <a:p>
            <a:r>
              <a:rPr kumimoji="1" lang="en-US" altLang="zh-CN" dirty="0" err="1">
                <a:solidFill>
                  <a:srgbClr val="0070C0"/>
                </a:solidFill>
              </a:rPr>
              <a:t>Ktab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contains</a:t>
            </a:r>
            <a:r>
              <a:rPr kumimoji="1" lang="zh-CN" altLang="en-US" dirty="0"/>
              <a:t> </a:t>
            </a:r>
            <a:r>
              <a:rPr kumimoji="1" lang="en-US" altLang="zh-CN" dirty="0"/>
              <a:t>field-name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(for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purposes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collision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detection)</a:t>
            </a:r>
          </a:p>
          <a:p>
            <a:r>
              <a:rPr kumimoji="1" lang="en-US" altLang="zh-CN" dirty="0"/>
              <a:t>To fetch a field </a:t>
            </a:r>
            <a:r>
              <a:rPr kumimoji="1" lang="en-US" altLang="zh-CN" dirty="0">
                <a:solidFill>
                  <a:srgbClr val="0070C0"/>
                </a:solidFill>
              </a:rPr>
              <a:t>x</a:t>
            </a:r>
            <a:r>
              <a:rPr kumimoji="1" lang="en-US" altLang="zh-CN" dirty="0"/>
              <a:t> of object </a:t>
            </a:r>
            <a:r>
              <a:rPr kumimoji="1" lang="en-US" altLang="zh-CN" dirty="0">
                <a:solidFill>
                  <a:srgbClr val="0070C0"/>
                </a:solidFill>
              </a:rPr>
              <a:t>c</a:t>
            </a:r>
            <a:r>
              <a:rPr kumimoji="1" lang="en-US" altLang="zh-CN" dirty="0"/>
              <a:t>, the compiler generates code to:</a:t>
            </a:r>
          </a:p>
          <a:p>
            <a:pPr marL="914400" lvl="1" indent="-457200">
              <a:buAutoNum type="arabicPeriod"/>
            </a:pPr>
            <a:r>
              <a:rPr kumimoji="1" lang="en-US" altLang="zh-CN" dirty="0"/>
              <a:t>Fetch the class descriptor </a:t>
            </a:r>
            <a:r>
              <a:rPr kumimoji="1" lang="en-US" altLang="zh-CN" dirty="0">
                <a:solidFill>
                  <a:srgbClr val="0070C0"/>
                </a:solidFill>
              </a:rPr>
              <a:t>d</a:t>
            </a:r>
            <a:r>
              <a:rPr kumimoji="1" lang="en-US" altLang="zh-CN" dirty="0"/>
              <a:t> at offset 0 from object </a:t>
            </a:r>
            <a:r>
              <a:rPr kumimoji="1" lang="en-US" altLang="zh-CN" dirty="0">
                <a:solidFill>
                  <a:srgbClr val="0070C0"/>
                </a:solidFill>
              </a:rPr>
              <a:t>c</a:t>
            </a:r>
            <a:r>
              <a:rPr kumimoji="1" lang="en-US" altLang="zh-CN" dirty="0"/>
              <a:t>.</a:t>
            </a:r>
          </a:p>
          <a:p>
            <a:pPr marL="914400" lvl="1" indent="-457200">
              <a:buAutoNum type="arabicPeriod"/>
            </a:pPr>
            <a:r>
              <a:rPr kumimoji="1" lang="en-US" altLang="zh-CN" dirty="0"/>
              <a:t>Fetch the ﬁeld-name </a:t>
            </a:r>
            <a:r>
              <a:rPr kumimoji="1" lang="en-US" altLang="zh-CN" dirty="0">
                <a:solidFill>
                  <a:srgbClr val="0070C0"/>
                </a:solidFill>
              </a:rPr>
              <a:t>f</a:t>
            </a:r>
            <a:r>
              <a:rPr kumimoji="1" lang="en-US" altLang="zh-CN" dirty="0"/>
              <a:t> from the address offset </a:t>
            </a:r>
          </a:p>
          <a:p>
            <a:pPr marL="457200" lvl="1" indent="0">
              <a:buNone/>
            </a:pPr>
            <a:r>
              <a:rPr kumimoji="1" lang="en-US" altLang="zh-CN" dirty="0">
                <a:solidFill>
                  <a:srgbClr val="0070C0"/>
                </a:solidFill>
              </a:rPr>
              <a:t>       d + </a:t>
            </a:r>
            <a:r>
              <a:rPr kumimoji="1" lang="en-US" altLang="zh-CN" dirty="0" err="1">
                <a:solidFill>
                  <a:srgbClr val="0070C0"/>
                </a:solidFill>
              </a:rPr>
              <a:t>Ktab</a:t>
            </a:r>
            <a:r>
              <a:rPr kumimoji="1" lang="en-US" altLang="zh-CN" dirty="0">
                <a:solidFill>
                  <a:srgbClr val="0070C0"/>
                </a:solidFill>
              </a:rPr>
              <a:t> + </a:t>
            </a:r>
            <a:r>
              <a:rPr kumimoji="1" lang="en-US" altLang="zh-CN" dirty="0" err="1">
                <a:solidFill>
                  <a:srgbClr val="0070C0"/>
                </a:solidFill>
              </a:rPr>
              <a:t>hash</a:t>
            </a:r>
            <a:r>
              <a:rPr kumimoji="1" lang="en-US" altLang="zh-CN" baseline="-25000" dirty="0" err="1">
                <a:solidFill>
                  <a:srgbClr val="0070C0"/>
                </a:solidFill>
              </a:rPr>
              <a:t>x</a:t>
            </a:r>
            <a:r>
              <a:rPr kumimoji="1" lang="en-US" altLang="zh-CN" dirty="0"/>
              <a:t>.</a:t>
            </a:r>
          </a:p>
          <a:p>
            <a:pPr marL="914400" lvl="1" indent="-457200">
              <a:buAutoNum type="arabicPeriod"/>
            </a:pPr>
            <a:r>
              <a:rPr kumimoji="1" lang="en-US" altLang="zh-CN" dirty="0"/>
              <a:t>Test whether </a:t>
            </a:r>
            <a:r>
              <a:rPr kumimoji="1" lang="en-US" altLang="zh-CN" dirty="0">
                <a:solidFill>
                  <a:srgbClr val="0070C0"/>
                </a:solidFill>
              </a:rPr>
              <a:t>f = </a:t>
            </a:r>
            <a:r>
              <a:rPr kumimoji="1" lang="en-US" altLang="zh-CN" dirty="0" err="1">
                <a:solidFill>
                  <a:srgbClr val="0070C0"/>
                </a:solidFill>
              </a:rPr>
              <a:t>ptr</a:t>
            </a:r>
            <a:r>
              <a:rPr kumimoji="1" lang="en-US" altLang="zh-CN" baseline="-25000" dirty="0" err="1">
                <a:solidFill>
                  <a:srgbClr val="0070C0"/>
                </a:solidFill>
              </a:rPr>
              <a:t>x</a:t>
            </a:r>
            <a:r>
              <a:rPr kumimoji="1" lang="en-US" altLang="zh-CN" dirty="0"/>
              <a:t>; if so</a:t>
            </a:r>
          </a:p>
          <a:p>
            <a:pPr marL="914400" lvl="1" indent="-457200">
              <a:buAutoNum type="arabicPeriod"/>
            </a:pPr>
            <a:r>
              <a:rPr kumimoji="1" lang="en-US" altLang="zh-CN" dirty="0"/>
              <a:t>Fetch the ﬁeld offset </a:t>
            </a:r>
            <a:r>
              <a:rPr kumimoji="1" lang="en-US" altLang="zh-CN" dirty="0">
                <a:solidFill>
                  <a:srgbClr val="0070C0"/>
                </a:solidFill>
              </a:rPr>
              <a:t>k</a:t>
            </a:r>
            <a:r>
              <a:rPr kumimoji="1" lang="en-US" altLang="zh-CN" dirty="0"/>
              <a:t> from </a:t>
            </a:r>
            <a:r>
              <a:rPr kumimoji="1" lang="en-US" altLang="zh-CN" dirty="0">
                <a:solidFill>
                  <a:srgbClr val="0070C0"/>
                </a:solidFill>
              </a:rPr>
              <a:t>d + </a:t>
            </a:r>
            <a:r>
              <a:rPr kumimoji="1" lang="en-US" altLang="zh-CN" dirty="0" err="1">
                <a:solidFill>
                  <a:srgbClr val="0070C0"/>
                </a:solidFill>
              </a:rPr>
              <a:t>Ftab</a:t>
            </a:r>
            <a:r>
              <a:rPr kumimoji="1" lang="en-US" altLang="zh-CN" dirty="0">
                <a:solidFill>
                  <a:srgbClr val="0070C0"/>
                </a:solidFill>
              </a:rPr>
              <a:t> + </a:t>
            </a:r>
            <a:r>
              <a:rPr kumimoji="1" lang="en-US" altLang="zh-CN" dirty="0" err="1">
                <a:solidFill>
                  <a:srgbClr val="0070C0"/>
                </a:solidFill>
              </a:rPr>
              <a:t>hash</a:t>
            </a:r>
            <a:r>
              <a:rPr kumimoji="1" lang="en-US" altLang="zh-CN" baseline="-25000" dirty="0" err="1">
                <a:solidFill>
                  <a:srgbClr val="0070C0"/>
                </a:solidFill>
              </a:rPr>
              <a:t>x</a:t>
            </a:r>
            <a:r>
              <a:rPr kumimoji="1" lang="en-US" altLang="zh-CN" dirty="0"/>
              <a:t>.</a:t>
            </a:r>
          </a:p>
          <a:p>
            <a:pPr marL="914400" lvl="1" indent="-457200">
              <a:buAutoNum type="arabicPeriod"/>
            </a:pPr>
            <a:r>
              <a:rPr kumimoji="1" lang="en-US" altLang="zh-CN" dirty="0"/>
              <a:t>Fetch the contents of the ﬁeld from </a:t>
            </a:r>
            <a:r>
              <a:rPr kumimoji="1" lang="en-US" altLang="zh-CN" dirty="0">
                <a:solidFill>
                  <a:srgbClr val="0070C0"/>
                </a:solidFill>
              </a:rPr>
              <a:t>c + k</a:t>
            </a:r>
            <a:r>
              <a:rPr kumimoji="1" lang="en-US" altLang="zh-CN" dirty="0"/>
              <a:t>.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009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E42620-E042-508A-847C-99C024ABA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086BEF-2989-114F-E82B-10A1868B1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Classes</a:t>
            </a:r>
          </a:p>
          <a:p>
            <a:r>
              <a:rPr kumimoji="1" lang="en-US" altLang="zh-CN" dirty="0"/>
              <a:t>Single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Inheritance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Fields</a:t>
            </a:r>
          </a:p>
          <a:p>
            <a:r>
              <a:rPr kumimoji="1" lang="en-US" altLang="zh-CN" dirty="0"/>
              <a:t>Multiple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Inheritance</a:t>
            </a:r>
          </a:p>
          <a:p>
            <a:r>
              <a:rPr kumimoji="1" lang="en-US" altLang="zh-CN" b="1" dirty="0"/>
              <a:t>Testing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Class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Membership</a:t>
            </a:r>
          </a:p>
          <a:p>
            <a:r>
              <a:rPr kumimoji="1" lang="en-US" altLang="zh-CN" dirty="0"/>
              <a:t>Private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Fields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6901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D066E-D7D7-9772-BA19-4FCCDC240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Overview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7B7DC3-DADF-E3FF-E278-577B951BE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9066"/>
            <a:ext cx="8449733" cy="5685727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characteristics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object-oriented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languages</a:t>
            </a:r>
          </a:p>
          <a:p>
            <a:r>
              <a:rPr kumimoji="1" lang="en-US" altLang="zh-CN" dirty="0"/>
              <a:t>Information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hiding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encapsulation</a:t>
            </a:r>
          </a:p>
          <a:p>
            <a:pPr lvl="1"/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module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may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provide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given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type,</a:t>
            </a:r>
            <a:r>
              <a:rPr kumimoji="1" lang="zh-CN" altLang="en-US" dirty="0"/>
              <a:t> </a:t>
            </a:r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representation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known</a:t>
            </a:r>
            <a:r>
              <a:rPr kumimoji="1" lang="zh-CN" altLang="en-US" dirty="0"/>
              <a:t> </a:t>
            </a:r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module.</a:t>
            </a:r>
          </a:p>
          <a:p>
            <a:pPr lvl="1"/>
            <a:r>
              <a:rPr kumimoji="1" lang="en-US" altLang="zh-CN" dirty="0"/>
              <a:t>Clients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may</a:t>
            </a:r>
            <a:r>
              <a:rPr kumimoji="1" lang="zh-CN" altLang="en-US" dirty="0"/>
              <a:t> </a:t>
            </a:r>
            <a:r>
              <a:rPr kumimoji="1" lang="en-US" altLang="zh-CN" dirty="0"/>
              <a:t>manipulate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through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operations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provided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module.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values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objects,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operations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methods</a:t>
            </a:r>
          </a:p>
          <a:p>
            <a:r>
              <a:rPr kumimoji="1" lang="en-US" altLang="zh-CN" dirty="0"/>
              <a:t>Extension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inheritance</a:t>
            </a:r>
          </a:p>
          <a:p>
            <a:pPr lvl="1"/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(such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formal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parameter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method)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supports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methods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m1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m2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m3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also</a:t>
            </a:r>
            <a:r>
              <a:rPr kumimoji="1" lang="zh-CN" altLang="en-US" dirty="0"/>
              <a:t> </a:t>
            </a:r>
            <a:r>
              <a:rPr kumimoji="1" lang="en-US" altLang="zh-CN" dirty="0"/>
              <a:t>accept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supports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m1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m2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m3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m4</a:t>
            </a:r>
            <a:r>
              <a:rPr kumimoji="1" lang="en-US" altLang="zh-CN" dirty="0"/>
              <a:t>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BD4CE2-3451-C750-296C-38B725D838D3}"/>
              </a:ext>
            </a:extLst>
          </p:cNvPr>
          <p:cNvSpPr txBox="1"/>
          <p:nvPr/>
        </p:nvSpPr>
        <p:spPr>
          <a:xfrm>
            <a:off x="2602871" y="5669131"/>
            <a:ext cx="39382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foo(A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a1)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a1.m1();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a1.m2();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a1.m3();</a:t>
            </a:r>
          </a:p>
          <a:p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942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84543-6DA7-FDA2-C4F9-EB5E5754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Testing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Membership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8137F2-F861-4B80-22EB-F8F4C0225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9067"/>
            <a:ext cx="8449733" cy="1264448"/>
          </a:xfrm>
        </p:spPr>
        <p:txBody>
          <a:bodyPr/>
          <a:lstStyle/>
          <a:p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object-oriented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membership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run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</a:t>
            </a:r>
          </a:p>
          <a:p>
            <a:pPr lvl="1"/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4EDEAD-BA6E-0400-0201-2BDD4A33A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0" y="2671491"/>
            <a:ext cx="9005455" cy="1720623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6" name="文本框 2">
            <a:extLst>
              <a:ext uri="{FF2B5EF4-FFF2-40B4-BE49-F238E27FC236}">
                <a16:creationId xmlns:a16="http://schemas.microsoft.com/office/drawing/2014/main" id="{6C5E43F1-F985-7CB5-6FC4-B194A7C8E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384" y="4671380"/>
            <a:ext cx="77914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200" dirty="0"/>
              <a:t>TABLE 14.6      Facilities for type testing and safe casting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838406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5BDA85-16E3-FEC5-3285-B7C7A25AB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Testing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Membership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E095F6-ED42-0A87-8AAA-EC66CAF87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9067"/>
            <a:ext cx="8449733" cy="1234467"/>
          </a:xfrm>
        </p:spPr>
        <p:txBody>
          <a:bodyPr/>
          <a:lstStyle/>
          <a:p>
            <a:r>
              <a:rPr kumimoji="1" lang="en-US" altLang="zh-CN" dirty="0"/>
              <a:t>Assuming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no</a:t>
            </a:r>
            <a:r>
              <a:rPr kumimoji="1" lang="zh-CN" altLang="en-US" dirty="0"/>
              <a:t> </a:t>
            </a:r>
            <a:r>
              <a:rPr kumimoji="1" lang="en-US" altLang="zh-CN" dirty="0"/>
              <a:t>multiple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inheritance,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way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implement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x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 err="1">
                <a:solidFill>
                  <a:srgbClr val="0070C0"/>
                </a:solidFill>
              </a:rPr>
              <a:t>instanceof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performs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following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run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time:</a:t>
            </a:r>
          </a:p>
          <a:p>
            <a:pPr marL="0" indent="0">
              <a:buNone/>
            </a:pP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DAFE78-F87B-D8DD-8CC2-05B68D1BDCFB}"/>
              </a:ext>
            </a:extLst>
          </p:cNvPr>
          <p:cNvSpPr txBox="1"/>
          <p:nvPr/>
        </p:nvSpPr>
        <p:spPr>
          <a:xfrm>
            <a:off x="2278505" y="2694083"/>
            <a:ext cx="4586990" cy="193899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t1 ← </a:t>
            </a:r>
            <a:r>
              <a:rPr lang="en-US" altLang="zh-CN" sz="2400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x.descriptor</a:t>
            </a:r>
            <a:endParaRPr lang="en-US" altLang="zh-CN" sz="24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L1:	if t1 = C </a:t>
            </a:r>
            <a:r>
              <a:rPr lang="en-US" altLang="zh-CN" sz="2400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true</a:t>
            </a:r>
          </a:p>
          <a:p>
            <a:pPr>
              <a:defRPr/>
            </a:pP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t1 ←t1.super</a:t>
            </a:r>
          </a:p>
          <a:p>
            <a:pPr>
              <a:defRPr/>
            </a:pP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if t1 = nil </a:t>
            </a:r>
            <a:r>
              <a:rPr lang="en-US" altLang="zh-CN" sz="2400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false</a:t>
            </a:r>
          </a:p>
          <a:p>
            <a:pPr>
              <a:defRPr/>
            </a:pP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L1 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2">
            <a:extLst>
              <a:ext uri="{FF2B5EF4-FFF2-40B4-BE49-F238E27FC236}">
                <a16:creationId xmlns:a16="http://schemas.microsoft.com/office/drawing/2014/main" id="{7AF5ED9F-C267-BD3A-C00C-1E1D75F65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4303" y="4804944"/>
            <a:ext cx="6043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/>
              <a:t>where </a:t>
            </a:r>
            <a:r>
              <a:rPr lang="en-US" altLang="zh-CN" sz="2000" i="1" dirty="0"/>
              <a:t>t</a:t>
            </a:r>
            <a:r>
              <a:rPr lang="en-US" altLang="zh-CN" sz="2000" dirty="0"/>
              <a:t>1.super is the superclass (parent class) of class </a:t>
            </a:r>
            <a:r>
              <a:rPr lang="en-US" altLang="zh-CN" sz="2000" i="1" dirty="0"/>
              <a:t>t</a:t>
            </a:r>
            <a:r>
              <a:rPr lang="en-US" altLang="zh-CN" sz="2000" dirty="0"/>
              <a:t>1.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75F13C8-49D4-C18E-8B7E-77B7DA95D905}"/>
              </a:ext>
            </a:extLst>
          </p:cNvPr>
          <p:cNvSpPr txBox="1"/>
          <p:nvPr/>
        </p:nvSpPr>
        <p:spPr>
          <a:xfrm>
            <a:off x="6895475" y="3415447"/>
            <a:ext cx="17206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b="1" dirty="0">
                <a:solidFill>
                  <a:srgbClr val="0070C0"/>
                </a:solidFill>
              </a:rPr>
              <a:t>Can</a:t>
            </a:r>
            <a:r>
              <a:rPr kumimoji="1" lang="zh-CN" altLang="en-US" sz="2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200" b="1" dirty="0">
                <a:solidFill>
                  <a:srgbClr val="0070C0"/>
                </a:solidFill>
              </a:rPr>
              <a:t>be</a:t>
            </a:r>
            <a:r>
              <a:rPr kumimoji="1" lang="zh-CN" altLang="en-US" sz="2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200" b="1" dirty="0">
                <a:solidFill>
                  <a:srgbClr val="0070C0"/>
                </a:solidFill>
              </a:rPr>
              <a:t>slow</a:t>
            </a:r>
            <a:endParaRPr kumimoji="1" lang="zh-CN" altLang="en-US" sz="2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50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FBFD6-C8DB-2B28-9348-5AF13D413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Testing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Membership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Display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921B0D-BFAA-1E77-2850-FBAA2BAE2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9067"/>
            <a:ext cx="8449733" cy="5430308"/>
          </a:xfrm>
        </p:spPr>
        <p:txBody>
          <a:bodyPr/>
          <a:lstStyle/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faster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approach:</a:t>
            </a:r>
            <a:r>
              <a:rPr kumimoji="1" lang="zh-CN" altLang="en-US" dirty="0"/>
              <a:t> 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display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classes</a:t>
            </a:r>
          </a:p>
          <a:p>
            <a:r>
              <a:rPr kumimoji="1" lang="en-US" altLang="zh-CN" dirty="0"/>
              <a:t>Assume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class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nesting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depth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limited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constant,</a:t>
            </a:r>
            <a:r>
              <a:rPr kumimoji="1" lang="zh-CN" altLang="en-US" dirty="0"/>
              <a:t> </a:t>
            </a:r>
            <a:r>
              <a:rPr kumimoji="1" lang="en-US" altLang="zh-CN" dirty="0"/>
              <a:t>such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20.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Reserve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20-word</a:t>
            </a:r>
            <a:r>
              <a:rPr kumimoji="1" lang="zh-CN" altLang="en-US" dirty="0"/>
              <a:t> </a:t>
            </a:r>
            <a:r>
              <a:rPr kumimoji="1" lang="en-US" altLang="zh-CN" dirty="0"/>
              <a:t>block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descriptor.</a:t>
            </a:r>
          </a:p>
          <a:p>
            <a:r>
              <a:rPr kumimoji="1" lang="en-US" altLang="zh-CN" dirty="0"/>
              <a:t>Suppose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nesting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depth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D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j</a:t>
            </a:r>
            <a:r>
              <a:rPr kumimoji="1" lang="zh-CN" altLang="en-US" dirty="0"/>
              <a:t> </a:t>
            </a:r>
            <a:r>
              <a:rPr kumimoji="1" lang="en-US" altLang="zh-CN" dirty="0"/>
              <a:t>(which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known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time)</a:t>
            </a:r>
          </a:p>
          <a:p>
            <a:pPr lvl="1"/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D</a:t>
            </a:r>
            <a:r>
              <a:rPr kumimoji="1" lang="en-US" altLang="zh-CN" dirty="0"/>
              <a:t>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descriptor,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2"/>
            <a:r>
              <a:rPr kumimoji="1" lang="en-US" altLang="zh-CN" dirty="0">
                <a:solidFill>
                  <a:srgbClr val="0070C0"/>
                </a:solidFill>
              </a:rPr>
              <a:t>display[j]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=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D</a:t>
            </a:r>
            <a:endParaRPr kumimoji="1" lang="en-US" altLang="zh-CN" dirty="0"/>
          </a:p>
          <a:p>
            <a:pPr lvl="2"/>
            <a:r>
              <a:rPr kumimoji="1" lang="en-US" altLang="zh-CN" dirty="0">
                <a:solidFill>
                  <a:srgbClr val="0070C0"/>
                </a:solidFill>
              </a:rPr>
              <a:t>display[j-1]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=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 err="1">
                <a:solidFill>
                  <a:srgbClr val="0070C0"/>
                </a:solidFill>
              </a:rPr>
              <a:t>D.super</a:t>
            </a:r>
            <a:endParaRPr kumimoji="1" lang="en-US" altLang="zh-CN" dirty="0"/>
          </a:p>
          <a:p>
            <a:pPr lvl="2"/>
            <a:r>
              <a:rPr kumimoji="1" lang="en-US" altLang="zh-CN" dirty="0">
                <a:solidFill>
                  <a:srgbClr val="0070C0"/>
                </a:solidFill>
              </a:rPr>
              <a:t>display[j-2]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=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 err="1">
                <a:solidFill>
                  <a:srgbClr val="0070C0"/>
                </a:solidFill>
              </a:rPr>
              <a:t>D.super.super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...,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2"/>
            <a:r>
              <a:rPr kumimoji="1" lang="en-US" altLang="zh-CN" dirty="0">
                <a:solidFill>
                  <a:srgbClr val="0070C0"/>
                </a:solidFill>
              </a:rPr>
              <a:t>display[0]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=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Object</a:t>
            </a:r>
          </a:p>
          <a:p>
            <a:pPr lvl="2"/>
            <a:r>
              <a:rPr kumimoji="1" lang="en-US" altLang="zh-CN" dirty="0">
                <a:solidFill>
                  <a:srgbClr val="0070C0"/>
                </a:solidFill>
              </a:rPr>
              <a:t>display[k]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=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nil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k</a:t>
            </a:r>
            <a:r>
              <a:rPr kumimoji="1" lang="zh-CN" altLang="en-US" dirty="0"/>
              <a:t> 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42510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571731-8CC5-E826-DEFE-9B715F136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Testing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Membership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Display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438146-3029-506C-5942-99A4E9D9B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Now,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x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instance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D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D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x</a:t>
            </a:r>
            <a:r>
              <a:rPr kumimoji="1" lang="en-US" altLang="zh-CN" dirty="0"/>
              <a:t>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descriptor,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display[j]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=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D</a:t>
            </a:r>
            <a:r>
              <a:rPr kumimoji="1" lang="en-US" altLang="zh-CN" dirty="0"/>
              <a:t>.</a:t>
            </a:r>
            <a:r>
              <a:rPr kumimoji="1" lang="zh-CN" altLang="en-US" dirty="0"/>
              <a:t> </a:t>
            </a:r>
            <a:r>
              <a:rPr kumimoji="1" lang="en-US" altLang="zh-CN" dirty="0"/>
              <a:t>Otherwise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not.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So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x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 err="1">
                <a:solidFill>
                  <a:srgbClr val="0070C0"/>
                </a:solidFill>
              </a:rPr>
              <a:t>instanceof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D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requires:</a:t>
            </a:r>
          </a:p>
          <a:p>
            <a:pPr marL="914400" lvl="1" indent="-457200">
              <a:buAutoNum type="arabicPeriod"/>
            </a:pPr>
            <a:r>
              <a:rPr kumimoji="1" lang="en" altLang="zh-CN" dirty="0"/>
              <a:t>Fetch the class descriptor </a:t>
            </a:r>
            <a:r>
              <a:rPr kumimoji="1" lang="en" altLang="zh-CN" dirty="0">
                <a:solidFill>
                  <a:srgbClr val="0070C0"/>
                </a:solidFill>
              </a:rPr>
              <a:t>d</a:t>
            </a:r>
            <a:r>
              <a:rPr kumimoji="1" lang="en" altLang="zh-CN" dirty="0"/>
              <a:t> at offset 0 from object </a:t>
            </a:r>
            <a:r>
              <a:rPr kumimoji="1" lang="en" altLang="zh-CN" dirty="0">
                <a:solidFill>
                  <a:srgbClr val="0070C0"/>
                </a:solidFill>
              </a:rPr>
              <a:t>x</a:t>
            </a:r>
            <a:r>
              <a:rPr kumimoji="1" lang="en" altLang="zh-CN" dirty="0"/>
              <a:t>.</a:t>
            </a:r>
            <a:endParaRPr kumimoji="1" lang="en-US" altLang="zh-CN" dirty="0"/>
          </a:p>
          <a:p>
            <a:pPr marL="914400" lvl="1" indent="-457200">
              <a:buAutoNum type="arabicPeriod"/>
            </a:pPr>
            <a:r>
              <a:rPr kumimoji="1" lang="en" altLang="zh-CN" dirty="0"/>
              <a:t>Fetch the </a:t>
            </a:r>
            <a:r>
              <a:rPr kumimoji="1" lang="en" altLang="zh-CN" i="1" dirty="0" err="1">
                <a:solidFill>
                  <a:srgbClr val="0070C0"/>
                </a:solidFill>
              </a:rPr>
              <a:t>j</a:t>
            </a:r>
            <a:r>
              <a:rPr kumimoji="1" lang="en" altLang="zh-CN" dirty="0" err="1">
                <a:solidFill>
                  <a:srgbClr val="0070C0"/>
                </a:solidFill>
              </a:rPr>
              <a:t>th</a:t>
            </a:r>
            <a:r>
              <a:rPr kumimoji="1" lang="en" altLang="zh-CN" dirty="0"/>
              <a:t> class-pointer slot from </a:t>
            </a:r>
            <a:r>
              <a:rPr kumimoji="1" lang="en" altLang="zh-CN" dirty="0">
                <a:solidFill>
                  <a:srgbClr val="0070C0"/>
                </a:solidFill>
              </a:rPr>
              <a:t>d</a:t>
            </a:r>
            <a:r>
              <a:rPr kumimoji="1" lang="en" altLang="zh-CN" dirty="0"/>
              <a:t>.</a:t>
            </a:r>
          </a:p>
          <a:p>
            <a:pPr marL="914400" lvl="1" indent="-457200">
              <a:buAutoNum type="arabicPeriod"/>
            </a:pPr>
            <a:r>
              <a:rPr kumimoji="1" lang="en" altLang="zh-CN" dirty="0"/>
              <a:t>Compare with the class descriptor </a:t>
            </a:r>
            <a:r>
              <a:rPr kumimoji="1" lang="en" altLang="zh-CN" dirty="0">
                <a:solidFill>
                  <a:srgbClr val="0070C0"/>
                </a:solidFill>
              </a:rPr>
              <a:t>D</a:t>
            </a:r>
            <a:r>
              <a:rPr kumimoji="1" lang="en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48475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B3BEC4-A381-60A5-90E2-B245729E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Coercions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5AB9CE-F670-C979-0082-BE10B1789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Given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</a:t>
            </a:r>
          </a:p>
          <a:p>
            <a:pPr lvl="1"/>
            <a:r>
              <a:rPr kumimoji="1" lang="en-US" altLang="zh-CN" dirty="0"/>
              <a:t>Treat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any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supertype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legal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and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safe</a:t>
            </a:r>
          </a:p>
          <a:p>
            <a:pPr lvl="1"/>
            <a:r>
              <a:rPr kumimoji="1" lang="en-US" altLang="zh-CN" dirty="0"/>
              <a:t>e.g.,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var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b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: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B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:=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where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</a:t>
            </a:r>
            <a:r>
              <a:rPr kumimoji="1" lang="zh-CN" altLang="en-US" dirty="0"/>
              <a:t> </a:t>
            </a:r>
            <a:r>
              <a:rPr kumimoji="1" lang="en-US" altLang="zh-CN" dirty="0"/>
              <a:t>extends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B</a:t>
            </a:r>
          </a:p>
          <a:p>
            <a:endParaRPr kumimoji="1" lang="en-US" altLang="zh-CN" dirty="0">
              <a:solidFill>
                <a:srgbClr val="0070C0"/>
              </a:solidFill>
            </a:endParaRPr>
          </a:p>
          <a:p>
            <a:r>
              <a:rPr kumimoji="1" lang="en-US" altLang="zh-CN" dirty="0">
                <a:solidFill>
                  <a:srgbClr val="0070C0"/>
                </a:solidFill>
              </a:rPr>
              <a:t>The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reverse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is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not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true.</a:t>
            </a:r>
          </a:p>
          <a:p>
            <a:pPr lvl="1"/>
            <a:r>
              <a:rPr kumimoji="1" lang="en-US" altLang="zh-CN" dirty="0"/>
              <a:t>The assignment </a:t>
            </a:r>
            <a:r>
              <a:rPr kumimoji="1" lang="en-US" altLang="zh-CN" dirty="0">
                <a:solidFill>
                  <a:srgbClr val="0070C0"/>
                </a:solidFill>
              </a:rPr>
              <a:t>c ← b </a:t>
            </a:r>
            <a:r>
              <a:rPr kumimoji="1" lang="en-US" altLang="zh-CN" dirty="0"/>
              <a:t>is safe only if </a:t>
            </a:r>
            <a:r>
              <a:rPr kumimoji="1" lang="en-US" altLang="zh-CN" dirty="0">
                <a:solidFill>
                  <a:srgbClr val="0070C0"/>
                </a:solidFill>
              </a:rPr>
              <a:t>b</a:t>
            </a:r>
            <a:r>
              <a:rPr kumimoji="1" lang="en-US" altLang="zh-CN" dirty="0"/>
              <a:t> is really (at run time) an instance of </a:t>
            </a:r>
            <a:r>
              <a:rPr kumimoji="1" lang="en-US" altLang="zh-CN" dirty="0">
                <a:solidFill>
                  <a:srgbClr val="0070C0"/>
                </a:solidFill>
              </a:rPr>
              <a:t>C,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which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always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case.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57204E-4065-BDF5-8651-629A674A81B6}"/>
              </a:ext>
            </a:extLst>
          </p:cNvPr>
          <p:cNvSpPr txBox="1"/>
          <p:nvPr/>
        </p:nvSpPr>
        <p:spPr>
          <a:xfrm>
            <a:off x="795219" y="4227224"/>
            <a:ext cx="4527030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B</a:t>
            </a:r>
          </a:p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← b</a:t>
            </a:r>
            <a:endParaRPr kumimoji="1"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c.some_field_of_C_but_not_B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C34322-DD84-B6A4-C4E7-C7865F0654A0}"/>
              </a:ext>
            </a:extLst>
          </p:cNvPr>
          <p:cNvSpPr txBox="1"/>
          <p:nvPr/>
        </p:nvSpPr>
        <p:spPr>
          <a:xfrm>
            <a:off x="5756224" y="4442669"/>
            <a:ext cx="17988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solidFill>
                  <a:srgbClr val="0070C0"/>
                </a:solidFill>
              </a:rPr>
              <a:t>Unpredictable</a:t>
            </a:r>
            <a:r>
              <a:rPr kumimoji="1" lang="zh-CN" altLang="en-US" sz="2200" dirty="0">
                <a:solidFill>
                  <a:srgbClr val="0070C0"/>
                </a:solidFill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behavior</a:t>
            </a:r>
            <a:endParaRPr kumimoji="1" lang="zh-CN" altLang="en-US" sz="2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36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A0680-374B-00BB-A0D8-F404A8366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Coercions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5E769F-B040-4CAA-2D7D-3D9EDF6A3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9067"/>
            <a:ext cx="8449733" cy="2429933"/>
          </a:xfrm>
        </p:spPr>
        <p:txBody>
          <a:bodyPr/>
          <a:lstStyle/>
          <a:p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object-oriented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languages</a:t>
            </a:r>
            <a:r>
              <a:rPr kumimoji="1" lang="zh-CN" altLang="en-US" dirty="0"/>
              <a:t> </a:t>
            </a:r>
            <a:r>
              <a:rPr kumimoji="1" lang="en-US" altLang="zh-CN" dirty="0"/>
              <a:t>(such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Modula-3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Java</a:t>
            </a:r>
            <a:r>
              <a:rPr kumimoji="1" lang="en-US" altLang="zh-CN" dirty="0"/>
              <a:t>)</a:t>
            </a:r>
            <a:r>
              <a:rPr kumimoji="1" lang="zh-CN" altLang="en-US" dirty="0"/>
              <a:t> </a:t>
            </a:r>
            <a:r>
              <a:rPr kumimoji="1" lang="en-US" altLang="zh-CN" dirty="0"/>
              <a:t>accompany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coercion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superclass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run-time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type-check</a:t>
            </a:r>
            <a:r>
              <a:rPr kumimoji="1" lang="en-US" altLang="zh-CN" dirty="0"/>
              <a:t>:</a:t>
            </a:r>
          </a:p>
          <a:p>
            <a:pPr lvl="1"/>
            <a:r>
              <a:rPr kumimoji="1" lang="en-US" altLang="zh-CN" dirty="0"/>
              <a:t>raises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exception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unless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run-time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really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instance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(e.g.,</a:t>
            </a:r>
            <a:r>
              <a:rPr kumimoji="1" lang="zh-CN" altLang="en-US" dirty="0"/>
              <a:t> </a:t>
            </a:r>
            <a:r>
              <a:rPr kumimoji="1" lang="en-US" altLang="zh-CN" dirty="0"/>
              <a:t>unless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b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 err="1">
                <a:solidFill>
                  <a:srgbClr val="0070C0"/>
                </a:solidFill>
              </a:rPr>
              <a:t>instanceof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</a:t>
            </a:r>
            <a:r>
              <a:rPr kumimoji="1" lang="en-US" altLang="zh-CN" dirty="0"/>
              <a:t>)</a:t>
            </a:r>
          </a:p>
          <a:p>
            <a:pPr lvl="1"/>
            <a:r>
              <a:rPr kumimoji="1" lang="en-US" altLang="zh-CN" dirty="0"/>
              <a:t>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1557B9-F925-D083-324E-62BAB7801F20}"/>
              </a:ext>
            </a:extLst>
          </p:cNvPr>
          <p:cNvSpPr txBox="1">
            <a:spLocks noChangeArrowheads="1"/>
          </p:cNvSpPr>
          <p:nvPr/>
        </p:nvSpPr>
        <p:spPr>
          <a:xfrm>
            <a:off x="468313" y="3599930"/>
            <a:ext cx="4248150" cy="1944688"/>
          </a:xfrm>
          <a:prstGeom prst="rect">
            <a:avLst/>
          </a:prstGeom>
          <a:ln w="25400">
            <a:solidFill>
              <a:srgbClr val="0000FF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Modula-3: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ISTYPE(</a:t>
            </a:r>
            <a:r>
              <a:rPr lang="en-US" altLang="zh-CN" sz="2400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b,C</a:t>
            </a: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THEN f(NARROW(</a:t>
            </a:r>
            <a:r>
              <a:rPr lang="en-US" altLang="zh-CN" sz="2400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b,C</a:t>
            </a: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. . .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A651CA8-7ED6-0925-0CE5-B1D34B388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925" y="3599930"/>
            <a:ext cx="4032250" cy="194468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Java:</a:t>
            </a:r>
          </a:p>
          <a:p>
            <a:pPr>
              <a:defRPr/>
            </a:pP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(b </a:t>
            </a:r>
            <a:r>
              <a:rPr lang="en-US" altLang="zh-CN" sz="2400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instanceof</a:t>
            </a: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C)</a:t>
            </a:r>
          </a:p>
          <a:p>
            <a:pPr>
              <a:defRPr/>
            </a:pP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f((C)b)</a:t>
            </a:r>
          </a:p>
          <a:p>
            <a:pPr>
              <a:defRPr/>
            </a:pP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. . 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354988F-4E13-D75E-5B6D-CCD7B9A376E8}"/>
              </a:ext>
            </a:extLst>
          </p:cNvPr>
          <p:cNvSpPr txBox="1"/>
          <p:nvPr/>
        </p:nvSpPr>
        <p:spPr>
          <a:xfrm>
            <a:off x="660595" y="5739621"/>
            <a:ext cx="81117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C++</a:t>
            </a:r>
            <a:r>
              <a:rPr lang="zh-CN" altLang="en-US" sz="2400" dirty="0"/>
              <a:t> has a static cast mechanism without run-time checking </a:t>
            </a:r>
            <a:endParaRPr lang="en-US" altLang="zh-CN" sz="2400" dirty="0"/>
          </a:p>
          <a:p>
            <a:r>
              <a:rPr lang="en-US" altLang="zh-CN" sz="2400" dirty="0"/>
              <a:t>=&gt;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unsafe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7182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3E18D5-94A2-E161-36EE-88FA03DCB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Typecase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4CC00B-936F-AAF6-D7F7-C5D6852E3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9067"/>
            <a:ext cx="8449733" cy="829733"/>
          </a:xfrm>
        </p:spPr>
        <p:txBody>
          <a:bodyPr/>
          <a:lstStyle/>
          <a:p>
            <a:r>
              <a:rPr kumimoji="1" lang="en-US" altLang="zh-CN" dirty="0">
                <a:solidFill>
                  <a:srgbClr val="0070C0"/>
                </a:solidFill>
              </a:rPr>
              <a:t>Module-3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typecase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facility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makes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test-then-narrow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idiom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beautiful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efficient.</a:t>
            </a:r>
            <a:endParaRPr kumimoji="1"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1A35E9-E188-6B19-F47B-67EBB0F46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7" y="1892320"/>
            <a:ext cx="2447925" cy="3414200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TYPECASE</a:t>
            </a:r>
            <a:r>
              <a:rPr lang="zh-CN" altLang="en-US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</a:t>
            </a:r>
          </a:p>
          <a:p>
            <a:pPr>
              <a:defRPr/>
            </a:pP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C1</a:t>
            </a:r>
            <a:r>
              <a:rPr lang="zh-CN" altLang="en-US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(v1)</a:t>
            </a:r>
            <a:r>
              <a:rPr lang="zh-CN" altLang="en-US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zh-CN" altLang="en-US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</a:p>
          <a:p>
            <a:pPr>
              <a:defRPr/>
            </a:pPr>
            <a:r>
              <a:rPr lang="zh-CN" altLang="en-US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	C2</a:t>
            </a:r>
            <a:r>
              <a:rPr lang="zh-CN" altLang="en-US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(v2)</a:t>
            </a:r>
            <a:r>
              <a:rPr lang="zh-CN" altLang="en-US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zh-CN" altLang="en-US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</a:p>
          <a:p>
            <a:pPr>
              <a:defRPr/>
            </a:pPr>
            <a:r>
              <a:rPr lang="zh-CN" altLang="en-US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.</a:t>
            </a:r>
          </a:p>
          <a:p>
            <a:pPr>
              <a:defRPr/>
            </a:pP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.</a:t>
            </a:r>
          </a:p>
          <a:p>
            <a:pPr>
              <a:defRPr/>
            </a:pP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.</a:t>
            </a:r>
          </a:p>
          <a:p>
            <a:pPr>
              <a:defRPr/>
            </a:pPr>
            <a:r>
              <a:rPr lang="zh-CN" altLang="en-US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	Cn</a:t>
            </a:r>
            <a:r>
              <a:rPr lang="zh-CN" altLang="en-US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vn</a:t>
            </a: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zh-CN" altLang="en-US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</a:t>
            </a:r>
          </a:p>
          <a:p>
            <a:pPr>
              <a:defRPr/>
            </a:pP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zh-CN" altLang="en-US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S0</a:t>
            </a:r>
          </a:p>
          <a:p>
            <a:pPr>
              <a:defRPr/>
            </a:pP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13DC7A-40C7-C1B4-1481-5351A67A7F03}"/>
              </a:ext>
            </a:extLst>
          </p:cNvPr>
          <p:cNvSpPr txBox="1">
            <a:spLocks/>
          </p:cNvSpPr>
          <p:nvPr/>
        </p:nvSpPr>
        <p:spPr>
          <a:xfrm>
            <a:off x="361243" y="5472195"/>
            <a:ext cx="8449733" cy="12134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than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Ci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match</a:t>
            </a:r>
            <a:r>
              <a:rPr kumimoji="1" lang="zh-CN" altLang="en-US" dirty="0"/>
              <a:t> </a:t>
            </a:r>
            <a:r>
              <a:rPr kumimoji="1" lang="en-US" altLang="zh-CN" dirty="0"/>
              <a:t>(e.g.,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superclass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another),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only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the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first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matching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clause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taken.</a:t>
            </a:r>
          </a:p>
          <a:p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none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Ci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match,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ELSE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take.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640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19A46-67C9-FAC9-A581-A1B02A119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Typecase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881B00-A72B-EDC3-43C9-74457ABD2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/>
              <a:t>Typecase</a:t>
            </a:r>
            <a:r>
              <a:rPr kumimoji="1" lang="zh-CN" altLang="en-US" b="1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converted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straightforwardly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else-if</a:t>
            </a:r>
            <a:r>
              <a:rPr kumimoji="1" lang="en-US" altLang="zh-CN" dirty="0"/>
              <a:t>s,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doing:</a:t>
            </a:r>
          </a:p>
          <a:p>
            <a:pPr lvl="1"/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instance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test</a:t>
            </a:r>
          </a:p>
          <a:p>
            <a:pPr lvl="1"/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narrowing</a:t>
            </a:r>
          </a:p>
          <a:p>
            <a:pPr lvl="1"/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declaration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F01A3A-7AF1-4B1F-3EF2-8A288314A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2712" y="3156418"/>
            <a:ext cx="2447925" cy="3414200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TYPECASE</a:t>
            </a:r>
            <a:r>
              <a:rPr lang="zh-CN" altLang="en-US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</a:t>
            </a:r>
          </a:p>
          <a:p>
            <a:pPr>
              <a:defRPr/>
            </a:pP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C1</a:t>
            </a:r>
            <a:r>
              <a:rPr lang="zh-CN" altLang="en-US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(v1)</a:t>
            </a:r>
            <a:r>
              <a:rPr lang="zh-CN" altLang="en-US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zh-CN" altLang="en-US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</a:p>
          <a:p>
            <a:pPr>
              <a:defRPr/>
            </a:pPr>
            <a:r>
              <a:rPr lang="zh-CN" altLang="en-US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	C2</a:t>
            </a:r>
            <a:r>
              <a:rPr lang="zh-CN" altLang="en-US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(v2)</a:t>
            </a:r>
            <a:r>
              <a:rPr lang="zh-CN" altLang="en-US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zh-CN" altLang="en-US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</a:p>
          <a:p>
            <a:pPr>
              <a:defRPr/>
            </a:pPr>
            <a:r>
              <a:rPr lang="zh-CN" altLang="en-US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.</a:t>
            </a:r>
          </a:p>
          <a:p>
            <a:pPr>
              <a:defRPr/>
            </a:pP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.</a:t>
            </a:r>
          </a:p>
          <a:p>
            <a:pPr>
              <a:defRPr/>
            </a:pP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.</a:t>
            </a:r>
          </a:p>
          <a:p>
            <a:pPr>
              <a:defRPr/>
            </a:pPr>
            <a:r>
              <a:rPr lang="zh-CN" altLang="en-US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	Cn</a:t>
            </a:r>
            <a:r>
              <a:rPr lang="zh-CN" altLang="en-US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vn</a:t>
            </a: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zh-CN" altLang="en-US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</a:t>
            </a:r>
          </a:p>
          <a:p>
            <a:pPr>
              <a:defRPr/>
            </a:pP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zh-CN" altLang="en-US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S0</a:t>
            </a:r>
          </a:p>
          <a:p>
            <a:pPr>
              <a:defRPr/>
            </a:pP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6193023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E42620-E042-508A-847C-99C024ABA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086BEF-2989-114F-E82B-10A1868B1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Classes</a:t>
            </a:r>
          </a:p>
          <a:p>
            <a:r>
              <a:rPr kumimoji="1" lang="en-US" altLang="zh-CN" dirty="0"/>
              <a:t>Single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Inheritance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Fields</a:t>
            </a:r>
          </a:p>
          <a:p>
            <a:r>
              <a:rPr kumimoji="1" lang="en-US" altLang="zh-CN" dirty="0"/>
              <a:t>Multiple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Inheritance</a:t>
            </a:r>
          </a:p>
          <a:p>
            <a:r>
              <a:rPr kumimoji="1" lang="en-US" altLang="zh-CN" dirty="0"/>
              <a:t>Testing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Membership</a:t>
            </a:r>
          </a:p>
          <a:p>
            <a:r>
              <a:rPr kumimoji="1" lang="en-US" altLang="zh-CN" b="1" dirty="0"/>
              <a:t>Private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Fields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and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Methods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0062453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88D78-C607-BE69-A6EA-B7C51C16C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Private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Fields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D84DB5-2B32-AC5B-133A-D5816F8B7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True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object-oriented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protect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fields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objects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direct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manipulation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objects’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methods.</a:t>
            </a:r>
          </a:p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private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field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fetched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updated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declared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outside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</a:t>
            </a:r>
          </a:p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private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outside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object.</a:t>
            </a:r>
          </a:p>
          <a:p>
            <a:endParaRPr kumimoji="1" lang="en-US" altLang="zh-CN" dirty="0"/>
          </a:p>
          <a:p>
            <a:r>
              <a:rPr kumimoji="1" lang="en-US" altLang="zh-CN" b="1" dirty="0"/>
              <a:t>Privacy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enforced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by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the</a:t>
            </a:r>
            <a:r>
              <a:rPr kumimoji="1" lang="zh-CN" altLang="en-US" b="1" dirty="0"/>
              <a:t> </a:t>
            </a:r>
            <a:r>
              <a:rPr kumimoji="1" lang="en-US" altLang="zh-CN" b="1" dirty="0">
                <a:solidFill>
                  <a:schemeClr val="accent1"/>
                </a:solidFill>
              </a:rPr>
              <a:t>type-checking</a:t>
            </a:r>
            <a:r>
              <a:rPr kumimoji="1" lang="zh-CN" altLang="en-US" b="1" dirty="0">
                <a:solidFill>
                  <a:schemeClr val="accent1"/>
                </a:solidFill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</a:rPr>
              <a:t>phase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of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the</a:t>
            </a:r>
            <a:r>
              <a:rPr kumimoji="1" lang="zh-CN" altLang="en-US" b="1" dirty="0"/>
              <a:t> </a:t>
            </a:r>
            <a:r>
              <a:rPr kumimoji="1" lang="en-US" altLang="zh-CN" b="1" dirty="0">
                <a:solidFill>
                  <a:schemeClr val="accent1"/>
                </a:solidFill>
              </a:rPr>
              <a:t>compiler</a:t>
            </a:r>
            <a:r>
              <a:rPr kumimoji="1" lang="en-US" altLang="zh-CN" b="1" dirty="0"/>
              <a:t> </a:t>
            </a:r>
            <a:r>
              <a:rPr kumimoji="1" lang="en-US" altLang="zh-CN" sz="2800" b="1" dirty="0"/>
              <a:t>statically</a:t>
            </a:r>
            <a:r>
              <a:rPr kumimoji="1" lang="en-US" altLang="zh-CN" b="1" dirty="0"/>
              <a:t>.</a:t>
            </a:r>
          </a:p>
          <a:p>
            <a:r>
              <a:rPr kumimoji="1" lang="en" altLang="zh-CN" dirty="0"/>
              <a:t>In the symbol table 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 class</a:t>
            </a:r>
            <a:r>
              <a:rPr kumimoji="1" lang="en" altLang="zh-CN" dirty="0"/>
              <a:t>, along with each ﬁeld offset and method offset, is </a:t>
            </a:r>
            <a:r>
              <a:rPr kumimoji="1" lang="en" altLang="zh-CN" dirty="0">
                <a:solidFill>
                  <a:srgbClr val="0070C0"/>
                </a:solidFill>
              </a:rPr>
              <a:t>a boo</a:t>
            </a:r>
            <a:r>
              <a:rPr kumimoji="1" lang="en-US" altLang="zh-CN" dirty="0">
                <a:solidFill>
                  <a:srgbClr val="0070C0"/>
                </a:solidFill>
              </a:rPr>
              <a:t>lean</a:t>
            </a:r>
            <a:r>
              <a:rPr kumimoji="1" lang="en" altLang="zh-CN" dirty="0">
                <a:solidFill>
                  <a:srgbClr val="0070C0"/>
                </a:solidFill>
              </a:rPr>
              <a:t> ﬂag</a:t>
            </a:r>
            <a:r>
              <a:rPr kumimoji="1" lang="en" altLang="zh-CN" dirty="0"/>
              <a:t> indicating whether the ﬁeld is private.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756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6368D-0D70-403A-9354-D50BB41E2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41DC86-FA15-8D11-0B17-61BD55C78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Classes</a:t>
            </a:r>
          </a:p>
          <a:p>
            <a:r>
              <a:rPr kumimoji="1" lang="en-US" altLang="zh-CN" dirty="0"/>
              <a:t>Single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Inheritance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Fields</a:t>
            </a:r>
          </a:p>
          <a:p>
            <a:r>
              <a:rPr kumimoji="1" lang="en-US" altLang="zh-CN" dirty="0"/>
              <a:t>Multiple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Inheritance</a:t>
            </a:r>
          </a:p>
          <a:p>
            <a:r>
              <a:rPr kumimoji="1" lang="en-US" altLang="zh-CN" dirty="0"/>
              <a:t>Testing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Membership</a:t>
            </a:r>
          </a:p>
          <a:p>
            <a:r>
              <a:rPr kumimoji="1" lang="en-US" altLang="zh-CN" dirty="0"/>
              <a:t>Private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Fields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98951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E42620-E042-508A-847C-99C024ABA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Summary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086BEF-2989-114F-E82B-10A1868B1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Classes</a:t>
            </a:r>
          </a:p>
          <a:p>
            <a:r>
              <a:rPr kumimoji="1" lang="en-US" altLang="zh-CN" dirty="0"/>
              <a:t>Single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Inheritance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Fields</a:t>
            </a:r>
          </a:p>
          <a:p>
            <a:r>
              <a:rPr kumimoji="1" lang="en-US" altLang="zh-CN" dirty="0"/>
              <a:t>Multiple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Inheritance</a:t>
            </a:r>
          </a:p>
          <a:p>
            <a:r>
              <a:rPr kumimoji="1" lang="en-US" altLang="zh-CN" dirty="0"/>
              <a:t>Testing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Membership</a:t>
            </a:r>
          </a:p>
          <a:p>
            <a:r>
              <a:rPr kumimoji="1" lang="en-US" altLang="zh-CN" dirty="0"/>
              <a:t>Private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Fields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6518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E42620-E042-508A-847C-99C024ABA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086BEF-2989-114F-E82B-10A1868B1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/>
              <a:t>Classes</a:t>
            </a:r>
          </a:p>
          <a:p>
            <a:r>
              <a:rPr kumimoji="1" lang="en-US" altLang="zh-CN" dirty="0"/>
              <a:t>Single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Inheritance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Fields</a:t>
            </a:r>
          </a:p>
          <a:p>
            <a:r>
              <a:rPr kumimoji="1" lang="en-US" altLang="zh-CN" dirty="0"/>
              <a:t>Multiple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Inheritance</a:t>
            </a:r>
          </a:p>
          <a:p>
            <a:r>
              <a:rPr kumimoji="1" lang="en-US" altLang="zh-CN" dirty="0"/>
              <a:t>Testing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Membership</a:t>
            </a:r>
          </a:p>
          <a:p>
            <a:r>
              <a:rPr kumimoji="1" lang="en-US" altLang="zh-CN" dirty="0"/>
              <a:t>Private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Fields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1299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C2AF66-9AAF-153E-7676-765F7D08B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Object-Tiger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ADFFC8-4067-9F64-6D5E-A2C7DAA1D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9067"/>
            <a:ext cx="8449733" cy="865947"/>
          </a:xfrm>
        </p:spPr>
        <p:txBody>
          <a:bodyPr/>
          <a:lstStyle/>
          <a:p>
            <a:r>
              <a:rPr kumimoji="1" lang="en-US" altLang="zh-CN" dirty="0"/>
              <a:t>Extend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Tiger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declaration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syntax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create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classes: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0F5CA1-CBEF-2A7E-9CE3-DBE5988C2E34}"/>
              </a:ext>
            </a:extLst>
          </p:cNvPr>
          <p:cNvSpPr txBox="1"/>
          <p:nvPr/>
        </p:nvSpPr>
        <p:spPr>
          <a:xfrm>
            <a:off x="832694" y="2526186"/>
            <a:ext cx="7478611" cy="212365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200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dec →</a:t>
            </a:r>
            <a:r>
              <a:rPr lang="zh-CN" altLang="en-US" sz="2200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zh-CN" sz="2200" i="1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classdec</a:t>
            </a:r>
            <a:endParaRPr lang="en-US" altLang="zh-CN" sz="2200" i="1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200" i="1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classdec</a:t>
            </a:r>
            <a:r>
              <a:rPr lang="en-US" altLang="zh-CN" sz="2200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→</a:t>
            </a:r>
            <a:r>
              <a:rPr lang="zh-CN" altLang="en-US" sz="2200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zh-CN" sz="2200" b="1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</a:t>
            </a:r>
            <a:r>
              <a:rPr lang="en-US" altLang="zh-CN" sz="2200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class-id </a:t>
            </a:r>
            <a:r>
              <a:rPr lang="en-US" altLang="zh-CN" sz="2200" b="1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extends</a:t>
            </a:r>
            <a:r>
              <a:rPr lang="en-US" altLang="zh-CN" sz="2200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class-id { {</a:t>
            </a:r>
            <a:r>
              <a:rPr lang="en-US" altLang="zh-CN" sz="2200" i="1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classfield</a:t>
            </a:r>
            <a:r>
              <a:rPr lang="en-US" altLang="zh-CN" sz="2200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} }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200" i="1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classfield</a:t>
            </a:r>
            <a:r>
              <a:rPr lang="en-US" altLang="zh-CN" sz="2200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→</a:t>
            </a:r>
            <a:r>
              <a:rPr lang="zh-CN" altLang="en-US" sz="2200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zh-CN" sz="2200" i="1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vardec</a:t>
            </a:r>
            <a:endParaRPr lang="en-US" altLang="zh-CN" sz="2200" i="1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200" i="1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classfield</a:t>
            </a:r>
            <a:r>
              <a:rPr lang="en-US" altLang="zh-CN" sz="2200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→</a:t>
            </a:r>
            <a:r>
              <a:rPr lang="zh-CN" altLang="en-US" sz="2200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zh-CN" sz="2200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method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200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method →</a:t>
            </a:r>
            <a:r>
              <a:rPr lang="zh-CN" altLang="en-US" sz="2200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zh-CN" sz="2200" b="1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method</a:t>
            </a:r>
            <a:r>
              <a:rPr lang="en-US" altLang="zh-CN" sz="2200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id(</a:t>
            </a:r>
            <a:r>
              <a:rPr lang="en-US" altLang="zh-CN" sz="2200" i="1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tyfields</a:t>
            </a:r>
            <a:r>
              <a:rPr lang="en-US" altLang="zh-CN" sz="2200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= exp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200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method →</a:t>
            </a:r>
            <a:r>
              <a:rPr lang="zh-CN" altLang="en-US" sz="2200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zh-CN" sz="2200" b="1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method</a:t>
            </a:r>
            <a:r>
              <a:rPr lang="en-US" altLang="zh-CN" sz="2200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id(</a:t>
            </a:r>
            <a:r>
              <a:rPr lang="en-US" altLang="zh-CN" sz="2200" i="1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tyfields</a:t>
            </a:r>
            <a:r>
              <a:rPr lang="en-US" altLang="zh-CN" sz="2200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: type-id = exp</a:t>
            </a:r>
          </a:p>
        </p:txBody>
      </p:sp>
    </p:spTree>
    <p:extLst>
      <p:ext uri="{BB962C8B-B14F-4D97-AF65-F5344CB8AC3E}">
        <p14:creationId xmlns:p14="http://schemas.microsoft.com/office/powerpoint/2010/main" val="696032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CBE8D8-CFBA-969A-950F-18F888DE7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Object-Tiger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14D146-009A-3207-CF55-50848B33E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9066"/>
            <a:ext cx="8449733" cy="5571551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kumimoji="1"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kumimoji="1"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kumimoji="1"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kumimoji="1"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1"/>
            <a:r>
              <a:rPr kumimoji="1" lang="en-US" altLang="zh-CN" dirty="0"/>
              <a:t>declares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B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extends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</a:p>
          <a:p>
            <a:pPr lvl="1"/>
            <a:r>
              <a:rPr kumimoji="1" lang="en-US" altLang="zh-CN" dirty="0"/>
              <a:t>must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in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the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scope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let-expression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that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declares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</a:p>
          <a:p>
            <a:pPr lvl="1"/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fields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implicitly</a:t>
            </a:r>
            <a:r>
              <a:rPr kumimoji="1" lang="zh-CN" altLang="en-US" dirty="0"/>
              <a:t> </a:t>
            </a:r>
            <a:r>
              <a:rPr kumimoji="1" lang="en-US" altLang="zh-CN" dirty="0"/>
              <a:t>belong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B</a:t>
            </a:r>
            <a:r>
              <a:rPr kumimoji="1" lang="en-US" altLang="zh-CN" dirty="0"/>
              <a:t>.</a:t>
            </a:r>
          </a:p>
          <a:p>
            <a:pPr lvl="1"/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methods</a:t>
            </a:r>
            <a:r>
              <a:rPr kumimoji="1" lang="zh-CN" altLang="en-US" dirty="0"/>
              <a:t> </a:t>
            </a:r>
            <a:r>
              <a:rPr kumimoji="1" lang="en-US" altLang="zh-CN" dirty="0"/>
              <a:t>may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overridden</a:t>
            </a:r>
            <a:r>
              <a:rPr kumimoji="1" lang="zh-CN" altLang="en-US" dirty="0"/>
              <a:t> </a:t>
            </a:r>
            <a:r>
              <a:rPr kumimoji="1" lang="en-US" altLang="zh-CN" dirty="0"/>
              <a:t>(have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declarations)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B</a:t>
            </a:r>
            <a:r>
              <a:rPr kumimoji="1" lang="en-US" altLang="zh-CN" dirty="0"/>
              <a:t>.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parameter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types</a:t>
            </a:r>
            <a:r>
              <a:rPr kumimoji="1" lang="zh-CN" altLang="en-US" dirty="0"/>
              <a:t> </a:t>
            </a:r>
            <a:r>
              <a:rPr kumimoji="1" lang="en-US" altLang="zh-CN" dirty="0"/>
              <a:t>mut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identical.</a:t>
            </a:r>
          </a:p>
          <a:p>
            <a:pPr lvl="1"/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fields</a:t>
            </a:r>
            <a:r>
              <a:rPr kumimoji="1" lang="zh-CN" altLang="en-US" dirty="0"/>
              <a:t> </a:t>
            </a:r>
            <a:r>
              <a:rPr kumimoji="1" lang="en-US" altLang="zh-CN" dirty="0"/>
              <a:t>may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overridden.</a:t>
            </a:r>
          </a:p>
          <a:p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predefined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identifier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Object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no</a:t>
            </a:r>
            <a:r>
              <a:rPr kumimoji="1" lang="zh-CN" altLang="en-US" dirty="0"/>
              <a:t> </a:t>
            </a:r>
            <a:r>
              <a:rPr kumimoji="1" lang="en-US" altLang="zh-CN" dirty="0"/>
              <a:t>fields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methods.</a:t>
            </a:r>
          </a:p>
          <a:p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within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B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implicit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formal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parameter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self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B</a:t>
            </a:r>
            <a:r>
              <a:rPr kumimoji="1" lang="en-US" altLang="zh-CN" dirty="0"/>
              <a:t>.</a:t>
            </a:r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self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identifier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automatically</a:t>
            </a:r>
            <a:r>
              <a:rPr kumimoji="1" lang="zh-CN" altLang="en-US" dirty="0"/>
              <a:t> </a:t>
            </a:r>
            <a:r>
              <a:rPr kumimoji="1" lang="en-US" altLang="zh-CN" dirty="0"/>
              <a:t>bound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172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ABE5A-DBA9-D0D0-CD02-C4D353ED3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Object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Tiger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B6753C-D445-95AF-BBD4-6C5579494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9067"/>
            <a:ext cx="8682865" cy="227245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syntax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create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invoke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methods</a:t>
            </a:r>
          </a:p>
          <a:p>
            <a:pPr marL="488950" lvl="1" indent="-230188"/>
            <a:r>
              <a:rPr kumimoji="1"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kumimoji="1"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create a new object of type </a:t>
            </a:r>
            <a:r>
              <a:rPr kumimoji="1"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marL="488950" lvl="1" indent="-230188"/>
            <a:r>
              <a:rPr kumimoji="1"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b.x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field</a:t>
            </a:r>
            <a:r>
              <a:rPr kumimoji="1"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object</a:t>
            </a:r>
            <a:r>
              <a:rPr kumimoji="1"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</a:p>
          <a:p>
            <a:pPr marL="488950" lvl="1" indent="-230188"/>
            <a:r>
              <a:rPr kumimoji="1"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b.f</a:t>
            </a:r>
            <a:r>
              <a:rPr kumimoji="1"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(x,</a:t>
            </a:r>
            <a:r>
              <a:rPr kumimoji="1"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y)</a:t>
            </a:r>
            <a:r>
              <a:rPr kumimoji="1" lang="en-US" altLang="zh-CN" dirty="0">
                <a:cs typeface="Times New Roman" panose="02020603050405020304" pitchFamily="18" charset="0"/>
              </a:rPr>
              <a:t>:</a:t>
            </a:r>
            <a:r>
              <a:rPr kumimoji="1" lang="zh-CN" altLang="en-US" dirty="0"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cs typeface="Times New Roman" panose="02020603050405020304" pitchFamily="18" charset="0"/>
              </a:rPr>
              <a:t>call to the </a:t>
            </a:r>
            <a:r>
              <a:rPr kumimoji="1"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f </a:t>
            </a:r>
            <a:r>
              <a:rPr kumimoji="1" lang="en-US" altLang="zh-CN" dirty="0">
                <a:cs typeface="Times New Roman" panose="02020603050405020304" pitchFamily="18" charset="0"/>
              </a:rPr>
              <a:t>method of </a:t>
            </a:r>
            <a:r>
              <a:rPr kumimoji="1"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b </a:t>
            </a:r>
            <a:r>
              <a:rPr kumimoji="1" lang="en-US" altLang="zh-CN" dirty="0">
                <a:cs typeface="Times New Roman" panose="02020603050405020304" pitchFamily="18" charset="0"/>
              </a:rPr>
              <a:t>with explicit actual parameters </a:t>
            </a:r>
            <a:r>
              <a:rPr kumimoji="1"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x</a:t>
            </a:r>
            <a:r>
              <a:rPr kumimoji="1" lang="en-US" altLang="zh-CN" dirty="0">
                <a:cs typeface="Times New Roman" panose="02020603050405020304" pitchFamily="18" charset="0"/>
              </a:rPr>
              <a:t> and </a:t>
            </a:r>
            <a:r>
              <a:rPr kumimoji="1"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y</a:t>
            </a:r>
            <a:r>
              <a:rPr kumimoji="1" lang="en-US" altLang="zh-CN" dirty="0">
                <a:cs typeface="Times New Roman" panose="02020603050405020304" pitchFamily="18" charset="0"/>
              </a:rPr>
              <a:t>, and the value </a:t>
            </a:r>
            <a:r>
              <a:rPr kumimoji="1"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b</a:t>
            </a:r>
            <a:r>
              <a:rPr kumimoji="1" lang="en-US" altLang="zh-CN" dirty="0">
                <a:cs typeface="Times New Roman" panose="02020603050405020304" pitchFamily="18" charset="0"/>
              </a:rPr>
              <a:t> for the implicit </a:t>
            </a:r>
            <a:r>
              <a:rPr kumimoji="1"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self</a:t>
            </a:r>
            <a:r>
              <a:rPr kumimoji="1" lang="en-US" altLang="zh-CN" dirty="0">
                <a:cs typeface="Times New Roman" panose="02020603050405020304" pitchFamily="18" charset="0"/>
              </a:rPr>
              <a:t> parameter of </a:t>
            </a:r>
            <a:r>
              <a:rPr kumimoji="1"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D3D08F4-D4C1-3932-E73F-EC1E82A6F89F}"/>
              </a:ext>
            </a:extLst>
          </p:cNvPr>
          <p:cNvSpPr txBox="1"/>
          <p:nvPr/>
        </p:nvSpPr>
        <p:spPr>
          <a:xfrm>
            <a:off x="832694" y="3429000"/>
            <a:ext cx="7478611" cy="110799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200" i="1" dirty="0">
                <a:latin typeface="Arial" panose="020B0604020202020204" pitchFamily="34" charset="0"/>
                <a:cs typeface="Arial" panose="020B0604020202020204" pitchFamily="34" charset="0"/>
              </a:rPr>
              <a:t>exp</a:t>
            </a:r>
            <a:r>
              <a:rPr lang="en-US" altLang="zh-CN" sz="2200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→</a:t>
            </a:r>
            <a:r>
              <a:rPr lang="zh-CN" altLang="en-US" sz="2200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zh-CN" sz="2200" b="1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new</a:t>
            </a:r>
            <a:r>
              <a:rPr lang="zh-CN" altLang="en-US" sz="2200" b="1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zh-CN" sz="2200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class-id</a:t>
            </a:r>
            <a:endParaRPr lang="en-US" altLang="zh-CN" sz="2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zh-CN" sz="2200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</a:t>
            </a:r>
            <a:r>
              <a:rPr lang="zh-CN" altLang="en-US" sz="2200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zh-CN" sz="2200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→</a:t>
            </a:r>
            <a:r>
              <a:rPr lang="zh-CN" altLang="en-US" sz="2200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zh-CN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lvalue</a:t>
            </a:r>
            <a:r>
              <a:rPr lang="zh-CN" alt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zh-CN" alt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i="1" dirty="0">
                <a:latin typeface="Arial" panose="020B0604020202020204" pitchFamily="34" charset="0"/>
                <a:cs typeface="Arial" panose="020B0604020202020204" pitchFamily="34" charset="0"/>
              </a:rPr>
              <a:t>id()</a:t>
            </a:r>
            <a:endParaRPr lang="en-US" altLang="zh-CN" sz="2200" i="1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zh-CN" sz="2200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</a:t>
            </a:r>
            <a:r>
              <a:rPr lang="zh-CN" altLang="en-US" sz="2200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zh-CN" sz="2200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→</a:t>
            </a:r>
            <a:r>
              <a:rPr lang="zh-CN" alt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lvalue</a:t>
            </a:r>
            <a:r>
              <a:rPr lang="zh-CN" alt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zh-CN" alt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i="1" dirty="0">
                <a:latin typeface="Arial" panose="020B0604020202020204" pitchFamily="34" charset="0"/>
                <a:cs typeface="Arial" panose="020B0604020202020204" pitchFamily="34" charset="0"/>
              </a:rPr>
              <a:t>id(exp{,</a:t>
            </a:r>
            <a:r>
              <a:rPr lang="zh-CN" alt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i="1" dirty="0">
                <a:latin typeface="Arial" panose="020B0604020202020204" pitchFamily="34" charset="0"/>
                <a:cs typeface="Arial" panose="020B0604020202020204" pitchFamily="34" charset="0"/>
              </a:rPr>
              <a:t>exp})</a:t>
            </a:r>
            <a:endParaRPr lang="en-US" altLang="zh-CN" sz="2200" i="1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0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76F477-9CCC-D093-3896-7200CD532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Object-Oriented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3E859D4-9D5D-ADC1-AD69-B18731B4E295}"/>
              </a:ext>
            </a:extLst>
          </p:cNvPr>
          <p:cNvSpPr txBox="1"/>
          <p:nvPr/>
        </p:nvSpPr>
        <p:spPr>
          <a:xfrm>
            <a:off x="361244" y="1028343"/>
            <a:ext cx="844973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start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:=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zh-CN" altLang="en-US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class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Vehicle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extends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Object</a:t>
            </a:r>
            <a:r>
              <a:rPr lang="zh-CN" altLang="en-US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zh-CN" altLang="en-US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posit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on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:=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start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zh-CN" altLang="en-US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method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move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= 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position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:=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position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	</a:t>
            </a:r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class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Truck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extends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Vehicle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zh-CN" altLang="en-US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method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move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=</a:t>
            </a:r>
          </a:p>
          <a:p>
            <a:r>
              <a:rPr lang="zh-CN" altLang="en-US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&lt;=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55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zh-CN" altLang="en-US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     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then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position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:=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position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class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extends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Vehicle</a:t>
            </a:r>
            <a:r>
              <a:rPr lang="zh-CN" altLang="en-US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zh-CN" altLang="en-US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passengers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:=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zh-CN" altLang="en-US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method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await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Vehicle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=</a:t>
            </a:r>
          </a:p>
          <a:p>
            <a:r>
              <a:rPr lang="zh-CN" altLang="en-US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     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position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position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zh-CN" altLang="en-US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     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then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move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position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position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zh-CN" altLang="en-US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     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move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...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in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AF00DB"/>
                </a:solidFill>
                <a:latin typeface="Menlo" panose="020B0609030804020204" pitchFamily="49" charset="0"/>
              </a:rPr>
              <a:t>	</a:t>
            </a:r>
            <a:r>
              <a:rPr lang="en-US" altLang="zh-CN" dirty="0">
                <a:latin typeface="Menlo" panose="020B0609030804020204" pitchFamily="49" charset="0"/>
              </a:rPr>
              <a:t>...</a:t>
            </a:r>
            <a:endParaRPr lang="en" altLang="zh-CN" b="0" dirty="0"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end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0EDE954-25CC-5C55-56C7-A3576EB2DD00}"/>
              </a:ext>
            </a:extLst>
          </p:cNvPr>
          <p:cNvSpPr txBox="1"/>
          <p:nvPr/>
        </p:nvSpPr>
        <p:spPr>
          <a:xfrm>
            <a:off x="6682373" y="2569150"/>
            <a:ext cx="2308485" cy="110799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200" dirty="0"/>
              <a:t>What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are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the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variables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in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scope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on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entry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to</a:t>
            </a:r>
            <a:r>
              <a:rPr kumimoji="1" lang="zh-CN" altLang="en-US" sz="2200" dirty="0"/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await</a:t>
            </a:r>
            <a:r>
              <a:rPr kumimoji="1" lang="en-US" altLang="zh-CN" sz="2200" dirty="0"/>
              <a:t>?</a:t>
            </a:r>
            <a:endParaRPr kumimoji="1"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45745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1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41325</TotalTime>
  <Words>2965</Words>
  <Application>Microsoft Macintosh PowerPoint</Application>
  <PresentationFormat>全屏显示(4:3)</PresentationFormat>
  <Paragraphs>434</Paragraphs>
  <Slides>40</Slides>
  <Notes>39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8" baseType="lpstr">
      <vt:lpstr>等线</vt:lpstr>
      <vt:lpstr>Microsoft YaHei</vt:lpstr>
      <vt:lpstr>Arial</vt:lpstr>
      <vt:lpstr>Calibri</vt:lpstr>
      <vt:lpstr>Calibri Light</vt:lpstr>
      <vt:lpstr>Menlo</vt:lpstr>
      <vt:lpstr>Times New Roman</vt:lpstr>
      <vt:lpstr>Office 主题​​</vt:lpstr>
      <vt:lpstr>PowerPoint 演示文稿</vt:lpstr>
      <vt:lpstr>Overview</vt:lpstr>
      <vt:lpstr>Overview</vt:lpstr>
      <vt:lpstr>Outline</vt:lpstr>
      <vt:lpstr>Outline</vt:lpstr>
      <vt:lpstr>Object-Tiger</vt:lpstr>
      <vt:lpstr>Object-Tiger</vt:lpstr>
      <vt:lpstr>Object Tiger</vt:lpstr>
      <vt:lpstr>An Object-Oriented Program</vt:lpstr>
      <vt:lpstr>An Object-Oriented Program</vt:lpstr>
      <vt:lpstr>An Object-Oriented Program (Cont)</vt:lpstr>
      <vt:lpstr>Generate Code to Fetch Fields</vt:lpstr>
      <vt:lpstr>Outline</vt:lpstr>
      <vt:lpstr>Single Inheritance</vt:lpstr>
      <vt:lpstr>Fields</vt:lpstr>
      <vt:lpstr>Methods</vt:lpstr>
      <vt:lpstr>Static Methods</vt:lpstr>
      <vt:lpstr>Dynamic Methods</vt:lpstr>
      <vt:lpstr>Dynamic Methods</vt:lpstr>
      <vt:lpstr>Dynamic Methods</vt:lpstr>
      <vt:lpstr>Outline</vt:lpstr>
      <vt:lpstr>Multiple Inheritance</vt:lpstr>
      <vt:lpstr>Global Graph Coloring - Fields</vt:lpstr>
      <vt:lpstr>Global Graph Coloring - Fields</vt:lpstr>
      <vt:lpstr>Global Graph Coloring - Fields</vt:lpstr>
      <vt:lpstr>Global Graph Coloring – Method Lookup</vt:lpstr>
      <vt:lpstr>Global Graph Coloring - Problem</vt:lpstr>
      <vt:lpstr>Hashing</vt:lpstr>
      <vt:lpstr>Outline</vt:lpstr>
      <vt:lpstr>Testing Class Membership</vt:lpstr>
      <vt:lpstr>Testing Class Membership</vt:lpstr>
      <vt:lpstr>Testing Class Membership - Display</vt:lpstr>
      <vt:lpstr>Testing Class Membership - Display</vt:lpstr>
      <vt:lpstr>Type Coercions</vt:lpstr>
      <vt:lpstr>Type Coercions</vt:lpstr>
      <vt:lpstr>Typecase</vt:lpstr>
      <vt:lpstr>Typecase</vt:lpstr>
      <vt:lpstr>Outline</vt:lpstr>
      <vt:lpstr>Private Fields and Methods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忠鑫</dc:creator>
  <cp:lastModifiedBy>陈明帅</cp:lastModifiedBy>
  <cp:revision>5144</cp:revision>
  <dcterms:created xsi:type="dcterms:W3CDTF">2020-08-10T07:34:11Z</dcterms:created>
  <dcterms:modified xsi:type="dcterms:W3CDTF">2024-05-29T11:21:04Z</dcterms:modified>
</cp:coreProperties>
</file>