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317" r:id="rId2"/>
    <p:sldId id="408" r:id="rId3"/>
    <p:sldId id="409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304" r:id="rId16"/>
    <p:sldId id="271" r:id="rId17"/>
    <p:sldId id="272" r:id="rId18"/>
    <p:sldId id="273" r:id="rId19"/>
    <p:sldId id="410" r:id="rId20"/>
    <p:sldId id="274" r:id="rId21"/>
    <p:sldId id="275" r:id="rId22"/>
    <p:sldId id="277" r:id="rId23"/>
    <p:sldId id="279" r:id="rId24"/>
    <p:sldId id="278" r:id="rId25"/>
    <p:sldId id="280" r:id="rId26"/>
    <p:sldId id="305" r:id="rId27"/>
    <p:sldId id="281" r:id="rId28"/>
    <p:sldId id="282" r:id="rId29"/>
    <p:sldId id="306" r:id="rId30"/>
    <p:sldId id="307" r:id="rId31"/>
    <p:sldId id="310" r:id="rId32"/>
    <p:sldId id="289" r:id="rId33"/>
    <p:sldId id="308" r:id="rId34"/>
    <p:sldId id="309" r:id="rId35"/>
    <p:sldId id="287" r:id="rId36"/>
    <p:sldId id="288" r:id="rId37"/>
    <p:sldId id="294" r:id="rId38"/>
    <p:sldId id="296" r:id="rId39"/>
    <p:sldId id="295" r:id="rId40"/>
    <p:sldId id="297" r:id="rId41"/>
    <p:sldId id="298" r:id="rId42"/>
    <p:sldId id="299" r:id="rId43"/>
    <p:sldId id="300" r:id="rId44"/>
    <p:sldId id="311" r:id="rId45"/>
    <p:sldId id="258" r:id="rId46"/>
    <p:sldId id="269" r:id="rId47"/>
    <p:sldId id="411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317"/>
            <p14:sldId id="408"/>
            <p14:sldId id="409"/>
          </p14:sldIdLst>
        </p14:section>
        <p14:section name="无标题节" id="{39C29494-E0B0-114E-AF7D-E6DC11B8830E}">
          <p14:sldIdLst>
            <p14:sldId id="259"/>
            <p14:sldId id="260"/>
            <p14:sldId id="262"/>
            <p14:sldId id="263"/>
            <p14:sldId id="261"/>
            <p14:sldId id="264"/>
            <p14:sldId id="265"/>
            <p14:sldId id="266"/>
            <p14:sldId id="267"/>
            <p14:sldId id="268"/>
            <p14:sldId id="270"/>
            <p14:sldId id="304"/>
            <p14:sldId id="271"/>
            <p14:sldId id="272"/>
            <p14:sldId id="273"/>
            <p14:sldId id="410"/>
            <p14:sldId id="274"/>
            <p14:sldId id="275"/>
            <p14:sldId id="277"/>
            <p14:sldId id="279"/>
            <p14:sldId id="278"/>
            <p14:sldId id="280"/>
            <p14:sldId id="305"/>
            <p14:sldId id="281"/>
            <p14:sldId id="282"/>
            <p14:sldId id="306"/>
            <p14:sldId id="307"/>
            <p14:sldId id="310"/>
            <p14:sldId id="289"/>
            <p14:sldId id="308"/>
            <p14:sldId id="309"/>
            <p14:sldId id="287"/>
            <p14:sldId id="288"/>
            <p14:sldId id="294"/>
            <p14:sldId id="296"/>
            <p14:sldId id="295"/>
            <p14:sldId id="297"/>
            <p14:sldId id="298"/>
            <p14:sldId id="299"/>
            <p14:sldId id="300"/>
            <p14:sldId id="311"/>
            <p14:sldId id="258"/>
            <p14:sldId id="269"/>
            <p14:sldId id="41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8"/>
    <p:restoredTop sz="96320" autoAdjust="0"/>
  </p:normalViewPr>
  <p:slideViewPr>
    <p:cSldViewPr snapToGrid="0" snapToObjects="1">
      <p:cViewPr varScale="1">
        <p:scale>
          <a:sx n="173" d="100"/>
          <a:sy n="173" d="100"/>
        </p:scale>
        <p:origin x="200" y="1000"/>
      </p:cViewPr>
      <p:guideLst/>
    </p:cSldViewPr>
  </p:slideViewPr>
  <p:outlineViewPr>
    <p:cViewPr>
      <p:scale>
        <a:sx n="33" d="100"/>
        <a:sy n="33" d="100"/>
      </p:scale>
      <p:origin x="0" y="-67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32DAA-E91B-4E64-A167-ADD60F3477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48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223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83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553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279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545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9156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06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303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84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40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00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9997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140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570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074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4178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5005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96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39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923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81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28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7467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95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73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2024/6/12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2024/6/12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2024/6/12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A289F2B-57F2-FA94-C314-00CFB2892153}"/>
              </a:ext>
            </a:extLst>
          </p:cNvPr>
          <p:cNvGrpSpPr/>
          <p:nvPr/>
        </p:nvGrpSpPr>
        <p:grpSpPr>
          <a:xfrm>
            <a:off x="533400" y="1219200"/>
            <a:ext cx="8077200" cy="4837823"/>
            <a:chOff x="609600" y="1219200"/>
            <a:chExt cx="8077200" cy="4837823"/>
          </a:xfrm>
        </p:grpSpPr>
        <p:sp>
          <p:nvSpPr>
            <p:cNvPr id="14337" name="文本框 4099"/>
            <p:cNvSpPr txBox="1">
              <a:spLocks noChangeArrowheads="1"/>
            </p:cNvSpPr>
            <p:nvPr/>
          </p:nvSpPr>
          <p:spPr bwMode="auto">
            <a:xfrm>
              <a:off x="609600" y="4715630"/>
              <a:ext cx="8077200" cy="134139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陈明帅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635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96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-1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>
                    <a:solidFill>
                      <a:srgbClr val="0000FF"/>
                    </a:solidFill>
                  </a:uFill>
                  <a:latin typeface="Times New Roman"/>
                  <a:ea typeface="宋体" charset="0"/>
                  <a:cs typeface="Times New Roman"/>
                </a:rPr>
                <a:t>m.chen@zju.edu.cn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charset="0"/>
                <a:cs typeface="Times New Roman"/>
              </a:endParaRPr>
            </a:p>
            <a:p>
              <a:pPr marL="6350" marR="76200" lvl="0" indent="0" algn="ctr" defTabSz="457200" rtl="0" eaLnBrk="1" fontAlgn="auto" latinLnBrk="0" hangingPunct="1">
                <a:lnSpc>
                  <a:spcPct val="100000"/>
                </a:lnSpc>
                <a:spcBef>
                  <a:spcPts val="12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浙江大学 </a:t>
              </a:r>
              <a:r>
                <a:rPr kumimoji="1" lang="en-US" altLang="zh-CN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·</a:t>
              </a:r>
              <a:r>
                <a:rPr kumimoji="1" lang="zh-CN" altLang="en-US" sz="2000" b="1" i="0" u="none" strike="noStrike" kern="1200" cap="none" spc="-2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 </a:t>
              </a:r>
              <a:r>
                <a:rPr kumimoji="1" lang="zh-CN" altLang="en-US" sz="2000" b="1" i="0" u="none" strike="noStrike" kern="1200" cap="none" spc="-15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/>
                </a:rPr>
                <a:t>计算机科学与技术学院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38" name="文本框 4101"/>
            <p:cNvSpPr txBox="1">
              <a:spLocks noChangeArrowheads="1"/>
            </p:cNvSpPr>
            <p:nvPr/>
          </p:nvSpPr>
          <p:spPr bwMode="auto">
            <a:xfrm>
              <a:off x="609600" y="1219200"/>
              <a:ext cx="8077200" cy="92392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charset="0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编译原理</a:t>
              </a:r>
              <a:endPara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1026" name="Picture 2" descr="Algorithmic trading - Energy Risk">
              <a:extLst>
                <a:ext uri="{FF2B5EF4-FFF2-40B4-BE49-F238E27FC236}">
                  <a16:creationId xmlns:a16="http://schemas.microsoft.com/office/drawing/2014/main" id="{8E1349D5-B664-23F6-443A-05B7443C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1880" y="2641401"/>
              <a:ext cx="2705786" cy="167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399C612-9316-EBA3-611E-177803F9311D}"/>
              </a:ext>
            </a:extLst>
          </p:cNvPr>
          <p:cNvSpPr txBox="1"/>
          <p:nvPr/>
        </p:nvSpPr>
        <p:spPr>
          <a:xfrm>
            <a:off x="4968586" y="632452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0" lvl="0" indent="0" algn="ctr" defTabSz="457200" rtl="0" eaLnBrk="1" fontAlgn="auto" latinLnBrk="0" hangingPunct="1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Slides partially credited to </a:t>
            </a:r>
            <a:r>
              <a:rPr kumimoji="0" lang="en-US" altLang="zh-CN" sz="1600" b="1" i="0" u="none" strike="noStrike" kern="1200" cap="none" spc="-1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Zhongxin</a:t>
            </a:r>
            <a:r>
              <a:rPr kumimoji="0" lang="en-US" altLang="zh-CN" sz="1600" b="1" i="0" u="none" strike="noStrike" kern="1200" cap="none" spc="-1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FF"/>
                  </a:solidFill>
                </a:uFill>
                <a:latin typeface="Times New Roman"/>
                <a:ea typeface="宋体"/>
                <a:cs typeface="Times New Roman"/>
              </a:rPr>
              <a:t> Liu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9EE78-2A35-1F73-283E-77FCA52D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F5006-4E74-5E9B-69A7-9413BB8D8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b="1" dirty="0"/>
              <a:t>Dominator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idom</a:t>
            </a:r>
            <a:r>
              <a:rPr kumimoji="1" lang="en-US" altLang="zh-CN" i="1" dirty="0">
                <a:solidFill>
                  <a:srgbClr val="0070C0"/>
                </a:solidFill>
              </a:rPr>
              <a:t>(n)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Why</a:t>
            </a:r>
            <a:r>
              <a:rPr kumimoji="1" lang="en-US" altLang="zh-CN" dirty="0"/>
              <a:t>?</a:t>
            </a:r>
            <a:endParaRPr kumimoji="1" lang="en-US" altLang="zh-CN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3F77F3-011C-E2BF-AF24-F957C155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8" y="2721906"/>
            <a:ext cx="2468578" cy="4136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0A8A56-30B2-AAE9-2C70-92C02D000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291" y="2721905"/>
            <a:ext cx="1929088" cy="41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6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AED27-77A2-A8F7-24C2-80EDD49A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AA173-6617-7714-F626-AF190F26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4" cy="5177896"/>
          </a:xfrm>
        </p:spPr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node:</a:t>
            </a:r>
          </a:p>
          <a:p>
            <a:pPr lvl="1"/>
            <a:r>
              <a:rPr kumimoji="1" lang="en-US" altLang="zh-CN" dirty="0"/>
              <a:t>Yes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certain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initial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conditions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beginning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each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iteration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opportunity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motivates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DEE853-3607-CF85-21CE-5AEF9B5E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977" y="2632445"/>
            <a:ext cx="1143000" cy="40767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3C90944-8DB7-C98A-A530-D8790B908198}"/>
              </a:ext>
            </a:extLst>
          </p:cNvPr>
          <p:cNvSpPr txBox="1">
            <a:spLocks/>
          </p:cNvSpPr>
          <p:nvPr/>
        </p:nvSpPr>
        <p:spPr>
          <a:xfrm>
            <a:off x="361243" y="3173999"/>
            <a:ext cx="7124078" cy="268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Back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edge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flow-graph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back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edge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natural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loop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  <a:latin typeface="Times New Roman"/>
                <a:cs typeface="Times New Roman"/>
              </a:rPr>
              <a:t>→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containing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67567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A05F5-F38C-3552-9E39-861CDDF1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90DEA-73AD-79F5-7DCC-4E21A6BC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637" y="1525379"/>
            <a:ext cx="4749339" cy="38072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10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-&gt;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5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includes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5,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8,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9,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10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8,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9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nested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</a:p>
          <a:p>
            <a:pPr lvl="1"/>
            <a:r>
              <a:rPr kumimoji="1" lang="en-US" altLang="zh-CN" dirty="0"/>
              <a:t>3-&gt;2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{2,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3}</a:t>
            </a:r>
          </a:p>
          <a:p>
            <a:pPr lvl="1"/>
            <a:r>
              <a:rPr kumimoji="1" lang="en-US" altLang="zh-CN" dirty="0"/>
              <a:t>4-&gt;2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{2,</a:t>
            </a:r>
            <a:r>
              <a:rPr kumimoji="1" lang="zh-CN" altLang="en-US" dirty="0"/>
              <a:t> </a:t>
            </a:r>
            <a:r>
              <a:rPr kumimoji="1" lang="en-US" altLang="zh-CN" dirty="0"/>
              <a:t>4}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B6C0F8-EC70-ABCC-82CB-9544F136A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" y="1053205"/>
            <a:ext cx="3388371" cy="56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2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7F1FD-D393-7D5D-CFBB-82D7192C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A6E33-C2F2-AF36-6D13-F4B2E6B5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Nested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Loops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b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respectively,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≠</a:t>
            </a:r>
            <a:r>
              <a:rPr kumimoji="1" lang="zh-CN" altLang="en-US" dirty="0">
                <a:solidFill>
                  <a:srgbClr val="0070C0"/>
                </a:solidFill>
                <a:cs typeface="Times New Roman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/>
              </a:rPr>
              <a:t>b</a:t>
            </a:r>
            <a:r>
              <a:rPr kumimoji="1" lang="zh-CN" altLang="en-US" dirty="0">
                <a:solidFill>
                  <a:srgbClr val="0070C0"/>
                </a:solidFill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and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b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in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/>
              </a:rPr>
              <a:t>A</a:t>
            </a:r>
            <a:r>
              <a:rPr kumimoji="1" lang="en-US" altLang="zh-CN" dirty="0">
                <a:cs typeface="Times New Roman"/>
              </a:rPr>
              <a:t>,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then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nodes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of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/>
              </a:rPr>
              <a:t>B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are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proper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subset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of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nodes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of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A.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We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say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that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loop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/>
              </a:rPr>
              <a:t>B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nested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within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/>
              </a:rPr>
              <a:t>A</a:t>
            </a:r>
            <a:r>
              <a:rPr kumimoji="1" lang="en-US" altLang="zh-CN" dirty="0">
                <a:cs typeface="Times New Roman"/>
              </a:rPr>
              <a:t>,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or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that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cs typeface="Times New Roman"/>
              </a:rPr>
              <a:t>B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inner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loop.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F8D8FA-1BD8-ACF8-1CA9-3A961052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93" y="2632445"/>
            <a:ext cx="1143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0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FB60-DD9B-EE9A-A854-124DC34F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Loop-Nest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3F861-A2E5-D020-6FF4-F93BBFA0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4" cy="468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loop-nest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tree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program: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D77812E-0718-BE37-129C-20E82F2DBF0D}"/>
              </a:ext>
            </a:extLst>
          </p:cNvPr>
          <p:cNvSpPr txBox="1">
            <a:spLocks/>
          </p:cNvSpPr>
          <p:nvPr/>
        </p:nvSpPr>
        <p:spPr>
          <a:xfrm>
            <a:off x="361243" y="1467853"/>
            <a:ext cx="5004841" cy="510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G.</a:t>
            </a:r>
          </a:p>
          <a:p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tree.</a:t>
            </a:r>
          </a:p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nodes.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loop,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loop[h]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h1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h2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h2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loop[h1]</a:t>
            </a:r>
            <a:r>
              <a:rPr kumimoji="1" lang="en-US" altLang="zh-CN" i="1" dirty="0"/>
              <a:t>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EDFFCE-ACFB-12DC-E44F-46659B46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697" y="1580742"/>
            <a:ext cx="3149667" cy="52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5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FFB60-DD9B-EE9A-A854-124DC34F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Loop-Nest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71D8FF-69B3-04F0-01BB-3FE9EE16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84" y="1559795"/>
            <a:ext cx="3209914" cy="31416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794D86-D09D-A169-F26F-CAC8D06FA054}"/>
              </a:ext>
            </a:extLst>
          </p:cNvPr>
          <p:cNvSpPr txBox="1"/>
          <p:nvPr/>
        </p:nvSpPr>
        <p:spPr>
          <a:xfrm>
            <a:off x="5317956" y="4934479"/>
            <a:ext cx="34166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200" dirty="0"/>
              <a:t>we could say that the entire procedure body is a pseudo-loop that sits at the root of the loop-nest tree.</a:t>
            </a:r>
            <a:endParaRPr kumimoji="1" lang="zh-CN" altLang="en-US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2B5F09-BF9D-E366-EFDA-3195925CB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5" y="1221317"/>
            <a:ext cx="3149667" cy="527725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1DBFC2F-7110-DF8B-7C4A-C5DF1C3EF066}"/>
              </a:ext>
            </a:extLst>
          </p:cNvPr>
          <p:cNvSpPr/>
          <p:nvPr/>
        </p:nvSpPr>
        <p:spPr>
          <a:xfrm>
            <a:off x="4200698" y="3264131"/>
            <a:ext cx="831273" cy="526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1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6BA4-175F-6F99-098E-2D0B5F32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Preheader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07971-FE84-26C9-3395-940D685D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immediately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executes.</a:t>
            </a:r>
          </a:p>
          <a:p>
            <a:pPr lvl="1"/>
            <a:r>
              <a:rPr kumimoji="1" lang="en-US" altLang="zh-CN" i="1" dirty="0"/>
              <a:t>loop-invariant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hoisting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immediately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insert?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12518F-F2F8-D1EA-2ABC-AFA7EC69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43" y="2887578"/>
            <a:ext cx="4671281" cy="38380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A759E9-3950-E737-E7CC-2EA36BC8A778}"/>
              </a:ext>
            </a:extLst>
          </p:cNvPr>
          <p:cNvSpPr txBox="1"/>
          <p:nvPr/>
        </p:nvSpPr>
        <p:spPr>
          <a:xfrm>
            <a:off x="5245768" y="3914063"/>
            <a:ext cx="35652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Insert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new,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initially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empty,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preheader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all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-&gt;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h</a:t>
            </a:r>
            <a:r>
              <a:rPr kumimoji="1" lang="zh-CN" altLang="en-US" sz="22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from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nodes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y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outside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the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loop</a:t>
            </a:r>
            <a:r>
              <a:rPr kumimoji="1" lang="zh-CN" altLang="en-US" sz="2200" dirty="0">
                <a:solidFill>
                  <a:srgbClr val="0070C0"/>
                </a:solidFill>
              </a:rPr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redirected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point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to</a:t>
            </a:r>
            <a:r>
              <a:rPr kumimoji="1" lang="zh-CN" altLang="en-US" sz="2200" dirty="0"/>
              <a:t> </a:t>
            </a:r>
            <a:r>
              <a:rPr kumimoji="1" lang="en-US" altLang="zh-CN" sz="2200" dirty="0">
                <a:solidFill>
                  <a:srgbClr val="0070C0"/>
                </a:solidFill>
              </a:rPr>
              <a:t>p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9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57A8A-33C1-2CD7-CC40-498A371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8B522-510D-E2A4-4E0B-B3F24EF7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Dominators</a:t>
            </a:r>
          </a:p>
          <a:p>
            <a:r>
              <a:rPr kumimoji="1" lang="en-US" altLang="zh-CN" b="1" dirty="0"/>
              <a:t>Loop-Invariant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Computations</a:t>
            </a:r>
          </a:p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08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040B4-0352-523A-DAB9-6802CFA5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F1234-88AF-8C47-445C-C817147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zh-CN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/>
              </a:rPr>
              <a:t>such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that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a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has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same</a:t>
            </a:r>
            <a:r>
              <a:rPr lang="zh-CN" altLang="en-US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value</a:t>
            </a:r>
            <a:r>
              <a:rPr lang="zh-CN" altLang="en-US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each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time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around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loop,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and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b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has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same</a:t>
            </a:r>
            <a:r>
              <a:rPr lang="zh-CN" altLang="en-US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value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each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time,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then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t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will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also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have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same</a:t>
            </a:r>
            <a:r>
              <a:rPr lang="zh-CN" altLang="en-US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value</a:t>
            </a:r>
            <a:r>
              <a:rPr lang="zh-CN" altLang="en-US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each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time. 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hoist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loop.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time?</a:t>
            </a:r>
            <a:endParaRPr kumimoji="1" lang="en-US" altLang="zh-CN" i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850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040B4-0352-523A-DAB9-6802CFA5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F1234-88AF-8C47-445C-C817147B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: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t ← a</a:t>
            </a:r>
            <a:r>
              <a:rPr lang="en-US" altLang="zh-CN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⊕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loop-invariant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if,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operand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kumimoji="1" lang="en-US" altLang="zh-CN" dirty="0"/>
              <a:t> ,</a:t>
            </a:r>
            <a:r>
              <a:rPr kumimoji="1" lang="zh-CN" altLang="en-US" dirty="0"/>
              <a:t> 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lvl="1"/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</a:t>
            </a:r>
          </a:p>
          <a:p>
            <a:pPr lvl="1"/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pPr lvl="1"/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loop-invariant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35DD8C-4F3C-B34D-28CF-7125034FB149}"/>
              </a:ext>
            </a:extLst>
          </p:cNvPr>
          <p:cNvSpPr txBox="1"/>
          <p:nvPr/>
        </p:nvSpPr>
        <p:spPr>
          <a:xfrm>
            <a:off x="3308683" y="6089757"/>
            <a:ext cx="28996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b="1" dirty="0">
                <a:solidFill>
                  <a:srgbClr val="0070C0"/>
                </a:solidFill>
              </a:rPr>
              <a:t>Iterative</a:t>
            </a:r>
            <a:r>
              <a:rPr kumimoji="1" lang="zh-CN" altLang="en-US" sz="26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600" b="1" dirty="0">
                <a:solidFill>
                  <a:srgbClr val="0070C0"/>
                </a:solidFill>
              </a:rPr>
              <a:t>algorithm</a:t>
            </a:r>
            <a:endParaRPr kumimoji="1" lang="zh-CN" altLang="en-US" sz="2600" b="1" dirty="0">
              <a:solidFill>
                <a:srgbClr val="0070C0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1388D25-0E91-D733-6581-5A282454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564" y="3371874"/>
            <a:ext cx="5144872" cy="24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13D821-1DCD-3A7F-F5CF-C2AC1DE04DCF}"/>
              </a:ext>
            </a:extLst>
          </p:cNvPr>
          <p:cNvGrpSpPr/>
          <p:nvPr/>
        </p:nvGrpSpPr>
        <p:grpSpPr>
          <a:xfrm>
            <a:off x="3812671" y="1315322"/>
            <a:ext cx="1512000" cy="654393"/>
            <a:chOff x="3831472" y="983123"/>
            <a:chExt cx="1512000" cy="654393"/>
          </a:xfrm>
        </p:grpSpPr>
        <p:sp>
          <p:nvSpPr>
            <p:cNvPr id="7" name="圆角矩形 95">
              <a:extLst>
                <a:ext uri="{FF2B5EF4-FFF2-40B4-BE49-F238E27FC236}">
                  <a16:creationId xmlns:a16="http://schemas.microsoft.com/office/drawing/2014/main" id="{B2566D76-319D-D988-BD82-934AA67F8B53}"/>
                </a:ext>
              </a:extLst>
            </p:cNvPr>
            <p:cNvSpPr/>
            <p:nvPr/>
          </p:nvSpPr>
          <p:spPr>
            <a:xfrm>
              <a:off x="3831472" y="1133460"/>
              <a:ext cx="1512000" cy="50405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marL="0" marR="0" lvl="0" indent="0" algn="ctr" defTabSz="4572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Introduction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4ED9C2-E94B-A006-A6A8-5361D88B122E}"/>
                </a:ext>
              </a:extLst>
            </p:cNvPr>
            <p:cNvSpPr/>
            <p:nvPr/>
          </p:nvSpPr>
          <p:spPr>
            <a:xfrm>
              <a:off x="3940712" y="983123"/>
              <a:ext cx="237478" cy="2848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1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0112A-4A98-7EDC-C1AF-3F66FABAFDFD}"/>
              </a:ext>
            </a:extLst>
          </p:cNvPr>
          <p:cNvGrpSpPr/>
          <p:nvPr/>
        </p:nvGrpSpPr>
        <p:grpSpPr>
          <a:xfrm>
            <a:off x="263550" y="2343374"/>
            <a:ext cx="8610243" cy="3828826"/>
            <a:chOff x="263550" y="2343374"/>
            <a:chExt cx="8610243" cy="382882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DDF288A-B960-8C33-6CD0-B70D7B3FDDF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50658" y="2474070"/>
              <a:ext cx="8242685" cy="3548017"/>
              <a:chOff x="566592" y="2324036"/>
              <a:chExt cx="8242684" cy="354801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4226955-76AA-873A-DDC1-34DA9A4699BD}"/>
                  </a:ext>
                </a:extLst>
              </p:cNvPr>
              <p:cNvGrpSpPr/>
              <p:nvPr/>
            </p:nvGrpSpPr>
            <p:grpSpPr>
              <a:xfrm>
                <a:off x="566592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7" name="圆角矩形 140">
                  <a:extLst>
                    <a:ext uri="{FF2B5EF4-FFF2-40B4-BE49-F238E27FC236}">
                      <a16:creationId xmlns:a16="http://schemas.microsoft.com/office/drawing/2014/main" id="{2FFC634A-7097-3FD7-3FC4-B88E8DAF4900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Lexical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86BD34EB-FF26-75A2-E41A-996472D7CC15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2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1DED1269-5CE4-5D98-A29D-C03634E46974}"/>
                  </a:ext>
                </a:extLst>
              </p:cNvPr>
              <p:cNvGrpSpPr/>
              <p:nvPr/>
            </p:nvGrpSpPr>
            <p:grpSpPr>
              <a:xfrm>
                <a:off x="2256999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5" name="圆角矩形 138">
                  <a:extLst>
                    <a:ext uri="{FF2B5EF4-FFF2-40B4-BE49-F238E27FC236}">
                      <a16:creationId xmlns:a16="http://schemas.microsoft.com/office/drawing/2014/main" id="{55DED93F-740E-75CE-AD64-30F75AA366EC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Parsing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C9D319FF-1960-F65E-7299-8052D366DDE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93E43640-B2E0-D6F7-93F3-378C84E40449}"/>
                  </a:ext>
                </a:extLst>
              </p:cNvPr>
              <p:cNvGrpSpPr/>
              <p:nvPr/>
            </p:nvGrpSpPr>
            <p:grpSpPr>
              <a:xfrm>
                <a:off x="394740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3" name="圆角矩形 136">
                  <a:extLst>
                    <a:ext uri="{FF2B5EF4-FFF2-40B4-BE49-F238E27FC236}">
                      <a16:creationId xmlns:a16="http://schemas.microsoft.com/office/drawing/2014/main" id="{9C37A9D4-DDF9-A7B0-2B72-81FF90C709F7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Abstract Syntax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D68C9F-32E5-54F3-269F-ABF831DFD53D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81A8397-B0F8-6C29-D76B-EAED55C3C341}"/>
                  </a:ext>
                </a:extLst>
              </p:cNvPr>
              <p:cNvGrpSpPr/>
              <p:nvPr/>
            </p:nvGrpSpPr>
            <p:grpSpPr>
              <a:xfrm>
                <a:off x="5637813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51" name="圆角矩形 134">
                  <a:extLst>
                    <a:ext uri="{FF2B5EF4-FFF2-40B4-BE49-F238E27FC236}">
                      <a16:creationId xmlns:a16="http://schemas.microsoft.com/office/drawing/2014/main" id="{9365B8E4-6C2A-334B-939C-3A20C1EE81AA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Semantic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03FD50E2-C477-E3F6-B0CF-69445CBAFA50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E8E957C-5049-75A2-A3BB-FBD3C61FB4B0}"/>
                  </a:ext>
                </a:extLst>
              </p:cNvPr>
              <p:cNvGrpSpPr/>
              <p:nvPr/>
            </p:nvGrpSpPr>
            <p:grpSpPr>
              <a:xfrm>
                <a:off x="7297276" y="2324036"/>
                <a:ext cx="1512000" cy="654393"/>
                <a:chOff x="566592" y="2270551"/>
                <a:chExt cx="1512000" cy="654393"/>
              </a:xfrm>
            </p:grpSpPr>
            <p:sp>
              <p:nvSpPr>
                <p:cNvPr id="49" name="圆角矩形 132">
                  <a:extLst>
                    <a:ext uri="{FF2B5EF4-FFF2-40B4-BE49-F238E27FC236}">
                      <a16:creationId xmlns:a16="http://schemas.microsoft.com/office/drawing/2014/main" id="{9E23B102-C74C-0DD5-8663-3D42DEA033F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Activation Records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53679B2-7BCD-062E-A9A5-BE4AC2F21D52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5376A0-BC87-3700-FA0E-9B4328E13557}"/>
                  </a:ext>
                </a:extLst>
              </p:cNvPr>
              <p:cNvGrpSpPr/>
              <p:nvPr/>
            </p:nvGrpSpPr>
            <p:grpSpPr>
              <a:xfrm>
                <a:off x="5637813" y="3218640"/>
                <a:ext cx="1512000" cy="654393"/>
                <a:chOff x="566592" y="2270551"/>
                <a:chExt cx="1512000" cy="654393"/>
              </a:xfrm>
            </p:grpSpPr>
            <p:sp>
              <p:nvSpPr>
                <p:cNvPr id="47" name="圆角矩形 130">
                  <a:extLst>
                    <a:ext uri="{FF2B5EF4-FFF2-40B4-BE49-F238E27FC236}">
                      <a16:creationId xmlns:a16="http://schemas.microsoft.com/office/drawing/2014/main" id="{9CFDBB5B-175C-3CAB-74EB-B8D7F85F3B2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Interm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. Code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0D71E7D-AC98-70F7-A616-BCE93C7D548E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9659469B-87B9-1E2F-8FE7-21F6AD1CD77E}"/>
                  </a:ext>
                </a:extLst>
              </p:cNvPr>
              <p:cNvGrpSpPr/>
              <p:nvPr/>
            </p:nvGrpSpPr>
            <p:grpSpPr>
              <a:xfrm>
                <a:off x="3949602" y="3218640"/>
                <a:ext cx="1512000" cy="654393"/>
                <a:chOff x="566592" y="2270551"/>
                <a:chExt cx="1481056" cy="654393"/>
              </a:xfrm>
            </p:grpSpPr>
            <p:sp>
              <p:nvSpPr>
                <p:cNvPr id="45" name="圆角矩形 128">
                  <a:extLst>
                    <a:ext uri="{FF2B5EF4-FFF2-40B4-BE49-F238E27FC236}">
                      <a16:creationId xmlns:a16="http://schemas.microsoft.com/office/drawing/2014/main" id="{5068E44D-1B34-91DA-99AD-797F2C13DB03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481056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Blocks &amp; Traces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9ACBEB7-974D-80B2-93DE-FB1ADE806C7A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8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2CE51EC3-F159-DAD6-3058-5244FDE4AA99}"/>
                  </a:ext>
                </a:extLst>
              </p:cNvPr>
              <p:cNvGrpSpPr/>
              <p:nvPr/>
            </p:nvGrpSpPr>
            <p:grpSpPr>
              <a:xfrm>
                <a:off x="2258123" y="3218640"/>
                <a:ext cx="1512000" cy="654393"/>
                <a:chOff x="584046" y="2270551"/>
                <a:chExt cx="1512000" cy="654393"/>
              </a:xfrm>
            </p:grpSpPr>
            <p:sp>
              <p:nvSpPr>
                <p:cNvPr id="43" name="圆角矩形 126">
                  <a:extLst>
                    <a:ext uri="{FF2B5EF4-FFF2-40B4-BE49-F238E27FC236}">
                      <a16:creationId xmlns:a16="http://schemas.microsoft.com/office/drawing/2014/main" id="{B7D57C01-C544-3B21-11FF-B1B70F791F14}"/>
                    </a:ext>
                  </a:extLst>
                </p:cNvPr>
                <p:cNvSpPr/>
                <p:nvPr/>
              </p:nvSpPr>
              <p:spPr>
                <a:xfrm>
                  <a:off x="584046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Instruct. Selection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C05B4760-F5C5-37D9-DED7-CA999B9A22B9}"/>
                    </a:ext>
                  </a:extLst>
                </p:cNvPr>
                <p:cNvSpPr/>
                <p:nvPr/>
              </p:nvSpPr>
              <p:spPr>
                <a:xfrm>
                  <a:off x="675832" y="2270551"/>
                  <a:ext cx="237478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B86D5FF9-570E-91F4-2EF5-B6AA0FC8DD04}"/>
                  </a:ext>
                </a:extLst>
              </p:cNvPr>
              <p:cNvGrpSpPr/>
              <p:nvPr/>
            </p:nvGrpSpPr>
            <p:grpSpPr>
              <a:xfrm>
                <a:off x="3013423" y="4082260"/>
                <a:ext cx="1512000" cy="654393"/>
                <a:chOff x="590792" y="2270551"/>
                <a:chExt cx="1512000" cy="654393"/>
              </a:xfrm>
            </p:grpSpPr>
            <p:sp>
              <p:nvSpPr>
                <p:cNvPr id="41" name="圆角矩形 124">
                  <a:extLst>
                    <a:ext uri="{FF2B5EF4-FFF2-40B4-BE49-F238E27FC236}">
                      <a16:creationId xmlns:a16="http://schemas.microsoft.com/office/drawing/2014/main" id="{5BDFF2CA-02A6-DE9F-87B2-A2057F0BFE11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Liveness Analysis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3CF8D49-2117-AFD8-858C-79B3AE02CB87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20477E2E-E24A-B5AF-D480-4F2836B6F037}"/>
                  </a:ext>
                </a:extLst>
              </p:cNvPr>
              <p:cNvGrpSpPr/>
              <p:nvPr/>
            </p:nvGrpSpPr>
            <p:grpSpPr>
              <a:xfrm>
                <a:off x="4912722" y="4082260"/>
                <a:ext cx="1512000" cy="654393"/>
                <a:chOff x="566592" y="2270551"/>
                <a:chExt cx="1512000" cy="654393"/>
              </a:xfrm>
            </p:grpSpPr>
            <p:sp>
              <p:nvSpPr>
                <p:cNvPr id="39" name="圆角矩形 122">
                  <a:extLst>
                    <a:ext uri="{FF2B5EF4-FFF2-40B4-BE49-F238E27FC236}">
                      <a16:creationId xmlns:a16="http://schemas.microsoft.com/office/drawing/2014/main" id="{445ECF46-BA32-D85E-236A-7BD5579C9758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Register Allocation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498B575-0094-7C9C-DB62-C9FE3E7DE6A2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11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2B891B09-4019-A1D9-4220-874CDE89FE4B}"/>
                  </a:ext>
                </a:extLst>
              </p:cNvPr>
              <p:cNvGrpSpPr/>
              <p:nvPr/>
            </p:nvGrpSpPr>
            <p:grpSpPr>
              <a:xfrm>
                <a:off x="3013423" y="5217662"/>
                <a:ext cx="1512000" cy="654393"/>
                <a:chOff x="590792" y="2270551"/>
                <a:chExt cx="1512000" cy="654393"/>
              </a:xfrm>
            </p:grpSpPr>
            <p:sp>
              <p:nvSpPr>
                <p:cNvPr id="37" name="圆角矩形 120">
                  <a:extLst>
                    <a:ext uri="{FF2B5EF4-FFF2-40B4-BE49-F238E27FC236}">
                      <a16:creationId xmlns:a16="http://schemas.microsoft.com/office/drawing/2014/main" id="{08DF22D1-6227-6DFF-4BFF-7E385DE7BBBC}"/>
                    </a:ext>
                  </a:extLst>
                </p:cNvPr>
                <p:cNvSpPr/>
                <p:nvPr/>
              </p:nvSpPr>
              <p:spPr>
                <a:xfrm>
                  <a:off x="5907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marL="0" marR="0" lvl="0" indent="0" algn="ctr" defTabSz="457200" rtl="0" eaLnBrk="1" fontAlgn="auto" latinLnBrk="0" hangingPunct="1">
                    <a:lnSpc>
                      <a:spcPts val="18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Garbage Collection</a:t>
                  </a:r>
                  <a:endParaRPr kumimoji="1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FECDA80-30FE-8D79-8B7C-FD5CEBDBA5EE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等线" panose="02010600030101010101" pitchFamily="2" charset="-122"/>
                      <a:cs typeface="+mn-cs"/>
                    </a:rPr>
                    <a:t>13</a:t>
                  </a:r>
                  <a:endPara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4CC468F-9930-263C-163B-35DF2655FF47}"/>
                  </a:ext>
                </a:extLst>
              </p:cNvPr>
              <p:cNvGrpSpPr/>
              <p:nvPr/>
            </p:nvGrpSpPr>
            <p:grpSpPr>
              <a:xfrm>
                <a:off x="4912722" y="5217662"/>
                <a:ext cx="1512000" cy="654393"/>
                <a:chOff x="566592" y="2270551"/>
                <a:chExt cx="1512000" cy="654393"/>
              </a:xfrm>
            </p:grpSpPr>
            <p:sp>
              <p:nvSpPr>
                <p:cNvPr id="35" name="圆角矩形 118">
                  <a:extLst>
                    <a:ext uri="{FF2B5EF4-FFF2-40B4-BE49-F238E27FC236}">
                      <a16:creationId xmlns:a16="http://schemas.microsoft.com/office/drawing/2014/main" id="{076F69E1-6963-BFDA-3D1C-ACF979D694ED}"/>
                    </a:ext>
                  </a:extLst>
                </p:cNvPr>
                <p:cNvSpPr/>
                <p:nvPr/>
              </p:nvSpPr>
              <p:spPr>
                <a:xfrm>
                  <a:off x="566592" y="2420888"/>
                  <a:ext cx="1512000" cy="50405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0" rIns="0" bIns="0" rtlCol="0" anchor="ctr" anchorCtr="1"/>
                <a:lstStyle/>
                <a:p>
                  <a:pPr algn="ctr">
                    <a:lnSpc>
                      <a:spcPts val="1800"/>
                    </a:lnSpc>
                    <a:defRPr/>
                  </a:pPr>
                  <a:r>
                    <a:rPr kumimoji="1" lang="en" altLang="zh-CN" b="1" dirty="0">
                      <a:solidFill>
                        <a:srgbClr val="C00000"/>
                      </a:solidFill>
                      <a:latin typeface="Calibri"/>
                      <a:ea typeface="等线" panose="02010600030101010101" pitchFamily="2" charset="-122"/>
                    </a:rPr>
                    <a:t>Loop Optimizations</a:t>
                  </a:r>
                  <a:endParaRPr kumimoji="1" lang="zh-CN" altLang="en-US" b="1" dirty="0">
                    <a:solidFill>
                      <a:srgbClr val="C00000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CB0E042-44A9-7C07-18F7-2417BE8C1C8A}"/>
                    </a:ext>
                  </a:extLst>
                </p:cNvPr>
                <p:cNvSpPr/>
                <p:nvPr/>
              </p:nvSpPr>
              <p:spPr>
                <a:xfrm>
                  <a:off x="675831" y="2270551"/>
                  <a:ext cx="310836" cy="28483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dirty="0">
                      <a:solidFill>
                        <a:srgbClr val="C00000"/>
                      </a:solidFill>
                      <a:latin typeface="Calibri"/>
                      <a:ea typeface="等线" panose="02010600030101010101" pitchFamily="2" charset="-122"/>
                    </a:rPr>
                    <a:t>18</a:t>
                  </a:r>
                  <a:endParaRPr kumimoji="1" lang="zh-CN" altLang="en-US" sz="2000" b="1" dirty="0">
                    <a:solidFill>
                      <a:srgbClr val="C00000"/>
                    </a:solidFill>
                    <a:latin typeface="Calibri"/>
                    <a:ea typeface="等线" panose="02010600030101010101" pitchFamily="2" charset="-122"/>
                  </a:endParaRPr>
                </a:p>
              </p:txBody>
            </p:sp>
          </p:grpSp>
          <p:cxnSp>
            <p:nvCxnSpPr>
              <p:cNvPr id="27" name="直线箭头连接符 110">
                <a:extLst>
                  <a:ext uri="{FF2B5EF4-FFF2-40B4-BE49-F238E27FC236}">
                    <a16:creationId xmlns:a16="http://schemas.microsoft.com/office/drawing/2014/main" id="{7154F69E-F07D-A328-ABAA-A8B47F4B996D}"/>
                  </a:ext>
                </a:extLst>
              </p:cNvPr>
              <p:cNvCxnSpPr>
                <a:stCxn id="57" idx="3"/>
                <a:endCxn id="55" idx="1"/>
              </p:cNvCxnSpPr>
              <p:nvPr/>
            </p:nvCxnSpPr>
            <p:spPr>
              <a:xfrm>
                <a:off x="2078592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箭头连接符 111">
                <a:extLst>
                  <a:ext uri="{FF2B5EF4-FFF2-40B4-BE49-F238E27FC236}">
                    <a16:creationId xmlns:a16="http://schemas.microsoft.com/office/drawing/2014/main" id="{B6D467ED-47F7-01E4-E0FE-D3A5A34DD017}"/>
                  </a:ext>
                </a:extLst>
              </p:cNvPr>
              <p:cNvCxnSpPr>
                <a:cxnSpLocks/>
                <a:stCxn id="55" idx="3"/>
                <a:endCxn id="53" idx="1"/>
              </p:cNvCxnSpPr>
              <p:nvPr/>
            </p:nvCxnSpPr>
            <p:spPr>
              <a:xfrm>
                <a:off x="3768999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箭头连接符 112">
                <a:extLst>
                  <a:ext uri="{FF2B5EF4-FFF2-40B4-BE49-F238E27FC236}">
                    <a16:creationId xmlns:a16="http://schemas.microsoft.com/office/drawing/2014/main" id="{605D860A-CCE6-11C5-78AA-B2216A90913D}"/>
                  </a:ext>
                </a:extLst>
              </p:cNvPr>
              <p:cNvCxnSpPr>
                <a:cxnSpLocks/>
                <a:stCxn id="53" idx="3"/>
                <a:endCxn id="51" idx="1"/>
              </p:cNvCxnSpPr>
              <p:nvPr/>
            </p:nvCxnSpPr>
            <p:spPr>
              <a:xfrm>
                <a:off x="5459406" y="2726401"/>
                <a:ext cx="178407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3">
                <a:extLst>
                  <a:ext uri="{FF2B5EF4-FFF2-40B4-BE49-F238E27FC236}">
                    <a16:creationId xmlns:a16="http://schemas.microsoft.com/office/drawing/2014/main" id="{2BFD3A69-932C-4949-487A-0C380DC824C3}"/>
                  </a:ext>
                </a:extLst>
              </p:cNvPr>
              <p:cNvCxnSpPr>
                <a:cxnSpLocks/>
                <a:stCxn id="51" idx="2"/>
                <a:endCxn id="47" idx="0"/>
              </p:cNvCxnSpPr>
              <p:nvPr/>
            </p:nvCxnSpPr>
            <p:spPr>
              <a:xfrm>
                <a:off x="6393813" y="2978429"/>
                <a:ext cx="0" cy="390548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4">
                <a:extLst>
                  <a:ext uri="{FF2B5EF4-FFF2-40B4-BE49-F238E27FC236}">
                    <a16:creationId xmlns:a16="http://schemas.microsoft.com/office/drawing/2014/main" id="{CFBE861A-1615-607A-8C3A-F38CB999A855}"/>
                  </a:ext>
                </a:extLst>
              </p:cNvPr>
              <p:cNvCxnSpPr>
                <a:cxnSpLocks/>
                <a:stCxn id="47" idx="1"/>
                <a:endCxn id="45" idx="3"/>
              </p:cNvCxnSpPr>
              <p:nvPr/>
            </p:nvCxnSpPr>
            <p:spPr>
              <a:xfrm flipH="1">
                <a:off x="5461602" y="3621005"/>
                <a:ext cx="176211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箭头连接符 115">
                <a:extLst>
                  <a:ext uri="{FF2B5EF4-FFF2-40B4-BE49-F238E27FC236}">
                    <a16:creationId xmlns:a16="http://schemas.microsoft.com/office/drawing/2014/main" id="{6C2D0E23-C7D4-8B45-F44E-D092CDF3C127}"/>
                  </a:ext>
                </a:extLst>
              </p:cNvPr>
              <p:cNvCxnSpPr>
                <a:cxnSpLocks/>
                <a:stCxn id="41" idx="3"/>
                <a:endCxn id="39" idx="1"/>
              </p:cNvCxnSpPr>
              <p:nvPr/>
            </p:nvCxnSpPr>
            <p:spPr>
              <a:xfrm>
                <a:off x="4525423" y="4484625"/>
                <a:ext cx="387299" cy="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肘形连接符 116">
                <a:extLst>
                  <a:ext uri="{FF2B5EF4-FFF2-40B4-BE49-F238E27FC236}">
                    <a16:creationId xmlns:a16="http://schemas.microsoft.com/office/drawing/2014/main" id="{0982D50D-4CEB-C211-088E-72C6F097BCB1}"/>
                  </a:ext>
                </a:extLst>
              </p:cNvPr>
              <p:cNvCxnSpPr>
                <a:cxnSpLocks/>
                <a:stCxn id="49" idx="2"/>
                <a:endCxn id="47" idx="3"/>
              </p:cNvCxnSpPr>
              <p:nvPr/>
            </p:nvCxnSpPr>
            <p:spPr>
              <a:xfrm rot="5400000">
                <a:off x="7280257" y="2847986"/>
                <a:ext cx="642576" cy="903463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肘形连接符 117">
                <a:extLst>
                  <a:ext uri="{FF2B5EF4-FFF2-40B4-BE49-F238E27FC236}">
                    <a16:creationId xmlns:a16="http://schemas.microsoft.com/office/drawing/2014/main" id="{09C0A335-4F4B-842D-D51B-C66E8492879F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4246668" y="4953972"/>
                <a:ext cx="1135403" cy="196706"/>
              </a:xfrm>
              <a:prstGeom prst="bentConnector2">
                <a:avLst/>
              </a:prstGeom>
              <a:ln w="1905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27">
              <a:extLst>
                <a:ext uri="{FF2B5EF4-FFF2-40B4-BE49-F238E27FC236}">
                  <a16:creationId xmlns:a16="http://schemas.microsoft.com/office/drawing/2014/main" id="{E3BDEF4E-F197-D2C2-BAFC-B50F5FE1702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gray">
            <a:xfrm rot="5400000">
              <a:off x="3185853" y="-572274"/>
              <a:ext cx="2772292" cy="8603588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2" name="矩形 27">
              <a:extLst>
                <a:ext uri="{FF2B5EF4-FFF2-40B4-BE49-F238E27FC236}">
                  <a16:creationId xmlns:a16="http://schemas.microsoft.com/office/drawing/2014/main" id="{09EE47CF-D7F3-E29B-1D7A-100AACDB440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 bwMode="gray">
            <a:xfrm rot="5400000">
              <a:off x="4103809" y="1390228"/>
              <a:ext cx="936379" cy="8603588"/>
            </a:xfrm>
            <a:prstGeom prst="rect">
              <a:avLst/>
            </a:prstGeom>
            <a:noFill/>
            <a:ln w="19050" algn="ctr">
              <a:solidFill>
                <a:srgbClr val="002060">
                  <a:alpha val="35000"/>
                </a:srgbClr>
              </a:solidFill>
              <a:prstDash val="sysDash"/>
              <a:miter lim="800000"/>
            </a:ln>
            <a:effectLst/>
          </p:spPr>
          <p:txBody>
            <a:bodyPr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黑体" pitchFamily="49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349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49" charset="-122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1FFE53-0DC7-6822-A3B0-854A3B4F875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63550" y="4751151"/>
              <a:ext cx="4572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Fundamentals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42CB18-C22D-A036-1C96-808C5CE2A7D3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63550" y="5802868"/>
              <a:ext cx="45720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/>
                  <a:ea typeface="等线" panose="02010600030101010101" pitchFamily="2" charset="-122"/>
                  <a:cs typeface="+mn-cs"/>
                </a:rPr>
                <a:t>Advanced Topics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圆角矩形 120">
            <a:extLst>
              <a:ext uri="{FF2B5EF4-FFF2-40B4-BE49-F238E27FC236}">
                <a16:creationId xmlns:a16="http://schemas.microsoft.com/office/drawing/2014/main" id="{B9837D53-9B88-C37F-3149-B29AD4B91CF1}"/>
              </a:ext>
            </a:extLst>
          </p:cNvPr>
          <p:cNvSpPr/>
          <p:nvPr/>
        </p:nvSpPr>
        <p:spPr>
          <a:xfrm>
            <a:off x="6505495" y="5520094"/>
            <a:ext cx="1512000" cy="50405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 anchorCtr="1"/>
          <a:lstStyle/>
          <a:p>
            <a:pPr marL="0" marR="0" lvl="0" indent="0" algn="ctr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Obj.-Ori. Languages</a:t>
            </a:r>
            <a:endParaRPr kumimoji="1" lang="zh-CN" altLang="en-US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3A57B6-1EDD-FE47-686B-8E62698F1E62}"/>
              </a:ext>
            </a:extLst>
          </p:cNvPr>
          <p:cNvSpPr/>
          <p:nvPr/>
        </p:nvSpPr>
        <p:spPr>
          <a:xfrm>
            <a:off x="6590534" y="5369757"/>
            <a:ext cx="310836" cy="28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Calibri"/>
                <a:ea typeface="等线" panose="02010600030101010101" pitchFamily="2" charset="-122"/>
              </a:rPr>
              <a:t>14</a:t>
            </a:r>
            <a:endParaRPr kumimoji="1" lang="zh-CN" altLang="en-US" sz="2000" dirty="0">
              <a:solidFill>
                <a:prstClr val="black"/>
              </a:solidFill>
              <a:latin typeface="Calibri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499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223DA-EDE6-D375-5337-5BBCDC3F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Hoisting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1CF59-1C2E-FDBB-1197-5DC3F3FC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Suppose </a:t>
            </a:r>
            <a:r>
              <a:rPr kumimoji="1" lang="en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← a </a:t>
            </a:r>
            <a:r>
              <a:rPr kumimoji="1" lang="en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kumimoji="1" lang="en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kumimoji="1" lang="en" altLang="zh-CN" dirty="0"/>
              <a:t>is loop-invariant. Can we hoist it out of the loop?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E7008E-FD80-84D0-5786-260774BC1F2E}"/>
              </a:ext>
            </a:extLst>
          </p:cNvPr>
          <p:cNvSpPr txBox="1"/>
          <p:nvPr/>
        </p:nvSpPr>
        <p:spPr>
          <a:xfrm>
            <a:off x="450719" y="5163817"/>
            <a:ext cx="2094773" cy="76944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correct</a:t>
            </a:r>
          </a:p>
          <a:p>
            <a:r>
              <a:rPr kumimoji="1" lang="en-US" altLang="zh-CN" sz="2200" dirty="0"/>
              <a:t>faster</a:t>
            </a:r>
            <a:endParaRPr kumimoji="1" lang="zh-CN" altLang="en-US" sz="2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CA327D-81AF-CBA4-9CA5-B5B122CF9CE7}"/>
              </a:ext>
            </a:extLst>
          </p:cNvPr>
          <p:cNvSpPr txBox="1"/>
          <p:nvPr/>
        </p:nvSpPr>
        <p:spPr>
          <a:xfrm>
            <a:off x="2545492" y="5164877"/>
            <a:ext cx="2094774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incorrect</a:t>
            </a:r>
          </a:p>
          <a:p>
            <a:r>
              <a:rPr kumimoji="1" lang="en-US" altLang="zh-CN" sz="2200" dirty="0"/>
              <a:t>not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always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execute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def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F60AC1-6B22-8FB6-4859-6F88120E51C7}"/>
              </a:ext>
            </a:extLst>
          </p:cNvPr>
          <p:cNvSpPr txBox="1"/>
          <p:nvPr/>
        </p:nvSpPr>
        <p:spPr>
          <a:xfrm>
            <a:off x="4640265" y="5163817"/>
            <a:ext cx="2094774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incorrect</a:t>
            </a:r>
          </a:p>
          <a:p>
            <a:r>
              <a:rPr kumimoji="1" lang="en-US" altLang="zh-CN" sz="2200" dirty="0"/>
              <a:t>more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than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2C8025-DFEF-B255-CB7F-31A2A80CBF0D}"/>
              </a:ext>
            </a:extLst>
          </p:cNvPr>
          <p:cNvSpPr txBox="1"/>
          <p:nvPr/>
        </p:nvSpPr>
        <p:spPr>
          <a:xfrm>
            <a:off x="6732104" y="5163817"/>
            <a:ext cx="2094774" cy="110799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incorrect</a:t>
            </a:r>
          </a:p>
          <a:p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use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before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def</a:t>
            </a:r>
            <a:endParaRPr kumimoji="1" lang="zh-CN" altLang="en-US" sz="2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BCF793-A837-4F2C-809B-980D1F42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4" y="1972870"/>
            <a:ext cx="8358297" cy="31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2AE5-1419-FFF4-350F-5F001EC7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Hoisting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276525-BF75-E727-DEAB-E4900DE4C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criteria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hoisting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: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⊕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zh-CN" altLang="en-US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to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end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of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loop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preheader:</a:t>
            </a:r>
            <a:endParaRPr kumimoji="1" lang="en-US" altLang="zh-CN" dirty="0"/>
          </a:p>
          <a:p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live-out</a:t>
            </a:r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live-out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preheader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94CFC1-B8CF-B817-420E-AA3EAD75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4" y="3429000"/>
            <a:ext cx="8123457" cy="33377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319E90-CD7D-D4E1-BDAE-6182D5F954CD}"/>
                  </a:ext>
                </a:extLst>
              </p:cNvPr>
              <p:cNvSpPr txBox="1"/>
              <p:nvPr/>
            </p:nvSpPr>
            <p:spPr>
              <a:xfrm>
                <a:off x="7851119" y="1755059"/>
                <a:ext cx="65990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solidFill>
                            <a:srgbClr val="9411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✘</m:t>
                      </m:r>
                    </m:oMath>
                  </m:oMathPara>
                </a14:m>
                <a:endParaRPr lang="zh-CN" altLang="en-US" sz="3200" dirty="0">
                  <a:solidFill>
                    <a:srgbClr val="941100"/>
                  </a:solidFill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319E90-CD7D-D4E1-BDAE-6182D5F95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19" y="1755059"/>
                <a:ext cx="659908" cy="584775"/>
              </a:xfrm>
              <a:prstGeom prst="rect">
                <a:avLst/>
              </a:prstGeom>
              <a:blipFill>
                <a:blip r:embed="rId4"/>
                <a:stretch>
                  <a:fillRect l="-3774" r="-1887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A4B16A-46D5-576B-93A1-1E4DA62C55DD}"/>
                  </a:ext>
                </a:extLst>
              </p:cNvPr>
              <p:cNvSpPr txBox="1"/>
              <p:nvPr/>
            </p:nvSpPr>
            <p:spPr>
              <a:xfrm>
                <a:off x="7851119" y="2254426"/>
                <a:ext cx="65990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solidFill>
                            <a:srgbClr val="9411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✘</m:t>
                      </m:r>
                    </m:oMath>
                  </m:oMathPara>
                </a14:m>
                <a:endParaRPr lang="zh-CN" altLang="en-US" sz="3200" dirty="0">
                  <a:solidFill>
                    <a:srgbClr val="9411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A4B16A-46D5-576B-93A1-1E4DA62C5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19" y="2254426"/>
                <a:ext cx="659908" cy="584775"/>
              </a:xfrm>
              <a:prstGeom prst="rect">
                <a:avLst/>
              </a:prstGeom>
              <a:blipFill>
                <a:blip r:embed="rId5"/>
                <a:stretch>
                  <a:fillRect l="-3774" r="-1887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ACB4E6-21B9-29FF-4510-0B1298B21084}"/>
                  </a:ext>
                </a:extLst>
              </p:cNvPr>
              <p:cNvSpPr txBox="1"/>
              <p:nvPr/>
            </p:nvSpPr>
            <p:spPr>
              <a:xfrm>
                <a:off x="7264889" y="2731336"/>
                <a:ext cx="65990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 smtClean="0">
                          <a:solidFill>
                            <a:srgbClr val="9411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✘</m:t>
                      </m:r>
                    </m:oMath>
                  </m:oMathPara>
                </a14:m>
                <a:endParaRPr lang="zh-CN" altLang="en-US" sz="3200" dirty="0">
                  <a:solidFill>
                    <a:srgbClr val="94110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ACB4E6-21B9-29FF-4510-0B1298B21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889" y="2731336"/>
                <a:ext cx="659908" cy="584775"/>
              </a:xfrm>
              <a:prstGeom prst="rect">
                <a:avLst/>
              </a:prstGeom>
              <a:blipFill>
                <a:blip r:embed="rId6"/>
                <a:stretch>
                  <a:fillRect l="-3846" r="-3846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09E21D89-2D86-6AB3-5E68-BC5ACEADF00D}"/>
              </a:ext>
            </a:extLst>
          </p:cNvPr>
          <p:cNvSpPr txBox="1"/>
          <p:nvPr/>
        </p:nvSpPr>
        <p:spPr>
          <a:xfrm>
            <a:off x="7016546" y="1796921"/>
            <a:ext cx="45793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(b)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87D112-8251-C150-229A-8A6C7ACC64F2}"/>
              </a:ext>
            </a:extLst>
          </p:cNvPr>
          <p:cNvSpPr txBox="1"/>
          <p:nvPr/>
        </p:nvSpPr>
        <p:spPr>
          <a:xfrm>
            <a:off x="7016546" y="2299233"/>
            <a:ext cx="45793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(c)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D1D89F-31FD-EDC0-79B0-CC9BF234CAE9}"/>
              </a:ext>
            </a:extLst>
          </p:cNvPr>
          <p:cNvSpPr txBox="1"/>
          <p:nvPr/>
        </p:nvSpPr>
        <p:spPr>
          <a:xfrm>
            <a:off x="6416123" y="2777501"/>
            <a:ext cx="45793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=&gt;</a:t>
            </a:r>
            <a:r>
              <a:rPr kumimoji="1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r>
              <a:rPr kumimoji="1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4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167AB-829B-C939-768D-78A8E9DD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Hoisting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E5A90-F93C-B037-9857-4B0B1002B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671547" cy="51778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b="1" dirty="0"/>
              <a:t>Implicit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side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effects.</a:t>
            </a:r>
            <a:r>
              <a:rPr kumimoji="1" lang="zh-CN" altLang="en-US" sz="2400" b="1" dirty="0"/>
              <a:t> </a:t>
            </a:r>
            <a:r>
              <a:rPr kumimoji="1" lang="en-US" altLang="zh-CN" sz="2400" dirty="0"/>
              <a:t>These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modification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if</a:t>
            </a:r>
            <a:r>
              <a:rPr kumimoji="1" lang="zh-CN" altLang="en-US" sz="2400" dirty="0"/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⊕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could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raise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arithmetic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exception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side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effects.</a:t>
            </a:r>
          </a:p>
          <a:p>
            <a:pPr marL="0" indent="0">
              <a:buNone/>
            </a:pPr>
            <a:r>
              <a:rPr kumimoji="1" lang="en-US" altLang="zh-CN" sz="2400" b="1" dirty="0"/>
              <a:t>Turning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while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loops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into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repeat-until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loops.</a:t>
            </a:r>
          </a:p>
          <a:p>
            <a:r>
              <a:rPr kumimoji="1" lang="en-US" altLang="zh-CN" sz="2400" u="sng" dirty="0"/>
              <a:t>“</a:t>
            </a:r>
            <a:r>
              <a:rPr kumimoji="1" lang="en-US" altLang="zh-CN" sz="2400" i="1" u="sng" dirty="0">
                <a:solidFill>
                  <a:srgbClr val="0070C0"/>
                </a:solidFill>
              </a:rPr>
              <a:t>d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dominates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all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loop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exits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at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which</a:t>
            </a:r>
            <a:r>
              <a:rPr kumimoji="1" lang="zh-CN" altLang="en-US" sz="2400" u="sng" dirty="0"/>
              <a:t> </a:t>
            </a:r>
            <a:r>
              <a:rPr kumimoji="1" lang="en-US" altLang="zh-CN" sz="2400" i="1" u="sng" dirty="0">
                <a:solidFill>
                  <a:srgbClr val="0070C0"/>
                </a:solidFill>
              </a:rPr>
              <a:t>t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is</a:t>
            </a:r>
            <a:r>
              <a:rPr kumimoji="1" lang="zh-CN" altLang="en-US" sz="2400" u="sng" dirty="0"/>
              <a:t> </a:t>
            </a:r>
            <a:r>
              <a:rPr kumimoji="1" lang="en-US" altLang="zh-CN" sz="2400" u="sng" dirty="0"/>
              <a:t>live-out”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tends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prevent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many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hoisted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b="1" dirty="0"/>
              <a:t>while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loops.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BF5AEA-DD43-58E8-9673-4A71B69B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95" y="3484776"/>
            <a:ext cx="3009544" cy="3269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1782F4F-81C6-926E-10FB-04EA41C27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32" y="3236679"/>
            <a:ext cx="3009544" cy="3518082"/>
          </a:xfrm>
          <a:prstGeom prst="rect">
            <a:avLst/>
          </a:prstGeom>
        </p:spPr>
      </p:pic>
      <p:sp>
        <p:nvSpPr>
          <p:cNvPr id="12" name="矩形标注 11">
            <a:extLst>
              <a:ext uri="{FF2B5EF4-FFF2-40B4-BE49-F238E27FC236}">
                <a16:creationId xmlns:a16="http://schemas.microsoft.com/office/drawing/2014/main" id="{1B090B00-14F4-04B5-0730-173BE7064F80}"/>
              </a:ext>
            </a:extLst>
          </p:cNvPr>
          <p:cNvSpPr/>
          <p:nvPr/>
        </p:nvSpPr>
        <p:spPr>
          <a:xfrm>
            <a:off x="111210" y="4406976"/>
            <a:ext cx="1779373" cy="1348717"/>
          </a:xfrm>
          <a:prstGeom prst="wedgeRectCallout">
            <a:avLst>
              <a:gd name="adj1" fmla="val 93266"/>
              <a:gd name="adj2" fmla="val 34512"/>
            </a:avLst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dirty="0">
                <a:solidFill>
                  <a:schemeClr val="tx1"/>
                </a:solidFill>
              </a:rPr>
              <a:t>None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of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the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statements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dominates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the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loop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exit</a:t>
            </a:r>
            <a:r>
              <a:rPr kumimoji="1" lang="zh-CN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</a:rPr>
              <a:t>node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B4C672FD-224D-D800-D05C-DDDB22AD4844}"/>
              </a:ext>
            </a:extLst>
          </p:cNvPr>
          <p:cNvSpPr/>
          <p:nvPr/>
        </p:nvSpPr>
        <p:spPr>
          <a:xfrm>
            <a:off x="5132718" y="5081334"/>
            <a:ext cx="543698" cy="3190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2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92F8-3A17-4539-AB25-0D23EDEA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27D-F1CE-CC33-E209-F3EC5B7A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Dominators</a:t>
            </a:r>
          </a:p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</a:p>
          <a:p>
            <a:r>
              <a:rPr kumimoji="1" lang="en-US" altLang="zh-CN" b="1" dirty="0"/>
              <a:t>Induction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</a:t>
            </a:r>
          </a:p>
          <a:p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46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94A8-D93A-D0B9-54D8-DF2A879D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69E2A-7E29-FACC-7DC1-F9DF3BAB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24925"/>
            <a:ext cx="8449733" cy="2191894"/>
          </a:xfrm>
        </p:spPr>
        <p:txBody>
          <a:bodyPr/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lang="en-US" altLang="zh-CN" sz="2200" i="1" dirty="0" err="1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decremented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lang="en-US" altLang="zh-CN" sz="2200" i="1" dirty="0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j</a:t>
            </a:r>
            <a:r>
              <a:rPr lang="en-US" altLang="zh-CN" sz="2200" dirty="0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 = </a:t>
            </a:r>
            <a:r>
              <a:rPr lang="en-US" altLang="zh-CN" sz="2200" i="1" dirty="0" err="1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i</a:t>
            </a:r>
            <a:r>
              <a:rPr lang="en-US" altLang="zh-CN" sz="2200" dirty="0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 ·</a:t>
            </a:r>
            <a:r>
              <a:rPr lang="en-US" altLang="zh-CN" sz="2200" i="1" dirty="0" err="1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c</a:t>
            </a:r>
            <a:r>
              <a:rPr lang="en-US" altLang="zh-CN" sz="2200" dirty="0" err="1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+</a:t>
            </a:r>
            <a:r>
              <a:rPr lang="en-US" altLang="zh-CN" sz="2200" i="1" dirty="0" err="1">
                <a:solidFill>
                  <a:srgbClr val="0070C0"/>
                </a:solidFill>
                <a:latin typeface="Times New Roman"/>
                <a:ea typeface="Arial Unicode MS" panose="020B0604020202020204" pitchFamily="34" charset="-122"/>
                <a:cs typeface="Times New Roman"/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loop-invariant.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calculate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j</a:t>
            </a:r>
            <a:r>
              <a:rPr kumimoji="1" lang="en-US" altLang="zh-CN" dirty="0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</a:t>
            </a:r>
            <a:endParaRPr kumimoji="1" lang="en-US" altLang="zh-CN" i="1" dirty="0">
              <a:solidFill>
                <a:srgbClr val="0070C0"/>
              </a:solidFill>
            </a:endParaRPr>
          </a:p>
          <a:p>
            <a:pPr lvl="1"/>
            <a:r>
              <a:rPr kumimoji="1" lang="en-US" altLang="zh-CN" dirty="0"/>
              <a:t>whenever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j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j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+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</a:t>
            </a:r>
            <a:r>
              <a:rPr kumimoji="1" lang="zh-CN" altLang="en-US" i="1" dirty="0">
                <a:solidFill>
                  <a:srgbClr val="0070C0"/>
                </a:solidFill>
              </a:rPr>
              <a:t>*</a:t>
            </a:r>
            <a:r>
              <a:rPr kumimoji="1" lang="en-US" altLang="zh-CN" i="1" dirty="0">
                <a:solidFill>
                  <a:srgbClr val="0070C0"/>
                </a:solidFill>
              </a:rPr>
              <a:t>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F0CD1C-DB18-4BF5-F891-58809406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02" y="3084371"/>
            <a:ext cx="2106142" cy="366703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6265498-A715-90EB-767F-6F42B72E2F04}"/>
              </a:ext>
            </a:extLst>
          </p:cNvPr>
          <p:cNvSpPr txBox="1">
            <a:spLocks/>
          </p:cNvSpPr>
          <p:nvPr/>
        </p:nvSpPr>
        <p:spPr>
          <a:xfrm>
            <a:off x="3527390" y="3045625"/>
            <a:ext cx="5283585" cy="370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2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basic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induction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</a:t>
            </a:r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j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and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k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derived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induction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variable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the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family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of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 err="1">
                <a:solidFill>
                  <a:srgbClr val="0070C0"/>
                </a:solidFill>
              </a:rPr>
              <a:t>i</a:t>
            </a:r>
            <a:endParaRPr kumimoji="1" lang="en-US" altLang="zh-CN" sz="22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 sz="2200" i="1" dirty="0">
                <a:solidFill>
                  <a:srgbClr val="0070C0"/>
                </a:solidFill>
              </a:rPr>
              <a:t> </a:t>
            </a:r>
            <a:r>
              <a:rPr lang="en-US" altLang="zh-CN" sz="2200" i="1" dirty="0">
                <a:solidFill>
                  <a:srgbClr val="0070C0"/>
                </a:solidFill>
              </a:rPr>
              <a:t>j</a:t>
            </a:r>
            <a:r>
              <a:rPr lang="en-US" altLang="zh-CN" sz="2200" dirty="0">
                <a:solidFill>
                  <a:srgbClr val="0070C0"/>
                </a:solidFill>
              </a:rPr>
              <a:t> = </a:t>
            </a:r>
            <a:r>
              <a:rPr lang="en-US" altLang="zh-CN" sz="2200" i="1" dirty="0" err="1">
                <a:solidFill>
                  <a:srgbClr val="0070C0"/>
                </a:solidFill>
              </a:rPr>
              <a:t>a</a:t>
            </a:r>
            <a:r>
              <a:rPr lang="en-US" altLang="zh-CN" sz="2200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sz="2200" dirty="0">
                <a:solidFill>
                  <a:srgbClr val="0070C0"/>
                </a:solidFill>
              </a:rPr>
              <a:t> + </a:t>
            </a:r>
            <a:r>
              <a:rPr lang="en-US" altLang="zh-CN" sz="2200" i="1" dirty="0" err="1">
                <a:solidFill>
                  <a:srgbClr val="0070C0"/>
                </a:solidFill>
              </a:rPr>
              <a:t>i</a:t>
            </a:r>
            <a:r>
              <a:rPr lang="en-US" altLang="zh-CN" sz="2200" dirty="0">
                <a:solidFill>
                  <a:srgbClr val="0070C0"/>
                </a:solidFill>
              </a:rPr>
              <a:t> · </a:t>
            </a:r>
            <a:r>
              <a:rPr lang="en-US" altLang="zh-CN" sz="2200" i="1" dirty="0" err="1">
                <a:solidFill>
                  <a:srgbClr val="0070C0"/>
                </a:solidFill>
              </a:rPr>
              <a:t>b</a:t>
            </a:r>
            <a:r>
              <a:rPr lang="en-US" altLang="zh-CN" sz="2200" i="1" baseline="-25000" dirty="0" err="1">
                <a:solidFill>
                  <a:srgbClr val="0070C0"/>
                </a:solidFill>
              </a:rPr>
              <a:t>j</a:t>
            </a:r>
            <a:r>
              <a:rPr lang="zh-CN" altLang="en-US" sz="2200" i="1" dirty="0">
                <a:solidFill>
                  <a:srgbClr val="0070C0"/>
                </a:solidFill>
              </a:rPr>
              <a:t>  </a:t>
            </a:r>
            <a:r>
              <a:rPr lang="en-US" altLang="zh-CN" sz="2200" i="1" dirty="0"/>
              <a:t>(</a:t>
            </a:r>
            <a:r>
              <a:rPr lang="en-US" altLang="zh-CN" sz="2200" i="1" dirty="0" err="1">
                <a:solidFill>
                  <a:srgbClr val="0070C0"/>
                </a:solidFill>
              </a:rPr>
              <a:t>a</a:t>
            </a:r>
            <a:r>
              <a:rPr lang="en-US" altLang="zh-CN" sz="2200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sz="2200" i="1" dirty="0">
                <a:solidFill>
                  <a:srgbClr val="0070C0"/>
                </a:solidFill>
              </a:rPr>
              <a:t>=0</a:t>
            </a:r>
            <a:r>
              <a:rPr lang="en-US" altLang="zh-CN" sz="2200" i="1" dirty="0"/>
              <a:t>,</a:t>
            </a:r>
            <a:r>
              <a:rPr lang="zh-CN" altLang="en-US" sz="2200" i="1" dirty="0"/>
              <a:t> </a:t>
            </a:r>
            <a:r>
              <a:rPr lang="en-US" altLang="zh-CN" sz="2200" i="1" dirty="0" err="1">
                <a:solidFill>
                  <a:srgbClr val="0070C0"/>
                </a:solidFill>
              </a:rPr>
              <a:t>b</a:t>
            </a:r>
            <a:r>
              <a:rPr lang="en-US" altLang="zh-CN" sz="2200" i="1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sz="2200" i="1" dirty="0">
                <a:solidFill>
                  <a:srgbClr val="0070C0"/>
                </a:solidFill>
              </a:rPr>
              <a:t>=4</a:t>
            </a:r>
            <a:r>
              <a:rPr lang="en-US" altLang="zh-CN" sz="2200" i="1" dirty="0"/>
              <a:t>)</a:t>
            </a:r>
          </a:p>
          <a:p>
            <a:pPr marL="0" indent="0">
              <a:buNone/>
            </a:pP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US" altLang="zh-CN" sz="2200" dirty="0" err="1"/>
              <a:t>a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US" altLang="zh-CN" sz="2200" dirty="0" err="1"/>
              <a:t>b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)</a:t>
            </a:r>
            <a:r>
              <a:rPr lang="zh-CN" altLang="en-US" sz="2200" dirty="0"/>
              <a:t> </a:t>
            </a:r>
            <a:r>
              <a:rPr lang="en-US" altLang="zh-CN" sz="2200" dirty="0"/>
              <a:t>=&gt;</a:t>
            </a:r>
            <a:r>
              <a:rPr lang="zh-CN" altLang="en-US" sz="2200" dirty="0"/>
              <a:t> </a:t>
            </a:r>
            <a:r>
              <a:rPr lang="en-US" altLang="zh-CN" sz="2200" dirty="0"/>
              <a:t>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US" altLang="zh-CN" sz="2200" dirty="0"/>
              <a:t>0,</a:t>
            </a:r>
            <a:r>
              <a:rPr lang="zh-CN" altLang="en-US" sz="2200" dirty="0"/>
              <a:t> </a:t>
            </a:r>
            <a:r>
              <a:rPr lang="en-US" altLang="zh-CN" sz="2200" dirty="0"/>
              <a:t>4)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lang="en-US" altLang="zh-CN" sz="2200" i="1" dirty="0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en-US" altLang="zh-CN" sz="2200" dirty="0">
                <a:solidFill>
                  <a:srgbClr val="0070C0"/>
                </a:solidFill>
                <a:cs typeface="Arial" panose="020B0604020202020204" pitchFamily="34" charset="0"/>
              </a:rPr>
              <a:t> ← </a:t>
            </a:r>
            <a:r>
              <a:rPr lang="en-US" altLang="zh-CN" sz="2200" i="1" dirty="0">
                <a:solidFill>
                  <a:srgbClr val="0070C0"/>
                </a:solidFill>
                <a:cs typeface="Arial" panose="020B0604020202020204" pitchFamily="34" charset="0"/>
              </a:rPr>
              <a:t>j</a:t>
            </a:r>
            <a:r>
              <a:rPr lang="en-US" altLang="zh-CN" sz="2200" dirty="0">
                <a:solidFill>
                  <a:srgbClr val="0070C0"/>
                </a:solidFill>
                <a:cs typeface="Arial" panose="020B0604020202020204" pitchFamily="34" charset="0"/>
              </a:rPr>
              <a:t> + </a:t>
            </a:r>
            <a:r>
              <a:rPr lang="en-US" altLang="zh-CN" sz="2200" i="1" dirty="0">
                <a:solidFill>
                  <a:srgbClr val="0070C0"/>
                </a:solidFill>
                <a:cs typeface="Arial" panose="020B0604020202020204" pitchFamily="34" charset="0"/>
              </a:rPr>
              <a:t>a</a:t>
            </a:r>
            <a:r>
              <a:rPr lang="zh-CN" altLang="en-US" sz="2200" i="1" baseline="-250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cs typeface="Arial" panose="020B0604020202020204" pitchFamily="34" charset="0"/>
              </a:rPr>
              <a:t>(a</a:t>
            </a:r>
            <a:r>
              <a:rPr lang="zh-CN" altLang="en-US" sz="2200" i="1" dirty="0"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cs typeface="Arial" panose="020B0604020202020204" pitchFamily="34" charset="0"/>
              </a:rPr>
              <a:t>is</a:t>
            </a:r>
            <a:r>
              <a:rPr lang="zh-CN" altLang="en-US" sz="2200" i="1" dirty="0"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cs typeface="Arial" panose="020B0604020202020204" pitchFamily="34" charset="0"/>
              </a:rPr>
              <a:t>loop-invariant)</a:t>
            </a:r>
            <a:endParaRPr kumimoji="1" lang="en-US" altLang="zh-CN" sz="2200" dirty="0"/>
          </a:p>
          <a:p>
            <a:pPr marL="0" indent="0">
              <a:buNone/>
            </a:pPr>
            <a:r>
              <a:rPr lang="sv-SE" altLang="zh-CN" sz="2200" i="1" dirty="0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sv-SE" altLang="zh-CN" sz="2200" dirty="0">
                <a:solidFill>
                  <a:srgbClr val="0070C0"/>
                </a:solidFill>
                <a:cs typeface="Arial" panose="020B0604020202020204" pitchFamily="34" charset="0"/>
              </a:rPr>
              <a:t> = </a:t>
            </a:r>
            <a:r>
              <a:rPr lang="en-US" altLang="zh-CN" sz="2200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zh-CN" altLang="en-US" sz="22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· 4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+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a</a:t>
            </a:r>
            <a:r>
              <a:rPr lang="en-US" altLang="zh-CN" sz="2200" dirty="0">
                <a:solidFill>
                  <a:srgbClr val="0070C0"/>
                </a:solidFill>
                <a:cs typeface="Arial" panose="020B0604020202020204" pitchFamily="34" charset="0"/>
              </a:rPr>
              <a:t>=</a:t>
            </a:r>
            <a:r>
              <a:rPr lang="zh-CN" altLang="en-US" sz="22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zh-CN" sz="2200" i="1" dirty="0">
                <a:solidFill>
                  <a:srgbClr val="0070C0"/>
                </a:solidFill>
                <a:cs typeface="Arial" panose="020B0604020202020204" pitchFamily="34" charset="0"/>
              </a:rPr>
              <a:t>a</a:t>
            </a:r>
            <a:r>
              <a:rPr lang="sv-SE" altLang="zh-CN" sz="2200" dirty="0">
                <a:solidFill>
                  <a:srgbClr val="0070C0"/>
                </a:solidFill>
                <a:cs typeface="Arial" panose="020B0604020202020204" pitchFamily="34" charset="0"/>
              </a:rPr>
              <a:t> + </a:t>
            </a:r>
            <a:r>
              <a:rPr lang="sv-SE" altLang="zh-CN" sz="2200" i="1" dirty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sv-SE" altLang="zh-CN" sz="2200" dirty="0">
                <a:solidFill>
                  <a:srgbClr val="0070C0"/>
                </a:solidFill>
                <a:cs typeface="Arial" panose="020B0604020202020204" pitchFamily="34" charset="0"/>
              </a:rPr>
              <a:t> · </a:t>
            </a:r>
            <a:r>
              <a:rPr lang="en-US" altLang="zh-CN" sz="2200" i="1" dirty="0">
                <a:solidFill>
                  <a:srgbClr val="0070C0"/>
                </a:solidFill>
                <a:cs typeface="Arial" panose="020B0604020202020204" pitchFamily="34" charset="0"/>
              </a:rPr>
              <a:t>4</a:t>
            </a:r>
            <a:endParaRPr lang="sv-SE" altLang="zh-CN" sz="22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zh-CN" sz="2200" dirty="0"/>
              <a:t>(</a:t>
            </a:r>
            <a:r>
              <a:rPr kumimoji="1" lang="en-US" altLang="zh-CN" sz="2200" dirty="0" err="1"/>
              <a:t>i</a:t>
            </a:r>
            <a:r>
              <a:rPr kumimoji="1" lang="en-US" altLang="zh-CN" sz="2200" dirty="0"/>
              <a:t>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a,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4)</a:t>
            </a:r>
          </a:p>
          <a:p>
            <a:pPr marL="0" indent="0">
              <a:buNone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97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0C022-F8D1-DC1A-D761-F08A0514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2C11E-D452-B400-41BE-1F1FFD5B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249863"/>
          </a:xfrm>
        </p:spPr>
        <p:txBody>
          <a:bodyPr/>
          <a:lstStyle/>
          <a:p>
            <a:r>
              <a:rPr kumimoji="1" lang="en-US" altLang="zh-CN" b="1" dirty="0"/>
              <a:t>Linear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induction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loop-invariant)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677A12-6C4C-FD4E-0705-DF9EEAD99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5" y="2248930"/>
            <a:ext cx="2541841" cy="4496181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98E2388-2223-81FB-A347-DC49B99C8C57}"/>
              </a:ext>
            </a:extLst>
          </p:cNvPr>
          <p:cNvSpPr txBox="1">
            <a:spLocks/>
          </p:cNvSpPr>
          <p:nvPr/>
        </p:nvSpPr>
        <p:spPr>
          <a:xfrm>
            <a:off x="3521676" y="2797966"/>
            <a:ext cx="5289300" cy="339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incremented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amounts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iterations</a:t>
            </a:r>
          </a:p>
          <a:p>
            <a:pPr lvl="1"/>
            <a:r>
              <a:rPr kumimoji="1" lang="en-US" altLang="zh-CN" sz="2200" dirty="0"/>
              <a:t>not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linear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in some iterations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j =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i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 · 4 </a:t>
            </a:r>
            <a:r>
              <a:rPr kumimoji="1" lang="en-US" altLang="zh-CN" sz="2400" dirty="0"/>
              <a:t>and in other iterations the derived induction variable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j</a:t>
            </a:r>
            <a:r>
              <a:rPr kumimoji="1" lang="en-US" altLang="zh-CN" sz="2400" dirty="0"/>
              <a:t> gets (temporarily) left behind as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i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/>
              <a:t>is incremented.</a:t>
            </a:r>
          </a:p>
        </p:txBody>
      </p:sp>
    </p:spTree>
    <p:extLst>
      <p:ext uri="{BB962C8B-B14F-4D97-AF65-F5344CB8AC3E}">
        <p14:creationId xmlns:p14="http://schemas.microsoft.com/office/powerpoint/2010/main" val="273664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A94A8-D93A-D0B9-54D8-DF2A879D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F0CD1C-DB18-4BF5-F891-58809406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6" y="1057862"/>
            <a:ext cx="2616734" cy="455603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B482C4-D40F-F47F-46FF-644232ED9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699" y="1057862"/>
            <a:ext cx="2854224" cy="455603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EE304D2F-56FC-0C6F-949A-AB5A54E82C94}"/>
              </a:ext>
            </a:extLst>
          </p:cNvPr>
          <p:cNvSpPr/>
          <p:nvPr/>
        </p:nvSpPr>
        <p:spPr>
          <a:xfrm>
            <a:off x="3138617" y="3335882"/>
            <a:ext cx="2616734" cy="1857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4F20C5A-CDFB-BBC4-EC29-0BE2A762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124" y="1369770"/>
            <a:ext cx="3234575" cy="393127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induction-variable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analysis</a:t>
            </a:r>
          </a:p>
          <a:p>
            <a:pPr lvl="1"/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j</a:t>
            </a:r>
          </a:p>
          <a:p>
            <a:r>
              <a:rPr kumimoji="1" lang="en-US" altLang="zh-CN" sz="2400" dirty="0"/>
              <a:t>strength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reduction</a:t>
            </a:r>
          </a:p>
          <a:p>
            <a:pPr lvl="1"/>
            <a:r>
              <a:rPr kumimoji="1" lang="en-US" altLang="zh-CN" dirty="0"/>
              <a:t>replace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*</a:t>
            </a:r>
            <a:r>
              <a:rPr kumimoji="1" lang="en-US" altLang="zh-CN" dirty="0"/>
              <a:t>4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induction-variable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elimination</a:t>
            </a:r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&gt;=n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k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&gt;=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4n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+a</a:t>
            </a:r>
          </a:p>
          <a:p>
            <a:r>
              <a:rPr kumimoji="1" lang="en-US" altLang="zh-CN" sz="2400" dirty="0"/>
              <a:t>copy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propagation</a:t>
            </a:r>
          </a:p>
        </p:txBody>
      </p:sp>
    </p:spTree>
    <p:extLst>
      <p:ext uri="{BB962C8B-B14F-4D97-AF65-F5344CB8AC3E}">
        <p14:creationId xmlns:p14="http://schemas.microsoft.com/office/powerpoint/2010/main" val="15346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8F716-1EAE-DC6F-4DE6-760A7D4C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Detection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EE5E6-5EF2-6755-D2C4-A45732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Basic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induction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lang="en-US" altLang="zh-CN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+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or </a:t>
            </a:r>
            <a:r>
              <a:rPr lang="en-US" altLang="zh-CN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−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dirty="0">
                <a:cs typeface="Times New Roman"/>
              </a:rPr>
              <a:t>, where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cs typeface="Times New Roman"/>
              </a:rPr>
              <a:t> is loop-invariant.</a:t>
            </a:r>
          </a:p>
          <a:p>
            <a:r>
              <a:rPr kumimoji="1" lang="en-US" altLang="zh-CN" b="1" dirty="0"/>
              <a:t>Derived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induction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variables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914400" lvl="1" indent="-457200">
              <a:buAutoNum type="arabicPeriod"/>
            </a:pP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within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·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       </a:t>
            </a:r>
            <a:r>
              <a:rPr kumimoji="1" lang="en-US" altLang="zh-CN" dirty="0">
                <a:latin typeface="Times New Roman"/>
                <a:cs typeface="Times New Roman"/>
              </a:rPr>
              <a:t>or </a:t>
            </a:r>
            <a:r>
              <a:rPr kumimoji="1" lang="zh-CN" altLang="en-US" dirty="0">
                <a:latin typeface="Times New Roman"/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lang="en-US" altLang="zh-CN" sz="2400" dirty="0">
                <a:cs typeface="Times New Roman"/>
              </a:rPr>
              <a:t>,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where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j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is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an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induction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variable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an</a:t>
            </a:r>
            <a:r>
              <a:rPr lang="en-US" altLang="zh-CN" dirty="0">
                <a:cs typeface="Times New Roman"/>
              </a:rPr>
              <a:t>d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c</a:t>
            </a:r>
            <a:r>
              <a:rPr lang="en-US" altLang="zh-CN" dirty="0">
                <a:cs typeface="Times New Roman"/>
              </a:rPr>
              <a:t>,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d</a:t>
            </a:r>
            <a:r>
              <a:rPr lang="zh-CN" altLang="en-US" dirty="0">
                <a:cs typeface="Times New Roman"/>
              </a:rPr>
              <a:t>       </a:t>
            </a:r>
            <a:r>
              <a:rPr lang="en-US" altLang="zh-CN" dirty="0">
                <a:cs typeface="Times New Roman"/>
              </a:rPr>
              <a:t>are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loop-invariant</a:t>
            </a:r>
          </a:p>
          <a:p>
            <a:pPr marL="914400" lvl="1" indent="-457200">
              <a:buAutoNum type="arabicPeriod"/>
            </a:pPr>
            <a:r>
              <a:rPr kumimoji="1" lang="en-US" altLang="zh-CN" b="1" dirty="0">
                <a:cs typeface="Times New Roman"/>
              </a:rPr>
              <a:t>and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if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j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derived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induction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variable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in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family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of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i</a:t>
            </a:r>
            <a:r>
              <a:rPr kumimoji="1" lang="en-US" altLang="zh-CN" dirty="0">
                <a:cs typeface="Times New Roman"/>
              </a:rPr>
              <a:t>,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then:</a:t>
            </a:r>
          </a:p>
          <a:p>
            <a:pPr marL="914400" lvl="2" indent="0">
              <a:buNone/>
            </a:pPr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pPr marL="914400" lvl="2" indent="0">
              <a:buNone/>
            </a:pPr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j</a:t>
            </a:r>
            <a:r>
              <a:rPr kumimoji="1" lang="zh-CN" altLang="en-US" i="1" dirty="0">
                <a:solidFill>
                  <a:srgbClr val="0070C0"/>
                </a:solidFill>
              </a:rPr>
              <a:t>   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k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15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9012A-F16E-F3BA-0D76-22FC7889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3DCB7-FBA0-3C0D-3DD0-8BA77292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69829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Multiplication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/>
                <a:cs typeface="Times New Roman"/>
              </a:rPr>
              <a:t> · 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zh-CN" altLang="en-US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with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an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addition.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j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</a:rPr>
              <a:t>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a,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b)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lang="en-US" altLang="zh-CN" sz="28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/>
                <a:cs typeface="Times New Roman"/>
              </a:rPr>
              <a:t> ← a</a:t>
            </a:r>
            <a:r>
              <a:rPr lang="zh-CN" alt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Times New Roman"/>
                <a:cs typeface="Times New Roman"/>
              </a:rPr>
              <a:t>+</a:t>
            </a:r>
            <a:r>
              <a:rPr lang="zh-CN" alt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/>
                <a:cs typeface="Times New Roman"/>
              </a:rPr>
              <a:t> · </a:t>
            </a:r>
            <a:r>
              <a:rPr lang="en-US" altLang="zh-CN" sz="2800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</a:p>
          <a:p>
            <a:pPr lvl="1"/>
            <a:r>
              <a:rPr lang="en-US" altLang="zh-CN" dirty="0">
                <a:cs typeface="Times New Roman"/>
              </a:rPr>
              <a:t>make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 new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variable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j’</a:t>
            </a:r>
          </a:p>
          <a:p>
            <a:pPr lvl="1"/>
            <a:r>
              <a:rPr kumimoji="1" lang="en-US" altLang="zh-CN" dirty="0">
                <a:cs typeface="Times New Roman"/>
              </a:rPr>
              <a:t>After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each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assignment</a:t>
            </a:r>
            <a:r>
              <a:rPr kumimoji="1" lang="zh-CN" altLang="en-US" dirty="0">
                <a:cs typeface="Times New Roman"/>
              </a:rPr>
              <a:t>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>
                <a:cs typeface="Times New Roman"/>
              </a:rPr>
              <a:t>,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make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an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assignment</a:t>
            </a:r>
            <a:r>
              <a:rPr lang="zh-CN" altLang="en-US" dirty="0">
                <a:cs typeface="Times New Roman"/>
              </a:rPr>
              <a:t>          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′ ←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′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·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400" i="1" dirty="0">
                <a:latin typeface="Times New Roman"/>
                <a:cs typeface="Times New Roman"/>
              </a:rPr>
              <a:t>,</a:t>
            </a:r>
            <a:r>
              <a:rPr lang="zh-CN" altLang="en-US" sz="2400" i="1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where</a:t>
            </a:r>
            <a:r>
              <a:rPr lang="zh-CN" altLang="en-US" sz="2400" i="1" dirty="0">
                <a:latin typeface="Times New Roman"/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·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zh-CN" altLang="en-US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is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loop-invariant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expression</a:t>
            </a:r>
            <a:r>
              <a:rPr lang="zh-CN" altLang="en-US" dirty="0">
                <a:cs typeface="Times New Roman"/>
              </a:rPr>
              <a:t>    </a:t>
            </a:r>
            <a:r>
              <a:rPr lang="en-US" altLang="zh-CN" dirty="0">
                <a:cs typeface="Times New Roman"/>
              </a:rPr>
              <a:t>that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may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be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computed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in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loop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preheader.</a:t>
            </a:r>
          </a:p>
          <a:p>
            <a:pPr lvl="2"/>
            <a:r>
              <a:rPr lang="en-US" altLang="zh-CN" dirty="0">
                <a:cs typeface="Times New Roman"/>
              </a:rPr>
              <a:t>If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c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and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b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are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both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constant,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then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multiplication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may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be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done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at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compile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time.</a:t>
            </a:r>
          </a:p>
          <a:p>
            <a:pPr lvl="1"/>
            <a:r>
              <a:rPr lang="en-US" altLang="zh-CN" dirty="0">
                <a:cs typeface="Times New Roman"/>
              </a:rPr>
              <a:t>Replace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(unique)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assignment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to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j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with</a:t>
            </a:r>
            <a:r>
              <a:rPr lang="zh-CN" altLang="en-US" i="1" dirty="0">
                <a:latin typeface="Times New Roman"/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i="1" dirty="0">
                <a:solidFill>
                  <a:srgbClr val="0070C0"/>
                </a:solidFill>
                <a:latin typeface="Times New Roman"/>
                <a:cs typeface="Times New Roman"/>
              </a:rPr>
              <a:t>’</a:t>
            </a:r>
          </a:p>
          <a:p>
            <a:pPr lvl="1"/>
            <a:r>
              <a:rPr lang="en-US" altLang="zh-CN" dirty="0">
                <a:cs typeface="Times New Roman"/>
              </a:rPr>
              <a:t>I</a:t>
            </a:r>
            <a:r>
              <a:rPr lang="en-US" altLang="zh-CN" sz="2400" dirty="0">
                <a:cs typeface="Times New Roman"/>
              </a:rPr>
              <a:t>nitialize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j′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with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′ ←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+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·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zh-CN" altLang="en-US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at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end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of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the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loop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preheader.</a:t>
            </a:r>
          </a:p>
          <a:p>
            <a:pPr lvl="1"/>
            <a:endParaRPr lang="en-US" altLang="zh-CN" sz="2400" i="1" dirty="0">
              <a:cs typeface="Times New Roman"/>
            </a:endParaRPr>
          </a:p>
        </p:txBody>
      </p:sp>
      <p:sp>
        <p:nvSpPr>
          <p:cNvPr id="6" name="矩形标注 5">
            <a:extLst>
              <a:ext uri="{FF2B5EF4-FFF2-40B4-BE49-F238E27FC236}">
                <a16:creationId xmlns:a16="http://schemas.microsoft.com/office/drawing/2014/main" id="{D05BA8D3-DAA7-3026-6A03-F8B104EFEECC}"/>
              </a:ext>
            </a:extLst>
          </p:cNvPr>
          <p:cNvSpPr/>
          <p:nvPr/>
        </p:nvSpPr>
        <p:spPr>
          <a:xfrm>
            <a:off x="7735329" y="5090981"/>
            <a:ext cx="1285103" cy="877330"/>
          </a:xfrm>
          <a:prstGeom prst="wedgeRectCallout">
            <a:avLst>
              <a:gd name="adj1" fmla="val -98693"/>
              <a:gd name="adj2" fmla="val -7405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perform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dead-code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elimination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8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A3BDD-F798-75E6-39C9-2ECF8DC1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4AB90-D36D-FC0F-72B4-9C0DFC3D4AAC}"/>
              </a:ext>
            </a:extLst>
          </p:cNvPr>
          <p:cNvSpPr txBox="1"/>
          <p:nvPr/>
        </p:nvSpPr>
        <p:spPr>
          <a:xfrm>
            <a:off x="984423" y="1050619"/>
            <a:ext cx="2913297" cy="347787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764D5F8-6F91-E707-F5AA-E975C008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423" y="5044071"/>
            <a:ext cx="7469346" cy="153223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cs typeface="Times New Roman"/>
              </a:rPr>
              <a:t>make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 new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variable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j’</a:t>
            </a:r>
          </a:p>
          <a:p>
            <a:r>
              <a:rPr kumimoji="1" lang="en-US" altLang="zh-CN" sz="2400" dirty="0">
                <a:cs typeface="Times New Roman"/>
              </a:rPr>
              <a:t>After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each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assignment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>
                <a:cs typeface="Times New Roman"/>
              </a:rPr>
              <a:t>,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make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an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assignment</a:t>
            </a:r>
            <a:r>
              <a:rPr lang="zh-CN" altLang="en-US" sz="2400" dirty="0">
                <a:cs typeface="Times New Roman"/>
              </a:rPr>
              <a:t>                    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′ ←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′ +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·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400" i="1" dirty="0">
                <a:latin typeface="Times New Roman"/>
                <a:cs typeface="Times New Roman"/>
              </a:rPr>
              <a:t>,</a:t>
            </a:r>
            <a:r>
              <a:rPr lang="zh-CN" altLang="en-US" sz="2400" i="1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where</a:t>
            </a:r>
            <a:r>
              <a:rPr lang="zh-CN" altLang="en-US" sz="2400" i="1" dirty="0">
                <a:latin typeface="Times New Roman"/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c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· </a:t>
            </a:r>
            <a:r>
              <a:rPr lang="en-US" altLang="zh-CN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b</a:t>
            </a:r>
            <a:r>
              <a:rPr lang="zh-CN" altLang="en-US" sz="2400" i="1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is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loop-invariant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expression</a:t>
            </a:r>
            <a:r>
              <a:rPr lang="zh-CN" altLang="en-US" sz="2400" dirty="0">
                <a:cs typeface="Times New Roman"/>
              </a:rPr>
              <a:t>           </a:t>
            </a:r>
            <a:r>
              <a:rPr lang="en-US" altLang="zh-CN" sz="2400" dirty="0">
                <a:cs typeface="Times New Roman"/>
              </a:rPr>
              <a:t>that</a:t>
            </a:r>
            <a:r>
              <a:rPr lang="zh-CN" altLang="en-US" sz="2400" dirty="0">
                <a:cs typeface="Times New Roman"/>
              </a:rPr>
              <a:t>  </a:t>
            </a:r>
            <a:r>
              <a:rPr lang="en-US" altLang="zh-CN" sz="2400" dirty="0">
                <a:cs typeface="Times New Roman"/>
              </a:rPr>
              <a:t>may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be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computed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in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the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loop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preheader.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907CB-5C16-B647-3763-DE701FB69F8C}"/>
              </a:ext>
            </a:extLst>
          </p:cNvPr>
          <p:cNvSpPr txBox="1"/>
          <p:nvPr/>
        </p:nvSpPr>
        <p:spPr>
          <a:xfrm>
            <a:off x="5246280" y="1050619"/>
            <a:ext cx="2913297" cy="41549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6699F5F6-3422-A558-2AFB-34F0994EF012}"/>
              </a:ext>
            </a:extLst>
          </p:cNvPr>
          <p:cNvSpPr/>
          <p:nvPr/>
        </p:nvSpPr>
        <p:spPr>
          <a:xfrm>
            <a:off x="4114800" y="2647453"/>
            <a:ext cx="914400" cy="2842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774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41765693-55A9-F8F5-FF4A-29E2F57E26A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5800" y="1738787"/>
            <a:ext cx="8172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sz="2400" i="1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“</a:t>
            </a:r>
            <a:r>
              <a:rPr lang="en-US" altLang="zh-CN" sz="2400" i="1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 </a:t>
            </a:r>
            <a:r>
              <a:rPr lang="en" altLang="zh-CN" sz="2400" i="1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Most computer programs spend </a:t>
            </a:r>
            <a:r>
              <a:rPr lang="en" altLang="zh-CN" sz="2400" i="1" dirty="0">
                <a:solidFill>
                  <a:schemeClr val="tx2"/>
                </a:solidFill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80% of the wall time </a:t>
            </a:r>
            <a:r>
              <a:rPr lang="en" altLang="zh-CN" sz="2400" i="1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executing only </a:t>
            </a:r>
            <a:r>
              <a:rPr lang="en" altLang="zh-CN" sz="2400" i="1" dirty="0">
                <a:solidFill>
                  <a:schemeClr val="tx2"/>
                </a:solidFill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20% of the code</a:t>
            </a:r>
            <a:r>
              <a:rPr lang="en" altLang="zh-CN" sz="2400" i="1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.</a:t>
            </a:r>
            <a:r>
              <a:rPr lang="zh-CN" altLang="en-US" sz="2400" i="1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E05B80-FE5D-A42E-B190-789E845544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20072" y="2693964"/>
            <a:ext cx="3275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--- </a:t>
            </a:r>
            <a:r>
              <a:rPr lang="en" altLang="zh-CN" sz="2000" dirty="0">
                <a:latin typeface="Arial Regular" panose="020B0604020202020204" charset="0"/>
                <a:ea typeface="Arial Unicode MS" panose="020B0604020202020204" pitchFamily="34" charset="-122"/>
                <a:cs typeface="Calibri" panose="020F0502020204030204" pitchFamily="34" charset="0"/>
              </a:rPr>
              <a:t>Pareto Principle</a:t>
            </a:r>
            <a:endParaRPr lang="zh-CN" altLang="en-US" sz="2000" dirty="0">
              <a:latin typeface="Arial Regular" panose="020B0604020202020204" charset="0"/>
              <a:ea typeface="Arial Unicode MS" panose="020B0604020202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DEF6E05-DC15-D7BB-386A-E580B131424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555776" y="2098827"/>
            <a:ext cx="2304256" cy="1303683"/>
            <a:chOff x="2555776" y="2708920"/>
            <a:chExt cx="2304256" cy="1303683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7D41A1AE-04C1-D765-261D-8A3F3C16B07F}"/>
                </a:ext>
              </a:extLst>
            </p:cNvPr>
            <p:cNvSpPr/>
            <p:nvPr/>
          </p:nvSpPr>
          <p:spPr>
            <a:xfrm>
              <a:off x="2555776" y="2708920"/>
              <a:ext cx="2304256" cy="470957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B6AC49D8-BD54-FAC4-7AD1-FDC8ECE71FBB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3212976"/>
              <a:ext cx="0" cy="393139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2658367-0B0F-1CA9-8348-B64A975B3D72}"/>
                </a:ext>
              </a:extLst>
            </p:cNvPr>
            <p:cNvSpPr txBox="1"/>
            <p:nvPr/>
          </p:nvSpPr>
          <p:spPr>
            <a:xfrm>
              <a:off x="3150931" y="3643271"/>
              <a:ext cx="11139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altLang="zh-CN" sz="1800" b="1" dirty="0">
                  <a:solidFill>
                    <a:srgbClr val="C00000"/>
                  </a:solidFill>
                  <a:latin typeface="Arial Bold" panose="020B0604020202020204" charset="0"/>
                  <a:cs typeface="Arial Bold" panose="020B0604020202020204" charset="0"/>
                </a:rPr>
                <a:t>LOOPS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09425E2-D848-DB6E-F09D-C162F77185C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85800" y="4286995"/>
            <a:ext cx="669674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rial Regular" panose="020B0604020202020204" charset="0"/>
                <a:ea typeface="Arial Unicode MS" panose="020B0604020202020204" pitchFamily="34" charset="-122"/>
                <a:cs typeface="Arial Regular" panose="020B0604020202020204" charset="0"/>
              </a:rPr>
              <a:t>Loop optimization techniques: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dirty="0">
                <a:solidFill>
                  <a:srgbClr val="0000FF"/>
                </a:solidFill>
                <a:latin typeface="Arial Regular" panose="020B0604020202020204" charset="0"/>
                <a:ea typeface="Arial Unicode MS" panose="020B0604020202020204" pitchFamily="34" charset="-122"/>
              </a:rPr>
              <a:t>hoisting (code motion)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Arial Regular" panose="020B0604020202020204" charset="0"/>
                <a:ea typeface="Arial Unicode MS" panose="020B0604020202020204" pitchFamily="34" charset="-122"/>
              </a:rPr>
              <a:t>strength reduction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Arial Regular" panose="020B0604020202020204" charset="0"/>
                <a:ea typeface="Arial Unicode MS" panose="020B0604020202020204" pitchFamily="34" charset="-122"/>
              </a:rPr>
              <a:t>loop unrolling</a:t>
            </a:r>
          </a:p>
          <a:p>
            <a:pPr marL="742950" lvl="1" indent="-28575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Arial Regular" panose="020B0604020202020204" charset="0"/>
                <a:ea typeface="Arial Unicode MS" panose="020B0604020202020204" pitchFamily="34" charset="-122"/>
              </a:rPr>
              <a:t>…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2DD49E4-7B4C-DAE2-91DB-9542966B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/>
          <a:lstStyle/>
          <a:p>
            <a:r>
              <a:rPr kumimoji="1" lang="en-US" altLang="zh-CN" dirty="0"/>
              <a:t>Why to Optimize a Loop?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2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A3BDD-F798-75E6-39C9-2ECF8DC1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4AB90-D36D-FC0F-72B4-9C0DFC3D4AAC}"/>
              </a:ext>
            </a:extLst>
          </p:cNvPr>
          <p:cNvSpPr txBox="1"/>
          <p:nvPr/>
        </p:nvSpPr>
        <p:spPr>
          <a:xfrm>
            <a:off x="984423" y="1050619"/>
            <a:ext cx="2913297" cy="41549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764D5F8-6F91-E707-F5AA-E975C008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5735277"/>
            <a:ext cx="8449733" cy="95396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cs typeface="Times New Roman"/>
              </a:rPr>
              <a:t>Replace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the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(unique)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assignment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to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j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with</a:t>
            </a:r>
            <a:r>
              <a:rPr lang="zh-CN" altLang="en-US" sz="2400" i="1" dirty="0"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cs typeface="Times New Roman"/>
              </a:rPr>
              <a:t> ←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j’</a:t>
            </a:r>
          </a:p>
          <a:p>
            <a:r>
              <a:rPr lang="en-US" altLang="zh-CN" sz="2400" dirty="0">
                <a:cs typeface="Times New Roman"/>
              </a:rPr>
              <a:t>Initialize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j′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with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cs typeface="Times New Roman"/>
              </a:rPr>
              <a:t>′ ←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cs typeface="Times New Roman"/>
              </a:rPr>
              <a:t> + </a:t>
            </a:r>
            <a:r>
              <a:rPr lang="en-US" altLang="zh-CN" sz="2400" i="1" dirty="0" err="1">
                <a:solidFill>
                  <a:srgbClr val="0070C0"/>
                </a:solidFill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cs typeface="Times New Roman"/>
              </a:rPr>
              <a:t> ·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b</a:t>
            </a:r>
            <a:r>
              <a:rPr lang="zh-CN" altLang="en-US" sz="2400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at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the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end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of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the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loop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preheader.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907CB-5C16-B647-3763-DE701FB69F8C}"/>
              </a:ext>
            </a:extLst>
          </p:cNvPr>
          <p:cNvSpPr txBox="1"/>
          <p:nvPr/>
        </p:nvSpPr>
        <p:spPr>
          <a:xfrm>
            <a:off x="5246280" y="1050619"/>
            <a:ext cx="2913297" cy="452431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C3469FA9-9C55-7CAB-64FB-917267A55C9D}"/>
              </a:ext>
            </a:extLst>
          </p:cNvPr>
          <p:cNvSpPr/>
          <p:nvPr/>
        </p:nvSpPr>
        <p:spPr>
          <a:xfrm>
            <a:off x="4114800" y="2647453"/>
            <a:ext cx="914400" cy="2842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037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A3BDD-F798-75E6-39C9-2ECF8DC1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4AB90-D36D-FC0F-72B4-9C0DFC3D4AAC}"/>
              </a:ext>
            </a:extLst>
          </p:cNvPr>
          <p:cNvSpPr txBox="1"/>
          <p:nvPr/>
        </p:nvSpPr>
        <p:spPr>
          <a:xfrm>
            <a:off x="984423" y="1050619"/>
            <a:ext cx="2913297" cy="452431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764D5F8-6F91-E707-F5AA-E975C008B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5807382"/>
            <a:ext cx="4779169" cy="506216"/>
          </a:xfrm>
        </p:spPr>
        <p:txBody>
          <a:bodyPr>
            <a:noAutofit/>
          </a:bodyPr>
          <a:lstStyle/>
          <a:p>
            <a:r>
              <a:rPr lang="en-US" altLang="zh-CN" sz="2400" dirty="0">
                <a:cs typeface="Times New Roman"/>
              </a:rPr>
              <a:t>Perform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strength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reduction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on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k.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E907CB-5C16-B647-3763-DE701FB69F8C}"/>
              </a:ext>
            </a:extLst>
          </p:cNvPr>
          <p:cNvSpPr txBox="1"/>
          <p:nvPr/>
        </p:nvSpPr>
        <p:spPr>
          <a:xfrm>
            <a:off x="5246280" y="1050619"/>
            <a:ext cx="2913297" cy="526297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C3469FA9-9C55-7CAB-64FB-917267A55C9D}"/>
              </a:ext>
            </a:extLst>
          </p:cNvPr>
          <p:cNvSpPr/>
          <p:nvPr/>
        </p:nvSpPr>
        <p:spPr>
          <a:xfrm>
            <a:off x="4114800" y="2647453"/>
            <a:ext cx="914400" cy="2842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852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7440-D31F-324D-B6D2-F8A239D1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Elimination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8DC2-6525-4C4B-22B8-1D2BE84C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999066"/>
            <a:ext cx="4952162" cy="56735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only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comparisons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deleted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</a:t>
            </a:r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deleted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D168B71B-FE76-B74E-C5A1-F65194D21284}"/>
              </a:ext>
            </a:extLst>
          </p:cNvPr>
          <p:cNvSpPr/>
          <p:nvPr/>
        </p:nvSpPr>
        <p:spPr>
          <a:xfrm>
            <a:off x="6215446" y="1025367"/>
            <a:ext cx="2125363" cy="598796"/>
          </a:xfrm>
          <a:prstGeom prst="wedgeRectCallout">
            <a:avLst>
              <a:gd name="adj1" fmla="val -105160"/>
              <a:gd name="adj2" fmla="val 14403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Can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be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deleted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27136E-4EB7-AD7B-B54F-01B76E8607D1}"/>
              </a:ext>
            </a:extLst>
          </p:cNvPr>
          <p:cNvSpPr txBox="1"/>
          <p:nvPr/>
        </p:nvSpPr>
        <p:spPr>
          <a:xfrm>
            <a:off x="6040697" y="1952361"/>
            <a:ext cx="2474860" cy="48320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66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7440-D31F-324D-B6D2-F8A239D1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Elimination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8DC2-6525-4C4B-22B8-1D2BE84C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999066"/>
            <a:ext cx="4952162" cy="56735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only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comparisons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deleted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</a:t>
            </a:r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deleted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D168B71B-FE76-B74E-C5A1-F65194D21284}"/>
              </a:ext>
            </a:extLst>
          </p:cNvPr>
          <p:cNvSpPr/>
          <p:nvPr/>
        </p:nvSpPr>
        <p:spPr>
          <a:xfrm>
            <a:off x="6215446" y="1025367"/>
            <a:ext cx="2125363" cy="598796"/>
          </a:xfrm>
          <a:prstGeom prst="wedgeRectCallout">
            <a:avLst>
              <a:gd name="adj1" fmla="val -105160"/>
              <a:gd name="adj2" fmla="val 14403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Can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be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deleted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27136E-4EB7-AD7B-B54F-01B76E8607D1}"/>
              </a:ext>
            </a:extLst>
          </p:cNvPr>
          <p:cNvSpPr txBox="1"/>
          <p:nvPr/>
        </p:nvSpPr>
        <p:spPr>
          <a:xfrm>
            <a:off x="6040697" y="1952361"/>
            <a:ext cx="2474860" cy="48320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47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A7440-D31F-324D-B6D2-F8A239D1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Elimination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F8DC2-6525-4C4B-22B8-1D2BE84C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999066"/>
            <a:ext cx="4952162" cy="56735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not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used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only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in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comparisons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deleted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</a:rPr>
              <a:t>L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</a:t>
            </a:r>
          </a:p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deleted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标注 3">
            <a:extLst>
              <a:ext uri="{FF2B5EF4-FFF2-40B4-BE49-F238E27FC236}">
                <a16:creationId xmlns:a16="http://schemas.microsoft.com/office/drawing/2014/main" id="{D168B71B-FE76-B74E-C5A1-F65194D21284}"/>
              </a:ext>
            </a:extLst>
          </p:cNvPr>
          <p:cNvSpPr/>
          <p:nvPr/>
        </p:nvSpPr>
        <p:spPr>
          <a:xfrm>
            <a:off x="6215446" y="1025367"/>
            <a:ext cx="2125363" cy="598796"/>
          </a:xfrm>
          <a:prstGeom prst="wedgeRectCallout">
            <a:avLst>
              <a:gd name="adj1" fmla="val -105160"/>
              <a:gd name="adj2" fmla="val 14403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solidFill>
                  <a:srgbClr val="0070C0"/>
                </a:solidFill>
              </a:rPr>
              <a:t>Can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be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deleted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27136E-4EB7-AD7B-B54F-01B76E8607D1}"/>
              </a:ext>
            </a:extLst>
          </p:cNvPr>
          <p:cNvSpPr txBox="1"/>
          <p:nvPr/>
        </p:nvSpPr>
        <p:spPr>
          <a:xfrm>
            <a:off x="6040697" y="1952361"/>
            <a:ext cx="2474860" cy="483209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j’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09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B34C8-8AD9-721A-B358-CD7A7DA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EF80F-85CB-858F-0E1A-34A4E521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2" y="999067"/>
            <a:ext cx="8449733" cy="5688138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A variable </a:t>
            </a:r>
            <a:r>
              <a:rPr kumimoji="1" lang="en" altLang="zh-CN" i="1" dirty="0">
                <a:solidFill>
                  <a:srgbClr val="0070C0"/>
                </a:solidFill>
              </a:rPr>
              <a:t>k</a:t>
            </a:r>
            <a:r>
              <a:rPr kumimoji="1" lang="en" altLang="zh-CN" dirty="0"/>
              <a:t> is </a:t>
            </a:r>
            <a:r>
              <a:rPr kumimoji="1" lang="en" altLang="zh-CN" b="1" dirty="0"/>
              <a:t>almost useless </a:t>
            </a:r>
          </a:p>
          <a:p>
            <a:pPr lvl="1"/>
            <a:r>
              <a:rPr kumimoji="1" lang="en" altLang="zh-CN" dirty="0"/>
              <a:t>if it is used only in comparisons against loop</a:t>
            </a:r>
            <a:r>
              <a:rPr kumimoji="1" lang="en-US" altLang="zh-CN" dirty="0"/>
              <a:t>-</a:t>
            </a:r>
            <a:r>
              <a:rPr kumimoji="1" lang="en" altLang="zh-CN" dirty="0"/>
              <a:t>invariant values and in deﬁnitions of itself, </a:t>
            </a:r>
          </a:p>
          <a:p>
            <a:pPr lvl="1"/>
            <a:r>
              <a:rPr kumimoji="1" lang="en" altLang="zh-CN" dirty="0"/>
              <a:t>and there is some other induction variable </a:t>
            </a:r>
            <a:r>
              <a:rPr kumimoji="1" lang="en" altLang="zh-CN" i="1" dirty="0">
                <a:solidFill>
                  <a:srgbClr val="0070C0"/>
                </a:solidFill>
              </a:rPr>
              <a:t>c</a:t>
            </a:r>
            <a:r>
              <a:rPr kumimoji="1" lang="en" altLang="zh-CN" dirty="0"/>
              <a:t> in the same family that is not useless.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almost-useless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modifying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80532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4CD2-7C54-57F1-28A8-B6C47555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F11DD-6436-041C-EF86-9DC3A131913E}"/>
              </a:ext>
            </a:extLst>
          </p:cNvPr>
          <p:cNvSpPr txBox="1"/>
          <p:nvPr/>
        </p:nvSpPr>
        <p:spPr>
          <a:xfrm>
            <a:off x="1436282" y="935998"/>
            <a:ext cx="2592021" cy="38164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959BF8-8042-117E-58FE-998F49C318A5}"/>
              </a:ext>
            </a:extLst>
          </p:cNvPr>
          <p:cNvSpPr txBox="1"/>
          <p:nvPr/>
        </p:nvSpPr>
        <p:spPr>
          <a:xfrm>
            <a:off x="361244" y="4851674"/>
            <a:ext cx="5946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almost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useless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variable: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</a:rPr>
              <a:t>i</a:t>
            </a:r>
            <a:endParaRPr kumimoji="1" lang="en-US" altLang="zh-CN" sz="2400" i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related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variable: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k’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i="1" dirty="0" err="1">
                <a:solidFill>
                  <a:srgbClr val="0070C0"/>
                </a:solidFill>
              </a:rPr>
              <a:t>i</a:t>
            </a:r>
            <a:r>
              <a:rPr kumimoji="1" lang="zh-CN" altLang="en-US" sz="24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</a:rPr>
              <a:t>&gt;=n</a:t>
            </a:r>
            <a:r>
              <a:rPr kumimoji="1" lang="zh-CN" altLang="en-US" sz="2400" dirty="0"/>
              <a:t>  </a:t>
            </a:r>
            <a:r>
              <a:rPr kumimoji="1" lang="en-US" altLang="zh-CN" sz="2400" dirty="0">
                <a:sym typeface="Wingdings" pitchFamily="2" charset="2"/>
              </a:rPr>
              <a:t>→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k’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&gt;=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4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·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+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4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·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sym typeface="Wingdings" pitchFamily="2" charset="2"/>
              </a:rPr>
              <a:t>n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is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loop-invariant,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should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be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dirty="0">
                <a:sym typeface="Wingdings" pitchFamily="2" charset="2"/>
              </a:rPr>
              <a:t>hoisted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Wingdings" pitchFamily="2" charset="2"/>
              </a:rPr>
              <a:t>delete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  <a:sym typeface="Wingdings" pitchFamily="2" charset="2"/>
              </a:rPr>
              <a:t>i</a:t>
            </a:r>
            <a:r>
              <a:rPr kumimoji="1" lang="zh-CN" altLang="en-US" sz="2400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zh-CN" altLang="en-US" sz="2400" dirty="0">
                <a:sym typeface="Wingdings" pitchFamily="2" charset="2"/>
              </a:rPr>
              <a:t> 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0D4B4-6A42-BB07-93CD-3CB5B3F237AE}"/>
              </a:ext>
            </a:extLst>
          </p:cNvPr>
          <p:cNvSpPr txBox="1"/>
          <p:nvPr/>
        </p:nvSpPr>
        <p:spPr>
          <a:xfrm>
            <a:off x="5290140" y="960713"/>
            <a:ext cx="2741752" cy="41549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sym typeface="Wingdings" pitchFamily="2" charset="2"/>
              </a:rPr>
              <a:t>·</a:t>
            </a:r>
            <a:r>
              <a:rPr kumimoji="1" lang="zh-CN" altLang="en-US" sz="20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sym typeface="Wingdings" pitchFamily="2" charset="2"/>
              </a:rPr>
              <a:t>4</a:t>
            </a: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c</a:t>
            </a:r>
            <a:r>
              <a:rPr kumimoji="1"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zh-CN" sz="2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711F8E40-1E2C-DC57-D9DC-CDB2310AEF81}"/>
              </a:ext>
            </a:extLst>
          </p:cNvPr>
          <p:cNvSpPr/>
          <p:nvPr/>
        </p:nvSpPr>
        <p:spPr>
          <a:xfrm>
            <a:off x="4324866" y="2652681"/>
            <a:ext cx="790833" cy="2842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4514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E4CD2-7C54-57F1-28A8-B6C47555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B0D4B4-6A42-BB07-93CD-3CB5B3F237AE}"/>
              </a:ext>
            </a:extLst>
          </p:cNvPr>
          <p:cNvSpPr txBox="1"/>
          <p:nvPr/>
        </p:nvSpPr>
        <p:spPr>
          <a:xfrm>
            <a:off x="965275" y="1059568"/>
            <a:ext cx="2592021" cy="41549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ym typeface="Wingdings" pitchFamily="2" charset="2"/>
              </a:rPr>
              <a:t>·</a:t>
            </a:r>
            <a:r>
              <a:rPr kumimoji="1" lang="zh-CN" altLang="en-US" sz="2000" dirty="0">
                <a:sym typeface="Wingdings" pitchFamily="2" charset="2"/>
              </a:rPr>
              <a:t> </a:t>
            </a:r>
            <a:r>
              <a:rPr kumimoji="1" lang="en-US" altLang="zh-CN" sz="2000" dirty="0">
                <a:sym typeface="Wingdings" pitchFamily="2" charset="2"/>
              </a:rPr>
              <a:t>4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c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M[k]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D6BBB8-B55E-8DB9-5745-182DE88126AD}"/>
              </a:ext>
            </a:extLst>
          </p:cNvPr>
          <p:cNvSpPr txBox="1"/>
          <p:nvPr/>
        </p:nvSpPr>
        <p:spPr>
          <a:xfrm>
            <a:off x="5586704" y="1059568"/>
            <a:ext cx="2592021" cy="3816429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sym typeface="Wingdings" pitchFamily="2" charset="2"/>
              </a:rPr>
              <a:t>·</a:t>
            </a:r>
            <a:r>
              <a:rPr kumimoji="1" lang="zh-CN" altLang="en-US" sz="2000" dirty="0">
                <a:sym typeface="Wingdings" pitchFamily="2" charset="2"/>
              </a:rPr>
              <a:t> </a:t>
            </a:r>
            <a:r>
              <a:rPr kumimoji="1" lang="en-US" altLang="zh-CN" sz="2000" dirty="0">
                <a:sym typeface="Wingdings" pitchFamily="2" charset="2"/>
              </a:rPr>
              <a:t>4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c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kumimoji="1"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M[k’]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k’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00E03C-4F81-46A1-8DAB-9A3B36B1FC53}"/>
              </a:ext>
            </a:extLst>
          </p:cNvPr>
          <p:cNvSpPr txBox="1"/>
          <p:nvPr/>
        </p:nvSpPr>
        <p:spPr>
          <a:xfrm>
            <a:off x="3667744" y="1945254"/>
            <a:ext cx="18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</a:rPr>
              <a:t>copy</a:t>
            </a:r>
            <a:r>
              <a:rPr kumimoji="1" lang="zh-CN" altLang="en-US" sz="2400" dirty="0">
                <a:solidFill>
                  <a:srgbClr val="0070C0"/>
                </a:solidFill>
              </a:rPr>
              <a:t> 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kumimoji="1" lang="en-US" altLang="zh-CN" sz="2400" dirty="0">
                <a:solidFill>
                  <a:srgbClr val="0070C0"/>
                </a:solidFill>
              </a:rPr>
              <a:t>propagation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D304142B-5931-1253-3AEB-75FB18F6FA43}"/>
              </a:ext>
            </a:extLst>
          </p:cNvPr>
          <p:cNvSpPr/>
          <p:nvPr/>
        </p:nvSpPr>
        <p:spPr>
          <a:xfrm>
            <a:off x="4176584" y="2825679"/>
            <a:ext cx="790833" cy="2842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743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92F8-3A17-4539-AB25-0D23EDEA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27D-F1CE-CC33-E209-F3EC5B7A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Dominators</a:t>
            </a:r>
          </a:p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</a:p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b="1" dirty="0"/>
              <a:t>Array-Bounds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Checks</a:t>
            </a:r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11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50F9-2346-BC8C-3A1C-DAF8497E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2A0CE-270A-E0E0-6A83-8E71B383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73536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subscript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redundant.</a:t>
            </a:r>
          </a:p>
          <a:p>
            <a:pPr lvl="1"/>
            <a:r>
              <a:rPr kumimoji="1" lang="en-US" altLang="zh-CN" dirty="0"/>
              <a:t>Removing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redundant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computable</a:t>
            </a:r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subscripts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a[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</a:t>
            </a:r>
            <a:r>
              <a:rPr kumimoji="1" lang="en-US" altLang="zh-CN" i="1" dirty="0">
                <a:solidFill>
                  <a:srgbClr val="0070C0"/>
                </a:solidFill>
              </a:rPr>
              <a:t>]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variable.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understand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optimize.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                 </a:t>
            </a:r>
            <a:r>
              <a:rPr lang="en-US" altLang="zh-CN" sz="2400" dirty="0">
                <a:solidFill>
                  <a:srgbClr val="0070C0"/>
                </a:solidFill>
                <a:cs typeface="Times New Roman"/>
              </a:rPr>
              <a:t>0 ≤ </a:t>
            </a:r>
            <a:r>
              <a:rPr lang="en-US" altLang="zh-CN" sz="2400" i="1" dirty="0" err="1">
                <a:solidFill>
                  <a:srgbClr val="0070C0"/>
                </a:solidFill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cs typeface="Times New Roman"/>
              </a:rPr>
              <a:t> ∧ </a:t>
            </a:r>
            <a:r>
              <a:rPr lang="en-US" altLang="zh-CN" sz="2400" i="1" dirty="0" err="1">
                <a:solidFill>
                  <a:srgbClr val="0070C0"/>
                </a:solidFill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cs typeface="Times New Roman"/>
              </a:rPr>
              <a:t> &lt;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N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criteria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actually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quite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complicated.</a:t>
            </a:r>
          </a:p>
          <a:p>
            <a:pPr lvl="1"/>
            <a:r>
              <a:rPr kumimoji="1" lang="en-US" altLang="zh-CN" dirty="0"/>
              <a:t>Refer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textbook.</a:t>
            </a:r>
          </a:p>
        </p:txBody>
      </p:sp>
    </p:spTree>
    <p:extLst>
      <p:ext uri="{BB962C8B-B14F-4D97-AF65-F5344CB8AC3E}">
        <p14:creationId xmlns:p14="http://schemas.microsoft.com/office/powerpoint/2010/main" val="76241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C4F73-1267-EE37-857D-7445A7A5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93A1B-4ACC-B96C-C5A7-6E421B0E1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16" y="1143155"/>
            <a:ext cx="7982733" cy="5177896"/>
          </a:xfrm>
        </p:spPr>
        <p:txBody>
          <a:bodyPr/>
          <a:lstStyle/>
          <a:p>
            <a:r>
              <a:rPr kumimoji="1" lang="en-US" altLang="zh-CN" b="1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(in</a:t>
            </a:r>
            <a:r>
              <a:rPr kumimoji="1" lang="zh-CN" altLang="en-US" dirty="0"/>
              <a:t> </a:t>
            </a:r>
            <a:r>
              <a:rPr kumimoji="1" lang="en" altLang="zh-CN" dirty="0"/>
              <a:t>Webster’s Dictionary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util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terminating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reached.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properties:</a:t>
            </a:r>
          </a:p>
          <a:p>
            <a:pPr lvl="1"/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28355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92F8-3A17-4539-AB25-0D23EDEA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27D-F1CE-CC33-E209-F3EC5B7A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Dominators</a:t>
            </a:r>
          </a:p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</a:p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</a:p>
          <a:p>
            <a:r>
              <a:rPr kumimoji="1" lang="en-US" altLang="zh-CN" b="1" dirty="0"/>
              <a:t>Loop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Unrolling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729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F30E3-B01E-7B10-C99D-8BCBD7A3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4B435-2826-5E9A-2EA6-0C240FEF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23" y="999066"/>
            <a:ext cx="5757155" cy="572301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loop-counter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loop-exit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condition.</a:t>
            </a:r>
          </a:p>
          <a:p>
            <a:r>
              <a:rPr kumimoji="1" lang="en-US" altLang="zh-CN" b="1" dirty="0"/>
              <a:t>Unrolling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putting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body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row.</a:t>
            </a:r>
          </a:p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s</a:t>
            </a:r>
            <a:r>
              <a:rPr kumimoji="1" lang="en-US" altLang="zh-CN" i="1" baseline="-25000" dirty="0" err="1">
                <a:solidFill>
                  <a:srgbClr val="0070C0"/>
                </a:solidFill>
              </a:rPr>
              <a:t>i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→</a:t>
            </a:r>
            <a:r>
              <a:rPr kumimoji="1" lang="zh-CN" altLang="en-US" sz="2400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cs typeface="Times New Roman"/>
              </a:rPr>
              <a:t>h</a:t>
            </a:r>
            <a:r>
              <a:rPr kumimoji="1" lang="en-US" altLang="zh-CN" sz="2400" dirty="0">
                <a:cs typeface="Times New Roman"/>
              </a:rPr>
              <a:t>,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we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can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unroll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the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loop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as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follows:</a:t>
            </a:r>
          </a:p>
          <a:p>
            <a:pPr lvl="1"/>
            <a:r>
              <a:rPr kumimoji="1" lang="en-US" altLang="zh-CN" dirty="0">
                <a:cs typeface="Times New Roman"/>
              </a:rPr>
              <a:t>Copy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nodes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to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make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loop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L’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with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header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h’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and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back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edges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  <a:cs typeface="Times New Roman"/>
              </a:rPr>
              <a:t>s</a:t>
            </a:r>
            <a:r>
              <a:rPr kumimoji="1" lang="en-US" altLang="zh-CN" i="1" baseline="-25000" dirty="0" err="1">
                <a:solidFill>
                  <a:srgbClr val="0070C0"/>
                </a:solidFill>
                <a:cs typeface="Times New Roman"/>
              </a:rPr>
              <a:t>i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’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 →</a:t>
            </a:r>
            <a:r>
              <a:rPr lang="zh-CN" altLang="en-US" sz="2400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h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’</a:t>
            </a:r>
            <a:endParaRPr kumimoji="1" lang="en-US" altLang="zh-CN" i="1" dirty="0">
              <a:solidFill>
                <a:srgbClr val="0070C0"/>
              </a:solidFill>
              <a:cs typeface="Times New Roman"/>
            </a:endParaRP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         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s</a:t>
            </a:r>
            <a:r>
              <a:rPr kumimoji="1" lang="en-US" altLang="zh-CN" i="1" baseline="-25000" dirty="0" err="1">
                <a:solidFill>
                  <a:srgbClr val="0070C0"/>
                </a:solidFill>
              </a:rPr>
              <a:t>i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→</a:t>
            </a:r>
            <a:r>
              <a:rPr lang="zh-CN" altLang="en-US" sz="2400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h</a:t>
            </a:r>
            <a:r>
              <a:rPr lang="zh-CN" altLang="en-US" dirty="0">
                <a:cs typeface="Times New Roman"/>
              </a:rPr>
              <a:t> </a:t>
            </a:r>
            <a:r>
              <a:rPr lang="en-US" altLang="zh-CN" dirty="0">
                <a:cs typeface="Times New Roman"/>
              </a:rPr>
              <a:t>to</a:t>
            </a:r>
            <a:r>
              <a:rPr lang="zh-CN" altLang="en-US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  <a:cs typeface="Times New Roman"/>
              </a:rPr>
              <a:t>s</a:t>
            </a:r>
            <a:r>
              <a:rPr lang="en-US" altLang="zh-CN" i="1" baseline="-25000" dirty="0" err="1">
                <a:solidFill>
                  <a:srgbClr val="0070C0"/>
                </a:solidFill>
                <a:cs typeface="Times New Roman"/>
              </a:rPr>
              <a:t>i</a:t>
            </a:r>
            <a:r>
              <a:rPr lang="zh-CN" altLang="en-US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→</a:t>
            </a:r>
            <a:r>
              <a:rPr lang="zh-CN" altLang="en-US" sz="2400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h</a:t>
            </a:r>
            <a:r>
              <a:rPr lang="en-US" altLang="zh-CN" i="1" dirty="0">
                <a:solidFill>
                  <a:srgbClr val="0070C0"/>
                </a:solidFill>
                <a:cs typeface="Times New Roman"/>
              </a:rPr>
              <a:t>’</a:t>
            </a:r>
            <a:endParaRPr lang="en-US" altLang="zh-CN" sz="2400" i="1" dirty="0">
              <a:solidFill>
                <a:srgbClr val="0070C0"/>
              </a:solidFill>
              <a:cs typeface="Times New Roman"/>
            </a:endParaRPr>
          </a:p>
          <a:p>
            <a:pPr lvl="1"/>
            <a:r>
              <a:rPr kumimoji="1" lang="en-US" altLang="zh-CN" dirty="0">
                <a:cs typeface="Times New Roman"/>
              </a:rPr>
              <a:t>Change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all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the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back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edges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in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L’</a:t>
            </a:r>
            <a:r>
              <a:rPr kumimoji="1" lang="zh-CN" altLang="en-US" dirty="0">
                <a:cs typeface="Times New Roman"/>
              </a:rPr>
              <a:t> </a:t>
            </a:r>
            <a:r>
              <a:rPr kumimoji="1" lang="en-US" altLang="zh-CN" dirty="0">
                <a:cs typeface="Times New Roman"/>
              </a:rPr>
              <a:t>from</a:t>
            </a:r>
            <a:r>
              <a:rPr kumimoji="1" lang="zh-CN" altLang="en-US" dirty="0">
                <a:cs typeface="Times New Roman"/>
              </a:rPr>
              <a:t>           </a:t>
            </a:r>
            <a:r>
              <a:rPr kumimoji="1" lang="en-US" altLang="zh-CN" i="1" dirty="0" err="1">
                <a:solidFill>
                  <a:srgbClr val="0070C0"/>
                </a:solidFill>
                <a:cs typeface="Times New Roman"/>
              </a:rPr>
              <a:t>s</a:t>
            </a:r>
            <a:r>
              <a:rPr kumimoji="1" lang="en-US" altLang="zh-CN" i="1" baseline="-25000" dirty="0" err="1">
                <a:solidFill>
                  <a:srgbClr val="0070C0"/>
                </a:solidFill>
                <a:cs typeface="Times New Roman"/>
              </a:rPr>
              <a:t>i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’</a:t>
            </a:r>
            <a:r>
              <a:rPr kumimoji="1" lang="zh-CN" altLang="en-US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→</a:t>
            </a:r>
            <a:r>
              <a:rPr kumimoji="1" lang="zh-CN" altLang="en-US" sz="2400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kumimoji="1" lang="en-US" altLang="zh-CN" sz="2400" i="1" dirty="0">
                <a:solidFill>
                  <a:srgbClr val="0070C0"/>
                </a:solidFill>
                <a:cs typeface="Times New Roman"/>
              </a:rPr>
              <a:t>h’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dirty="0">
                <a:cs typeface="Times New Roman"/>
              </a:rPr>
              <a:t>to</a:t>
            </a:r>
            <a:r>
              <a:rPr kumimoji="1" lang="zh-CN" altLang="en-US" sz="2400" dirty="0">
                <a:cs typeface="Times New Roman"/>
              </a:rPr>
              <a:t> </a:t>
            </a:r>
            <a:r>
              <a:rPr kumimoji="1" lang="en-US" altLang="zh-CN" sz="2400" i="1" dirty="0" err="1">
                <a:solidFill>
                  <a:srgbClr val="0070C0"/>
                </a:solidFill>
                <a:cs typeface="Times New Roman"/>
              </a:rPr>
              <a:t>s</a:t>
            </a:r>
            <a:r>
              <a:rPr kumimoji="1" lang="en-US" altLang="zh-CN" sz="2400" i="1" baseline="-25000" dirty="0" err="1">
                <a:solidFill>
                  <a:srgbClr val="0070C0"/>
                </a:solidFill>
                <a:cs typeface="Times New Roman"/>
              </a:rPr>
              <a:t>i</a:t>
            </a:r>
            <a:r>
              <a:rPr kumimoji="1" lang="en-US" altLang="zh-CN" sz="2400" i="1" dirty="0">
                <a:solidFill>
                  <a:srgbClr val="0070C0"/>
                </a:solidFill>
                <a:cs typeface="Times New Roman"/>
              </a:rPr>
              <a:t>’</a:t>
            </a:r>
            <a:r>
              <a:rPr kumimoji="1" lang="zh-CN" altLang="en-US" sz="2400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cs typeface="Times New Roman"/>
              </a:rPr>
              <a:t>→</a:t>
            </a:r>
            <a:r>
              <a:rPr kumimoji="1" lang="zh-CN" altLang="en-US" i="1" dirty="0">
                <a:solidFill>
                  <a:srgbClr val="0070C0"/>
                </a:solidFill>
                <a:cs typeface="Times New Roman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cs typeface="Times New Roman"/>
              </a:rPr>
              <a:t>h</a:t>
            </a:r>
            <a:endParaRPr kumimoji="1" lang="zh-CN" altLang="en-US" i="1" dirty="0">
              <a:solidFill>
                <a:srgbClr val="0070C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3A896C-E26F-E856-D1A6-C7808D6C4F5E}"/>
              </a:ext>
            </a:extLst>
          </p:cNvPr>
          <p:cNvSpPr/>
          <p:nvPr/>
        </p:nvSpPr>
        <p:spPr>
          <a:xfrm>
            <a:off x="6783857" y="1140786"/>
            <a:ext cx="1891194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h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4D16D4-019E-E596-0012-1EACB5C2E29E}"/>
              </a:ext>
            </a:extLst>
          </p:cNvPr>
          <p:cNvSpPr/>
          <p:nvPr/>
        </p:nvSpPr>
        <p:spPr>
          <a:xfrm>
            <a:off x="6783857" y="2311469"/>
            <a:ext cx="1891194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err="1">
                <a:solidFill>
                  <a:srgbClr val="0070C0"/>
                </a:solidFill>
              </a:rPr>
              <a:t>s</a:t>
            </a:r>
            <a:r>
              <a:rPr kumimoji="1" lang="en-US" altLang="zh-CN" sz="2200" baseline="-25000" dirty="0" err="1">
                <a:solidFill>
                  <a:srgbClr val="0070C0"/>
                </a:solidFill>
              </a:rPr>
              <a:t>i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E92084-2C1C-CA66-8C6B-4FA12EBB73FA}"/>
              </a:ext>
            </a:extLst>
          </p:cNvPr>
          <p:cNvSpPr/>
          <p:nvPr/>
        </p:nvSpPr>
        <p:spPr>
          <a:xfrm>
            <a:off x="6783857" y="1592112"/>
            <a:ext cx="1891194" cy="6373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...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4E87236-50C3-6226-186E-343822889449}"/>
              </a:ext>
            </a:extLst>
          </p:cNvPr>
          <p:cNvCxnSpPr>
            <a:stCxn id="8" idx="3"/>
            <a:endCxn id="4" idx="3"/>
          </p:cNvCxnSpPr>
          <p:nvPr/>
        </p:nvCxnSpPr>
        <p:spPr>
          <a:xfrm flipV="1">
            <a:off x="8675051" y="1325452"/>
            <a:ext cx="12700" cy="1170683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E6543CF-E207-2DFF-6C6A-518480FDEEDE}"/>
              </a:ext>
            </a:extLst>
          </p:cNvPr>
          <p:cNvSpPr/>
          <p:nvPr/>
        </p:nvSpPr>
        <p:spPr>
          <a:xfrm>
            <a:off x="6783857" y="3244334"/>
            <a:ext cx="1891194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h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2792AA-469E-DE6E-5F40-125A9595BE6C}"/>
              </a:ext>
            </a:extLst>
          </p:cNvPr>
          <p:cNvSpPr/>
          <p:nvPr/>
        </p:nvSpPr>
        <p:spPr>
          <a:xfrm>
            <a:off x="6783857" y="4415017"/>
            <a:ext cx="1891194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err="1">
                <a:solidFill>
                  <a:srgbClr val="0070C0"/>
                </a:solidFill>
              </a:rPr>
              <a:t>s</a:t>
            </a:r>
            <a:r>
              <a:rPr kumimoji="1" lang="en-US" altLang="zh-CN" sz="2200" baseline="-25000" dirty="0" err="1">
                <a:solidFill>
                  <a:srgbClr val="0070C0"/>
                </a:solidFill>
              </a:rPr>
              <a:t>i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91BC3C-75A9-39C1-B108-5C67387B014A}"/>
              </a:ext>
            </a:extLst>
          </p:cNvPr>
          <p:cNvSpPr/>
          <p:nvPr/>
        </p:nvSpPr>
        <p:spPr>
          <a:xfrm>
            <a:off x="6783857" y="3695660"/>
            <a:ext cx="1891194" cy="6373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...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cxnSp>
        <p:nvCxnSpPr>
          <p:cNvPr id="15" name="直线箭头连接符 10">
            <a:extLst>
              <a:ext uri="{FF2B5EF4-FFF2-40B4-BE49-F238E27FC236}">
                <a16:creationId xmlns:a16="http://schemas.microsoft.com/office/drawing/2014/main" id="{AAD90012-DF8E-3DD3-E35C-095B44C0F6E1}"/>
              </a:ext>
            </a:extLst>
          </p:cNvPr>
          <p:cNvCxnSpPr>
            <a:cxnSpLocks/>
            <a:stCxn id="13" idx="3"/>
            <a:endCxn id="16" idx="3"/>
          </p:cNvCxnSpPr>
          <p:nvPr/>
        </p:nvCxnSpPr>
        <p:spPr>
          <a:xfrm>
            <a:off x="8675051" y="4599683"/>
            <a:ext cx="12700" cy="563533"/>
          </a:xfrm>
          <a:prstGeom prst="curvedConnector3">
            <a:avLst>
              <a:gd name="adj1" fmla="val 111891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DD01C95-66C1-15F6-740E-89FD8C24F47F}"/>
              </a:ext>
            </a:extLst>
          </p:cNvPr>
          <p:cNvSpPr/>
          <p:nvPr/>
        </p:nvSpPr>
        <p:spPr>
          <a:xfrm>
            <a:off x="6783857" y="4978550"/>
            <a:ext cx="1891194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h’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C238A0-83B1-EEAD-711F-7C7C5B96A8CD}"/>
              </a:ext>
            </a:extLst>
          </p:cNvPr>
          <p:cNvSpPr/>
          <p:nvPr/>
        </p:nvSpPr>
        <p:spPr>
          <a:xfrm>
            <a:off x="6783857" y="6149233"/>
            <a:ext cx="1891194" cy="36933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dirty="0" err="1">
                <a:solidFill>
                  <a:srgbClr val="0070C0"/>
                </a:solidFill>
              </a:rPr>
              <a:t>s</a:t>
            </a:r>
            <a:r>
              <a:rPr kumimoji="1" lang="en-US" altLang="zh-CN" sz="2200" baseline="-25000" dirty="0" err="1">
                <a:solidFill>
                  <a:srgbClr val="0070C0"/>
                </a:solidFill>
              </a:rPr>
              <a:t>i</a:t>
            </a:r>
            <a:r>
              <a:rPr kumimoji="1" lang="en-US" altLang="zh-CN" sz="2200" dirty="0">
                <a:solidFill>
                  <a:srgbClr val="0070C0"/>
                </a:solidFill>
              </a:rPr>
              <a:t>’</a:t>
            </a:r>
            <a:endParaRPr kumimoji="1" lang="zh-CN" altLang="en-US" sz="2200" dirty="0">
              <a:solidFill>
                <a:srgbClr val="0070C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D02570F-AF76-3F4F-EC81-94C2A48582FA}"/>
              </a:ext>
            </a:extLst>
          </p:cNvPr>
          <p:cNvSpPr/>
          <p:nvPr/>
        </p:nvSpPr>
        <p:spPr>
          <a:xfrm>
            <a:off x="6783857" y="5429876"/>
            <a:ext cx="1891194" cy="63736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200" i="1" dirty="0">
                <a:solidFill>
                  <a:srgbClr val="0070C0"/>
                </a:solidFill>
              </a:rPr>
              <a:t>...</a:t>
            </a:r>
            <a:endParaRPr kumimoji="1" lang="zh-CN" altLang="en-US" sz="2200" i="1" dirty="0">
              <a:solidFill>
                <a:srgbClr val="0070C0"/>
              </a:solidFill>
            </a:endParaRPr>
          </a:p>
        </p:txBody>
      </p:sp>
      <p:cxnSp>
        <p:nvCxnSpPr>
          <p:cNvPr id="19" name="直线箭头连接符 10">
            <a:extLst>
              <a:ext uri="{FF2B5EF4-FFF2-40B4-BE49-F238E27FC236}">
                <a16:creationId xmlns:a16="http://schemas.microsoft.com/office/drawing/2014/main" id="{48B6CBDD-6B3F-0F18-D3F7-BFAD93400028}"/>
              </a:ext>
            </a:extLst>
          </p:cNvPr>
          <p:cNvCxnSpPr>
            <a:cxnSpLocks/>
            <a:stCxn id="17" idx="3"/>
            <a:endCxn id="12" idx="3"/>
          </p:cNvCxnSpPr>
          <p:nvPr/>
        </p:nvCxnSpPr>
        <p:spPr>
          <a:xfrm flipV="1">
            <a:off x="8675051" y="3429000"/>
            <a:ext cx="12700" cy="2904899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71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DEC05-51E2-D5EE-1247-08F58A0C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797CE-3A19-11E8-D3EF-6B8E4B62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5" y="5200689"/>
            <a:ext cx="8449733" cy="1013254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Nothing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useful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been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accomplished,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each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“original”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still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increment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conditional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branch.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EC3134-5BAC-AC3B-CC92-F5649A0ECE0D}"/>
              </a:ext>
            </a:extLst>
          </p:cNvPr>
          <p:cNvSpPr txBox="1"/>
          <p:nvPr/>
        </p:nvSpPr>
        <p:spPr>
          <a:xfrm>
            <a:off x="781373" y="2150882"/>
            <a:ext cx="3185146" cy="178510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8B0B93-F484-9D2D-0B51-315614BAC3B8}"/>
              </a:ext>
            </a:extLst>
          </p:cNvPr>
          <p:cNvSpPr txBox="1"/>
          <p:nvPr/>
        </p:nvSpPr>
        <p:spPr>
          <a:xfrm>
            <a:off x="5036216" y="1473773"/>
            <a:ext cx="3375837" cy="31393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	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615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1391F-B814-D37C-C1ED-3E55503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42BE7-7511-CEA2-72F7-EE8091B7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83" y="979734"/>
            <a:ext cx="8444434" cy="80456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increment</a:t>
            </a:r>
            <a:r>
              <a:rPr kumimoji="1" lang="zh-CN" altLang="en-US" sz="2400" dirty="0"/>
              <a:t>            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+ Δ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dominates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every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back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edge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of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the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loop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5559E-DE9A-8543-C559-BC25F849809C}"/>
              </a:ext>
            </a:extLst>
          </p:cNvPr>
          <p:cNvSpPr txBox="1"/>
          <p:nvPr/>
        </p:nvSpPr>
        <p:spPr>
          <a:xfrm>
            <a:off x="5419887" y="3279208"/>
            <a:ext cx="3185146" cy="246221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M[i+4]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7B3D40-D8DC-0260-3663-9B4CA6A43EFD}"/>
              </a:ext>
            </a:extLst>
          </p:cNvPr>
          <p:cNvSpPr txBox="1"/>
          <p:nvPr/>
        </p:nvSpPr>
        <p:spPr>
          <a:xfrm>
            <a:off x="5419887" y="5741421"/>
            <a:ext cx="318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</a:rPr>
              <a:t>Fragile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762678A-BBAB-181E-0641-2BBBFC6873C4}"/>
              </a:ext>
            </a:extLst>
          </p:cNvPr>
          <p:cNvSpPr txBox="1">
            <a:spLocks/>
          </p:cNvSpPr>
          <p:nvPr/>
        </p:nvSpPr>
        <p:spPr>
          <a:xfrm>
            <a:off x="361243" y="1801332"/>
            <a:ext cx="4631935" cy="114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Agglomerate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increments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loop-exit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tests</a:t>
            </a:r>
            <a:r>
              <a:rPr kumimoji="1" lang="zh-CN" altLang="en-US" sz="2400" dirty="0"/>
              <a:t>  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handle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iter</a:t>
            </a:r>
            <a:endParaRPr kumimoji="1" lang="en-US" altLang="zh-CN" sz="20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4EE6D1DA-65ED-5F92-7677-5DF70A2CF7B2}"/>
              </a:ext>
            </a:extLst>
          </p:cNvPr>
          <p:cNvSpPr/>
          <p:nvPr/>
        </p:nvSpPr>
        <p:spPr>
          <a:xfrm>
            <a:off x="4349582" y="4553563"/>
            <a:ext cx="766118" cy="333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A30D0D-7BEA-F707-2B7C-C858A8B29866}"/>
              </a:ext>
            </a:extLst>
          </p:cNvPr>
          <p:cNvSpPr txBox="1"/>
          <p:nvPr/>
        </p:nvSpPr>
        <p:spPr>
          <a:xfrm>
            <a:off x="669558" y="3101501"/>
            <a:ext cx="3375837" cy="3139321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’:	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1391F-B814-D37C-C1ED-3E55503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42BE7-7511-CEA2-72F7-EE8091B7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83" y="979734"/>
            <a:ext cx="8444434" cy="804567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induction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such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increment</a:t>
            </a:r>
            <a:r>
              <a:rPr kumimoji="1" lang="zh-CN" altLang="en-US" sz="2400" dirty="0"/>
              <a:t>            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← 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/>
                <a:cs typeface="Times New Roman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/>
                <a:cs typeface="Times New Roman"/>
              </a:rPr>
              <a:t> + Δ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dominates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every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back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edge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of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the</a:t>
            </a:r>
            <a:r>
              <a:rPr lang="zh-CN" altLang="en-US" sz="2400" dirty="0">
                <a:cs typeface="Times New Roman"/>
              </a:rPr>
              <a:t> </a:t>
            </a:r>
            <a:r>
              <a:rPr lang="en-US" altLang="zh-CN" sz="2400" dirty="0">
                <a:cs typeface="Times New Roman"/>
              </a:rPr>
              <a:t>loop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95559E-DE9A-8543-C559-BC25F849809C}"/>
              </a:ext>
            </a:extLst>
          </p:cNvPr>
          <p:cNvSpPr txBox="1"/>
          <p:nvPr/>
        </p:nvSpPr>
        <p:spPr>
          <a:xfrm>
            <a:off x="1016149" y="3921765"/>
            <a:ext cx="3185146" cy="2462213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M[i+4]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7B3D40-D8DC-0260-3663-9B4CA6A43EFD}"/>
              </a:ext>
            </a:extLst>
          </p:cNvPr>
          <p:cNvSpPr txBox="1"/>
          <p:nvPr/>
        </p:nvSpPr>
        <p:spPr>
          <a:xfrm>
            <a:off x="1016149" y="6383978"/>
            <a:ext cx="318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</a:rPr>
              <a:t>Fragile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EA3298-1F28-562C-536C-DDA682839C9E}"/>
              </a:ext>
            </a:extLst>
          </p:cNvPr>
          <p:cNvSpPr txBox="1"/>
          <p:nvPr/>
        </p:nvSpPr>
        <p:spPr>
          <a:xfrm>
            <a:off x="5239270" y="2245966"/>
            <a:ext cx="3645850" cy="415498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1"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M[i+4]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B1578A-181C-03EE-D6EB-F3165B4DC132}"/>
              </a:ext>
            </a:extLst>
          </p:cNvPr>
          <p:cNvSpPr txBox="1"/>
          <p:nvPr/>
        </p:nvSpPr>
        <p:spPr>
          <a:xfrm>
            <a:off x="5469622" y="6400950"/>
            <a:ext cx="318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</a:rPr>
              <a:t>Robust</a:t>
            </a:r>
            <a:endParaRPr kumimoji="1"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762678A-BBAB-181E-0641-2BBBFC6873C4}"/>
              </a:ext>
            </a:extLst>
          </p:cNvPr>
          <p:cNvSpPr txBox="1">
            <a:spLocks/>
          </p:cNvSpPr>
          <p:nvPr/>
        </p:nvSpPr>
        <p:spPr>
          <a:xfrm>
            <a:off x="361244" y="1801332"/>
            <a:ext cx="4791524" cy="195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400" dirty="0"/>
              <a:t>Agglomerate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increments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loop-exit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tests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=&gt;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Fragile</a:t>
            </a:r>
          </a:p>
          <a:p>
            <a:pPr lvl="1"/>
            <a:r>
              <a:rPr kumimoji="1" lang="en-US" altLang="zh-CN" sz="2000" dirty="0"/>
              <a:t>can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handle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even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times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iter</a:t>
            </a:r>
            <a:endParaRPr kumimoji="1" lang="en-US" altLang="zh-CN" sz="2000" dirty="0"/>
          </a:p>
          <a:p>
            <a:r>
              <a:rPr kumimoji="1" lang="en-US" altLang="zh-CN" sz="2400" dirty="0"/>
              <a:t>Execute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“odd”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iterations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epilogue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Robust</a:t>
            </a:r>
            <a:endParaRPr kumimoji="1" lang="zh-CN" altLang="en-US" sz="2400" dirty="0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4EE6D1DA-65ED-5F92-7677-5DF70A2CF7B2}"/>
              </a:ext>
            </a:extLst>
          </p:cNvPr>
          <p:cNvSpPr/>
          <p:nvPr/>
        </p:nvSpPr>
        <p:spPr>
          <a:xfrm>
            <a:off x="4349582" y="4986055"/>
            <a:ext cx="766118" cy="333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103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ADB5A-AFE5-6605-36B2-BDE88B77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2FCDA-26BB-DFE9-194F-48EF31FE0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Dominators</a:t>
            </a:r>
          </a:p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</a:p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989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D1068-0BAF-D351-96A1-1A1B44D6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DFBBA-ACB8-1974-BC57-7A6D79F3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10:30-12:30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，玉泉教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7-506</a:t>
            </a:r>
          </a:p>
          <a:p>
            <a:pPr lvl="1"/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以教务系统为准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半开卷（只允许带三张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纸，打印或手写，可正反面）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考试范围：第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1-11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13-14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题型：判断题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道，选择题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道，大题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题量较大，熟练度要高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概念、重要算法一定要弄清楚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作业题要会做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312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D946-021B-0BFE-80FA-289EB484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Open Positions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E70C0-8E4E-2082-84B1-542D88314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1270"/>
            <a:ext cx="9144447" cy="55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26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B606D97-9E41-DC88-D387-317865F6E490}"/>
              </a:ext>
            </a:extLst>
          </p:cNvPr>
          <p:cNvSpPr/>
          <p:nvPr/>
        </p:nvSpPr>
        <p:spPr>
          <a:xfrm>
            <a:off x="0" y="1321027"/>
            <a:ext cx="9144000" cy="13252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THANKS!</a:t>
            </a:r>
            <a:endParaRPr kumimoji="1" lang="zh-CN" altLang="en-US" sz="5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2" descr="Algorithmic trading - Energy Risk">
            <a:extLst>
              <a:ext uri="{FF2B5EF4-FFF2-40B4-BE49-F238E27FC236}">
                <a16:creationId xmlns:a16="http://schemas.microsoft.com/office/drawing/2014/main" id="{093989C7-EA0F-B0E9-08B5-B087F8C6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680" y="3866526"/>
            <a:ext cx="2705786" cy="16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8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15CFE-9506-6017-9E4C-B520FEF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AFD79-B785-5E16-DC1E-A371F690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loop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entry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predecessor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loop.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loop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exit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loop.</a:t>
            </a:r>
            <a:r>
              <a:rPr kumimoji="1" lang="zh-CN" altLang="en-US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160B39-8E46-A00A-852F-F86CC986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87" y="1961026"/>
            <a:ext cx="3373848" cy="22992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B0EBF7-10F2-5D5F-300E-6551C4FF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131" y="4260300"/>
            <a:ext cx="3761304" cy="19928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C0D34C-9D11-98D5-BEA8-80D6DBF68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596" y="2521751"/>
            <a:ext cx="3014841" cy="37314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4FB611F-ACB4-8E2A-F4D6-41A2372D3FE5}"/>
              </a:ext>
            </a:extLst>
          </p:cNvPr>
          <p:cNvSpPr txBox="1"/>
          <p:nvPr/>
        </p:nvSpPr>
        <p:spPr>
          <a:xfrm>
            <a:off x="105782" y="2262122"/>
            <a:ext cx="2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i="1" dirty="0">
                <a:solidFill>
                  <a:srgbClr val="0070C0"/>
                </a:solidFill>
              </a:rPr>
              <a:t>h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-&gt;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</a:t>
            </a:r>
          </a:p>
          <a:p>
            <a:r>
              <a:rPr kumimoji="1" lang="en-US" altLang="zh-CN" sz="2200" i="1" dirty="0">
                <a:solidFill>
                  <a:srgbClr val="0070C0"/>
                </a:solidFill>
              </a:rPr>
              <a:t>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-&gt;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h</a:t>
            </a:r>
          </a:p>
          <a:p>
            <a:r>
              <a:rPr kumimoji="1" lang="en-US" altLang="zh-CN" sz="2200" dirty="0"/>
              <a:t>no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other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node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-&gt;</a:t>
            </a:r>
            <a:r>
              <a:rPr kumimoji="1" lang="zh-CN" altLang="en-US" sz="2200" dirty="0"/>
              <a:t> </a:t>
            </a:r>
            <a:r>
              <a:rPr kumimoji="1" lang="en-US" altLang="zh-CN" sz="2200" i="1" dirty="0">
                <a:solidFill>
                  <a:srgbClr val="0070C0"/>
                </a:solidFill>
              </a:rPr>
              <a:t>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9AA6DC-175D-3218-C8C2-7D1A0ECDA5A1}"/>
              </a:ext>
            </a:extLst>
          </p:cNvPr>
          <p:cNvSpPr txBox="1"/>
          <p:nvPr/>
        </p:nvSpPr>
        <p:spPr>
          <a:xfrm>
            <a:off x="105782" y="4838442"/>
            <a:ext cx="2122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dirty="0"/>
              <a:t>only</a:t>
            </a:r>
            <a:r>
              <a:rPr kumimoji="1" lang="zh-CN" altLang="en-US" sz="2200" dirty="0"/>
              <a:t> </a:t>
            </a:r>
            <a:r>
              <a:rPr kumimoji="1" lang="en-US" altLang="zh-CN" sz="2200" b="1" dirty="0"/>
              <a:t>one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entry</a:t>
            </a:r>
          </a:p>
          <a:p>
            <a:r>
              <a:rPr kumimoji="1" lang="en-US" altLang="zh-CN" sz="2200" dirty="0"/>
              <a:t>but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may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have</a:t>
            </a:r>
            <a:r>
              <a:rPr kumimoji="1" lang="zh-CN" altLang="en-US" sz="2200" dirty="0"/>
              <a:t> </a:t>
            </a:r>
            <a:r>
              <a:rPr kumimoji="1" lang="en-US" altLang="zh-CN" sz="2200" b="1" dirty="0"/>
              <a:t>multiple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exits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C7E446-7C27-DAB1-9223-46E8173FCBBD}"/>
              </a:ext>
            </a:extLst>
          </p:cNvPr>
          <p:cNvSpPr txBox="1"/>
          <p:nvPr/>
        </p:nvSpPr>
        <p:spPr>
          <a:xfrm>
            <a:off x="6297891" y="2090864"/>
            <a:ext cx="21227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nested</a:t>
            </a:r>
            <a:r>
              <a:rPr kumimoji="1" lang="zh-CN" altLang="en-US" sz="2200" b="1" dirty="0"/>
              <a:t> </a:t>
            </a:r>
            <a:r>
              <a:rPr kumimoji="1" lang="en-US" altLang="zh-CN" sz="2200" b="1" dirty="0"/>
              <a:t>loops</a:t>
            </a:r>
          </a:p>
        </p:txBody>
      </p:sp>
      <p:sp>
        <p:nvSpPr>
          <p:cNvPr id="16" name="左箭头 15">
            <a:extLst>
              <a:ext uri="{FF2B5EF4-FFF2-40B4-BE49-F238E27FC236}">
                <a16:creationId xmlns:a16="http://schemas.microsoft.com/office/drawing/2014/main" id="{68D370DF-27E4-3AFB-5A4E-1FFE689570CB}"/>
              </a:ext>
            </a:extLst>
          </p:cNvPr>
          <p:cNvSpPr/>
          <p:nvPr/>
        </p:nvSpPr>
        <p:spPr>
          <a:xfrm rot="19179034">
            <a:off x="6800850" y="2739920"/>
            <a:ext cx="514350" cy="2945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箭头 16">
            <a:extLst>
              <a:ext uri="{FF2B5EF4-FFF2-40B4-BE49-F238E27FC236}">
                <a16:creationId xmlns:a16="http://schemas.microsoft.com/office/drawing/2014/main" id="{FC574B3C-CBBD-9AAB-DFFD-9897CC00B07E}"/>
              </a:ext>
            </a:extLst>
          </p:cNvPr>
          <p:cNvSpPr/>
          <p:nvPr/>
        </p:nvSpPr>
        <p:spPr>
          <a:xfrm rot="13870582">
            <a:off x="7429500" y="2739920"/>
            <a:ext cx="514350" cy="2945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65953C-0F22-2E55-860C-BD47C477D903}"/>
              </a:ext>
            </a:extLst>
          </p:cNvPr>
          <p:cNvSpPr txBox="1"/>
          <p:nvPr/>
        </p:nvSpPr>
        <p:spPr>
          <a:xfrm>
            <a:off x="2990335" y="7698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3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92F8-3A17-4539-AB25-0D23EDEA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27D-F1CE-CC33-E209-F3EC5B7A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Dominators</a:t>
            </a:r>
          </a:p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</a:p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57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092F8-3A17-4539-AB25-0D23EDEA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3827D-F1CE-CC33-E209-F3EC5B7AA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Dominators</a:t>
            </a:r>
          </a:p>
          <a:p>
            <a:r>
              <a:rPr kumimoji="1" lang="en-US" altLang="zh-CN" dirty="0"/>
              <a:t>Loop-Invariant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</a:p>
          <a:p>
            <a:r>
              <a:rPr kumimoji="1" lang="en-US" altLang="zh-CN" dirty="0"/>
              <a:t>Induction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Array-Bounds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Checks</a:t>
            </a:r>
          </a:p>
          <a:p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Unrolling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16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8BFB-4CBF-BE90-9DFC-4DB4DFB2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Dominator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23C75-28BB-4C8B-7664-F798C474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35185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b="1" i="1" dirty="0"/>
              <a:t>dominators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purpose.</a:t>
            </a:r>
            <a:endParaRPr kumimoji="1" lang="en-US" altLang="zh-CN" b="1" dirty="0"/>
          </a:p>
          <a:p>
            <a:r>
              <a:rPr kumimoji="1" lang="en-US" altLang="zh-CN" b="1" dirty="0"/>
              <a:t>Dominator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.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0  </a:t>
            </a:r>
            <a:r>
              <a:rPr kumimoji="1" lang="en-US" altLang="zh-CN" dirty="0"/>
              <a:t>is the start node of the control-flow graph.</a:t>
            </a:r>
          </a:p>
          <a:p>
            <a:pPr lvl="1"/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itself.</a:t>
            </a:r>
          </a:p>
          <a:p>
            <a:pPr lvl="1"/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dominators.</a:t>
            </a:r>
            <a:endParaRPr kumimoji="1" lang="en-US" altLang="zh-CN" b="1" dirty="0"/>
          </a:p>
          <a:p>
            <a:r>
              <a:rPr kumimoji="1" lang="en-US" altLang="zh-CN" b="1" dirty="0"/>
              <a:t>Algorithm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for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finding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dominators:</a:t>
            </a:r>
          </a:p>
          <a:p>
            <a:pPr lvl="1"/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</a:p>
          <a:p>
            <a:pPr lvl="1"/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Initialize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D[n]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!=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0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717279-3842-337A-1772-B0D25982C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7" y="4316622"/>
            <a:ext cx="8294939" cy="105114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420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3FEA9-A20A-189C-FA57-88A169CC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Immediate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E95F-3154-679F-87BA-ACB634452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60" y="999067"/>
            <a:ext cx="8311702" cy="5177896"/>
          </a:xfrm>
        </p:spPr>
        <p:txBody>
          <a:bodyPr/>
          <a:lstStyle/>
          <a:p>
            <a:r>
              <a:rPr kumimoji="1" lang="en-US" altLang="zh-CN" b="1" dirty="0"/>
              <a:t>Theorem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suppose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either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zh-CN" altLang="en-US" dirty="0"/>
              <a:t> </a:t>
            </a:r>
            <a:r>
              <a:rPr kumimoji="1" lang="en-US" altLang="zh-CN" dirty="0"/>
              <a:t>(except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i="1" baseline="-25000" dirty="0">
                <a:solidFill>
                  <a:srgbClr val="0070C0"/>
                </a:solidFill>
              </a:rPr>
              <a:t>0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immediate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dominator</a:t>
            </a:r>
            <a:r>
              <a:rPr kumimoji="1" lang="en-US" altLang="zh-CN" i="1" dirty="0"/>
              <a:t>,</a:t>
            </a:r>
            <a:r>
              <a:rPr kumimoji="1" lang="zh-CN" altLang="en-US" i="1" dirty="0">
                <a:solidFill>
                  <a:srgbClr val="0070C0"/>
                </a:solidFill>
              </a:rPr>
              <a:t> </a:t>
            </a:r>
            <a:r>
              <a:rPr kumimoji="1" lang="en-US" altLang="zh-CN" i="1" dirty="0" err="1">
                <a:solidFill>
                  <a:srgbClr val="0070C0"/>
                </a:solidFill>
              </a:rPr>
              <a:t>idom</a:t>
            </a:r>
            <a:r>
              <a:rPr kumimoji="1" lang="en-US" altLang="zh-CN" i="1" dirty="0">
                <a:solidFill>
                  <a:srgbClr val="0070C0"/>
                </a:solidFill>
              </a:rPr>
              <a:t>(n)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such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that:</a:t>
            </a:r>
          </a:p>
          <a:p>
            <a:pPr lvl="1"/>
            <a:r>
              <a:rPr kumimoji="1" lang="en-US" altLang="zh-CN" i="1" dirty="0" err="1"/>
              <a:t>idom</a:t>
            </a:r>
            <a:r>
              <a:rPr kumimoji="1" lang="en-US" altLang="zh-CN" i="1" dirty="0"/>
              <a:t>(n)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kumimoji="1" lang="en-US" altLang="zh-CN" i="1" dirty="0" err="1"/>
              <a:t>idom</a:t>
            </a:r>
            <a:r>
              <a:rPr kumimoji="1" lang="en-US" altLang="zh-CN" i="1" dirty="0"/>
              <a:t>(n)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dominates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</a:p>
          <a:p>
            <a:pPr lvl="1"/>
            <a:r>
              <a:rPr kumimoji="1" lang="en-US" altLang="zh-CN" i="1" dirty="0" err="1"/>
              <a:t>idom</a:t>
            </a:r>
            <a:r>
              <a:rPr kumimoji="1" lang="en-US" altLang="zh-CN" i="1" dirty="0"/>
              <a:t>(n)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070C0"/>
                </a:solidFill>
              </a:rPr>
              <a:t>n</a:t>
            </a:r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7923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ID" val=" 34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44577</TotalTime>
  <Words>3924</Words>
  <Application>Microsoft Macintosh PowerPoint</Application>
  <PresentationFormat>全屏显示(4:3)</PresentationFormat>
  <Paragraphs>579</Paragraphs>
  <Slides>48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等线</vt:lpstr>
      <vt:lpstr>Microsoft YaHei</vt:lpstr>
      <vt:lpstr>Arial Bold</vt:lpstr>
      <vt:lpstr>Arial Regular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Overview</vt:lpstr>
      <vt:lpstr>Why to Optimize a Loop?</vt:lpstr>
      <vt:lpstr>Loop</vt:lpstr>
      <vt:lpstr>Loop - Example</vt:lpstr>
      <vt:lpstr>Outline</vt:lpstr>
      <vt:lpstr>Outline</vt:lpstr>
      <vt:lpstr>Dominator</vt:lpstr>
      <vt:lpstr>Immediate Dominators</vt:lpstr>
      <vt:lpstr>Dominator Tree</vt:lpstr>
      <vt:lpstr>Natural Loops</vt:lpstr>
      <vt:lpstr>Natural Loops - Example</vt:lpstr>
      <vt:lpstr>Nested Loop</vt:lpstr>
      <vt:lpstr>Loop-Nest Tree</vt:lpstr>
      <vt:lpstr>Loop-Nest Tree</vt:lpstr>
      <vt:lpstr>Loop Preheader</vt:lpstr>
      <vt:lpstr>Outline</vt:lpstr>
      <vt:lpstr>Loop-Invariant Computations</vt:lpstr>
      <vt:lpstr>Loop-Invariant Computations</vt:lpstr>
      <vt:lpstr>Hoisting</vt:lpstr>
      <vt:lpstr>Hoisting</vt:lpstr>
      <vt:lpstr>Hoisting</vt:lpstr>
      <vt:lpstr>Outline</vt:lpstr>
      <vt:lpstr>Induction Variables</vt:lpstr>
      <vt:lpstr>Linear Induction Variable</vt:lpstr>
      <vt:lpstr>Induction Variables</vt:lpstr>
      <vt:lpstr>Detection of Induction Variables</vt:lpstr>
      <vt:lpstr>Strength Reduction</vt:lpstr>
      <vt:lpstr>Strength Reduction - Example</vt:lpstr>
      <vt:lpstr>Strength Reduction - Example</vt:lpstr>
      <vt:lpstr>Strength Reduction - Example</vt:lpstr>
      <vt:lpstr>Elimination</vt:lpstr>
      <vt:lpstr>Elimination</vt:lpstr>
      <vt:lpstr>Elimination</vt:lpstr>
      <vt:lpstr>Rewriting Comparisons</vt:lpstr>
      <vt:lpstr>Rewriting Comparisons - Example</vt:lpstr>
      <vt:lpstr>Rewriting Comparisons - Example</vt:lpstr>
      <vt:lpstr>Outline</vt:lpstr>
      <vt:lpstr>Array-Bounds Checks</vt:lpstr>
      <vt:lpstr>Outline</vt:lpstr>
      <vt:lpstr>Loop Unrolling</vt:lpstr>
      <vt:lpstr>Loop Unrolling</vt:lpstr>
      <vt:lpstr>Loop Unrolling</vt:lpstr>
      <vt:lpstr>Loop Unrolling</vt:lpstr>
      <vt:lpstr>Summary</vt:lpstr>
      <vt:lpstr>Final Examination</vt:lpstr>
      <vt:lpstr>Open Positions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陈明帅</cp:lastModifiedBy>
  <cp:revision>5488</cp:revision>
  <dcterms:created xsi:type="dcterms:W3CDTF">2020-08-10T07:34:11Z</dcterms:created>
  <dcterms:modified xsi:type="dcterms:W3CDTF">2024-06-12T10:26:14Z</dcterms:modified>
</cp:coreProperties>
</file>