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7.xml" ContentType="application/vnd.openxmlformats-officedocument.presentationml.tags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tags/tag8.xml" ContentType="application/vnd.openxmlformats-officedocument.presentationml.tags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01"/>
  </p:notesMasterIdLst>
  <p:handoutMasterIdLst>
    <p:handoutMasterId r:id="rId102"/>
  </p:handoutMasterIdLst>
  <p:sldIdLst>
    <p:sldId id="303" r:id="rId3"/>
    <p:sldId id="1739" r:id="rId4"/>
    <p:sldId id="1858" r:id="rId5"/>
    <p:sldId id="2044" r:id="rId6"/>
    <p:sldId id="2124" r:id="rId7"/>
    <p:sldId id="2125" r:id="rId8"/>
    <p:sldId id="1798" r:id="rId9"/>
    <p:sldId id="2126" r:id="rId10"/>
    <p:sldId id="2127" r:id="rId11"/>
    <p:sldId id="2128" r:id="rId12"/>
    <p:sldId id="2129" r:id="rId13"/>
    <p:sldId id="2131" r:id="rId14"/>
    <p:sldId id="2130" r:id="rId15"/>
    <p:sldId id="2132" r:id="rId16"/>
    <p:sldId id="2133" r:id="rId17"/>
    <p:sldId id="2134" r:id="rId18"/>
    <p:sldId id="2135" r:id="rId19"/>
    <p:sldId id="2136" r:id="rId20"/>
    <p:sldId id="2137" r:id="rId21"/>
    <p:sldId id="2138" r:id="rId22"/>
    <p:sldId id="2139" r:id="rId23"/>
    <p:sldId id="2141" r:id="rId24"/>
    <p:sldId id="2142" r:id="rId25"/>
    <p:sldId id="2218" r:id="rId26"/>
    <p:sldId id="2143" r:id="rId27"/>
    <p:sldId id="2144" r:id="rId28"/>
    <p:sldId id="2145" r:id="rId29"/>
    <p:sldId id="2146" r:id="rId30"/>
    <p:sldId id="2147" r:id="rId31"/>
    <p:sldId id="2148" r:id="rId32"/>
    <p:sldId id="2149" r:id="rId33"/>
    <p:sldId id="2150" r:id="rId34"/>
    <p:sldId id="2151" r:id="rId35"/>
    <p:sldId id="2152" r:id="rId36"/>
    <p:sldId id="2219" r:id="rId37"/>
    <p:sldId id="2153" r:id="rId38"/>
    <p:sldId id="2154" r:id="rId39"/>
    <p:sldId id="2156" r:id="rId40"/>
    <p:sldId id="2157" r:id="rId41"/>
    <p:sldId id="2158" r:id="rId42"/>
    <p:sldId id="2159" r:id="rId43"/>
    <p:sldId id="2160" r:id="rId44"/>
    <p:sldId id="2161" r:id="rId45"/>
    <p:sldId id="2162" r:id="rId46"/>
    <p:sldId id="2163" r:id="rId47"/>
    <p:sldId id="2164" r:id="rId48"/>
    <p:sldId id="2165" r:id="rId49"/>
    <p:sldId id="2166" r:id="rId50"/>
    <p:sldId id="2167" r:id="rId51"/>
    <p:sldId id="2169" r:id="rId52"/>
    <p:sldId id="2170" r:id="rId53"/>
    <p:sldId id="2171" r:id="rId54"/>
    <p:sldId id="2172" r:id="rId55"/>
    <p:sldId id="2173" r:id="rId56"/>
    <p:sldId id="2174" r:id="rId57"/>
    <p:sldId id="2175" r:id="rId58"/>
    <p:sldId id="2176" r:id="rId59"/>
    <p:sldId id="2177" r:id="rId60"/>
    <p:sldId id="2178" r:id="rId61"/>
    <p:sldId id="2179" r:id="rId62"/>
    <p:sldId id="2180" r:id="rId63"/>
    <p:sldId id="2181" r:id="rId64"/>
    <p:sldId id="2182" r:id="rId65"/>
    <p:sldId id="2183" r:id="rId66"/>
    <p:sldId id="2184" r:id="rId67"/>
    <p:sldId id="2185" r:id="rId68"/>
    <p:sldId id="2186" r:id="rId69"/>
    <p:sldId id="2187" r:id="rId70"/>
    <p:sldId id="2188" r:id="rId71"/>
    <p:sldId id="2189" r:id="rId72"/>
    <p:sldId id="2190" r:id="rId73"/>
    <p:sldId id="2191" r:id="rId74"/>
    <p:sldId id="2192" r:id="rId75"/>
    <p:sldId id="2193" r:id="rId76"/>
    <p:sldId id="2194" r:id="rId77"/>
    <p:sldId id="2195" r:id="rId78"/>
    <p:sldId id="2196" r:id="rId79"/>
    <p:sldId id="2197" r:id="rId80"/>
    <p:sldId id="2198" r:id="rId81"/>
    <p:sldId id="2199" r:id="rId82"/>
    <p:sldId id="2200" r:id="rId83"/>
    <p:sldId id="2202" r:id="rId84"/>
    <p:sldId id="2201" r:id="rId85"/>
    <p:sldId id="2203" r:id="rId86"/>
    <p:sldId id="2204" r:id="rId87"/>
    <p:sldId id="2205" r:id="rId88"/>
    <p:sldId id="2206" r:id="rId89"/>
    <p:sldId id="2207" r:id="rId90"/>
    <p:sldId id="261" r:id="rId91"/>
    <p:sldId id="2208" r:id="rId92"/>
    <p:sldId id="2209" r:id="rId93"/>
    <p:sldId id="2210" r:id="rId94"/>
    <p:sldId id="2211" r:id="rId95"/>
    <p:sldId id="2212" r:id="rId96"/>
    <p:sldId id="2213" r:id="rId97"/>
    <p:sldId id="2214" r:id="rId98"/>
    <p:sldId id="2215" r:id="rId99"/>
    <p:sldId id="2217" r:id="rId100"/>
  </p:sldIdLst>
  <p:sldSz cx="9144000" cy="6858000" type="screen4x3"/>
  <p:notesSz cx="6858000" cy="9144000"/>
  <p:custDataLst>
    <p:tags r:id="rId10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0" userDrawn="1">
          <p15:clr>
            <a:srgbClr val="A4A3A4"/>
          </p15:clr>
        </p15:guide>
        <p15:guide id="2" pos="30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80BD"/>
    <a:srgbClr val="FFFFFF"/>
    <a:srgbClr val="E9EDF4"/>
    <a:srgbClr val="D0D8E8"/>
    <a:srgbClr val="EDEDED"/>
    <a:srgbClr val="AF00E1"/>
    <a:srgbClr val="0000FF"/>
    <a:srgbClr val="7C5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/>
    <p:restoredTop sz="89520"/>
  </p:normalViewPr>
  <p:slideViewPr>
    <p:cSldViewPr showGuides="1">
      <p:cViewPr varScale="1">
        <p:scale>
          <a:sx n="167" d="100"/>
          <a:sy n="167" d="100"/>
        </p:scale>
        <p:origin x="176" y="776"/>
      </p:cViewPr>
      <p:guideLst>
        <p:guide orient="horz" pos="2420"/>
        <p:guide pos="3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8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tags" Target="tags/tag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76A8A89-3B7A-5C4C-B581-531BD114E402}" type="datetimeFigureOut">
              <a:rPr lang="zh-CN" altLang="en-US"/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0ED605E-627C-7F46-9798-A3AAE67DD01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65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92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64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2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cs typeface="Calibri" panose="020F0502020204030204" charset="0"/>
              </a:rPr>
              <a:t>Derive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strings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based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a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CFG:</a:t>
            </a:r>
          </a:p>
          <a:p>
            <a:pPr marL="914400" lvl="1" indent="-457200">
              <a:buAutoNum type="arabicParenBoth"/>
            </a:pPr>
            <a:r>
              <a:rPr lang="en-US" altLang="zh-CN" dirty="0">
                <a:cs typeface="Calibri" panose="020F0502020204030204" charset="0"/>
              </a:rPr>
              <a:t>Begin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with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string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with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only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start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symbol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S</a:t>
            </a:r>
            <a:endParaRPr lang="en-US" altLang="zh-CN" dirty="0">
              <a:cs typeface="Calibri" panose="020F0502020204030204" charset="0"/>
            </a:endParaRPr>
          </a:p>
          <a:p>
            <a:pPr marL="914400" lvl="1" indent="-457200">
              <a:buAutoNum type="arabicParenBoth"/>
            </a:pPr>
            <a:r>
              <a:rPr lang="en-US" altLang="zh-CN" dirty="0">
                <a:cs typeface="Calibri" panose="020F0502020204030204" charset="0"/>
              </a:rPr>
              <a:t>Replace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any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non-terminal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X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string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by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right-hand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side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of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some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production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X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-&gt;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Y1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…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cs typeface="Calibri" panose="020F0502020204030204" charset="0"/>
              </a:rPr>
              <a:t>Yk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endParaRPr lang="en-US" altLang="zh-CN" dirty="0">
              <a:cs typeface="Calibri" panose="020F0502020204030204" charset="0"/>
            </a:endParaRPr>
          </a:p>
          <a:p>
            <a:pPr marL="914400" lvl="1" indent="-457200">
              <a:buAutoNum type="arabicParenBoth"/>
            </a:pPr>
            <a:r>
              <a:rPr lang="en-US" altLang="zh-CN" dirty="0">
                <a:cs typeface="Calibri" panose="020F0502020204030204" charset="0"/>
              </a:rPr>
              <a:t>Repeat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(2)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until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there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are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only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terminals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string</a:t>
            </a:r>
          </a:p>
          <a:p>
            <a:pPr marL="914400" lvl="1" indent="-457200">
              <a:buAutoNum type="arabicParenBoth"/>
            </a:pPr>
            <a:endParaRPr lang="en-US" altLang="zh-CN" dirty="0">
              <a:cs typeface="Calibri" panose="020F0502020204030204" charset="0"/>
            </a:endParaRPr>
          </a:p>
          <a:p>
            <a:pPr marL="914400" lvl="1" indent="-457200">
              <a:buAutoNum type="arabicParenBoth"/>
            </a:pPr>
            <a:endParaRPr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zh-CN" dirty="0">
              <a:cs typeface="Calibri" panose="020F0502020204030204" charset="0"/>
            </a:endParaRPr>
          </a:p>
          <a:p>
            <a:r>
              <a:rPr lang="en-US" altLang="zh-CN" dirty="0">
                <a:cs typeface="Calibri" panose="020F0502020204030204" charset="0"/>
              </a:rPr>
              <a:t>More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formally,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each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8449" y="4681224"/>
                <a:ext cx="2791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charset="0"/>
                    <a:cs typeface="Calibri" panose="020F0502020204030204" charset="0"/>
                  </a:rPr>
                  <a:t>Current</a:t>
                </a:r>
                <a:r>
                  <a:rPr kumimoji="1" lang="zh-CN" altLang="en-US" sz="24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charset="0"/>
                    <a:cs typeface="Calibri" panose="020F0502020204030204" charset="0"/>
                  </a:rPr>
                  <a:t>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X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kumimoji="1" lang="zh-CN" altLang="en-US" sz="2400" dirty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9" y="4681224"/>
                <a:ext cx="279186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0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70649" y="4695513"/>
                <a:ext cx="35643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charset="0"/>
                    <a:cs typeface="Calibri" panose="020F0502020204030204" charset="0"/>
                  </a:rPr>
                  <a:t>Next</a:t>
                </a:r>
                <a:r>
                  <a:rPr kumimoji="1" lang="zh-CN" altLang="en-US" sz="24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charset="0"/>
                    <a:cs typeface="Calibri" panose="020F0502020204030204" charset="0"/>
                  </a:rPr>
                  <a:t>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Y1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 err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Yk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kumimoji="1" lang="zh-CN" altLang="en-US" sz="2400" dirty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49" y="4695513"/>
                <a:ext cx="3564369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4" t="-39" r="1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048098" y="5562772"/>
            <a:ext cx="242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Some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production:</a:t>
            </a:r>
          </a:p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Y1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Yk</a:t>
            </a:r>
            <a:endParaRPr kumimoji="1" lang="en-US" altLang="zh-CN" sz="2400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00216" y="5175216"/>
            <a:ext cx="1061545" cy="263434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9241" y="3031500"/>
            <a:ext cx="1585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(S)</a:t>
            </a:r>
          </a:p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(S)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((S))</a:t>
            </a:r>
          </a:p>
          <a:p>
            <a:pPr algn="ctr"/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((S))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(())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86670" y="3234926"/>
                <a:ext cx="14294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S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-&gt;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(S)</a:t>
                </a:r>
              </a:p>
              <a:p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S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-&gt;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𝜺</m:t>
                    </m:r>
                  </m:oMath>
                </a14:m>
                <a:endParaRPr kumimoji="1" lang="zh-CN" altLang="en-US" sz="2400" b="1" dirty="0">
                  <a:latin typeface="Calibri" panose="020F0502020204030204" charset="0"/>
                  <a:ea typeface="微软雅黑" panose="020B0503020204020204" charset="-122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70" y="3234926"/>
                <a:ext cx="1429458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6" t="-28" r="3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3814763" y="3581396"/>
            <a:ext cx="757237" cy="214973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33400" y="1218565"/>
            <a:ext cx="7920990" cy="474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cs typeface="Calibri" panose="020F0502020204030204" charset="0"/>
              </a:rPr>
              <a:t>Let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G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be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a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context-free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grammar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with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start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symbol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S</a:t>
            </a:r>
            <a:r>
              <a:rPr kumimoji="1" lang="en-US" altLang="zh-CN" dirty="0">
                <a:cs typeface="Calibri" panose="020F0502020204030204" charset="0"/>
              </a:rPr>
              <a:t>.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language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L(G)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G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is:</a:t>
            </a:r>
          </a:p>
          <a:p>
            <a:pPr marL="457200" lvl="1" indent="0">
              <a:buNone/>
            </a:pPr>
            <a:endParaRPr kumimoji="1" lang="en-US" altLang="zh-CN" dirty="0">
              <a:cs typeface="Calibri" panose="020F0502020204030204" charset="0"/>
            </a:endParaRPr>
          </a:p>
          <a:p>
            <a:pPr marL="457200" lvl="1" indent="0">
              <a:buNone/>
            </a:pPr>
            <a:endParaRPr kumimoji="1" lang="en-US" altLang="zh-CN" dirty="0">
              <a:cs typeface="Calibri" panose="020F0502020204030204" charset="0"/>
            </a:endParaRPr>
          </a:p>
          <a:p>
            <a:pPr>
              <a:buClr>
                <a:schemeClr val="tx1"/>
              </a:buClr>
            </a:pP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*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means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zero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more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steps</a:t>
            </a:r>
          </a:p>
          <a:p>
            <a:endParaRPr kumimoji="1" lang="en-US" altLang="zh-CN" dirty="0">
              <a:cs typeface="Calibri" panose="020F0502020204030204" charset="0"/>
            </a:endParaRPr>
          </a:p>
          <a:p>
            <a:endParaRPr kumimoji="1" lang="en-US" altLang="zh-CN" dirty="0">
              <a:cs typeface="Calibri" panose="020F0502020204030204" charset="0"/>
            </a:endParaRPr>
          </a:p>
          <a:p>
            <a:endParaRPr kumimoji="1" lang="en-US" altLang="zh-CN" dirty="0">
              <a:cs typeface="Calibri" panose="020F0502020204030204" charset="0"/>
            </a:endParaRPr>
          </a:p>
          <a:p>
            <a:r>
              <a:rPr kumimoji="1" lang="en-US" altLang="zh-CN" dirty="0">
                <a:cs typeface="Calibri" panose="020F0502020204030204" charset="0"/>
              </a:rPr>
              <a:t>Once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generated,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terminals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are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permanent</a:t>
            </a:r>
          </a:p>
          <a:p>
            <a:r>
              <a:rPr kumimoji="1" lang="en-US" altLang="zh-CN" dirty="0">
                <a:cs typeface="Calibri" panose="020F0502020204030204" charset="0"/>
              </a:rPr>
              <a:t>For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parsing,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terminals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dirty="0">
                <a:cs typeface="Calibri" panose="020F0502020204030204" charset="0"/>
              </a:rPr>
              <a:t>are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lexical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tokens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language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233638" y="2157019"/>
                <a:ext cx="4839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zh-CN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zh-CN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kumimoji="1" lang="zh-CN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kumimoji="1" lang="zh-CN" alt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38" y="2157019"/>
                <a:ext cx="4839786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354993" y="2114514"/>
            <a:ext cx="2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/>
            <a:r>
              <a:rPr kumimoji="1" lang="zh-CN" altLang="en-US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371689" y="3343571"/>
                <a:ext cx="214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S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en-US" altLang="zh-CN" sz="2400" dirty="0">
                    <a:solidFill>
                      <a:schemeClr val="tx1"/>
                    </a:solidFill>
                    <a:ea typeface="MS Mincho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89" y="3343571"/>
                <a:ext cx="2148016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603786" y="3343571"/>
                <a:ext cx="3302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…</a:t>
                </a:r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zh-CN" altLang="en-US" sz="2400" dirty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86" y="3343571"/>
                <a:ext cx="3302186" cy="461665"/>
              </a:xfrm>
              <a:prstGeom prst="rect">
                <a:avLst/>
              </a:prstGeom>
              <a:blipFill>
                <a:blip r:embed="rId5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8"/>
          <p:cNvCxnSpPr/>
          <p:nvPr/>
        </p:nvCxnSpPr>
        <p:spPr>
          <a:xfrm>
            <a:off x="5235643" y="3809084"/>
            <a:ext cx="0" cy="387413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13261" y="4233871"/>
                <a:ext cx="1244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zh-CN" altLang="en-US" sz="2400" dirty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61" y="4233871"/>
                <a:ext cx="1244764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050201" y="4171860"/>
            <a:ext cx="2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p:sp>
        <p:nvSpPr>
          <p:cNvPr id="19" name="内容占位符 10"/>
          <p:cNvSpPr>
            <a:spLocks noGrp="1"/>
          </p:cNvSpPr>
          <p:nvPr/>
        </p:nvSpPr>
        <p:spPr>
          <a:xfrm>
            <a:off x="380876" y="2729927"/>
            <a:ext cx="4301753" cy="201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T=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{id,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print,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num,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+,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(,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),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}</a:t>
            </a:r>
          </a:p>
          <a:p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N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=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{S,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E,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L}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endParaRPr lang="en-US" altLang="zh-CN" dirty="0">
              <a:solidFill>
                <a:srgbClr val="0070C0"/>
              </a:solidFill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Start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symbol: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S</a:t>
            </a:r>
          </a:p>
          <a:p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9</a:t>
            </a:r>
            <a:r>
              <a:rPr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productions</a:t>
            </a:r>
          </a:p>
        </p:txBody>
      </p:sp>
      <p:grpSp>
        <p:nvGrpSpPr>
          <p:cNvPr id="20" name="组合 3"/>
          <p:cNvGrpSpPr/>
          <p:nvPr/>
        </p:nvGrpSpPr>
        <p:grpSpPr bwMode="auto">
          <a:xfrm>
            <a:off x="1066800" y="882650"/>
            <a:ext cx="6955155" cy="1093470"/>
            <a:chOff x="971550" y="2265362"/>
            <a:chExt cx="6955341" cy="3629603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348913" cy="336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1.   S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S; 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2.   S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id := 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3.   S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print ( L ) 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84343" y="2265362"/>
              <a:ext cx="2040945" cy="362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4.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5.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num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6.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E + 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1" dirty="0">
                <a:latin typeface="Calibri" panose="020F0502020204030204" charset="0"/>
                <a:cs typeface="Calibri" panose="020F050202020403020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000" b="1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6193295" y="2265362"/>
              <a:ext cx="1733596" cy="336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+mn-ea"/>
                </a:rPr>
                <a:t>7.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+mn-ea"/>
                </a:rPr>
                <a:t> ( S , E ) </a:t>
              </a:r>
              <a:endParaRPr kumimoji="0" lang="en-US" altLang="zh-CN" sz="2000" b="1">
                <a:latin typeface="Calibri" panose="020F0502020204030204" charset="0"/>
                <a:cs typeface="Calibri" panose="020F050202020403020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Calibri" panose="020F0502020204030204" charset="0"/>
                  <a:cs typeface="Calibri" panose="020F0502020204030204" charset="0"/>
                </a:rPr>
                <a:t>8.  L </a:t>
              </a:r>
              <a:r>
                <a:rPr kumimoji="0" lang="en-US" altLang="zh-CN" sz="2000" b="1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>
                  <a:latin typeface="Calibri" panose="020F0502020204030204" charset="0"/>
                  <a:cs typeface="Calibri" panose="020F0502020204030204" charset="0"/>
                </a:rPr>
                <a:t> 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Calibri" panose="020F0502020204030204" charset="0"/>
                  <a:cs typeface="Calibri" panose="020F0502020204030204" charset="0"/>
                </a:rPr>
                <a:t>9.  L </a:t>
              </a:r>
              <a:r>
                <a:rPr kumimoji="0" lang="en-US" altLang="zh-CN" sz="2000" b="1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>
                  <a:latin typeface="Calibri" panose="020F0502020204030204" charset="0"/>
                  <a:cs typeface="Calibri" panose="020F0502020204030204" charset="0"/>
                </a:rPr>
                <a:t> L , E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904876" y="2057220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Grammar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3.1.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GB" altLang="zh-CN" sz="2000" dirty="0">
                <a:latin typeface="Calibri" panose="020F0502020204030204" charset="0"/>
                <a:cs typeface="Calibri" panose="020F0502020204030204" charset="0"/>
              </a:rPr>
              <a:t>A syntax for straight-line programs.</a:t>
            </a:r>
            <a:endParaRPr kumimoji="1" lang="zh-CN" alt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67339" y="2584847"/>
            <a:ext cx="4609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Strings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language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CFG: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:=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num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:=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num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kumimoji="1" lang="en-GB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kumimoji="1" lang="en-GB" altLang="zh-CN" sz="2400" dirty="0">
                <a:latin typeface="Calibri" panose="020F0502020204030204" charset="0"/>
                <a:cs typeface="Calibri" panose="020F0502020204030204" charset="0"/>
              </a:rPr>
              <a:t>id :=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GB" altLang="zh-CN" sz="2400" dirty="0">
                <a:latin typeface="Calibri" panose="020F0502020204030204" charset="0"/>
                <a:cs typeface="Calibri" panose="020F0502020204030204" charset="0"/>
              </a:rPr>
              <a:t>(id := num + num, id)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……</a:t>
            </a:r>
            <a:endParaRPr kumimoji="1"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48000" y="4878705"/>
            <a:ext cx="3083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source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code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be:</a:t>
            </a:r>
            <a:endParaRPr kumimoji="1" lang="en-GB" altLang="zh-CN" sz="24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kumimoji="1" lang="en-GB" altLang="zh-CN" sz="2400" dirty="0">
                <a:latin typeface="Calibri" panose="020F0502020204030204" charset="0"/>
                <a:cs typeface="Calibri" panose="020F0502020204030204" charset="0"/>
              </a:rPr>
              <a:t>a := 7;</a:t>
            </a:r>
          </a:p>
          <a:p>
            <a:r>
              <a:rPr kumimoji="1" lang="en-GB" altLang="zh-CN" sz="2400" dirty="0">
                <a:latin typeface="Calibri" panose="020F0502020204030204" charset="0"/>
                <a:cs typeface="Calibri" panose="020F0502020204030204" charset="0"/>
              </a:rPr>
              <a:t>b := c + (d := 5 + 6, d)</a:t>
            </a:r>
            <a:r>
              <a:rPr kumimoji="1" lang="en-US" altLang="en-GB" sz="2400" dirty="0">
                <a:latin typeface="Calibri" panose="020F0502020204030204" charset="0"/>
                <a:cs typeface="Calibri" panose="020F0502020204030204" charset="0"/>
              </a:rPr>
              <a:t>;</a:t>
            </a:r>
            <a:endParaRPr kumimoji="1" lang="en-GB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print ( a , b )</a:t>
            </a:r>
            <a:endParaRPr kumimoji="1"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534187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30" name="内容占位符 2"/>
          <p:cNvSpPr>
            <a:spLocks noGrp="1"/>
          </p:cNvSpPr>
          <p:nvPr/>
        </p:nvSpPr>
        <p:spPr>
          <a:xfrm>
            <a:off x="361315" y="1143000"/>
            <a:ext cx="8452485" cy="508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cs typeface="Calibri" panose="020F0502020204030204" charset="0"/>
              </a:rPr>
              <a:t>We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need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endParaRPr kumimoji="1" lang="en-US" altLang="zh-CN" dirty="0"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A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language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for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describing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valid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strings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of</a:t>
            </a:r>
            <a:r>
              <a:rPr lang="zh-CN" altLang="en-US" strike="sngStrike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lang="en-US" altLang="zh-CN" strike="sngStrike" dirty="0">
                <a:solidFill>
                  <a:srgbClr val="0070C0"/>
                </a:solidFill>
                <a:cs typeface="Calibri" panose="020F0502020204030204" charset="0"/>
              </a:rPr>
              <a:t>tokens</a:t>
            </a:r>
            <a:endParaRPr kumimoji="1" lang="en-US" altLang="zh-CN" strike="sngStrike" dirty="0"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method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for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distinguishing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valid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from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invalid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strings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of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Calibri" panose="020F0502020204030204" charset="0"/>
              </a:rPr>
              <a:t>tokens</a:t>
            </a:r>
            <a:r>
              <a:rPr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-&gt;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decide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whether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string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is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i="1" dirty="0">
                <a:cs typeface="Calibri" panose="020F0502020204030204" charset="0"/>
              </a:rPr>
              <a:t>in</a:t>
            </a:r>
            <a:r>
              <a:rPr lang="zh-CN" altLang="en-US" i="1" dirty="0">
                <a:cs typeface="Calibri" panose="020F0502020204030204" charset="0"/>
              </a:rPr>
              <a:t> </a:t>
            </a:r>
            <a:r>
              <a:rPr lang="en-US" altLang="zh-CN" i="1" dirty="0">
                <a:cs typeface="Calibri" panose="020F0502020204030204" charset="0"/>
              </a:rPr>
              <a:t>the</a:t>
            </a:r>
            <a:r>
              <a:rPr lang="zh-CN" altLang="en-US" i="1" dirty="0">
                <a:cs typeface="Calibri" panose="020F0502020204030204" charset="0"/>
              </a:rPr>
              <a:t> </a:t>
            </a:r>
            <a:r>
              <a:rPr lang="en-US" altLang="zh-CN" i="1" dirty="0">
                <a:cs typeface="Calibri" panose="020F0502020204030204" charset="0"/>
              </a:rPr>
              <a:t>language</a:t>
            </a:r>
            <a:r>
              <a:rPr lang="zh-CN" altLang="en-US" i="1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of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CFG</a:t>
            </a:r>
            <a:endParaRPr lang="en-US" altLang="zh-CN" b="1" dirty="0">
              <a:cs typeface="Calibri" panose="020F0502020204030204" charset="0"/>
            </a:endParaRPr>
          </a:p>
          <a:p>
            <a:endParaRPr lang="en-US" altLang="zh-CN" dirty="0">
              <a:cs typeface="Calibri" panose="020F0502020204030204" charset="0"/>
            </a:endParaRPr>
          </a:p>
          <a:p>
            <a:r>
              <a:rPr lang="en-US" altLang="zh-CN" dirty="0">
                <a:cs typeface="Calibri" panose="020F0502020204030204" charset="0"/>
              </a:rPr>
              <a:t>A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derivation</a:t>
            </a:r>
            <a:r>
              <a:rPr lang="en-US" altLang="zh-CN" dirty="0">
                <a:cs typeface="Calibri" panose="020F0502020204030204" charset="0"/>
              </a:rPr>
              <a:t>: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start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with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start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symbol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S,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repeatedly</a:t>
            </a:r>
            <a:r>
              <a:rPr lang="zh-CN" altLang="en-US" dirty="0">
                <a:cs typeface="Calibri" panose="020F0502020204030204" charset="0"/>
              </a:rPr>
              <a:t>  </a:t>
            </a:r>
            <a:r>
              <a:rPr lang="en-US" altLang="zh-CN" dirty="0">
                <a:cs typeface="Calibri" panose="020F0502020204030204" charset="0"/>
              </a:rPr>
              <a:t>replace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any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non-terminal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by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one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of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its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right-hand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sides</a:t>
            </a:r>
          </a:p>
          <a:p>
            <a:pPr marL="0" indent="0">
              <a:buNone/>
            </a:pPr>
            <a:endParaRPr lang="en-US" altLang="zh-CN" dirty="0">
              <a:cs typeface="Calibri" panose="020F0502020204030204" charset="0"/>
            </a:endParaRPr>
          </a:p>
          <a:p>
            <a:endParaRPr lang="en-US" altLang="zh-CN" dirty="0">
              <a:cs typeface="Calibri" panose="020F0502020204030204" charset="0"/>
            </a:endParaRPr>
          </a:p>
          <a:p>
            <a:r>
              <a:rPr lang="en-US" altLang="zh-CN" dirty="0">
                <a:cs typeface="Calibri" panose="020F0502020204030204" charset="0"/>
              </a:rPr>
              <a:t>A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string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is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in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L(G)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 err="1">
                <a:cs typeface="Calibri" panose="020F0502020204030204" charset="0"/>
              </a:rPr>
              <a:t>iff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is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possible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to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Calibri" panose="020F0502020204030204" charset="0"/>
              </a:rPr>
              <a:t>derive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that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string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from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the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start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symbol</a:t>
            </a:r>
            <a:r>
              <a:rPr lang="zh-CN" altLang="en-US" dirty="0">
                <a:cs typeface="Calibri" panose="020F0502020204030204" charset="0"/>
              </a:rPr>
              <a:t> </a:t>
            </a:r>
            <a:r>
              <a:rPr lang="en-US" altLang="zh-CN" dirty="0">
                <a:cs typeface="Calibri" panose="020F0502020204030204" charset="0"/>
              </a:rPr>
              <a:t>S.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600101" y="423251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00475" y="4232519"/>
            <a:ext cx="3211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1" lang="zh-CN" altLang="en-US" sz="22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i="1" dirty="0">
                <a:latin typeface="Calibri" panose="020F0502020204030204" charset="0"/>
                <a:cs typeface="Calibri" panose="020F0502020204030204" charset="0"/>
              </a:rPr>
              <a:t>sequence</a:t>
            </a:r>
            <a:r>
              <a:rPr kumimoji="1" lang="zh-CN" altLang="en-US" sz="22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i="1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2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i="1" dirty="0">
                <a:latin typeface="Calibri" panose="020F0502020204030204" charset="0"/>
                <a:cs typeface="Calibri" panose="020F0502020204030204" charset="0"/>
              </a:rPr>
              <a:t>productions</a:t>
            </a:r>
            <a:endParaRPr kumimoji="1" lang="zh-CN" altLang="en-US" sz="2200" i="1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57200" y="1104900"/>
            <a:ext cx="8270240" cy="61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rgbClr val="4F80BD"/>
                </a:solidFill>
                <a:cs typeface="Calibri" panose="020F0502020204030204" charset="0"/>
              </a:rPr>
              <a:t>Example: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094329" y="1752479"/>
            <a:ext cx="6690462" cy="1030297"/>
            <a:chOff x="971550" y="2265362"/>
            <a:chExt cx="6690462" cy="134122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59805" cy="132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1. 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*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2. 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/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3.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+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 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737976" cy="1325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4.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-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E</a:t>
              </a:r>
              <a:endParaRPr kumimoji="0" lang="en-US" altLang="zh-CN" sz="2000" b="1" dirty="0">
                <a:latin typeface="Calibri" panose="020F0502020204030204" charset="0"/>
                <a:cs typeface="Calibri" panose="020F050202020403020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5.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 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6.  E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Symbol" panose="05050102010706020507" pitchFamily="2" charset="2"/>
                </a:rPr>
                <a:t>num</a:t>
              </a:r>
              <a:endParaRPr kumimoji="0" lang="en-US" altLang="zh-CN" sz="2000" b="1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356462" cy="52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7.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(E)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11226" y="2749019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Calibri" panose="020F0502020204030204" charset="0"/>
                <a:cs typeface="Calibri" panose="020F0502020204030204" charset="0"/>
              </a:rPr>
              <a:t>Grammar</a:t>
            </a:r>
            <a:r>
              <a:rPr kumimoji="1" lang="zh-CN" altLang="en-US" sz="20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i="1" dirty="0">
                <a:latin typeface="Calibri" panose="020F0502020204030204" charset="0"/>
                <a:cs typeface="Calibri" panose="020F0502020204030204" charset="0"/>
              </a:rPr>
              <a:t>3.5.</a:t>
            </a:r>
            <a:endParaRPr kumimoji="1" lang="zh-CN" altLang="en-US" sz="2000" i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3000" y="4029075"/>
            <a:ext cx="18580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600" b="1" dirty="0"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b="1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b="1" dirty="0"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b="1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b="1" dirty="0">
                <a:latin typeface="Calibri" panose="020F0502020204030204" charset="0"/>
                <a:cs typeface="Calibri" panose="020F0502020204030204" charset="0"/>
              </a:rPr>
              <a:t>id          </a:t>
            </a:r>
            <a:endParaRPr kumimoji="1" lang="zh-CN" altLang="en-US" sz="26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2124" y="3086977"/>
            <a:ext cx="1648872" cy="294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endParaRPr kumimoji="1" lang="zh-CN" altLang="en-US" sz="26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00" y="5105400"/>
            <a:ext cx="352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Calibri" panose="020F0502020204030204" charset="0"/>
                <a:cs typeface="Calibri" panose="020F0502020204030204" charset="0"/>
              </a:rPr>
              <a:t>So it is in L(Grammar 3.5.)!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27009" y="4029075"/>
            <a:ext cx="2916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6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can be</a:t>
            </a:r>
            <a:r>
              <a:rPr kumimoji="1" lang="zh-CN" altLang="en-US" sz="26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kumimoji="1" lang="en-US" altLang="zh-CN" sz="2600" b="1" dirty="0">
                <a:latin typeface="Calibri" panose="020F0502020204030204" charset="0"/>
                <a:cs typeface="Calibri" panose="020F0502020204030204" charset="0"/>
                <a:sym typeface="+mn-ea"/>
              </a:rPr>
              <a:t>derived via  </a:t>
            </a:r>
            <a:r>
              <a:rPr kumimoji="1" lang="zh-CN" altLang="en-US" sz="26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endParaRPr lang="zh-CN" alt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25CAD75-50EE-DB7F-7F16-414D0969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56210"/>
            <a:ext cx="7534187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/>
        </p:nvSpPr>
        <p:spPr>
          <a:xfrm>
            <a:off x="361315" y="923290"/>
            <a:ext cx="8449945" cy="300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09475" y="3229096"/>
            <a:ext cx="1648872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730597B-9C35-3842-7973-AD2E9A0B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56210"/>
            <a:ext cx="7534187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09475" y="3229096"/>
            <a:ext cx="1648872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9118" y="414123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68104" y="4169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17" name="直线连接符 16"/>
          <p:cNvCxnSpPr>
            <a:stCxn id="8" idx="2"/>
            <a:endCxn id="9" idx="0"/>
          </p:cNvCxnSpPr>
          <p:nvPr/>
        </p:nvCxnSpPr>
        <p:spPr>
          <a:xfrm flipH="1">
            <a:off x="5717712" y="3728769"/>
            <a:ext cx="785714" cy="4124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8" name="直线连接符 17"/>
          <p:cNvCxnSpPr>
            <a:stCxn id="8" idx="2"/>
            <a:endCxn id="10" idx="0"/>
          </p:cNvCxnSpPr>
          <p:nvPr/>
        </p:nvCxnSpPr>
        <p:spPr>
          <a:xfrm>
            <a:off x="6503426" y="3728769"/>
            <a:ext cx="743272" cy="44073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6" name="圆角矩形 35"/>
          <p:cNvSpPr/>
          <p:nvPr/>
        </p:nvSpPr>
        <p:spPr>
          <a:xfrm>
            <a:off x="6321420" y="410598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38" name="直线连接符 37"/>
          <p:cNvCxnSpPr>
            <a:stCxn id="8" idx="2"/>
            <a:endCxn id="36" idx="0"/>
          </p:cNvCxnSpPr>
          <p:nvPr/>
        </p:nvCxnSpPr>
        <p:spPr>
          <a:xfrm flipH="1">
            <a:off x="6500014" y="3728769"/>
            <a:ext cx="3412" cy="37721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77E8175E-89E5-2CC5-14D3-FEA9E3D3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56210"/>
            <a:ext cx="7534187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915177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9475" y="3229096"/>
            <a:ext cx="1648872" cy="155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39118" y="414123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68104" y="4169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0588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39093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16" name="直线连接符 16"/>
          <p:cNvCxnSpPr>
            <a:stCxn id="11" idx="2"/>
            <a:endCxn id="12" idx="0"/>
          </p:cNvCxnSpPr>
          <p:nvPr/>
        </p:nvCxnSpPr>
        <p:spPr>
          <a:xfrm flipH="1">
            <a:off x="5717712" y="3728769"/>
            <a:ext cx="785714" cy="4124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" name="直线连接符 17"/>
          <p:cNvCxnSpPr>
            <a:stCxn id="11" idx="2"/>
            <a:endCxn id="13" idx="0"/>
          </p:cNvCxnSpPr>
          <p:nvPr/>
        </p:nvCxnSpPr>
        <p:spPr>
          <a:xfrm>
            <a:off x="6503426" y="3728769"/>
            <a:ext cx="743272" cy="44073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" name="直线连接符 20"/>
          <p:cNvCxnSpPr>
            <a:stCxn id="12" idx="2"/>
            <a:endCxn id="14" idx="0"/>
          </p:cNvCxnSpPr>
          <p:nvPr/>
        </p:nvCxnSpPr>
        <p:spPr>
          <a:xfrm flipH="1">
            <a:off x="5139182" y="4528542"/>
            <a:ext cx="578530" cy="43590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4" name="直线连接符 23"/>
          <p:cNvCxnSpPr>
            <a:stCxn id="12" idx="2"/>
            <a:endCxn id="15" idx="0"/>
          </p:cNvCxnSpPr>
          <p:nvPr/>
        </p:nvCxnSpPr>
        <p:spPr>
          <a:xfrm>
            <a:off x="5717712" y="4528542"/>
            <a:ext cx="599975" cy="43590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0" name="圆角矩形 19"/>
          <p:cNvSpPr/>
          <p:nvPr/>
        </p:nvSpPr>
        <p:spPr>
          <a:xfrm>
            <a:off x="6321420" y="410598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43882" y="496444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22" name="直线连接符 37"/>
          <p:cNvCxnSpPr>
            <a:stCxn id="11" idx="2"/>
            <a:endCxn id="20" idx="0"/>
          </p:cNvCxnSpPr>
          <p:nvPr/>
        </p:nvCxnSpPr>
        <p:spPr>
          <a:xfrm flipH="1">
            <a:off x="6500014" y="3728769"/>
            <a:ext cx="3412" cy="37721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直线连接符 40"/>
          <p:cNvCxnSpPr>
            <a:stCxn id="12" idx="2"/>
            <a:endCxn id="37" idx="0"/>
          </p:cNvCxnSpPr>
          <p:nvPr/>
        </p:nvCxnSpPr>
        <p:spPr>
          <a:xfrm>
            <a:off x="5717712" y="4528542"/>
            <a:ext cx="4764" cy="4359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381791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33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609475" y="3229096"/>
            <a:ext cx="1648872" cy="205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539118" y="414123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068104" y="4169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855817" y="5701361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960588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139093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45" name="直线连接符 16"/>
          <p:cNvCxnSpPr>
            <a:stCxn id="35" idx="2"/>
            <a:endCxn id="39" idx="0"/>
          </p:cNvCxnSpPr>
          <p:nvPr/>
        </p:nvCxnSpPr>
        <p:spPr>
          <a:xfrm flipH="1">
            <a:off x="5717712" y="3728769"/>
            <a:ext cx="785714" cy="4124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直线连接符 17"/>
          <p:cNvCxnSpPr>
            <a:stCxn id="35" idx="2"/>
            <a:endCxn id="40" idx="0"/>
          </p:cNvCxnSpPr>
          <p:nvPr/>
        </p:nvCxnSpPr>
        <p:spPr>
          <a:xfrm>
            <a:off x="6503426" y="3728769"/>
            <a:ext cx="743272" cy="44073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直线连接符 20"/>
          <p:cNvCxnSpPr>
            <a:stCxn id="39" idx="2"/>
            <a:endCxn id="43" idx="0"/>
          </p:cNvCxnSpPr>
          <p:nvPr/>
        </p:nvCxnSpPr>
        <p:spPr>
          <a:xfrm flipH="1">
            <a:off x="5139182" y="4528542"/>
            <a:ext cx="578530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直线连接符 23"/>
          <p:cNvCxnSpPr>
            <a:stCxn id="39" idx="2"/>
            <a:endCxn id="44" idx="0"/>
          </p:cNvCxnSpPr>
          <p:nvPr/>
        </p:nvCxnSpPr>
        <p:spPr>
          <a:xfrm>
            <a:off x="5717712" y="4528542"/>
            <a:ext cx="599975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直线连接符 29"/>
          <p:cNvCxnSpPr>
            <a:stCxn id="43" idx="2"/>
          </p:cNvCxnSpPr>
          <p:nvPr/>
        </p:nvCxnSpPr>
        <p:spPr>
          <a:xfrm flipH="1">
            <a:off x="5136805" y="5351750"/>
            <a:ext cx="2377" cy="32103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0" name="圆角矩形 49"/>
          <p:cNvSpPr/>
          <p:nvPr/>
        </p:nvSpPr>
        <p:spPr>
          <a:xfrm>
            <a:off x="6321420" y="410598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543882" y="496444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52" name="直线连接符 37"/>
          <p:cNvCxnSpPr>
            <a:stCxn id="35" idx="2"/>
            <a:endCxn id="50" idx="0"/>
          </p:cNvCxnSpPr>
          <p:nvPr/>
        </p:nvCxnSpPr>
        <p:spPr>
          <a:xfrm flipH="1">
            <a:off x="6500014" y="3728769"/>
            <a:ext cx="3412" cy="37721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直线连接符 40"/>
          <p:cNvCxnSpPr>
            <a:stCxn id="39" idx="2"/>
            <a:endCxn id="51" idx="0"/>
          </p:cNvCxnSpPr>
          <p:nvPr/>
        </p:nvCxnSpPr>
        <p:spPr>
          <a:xfrm>
            <a:off x="5717712" y="4528542"/>
            <a:ext cx="4764" cy="4359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4" name="文本框 53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9210543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09475" y="3229096"/>
            <a:ext cx="1648872" cy="255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9118" y="414123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68104" y="4169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55817" y="5701361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60588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39093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17" name="直线连接符 16"/>
          <p:cNvCxnSpPr>
            <a:stCxn id="8" idx="2"/>
            <a:endCxn id="9" idx="0"/>
          </p:cNvCxnSpPr>
          <p:nvPr/>
        </p:nvCxnSpPr>
        <p:spPr>
          <a:xfrm flipH="1">
            <a:off x="5717712" y="3728769"/>
            <a:ext cx="785714" cy="4124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" name="直线连接符 17"/>
          <p:cNvCxnSpPr>
            <a:stCxn id="8" idx="2"/>
            <a:endCxn id="10" idx="0"/>
          </p:cNvCxnSpPr>
          <p:nvPr/>
        </p:nvCxnSpPr>
        <p:spPr>
          <a:xfrm>
            <a:off x="6503426" y="3728769"/>
            <a:ext cx="743272" cy="44073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" name="直线连接符 20"/>
          <p:cNvCxnSpPr>
            <a:stCxn id="9" idx="2"/>
            <a:endCxn id="12" idx="0"/>
          </p:cNvCxnSpPr>
          <p:nvPr/>
        </p:nvCxnSpPr>
        <p:spPr>
          <a:xfrm flipH="1">
            <a:off x="5139182" y="4528542"/>
            <a:ext cx="578530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" name="直线连接符 23"/>
          <p:cNvCxnSpPr>
            <a:stCxn id="9" idx="2"/>
            <a:endCxn id="13" idx="0"/>
          </p:cNvCxnSpPr>
          <p:nvPr/>
        </p:nvCxnSpPr>
        <p:spPr>
          <a:xfrm>
            <a:off x="5717712" y="4528542"/>
            <a:ext cx="599975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直线连接符 29"/>
          <p:cNvCxnSpPr>
            <a:stCxn id="12" idx="2"/>
          </p:cNvCxnSpPr>
          <p:nvPr/>
        </p:nvCxnSpPr>
        <p:spPr>
          <a:xfrm flipH="1">
            <a:off x="5136805" y="5351750"/>
            <a:ext cx="2377" cy="32103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6" name="圆角矩形 35"/>
          <p:cNvSpPr/>
          <p:nvPr/>
        </p:nvSpPr>
        <p:spPr>
          <a:xfrm>
            <a:off x="6321420" y="410598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43882" y="496444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38" name="直线连接符 37"/>
          <p:cNvCxnSpPr>
            <a:stCxn id="8" idx="2"/>
            <a:endCxn id="36" idx="0"/>
          </p:cNvCxnSpPr>
          <p:nvPr/>
        </p:nvCxnSpPr>
        <p:spPr>
          <a:xfrm flipH="1">
            <a:off x="6500014" y="3728769"/>
            <a:ext cx="3412" cy="37721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直线连接符 40"/>
          <p:cNvCxnSpPr>
            <a:stCxn id="9" idx="2"/>
            <a:endCxn id="37" idx="0"/>
          </p:cNvCxnSpPr>
          <p:nvPr/>
        </p:nvCxnSpPr>
        <p:spPr>
          <a:xfrm>
            <a:off x="5717712" y="4528542"/>
            <a:ext cx="4764" cy="4359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29556" y="5684399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7" name="直线连接符 6"/>
          <p:cNvCxnSpPr>
            <a:stCxn id="13" idx="2"/>
          </p:cNvCxnSpPr>
          <p:nvPr/>
        </p:nvCxnSpPr>
        <p:spPr>
          <a:xfrm>
            <a:off x="6317687" y="5351750"/>
            <a:ext cx="7145" cy="30407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rgbClr val="C00000"/>
                      </a:solidFill>
                    </a:rPr>
                    <a:t>Parsing</a:t>
                  </a:r>
                  <a:endParaRPr kumimoji="1" lang="en-GB" altLang="zh-CN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Abstract Syntax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4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5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Activation Records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6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Interm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. Code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7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Blocks &amp; Traces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Instruct. Selection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9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Liveness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10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Register Allocation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11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Garbage Collection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Loop Optimizations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Fundamentals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Advanced Topics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762781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09475" y="3229096"/>
            <a:ext cx="1648872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id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id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539118" y="414123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68104" y="4169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55817" y="5701361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60588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39093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26" name="直线连接符 16"/>
          <p:cNvCxnSpPr>
            <a:stCxn id="16" idx="2"/>
            <a:endCxn id="19" idx="0"/>
          </p:cNvCxnSpPr>
          <p:nvPr/>
        </p:nvCxnSpPr>
        <p:spPr>
          <a:xfrm flipH="1">
            <a:off x="5717712" y="3728769"/>
            <a:ext cx="785714" cy="4124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" name="直线连接符 17"/>
          <p:cNvCxnSpPr>
            <a:stCxn id="16" idx="2"/>
            <a:endCxn id="20" idx="0"/>
          </p:cNvCxnSpPr>
          <p:nvPr/>
        </p:nvCxnSpPr>
        <p:spPr>
          <a:xfrm>
            <a:off x="6503426" y="3728769"/>
            <a:ext cx="743272" cy="44073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" name="直线连接符 20"/>
          <p:cNvCxnSpPr>
            <a:stCxn id="19" idx="2"/>
            <a:endCxn id="23" idx="0"/>
          </p:cNvCxnSpPr>
          <p:nvPr/>
        </p:nvCxnSpPr>
        <p:spPr>
          <a:xfrm flipH="1">
            <a:off x="5139182" y="4528542"/>
            <a:ext cx="578530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直线连接符 23"/>
          <p:cNvCxnSpPr>
            <a:stCxn id="19" idx="2"/>
            <a:endCxn id="25" idx="0"/>
          </p:cNvCxnSpPr>
          <p:nvPr/>
        </p:nvCxnSpPr>
        <p:spPr>
          <a:xfrm>
            <a:off x="5717712" y="4528542"/>
            <a:ext cx="599975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直线连接符 29"/>
          <p:cNvCxnSpPr>
            <a:stCxn id="23" idx="2"/>
          </p:cNvCxnSpPr>
          <p:nvPr/>
        </p:nvCxnSpPr>
        <p:spPr>
          <a:xfrm flipH="1">
            <a:off x="5136805" y="5351750"/>
            <a:ext cx="2377" cy="32103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2" name="圆角矩形 31"/>
          <p:cNvSpPr/>
          <p:nvPr/>
        </p:nvSpPr>
        <p:spPr>
          <a:xfrm>
            <a:off x="6321420" y="410598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543882" y="496444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34" name="直线连接符 37"/>
          <p:cNvCxnSpPr>
            <a:stCxn id="16" idx="2"/>
            <a:endCxn id="32" idx="0"/>
          </p:cNvCxnSpPr>
          <p:nvPr/>
        </p:nvCxnSpPr>
        <p:spPr>
          <a:xfrm flipH="1">
            <a:off x="6500014" y="3728769"/>
            <a:ext cx="3412" cy="37721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直线连接符 40"/>
          <p:cNvCxnSpPr>
            <a:stCxn id="19" idx="2"/>
            <a:endCxn id="33" idx="0"/>
          </p:cNvCxnSpPr>
          <p:nvPr/>
        </p:nvCxnSpPr>
        <p:spPr>
          <a:xfrm>
            <a:off x="5717712" y="4528542"/>
            <a:ext cx="4764" cy="4359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043844" y="5684399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42" name="直线连接符 6"/>
          <p:cNvCxnSpPr>
            <a:stCxn id="25" idx="2"/>
            <a:endCxn id="40" idx="0"/>
          </p:cNvCxnSpPr>
          <p:nvPr/>
        </p:nvCxnSpPr>
        <p:spPr>
          <a:xfrm>
            <a:off x="6317687" y="5351750"/>
            <a:ext cx="7145" cy="33264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3" name="圆角矩形 42"/>
          <p:cNvSpPr/>
          <p:nvPr/>
        </p:nvSpPr>
        <p:spPr>
          <a:xfrm>
            <a:off x="6970211" y="4931967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44" name="直线连接符 14"/>
          <p:cNvCxnSpPr>
            <a:stCxn id="20" idx="2"/>
            <a:endCxn id="43" idx="0"/>
          </p:cNvCxnSpPr>
          <p:nvPr/>
        </p:nvCxnSpPr>
        <p:spPr>
          <a:xfrm>
            <a:off x="7246698" y="4556809"/>
            <a:ext cx="4501" cy="37515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392232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48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Y1…</a:t>
            </a:r>
            <a:r>
              <a:rPr kumimoji="1" lang="en-US" altLang="zh-CN" dirty="0" err="1">
                <a:solidFill>
                  <a:srgbClr val="0070C0"/>
                </a:solidFill>
              </a:rPr>
              <a:t>Yk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609475" y="3229096"/>
            <a:ext cx="1648872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u="sng" dirty="0"/>
              <a:t>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id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/>
              <a:t>id</a:t>
            </a:r>
            <a:r>
              <a:rPr kumimoji="1" lang="zh-CN" altLang="en-US" sz="2600" dirty="0"/>
              <a:t> * </a:t>
            </a:r>
            <a:r>
              <a:rPr kumimoji="1" lang="en-US" altLang="zh-CN" sz="2600" dirty="0"/>
              <a:t>id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+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id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6324832" y="33414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539118" y="414123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68104" y="4169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855817" y="5701361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960588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139093" y="496444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56" name="直线连接符 16"/>
          <p:cNvCxnSpPr>
            <a:stCxn id="50" idx="2"/>
            <a:endCxn id="51" idx="0"/>
          </p:cNvCxnSpPr>
          <p:nvPr/>
        </p:nvCxnSpPr>
        <p:spPr>
          <a:xfrm flipH="1">
            <a:off x="5717712" y="3728769"/>
            <a:ext cx="785714" cy="4124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7" name="直线连接符 17"/>
          <p:cNvCxnSpPr>
            <a:stCxn id="50" idx="2"/>
            <a:endCxn id="52" idx="0"/>
          </p:cNvCxnSpPr>
          <p:nvPr/>
        </p:nvCxnSpPr>
        <p:spPr>
          <a:xfrm>
            <a:off x="6503426" y="3728769"/>
            <a:ext cx="743272" cy="44073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8" name="直线连接符 20"/>
          <p:cNvCxnSpPr>
            <a:stCxn id="51" idx="2"/>
            <a:endCxn id="54" idx="0"/>
          </p:cNvCxnSpPr>
          <p:nvPr/>
        </p:nvCxnSpPr>
        <p:spPr>
          <a:xfrm flipH="1">
            <a:off x="5139182" y="4528542"/>
            <a:ext cx="578530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9" name="直线连接符 23"/>
          <p:cNvCxnSpPr>
            <a:stCxn id="51" idx="2"/>
            <a:endCxn id="55" idx="0"/>
          </p:cNvCxnSpPr>
          <p:nvPr/>
        </p:nvCxnSpPr>
        <p:spPr>
          <a:xfrm>
            <a:off x="5717712" y="4528542"/>
            <a:ext cx="599975" cy="43590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0" name="直线连接符 29"/>
          <p:cNvCxnSpPr>
            <a:stCxn id="54" idx="2"/>
          </p:cNvCxnSpPr>
          <p:nvPr/>
        </p:nvCxnSpPr>
        <p:spPr>
          <a:xfrm flipH="1">
            <a:off x="5136805" y="5351750"/>
            <a:ext cx="2377" cy="32103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1" name="圆角矩形 60"/>
          <p:cNvSpPr/>
          <p:nvPr/>
        </p:nvSpPr>
        <p:spPr>
          <a:xfrm>
            <a:off x="6321420" y="410598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543882" y="496444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63" name="直线连接符 37"/>
          <p:cNvCxnSpPr>
            <a:stCxn id="50" idx="2"/>
            <a:endCxn id="61" idx="0"/>
          </p:cNvCxnSpPr>
          <p:nvPr/>
        </p:nvCxnSpPr>
        <p:spPr>
          <a:xfrm flipH="1">
            <a:off x="6500014" y="3728769"/>
            <a:ext cx="3412" cy="37721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4" name="直线连接符 40"/>
          <p:cNvCxnSpPr>
            <a:stCxn id="51" idx="2"/>
            <a:endCxn id="62" idx="0"/>
          </p:cNvCxnSpPr>
          <p:nvPr/>
        </p:nvCxnSpPr>
        <p:spPr>
          <a:xfrm>
            <a:off x="5717712" y="4528542"/>
            <a:ext cx="4764" cy="4359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5" name="文本框 64"/>
          <p:cNvSpPr txBox="1"/>
          <p:nvPr/>
        </p:nvSpPr>
        <p:spPr>
          <a:xfrm>
            <a:off x="958857" y="2446425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6043844" y="5684399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67" name="直线连接符 6"/>
          <p:cNvCxnSpPr>
            <a:stCxn id="55" idx="2"/>
            <a:endCxn id="66" idx="0"/>
          </p:cNvCxnSpPr>
          <p:nvPr/>
        </p:nvCxnSpPr>
        <p:spPr>
          <a:xfrm>
            <a:off x="6317687" y="5351750"/>
            <a:ext cx="7145" cy="33264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8" name="圆角矩形 67"/>
          <p:cNvSpPr/>
          <p:nvPr/>
        </p:nvSpPr>
        <p:spPr>
          <a:xfrm>
            <a:off x="6970211" y="4931967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  <a:endParaRPr kumimoji="1" lang="zh-CN" altLang="en-US" sz="2600" dirty="0">
              <a:solidFill>
                <a:sysClr val="windowText" lastClr="000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cxnSp>
        <p:nvCxnSpPr>
          <p:cNvPr id="69" name="直线连接符 14"/>
          <p:cNvCxnSpPr>
            <a:stCxn id="52" idx="2"/>
            <a:endCxn id="68" idx="0"/>
          </p:cNvCxnSpPr>
          <p:nvPr/>
        </p:nvCxnSpPr>
        <p:spPr>
          <a:xfrm>
            <a:off x="7246698" y="4556809"/>
            <a:ext cx="4501" cy="37515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5717712" y="6142482"/>
            <a:ext cx="150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</a:rPr>
              <a:t>Parse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Tree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762781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1172292"/>
            <a:ext cx="8449733" cy="485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left-most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derivation</a:t>
            </a:r>
          </a:p>
          <a:p>
            <a:pPr lvl="1"/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left-most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non-terminal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right-most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derivation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47564" y="2072403"/>
            <a:ext cx="1648872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</a:rPr>
              <a:t> * </a:t>
            </a: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u="sng" dirty="0">
                <a:solidFill>
                  <a:srgbClr val="0070C0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id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8067573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84394" y="2231156"/>
            <a:ext cx="1648872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* </a:t>
            </a: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*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  <a:r>
              <a:rPr kumimoji="1" lang="zh-CN" altLang="en-US" sz="2600" dirty="0">
                <a:solidFill>
                  <a:srgbClr val="4F80BD"/>
                </a:solidFill>
              </a:rPr>
              <a:t> *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36165" y="234352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050451" y="314329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79437" y="31715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471921" y="396650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650426" y="396650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cxnSp>
        <p:nvCxnSpPr>
          <p:cNvPr id="17" name="直线连接符 16"/>
          <p:cNvCxnSpPr>
            <a:stCxn id="8" idx="2"/>
            <a:endCxn id="9" idx="0"/>
          </p:cNvCxnSpPr>
          <p:nvPr/>
        </p:nvCxnSpPr>
        <p:spPr>
          <a:xfrm flipH="1">
            <a:off x="6229045" y="2730829"/>
            <a:ext cx="785714" cy="41246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8" name="直线连接符 17"/>
          <p:cNvCxnSpPr>
            <a:stCxn id="8" idx="2"/>
            <a:endCxn id="10" idx="0"/>
          </p:cNvCxnSpPr>
          <p:nvPr/>
        </p:nvCxnSpPr>
        <p:spPr>
          <a:xfrm>
            <a:off x="7014759" y="2730829"/>
            <a:ext cx="743272" cy="440733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cxnSp>
        <p:nvCxnSpPr>
          <p:cNvPr id="21" name="直线连接符 20"/>
          <p:cNvCxnSpPr>
            <a:stCxn id="9" idx="2"/>
            <a:endCxn id="12" idx="0"/>
          </p:cNvCxnSpPr>
          <p:nvPr/>
        </p:nvCxnSpPr>
        <p:spPr>
          <a:xfrm flipH="1">
            <a:off x="5650515" y="3530602"/>
            <a:ext cx="578530" cy="435901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cxnSp>
        <p:nvCxnSpPr>
          <p:cNvPr id="24" name="直线连接符 23"/>
          <p:cNvCxnSpPr>
            <a:stCxn id="9" idx="2"/>
            <a:endCxn id="13" idx="0"/>
          </p:cNvCxnSpPr>
          <p:nvPr/>
        </p:nvCxnSpPr>
        <p:spPr>
          <a:xfrm>
            <a:off x="6229045" y="3530602"/>
            <a:ext cx="599975" cy="435901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36" name="圆角矩形 35"/>
          <p:cNvSpPr/>
          <p:nvPr/>
        </p:nvSpPr>
        <p:spPr>
          <a:xfrm>
            <a:off x="6832753" y="310804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6055215" y="3966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38" name="直线连接符 37"/>
          <p:cNvCxnSpPr>
            <a:stCxn id="8" idx="2"/>
            <a:endCxn id="36" idx="0"/>
          </p:cNvCxnSpPr>
          <p:nvPr/>
        </p:nvCxnSpPr>
        <p:spPr>
          <a:xfrm flipH="1">
            <a:off x="7011347" y="2730829"/>
            <a:ext cx="3412" cy="377218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1" name="直线连接符 40"/>
          <p:cNvCxnSpPr>
            <a:stCxn id="9" idx="2"/>
            <a:endCxn id="37" idx="0"/>
          </p:cNvCxnSpPr>
          <p:nvPr/>
        </p:nvCxnSpPr>
        <p:spPr>
          <a:xfrm>
            <a:off x="6229045" y="3530602"/>
            <a:ext cx="4764" cy="435900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958857" y="1524050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77043" y="3834523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</a:p>
        </p:txBody>
      </p:sp>
      <p:cxnSp>
        <p:nvCxnSpPr>
          <p:cNvPr id="11" name="直线连接符 6"/>
          <p:cNvCxnSpPr>
            <a:stCxn id="10" idx="2"/>
            <a:endCxn id="7" idx="0"/>
          </p:cNvCxnSpPr>
          <p:nvPr/>
        </p:nvCxnSpPr>
        <p:spPr>
          <a:xfrm>
            <a:off x="7758031" y="3558869"/>
            <a:ext cx="0" cy="275654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14" name="圆角矩形 13"/>
          <p:cNvSpPr/>
          <p:nvPr/>
        </p:nvSpPr>
        <p:spPr>
          <a:xfrm>
            <a:off x="6548032" y="4615980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</a:p>
        </p:txBody>
      </p:sp>
      <p:cxnSp>
        <p:nvCxnSpPr>
          <p:cNvPr id="15" name="直线连接符 13"/>
          <p:cNvCxnSpPr>
            <a:stCxn id="13" idx="2"/>
            <a:endCxn id="14" idx="0"/>
          </p:cNvCxnSpPr>
          <p:nvPr/>
        </p:nvCxnSpPr>
        <p:spPr>
          <a:xfrm>
            <a:off x="6829020" y="4353810"/>
            <a:ext cx="0" cy="262170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16" name="圆角矩形 15"/>
          <p:cNvSpPr/>
          <p:nvPr/>
        </p:nvSpPr>
        <p:spPr>
          <a:xfrm>
            <a:off x="5369527" y="4615980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</a:p>
        </p:txBody>
      </p:sp>
      <p:cxnSp>
        <p:nvCxnSpPr>
          <p:cNvPr id="19" name="直线连接符 15"/>
          <p:cNvCxnSpPr>
            <a:stCxn id="12" idx="2"/>
            <a:endCxn id="16" idx="0"/>
          </p:cNvCxnSpPr>
          <p:nvPr/>
        </p:nvCxnSpPr>
        <p:spPr>
          <a:xfrm>
            <a:off x="5650515" y="4353810"/>
            <a:ext cx="0" cy="262170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862979" y="5330763"/>
            <a:ext cx="351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</a:rPr>
              <a:t>Right-Most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Derivation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95960" y="5329473"/>
            <a:ext cx="150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Parse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4394" y="2231156"/>
            <a:ext cx="1648872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* </a:t>
            </a:r>
            <a:r>
              <a:rPr kumimoji="1" lang="en-US" altLang="zh-CN" sz="2600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4F80BD"/>
                </a:solidFill>
              </a:rPr>
              <a:t>E</a:t>
            </a:r>
            <a:r>
              <a:rPr kumimoji="1" lang="zh-CN" altLang="en-US" sz="2600" dirty="0">
                <a:solidFill>
                  <a:srgbClr val="4F80BD"/>
                </a:solidFill>
              </a:rPr>
              <a:t> *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  <a:r>
              <a:rPr kumimoji="1" lang="zh-CN" altLang="en-US" sz="2600" dirty="0">
                <a:solidFill>
                  <a:srgbClr val="4F80BD"/>
                </a:solidFill>
              </a:rPr>
              <a:t> *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+</a:t>
            </a:r>
            <a:r>
              <a:rPr kumimoji="1" lang="zh-CN" altLang="en-US" sz="2600" dirty="0">
                <a:solidFill>
                  <a:srgbClr val="4F80BD"/>
                </a:solidFill>
              </a:rPr>
              <a:t> </a:t>
            </a:r>
            <a:r>
              <a:rPr kumimoji="1" lang="en-US" altLang="zh-CN" sz="2600" dirty="0">
                <a:solidFill>
                  <a:srgbClr val="4F80BD"/>
                </a:solidFill>
              </a:rPr>
              <a:t>id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36165" y="234352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050451" y="3143295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79437" y="317156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471921" y="396650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650426" y="3966503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E</a:t>
            </a:r>
          </a:p>
        </p:txBody>
      </p:sp>
      <p:cxnSp>
        <p:nvCxnSpPr>
          <p:cNvPr id="17" name="直线连接符 16"/>
          <p:cNvCxnSpPr>
            <a:stCxn id="8" idx="2"/>
            <a:endCxn id="9" idx="0"/>
          </p:cNvCxnSpPr>
          <p:nvPr/>
        </p:nvCxnSpPr>
        <p:spPr>
          <a:xfrm flipH="1">
            <a:off x="6229045" y="2730829"/>
            <a:ext cx="785714" cy="41246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8" name="直线连接符 17"/>
          <p:cNvCxnSpPr>
            <a:stCxn id="8" idx="2"/>
            <a:endCxn id="10" idx="0"/>
          </p:cNvCxnSpPr>
          <p:nvPr/>
        </p:nvCxnSpPr>
        <p:spPr>
          <a:xfrm>
            <a:off x="7014759" y="2730829"/>
            <a:ext cx="743272" cy="440733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cxnSp>
        <p:nvCxnSpPr>
          <p:cNvPr id="21" name="直线连接符 20"/>
          <p:cNvCxnSpPr>
            <a:stCxn id="9" idx="2"/>
            <a:endCxn id="12" idx="0"/>
          </p:cNvCxnSpPr>
          <p:nvPr/>
        </p:nvCxnSpPr>
        <p:spPr>
          <a:xfrm flipH="1">
            <a:off x="5650515" y="3530602"/>
            <a:ext cx="578530" cy="435901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cxnSp>
        <p:nvCxnSpPr>
          <p:cNvPr id="24" name="直线连接符 23"/>
          <p:cNvCxnSpPr>
            <a:stCxn id="9" idx="2"/>
            <a:endCxn id="13" idx="0"/>
          </p:cNvCxnSpPr>
          <p:nvPr/>
        </p:nvCxnSpPr>
        <p:spPr>
          <a:xfrm>
            <a:off x="6229045" y="3530602"/>
            <a:ext cx="599975" cy="435901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36" name="圆角矩形 35"/>
          <p:cNvSpPr/>
          <p:nvPr/>
        </p:nvSpPr>
        <p:spPr>
          <a:xfrm>
            <a:off x="6832753" y="3108047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+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6055215" y="3966502"/>
            <a:ext cx="357188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*</a:t>
            </a:r>
          </a:p>
        </p:txBody>
      </p:sp>
      <p:cxnSp>
        <p:nvCxnSpPr>
          <p:cNvPr id="38" name="直线连接符 37"/>
          <p:cNvCxnSpPr>
            <a:stCxn id="8" idx="2"/>
            <a:endCxn id="36" idx="0"/>
          </p:cNvCxnSpPr>
          <p:nvPr/>
        </p:nvCxnSpPr>
        <p:spPr>
          <a:xfrm flipH="1">
            <a:off x="7011347" y="2730829"/>
            <a:ext cx="3412" cy="377218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1" name="直线连接符 40"/>
          <p:cNvCxnSpPr>
            <a:stCxn id="9" idx="2"/>
            <a:endCxn id="37" idx="0"/>
          </p:cNvCxnSpPr>
          <p:nvPr/>
        </p:nvCxnSpPr>
        <p:spPr>
          <a:xfrm>
            <a:off x="6229045" y="3530602"/>
            <a:ext cx="4764" cy="435900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958857" y="1524050"/>
            <a:ext cx="6955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477043" y="3834523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</a:p>
        </p:txBody>
      </p:sp>
      <p:cxnSp>
        <p:nvCxnSpPr>
          <p:cNvPr id="11" name="直线连接符 6"/>
          <p:cNvCxnSpPr>
            <a:stCxn id="10" idx="2"/>
            <a:endCxn id="7" idx="0"/>
          </p:cNvCxnSpPr>
          <p:nvPr/>
        </p:nvCxnSpPr>
        <p:spPr>
          <a:xfrm>
            <a:off x="7758031" y="3558869"/>
            <a:ext cx="0" cy="275654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14" name="圆角矩形 13"/>
          <p:cNvSpPr/>
          <p:nvPr/>
        </p:nvSpPr>
        <p:spPr>
          <a:xfrm>
            <a:off x="6548032" y="4615980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</a:p>
        </p:txBody>
      </p:sp>
      <p:cxnSp>
        <p:nvCxnSpPr>
          <p:cNvPr id="15" name="直线连接符 13"/>
          <p:cNvCxnSpPr>
            <a:stCxn id="13" idx="2"/>
            <a:endCxn id="14" idx="0"/>
          </p:cNvCxnSpPr>
          <p:nvPr/>
        </p:nvCxnSpPr>
        <p:spPr>
          <a:xfrm>
            <a:off x="6829020" y="4353810"/>
            <a:ext cx="0" cy="262170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16" name="圆角矩形 15"/>
          <p:cNvSpPr/>
          <p:nvPr/>
        </p:nvSpPr>
        <p:spPr>
          <a:xfrm>
            <a:off x="5369527" y="4615980"/>
            <a:ext cx="561975" cy="38730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rgbClr val="C00000"/>
                </a:solidFill>
                <a:latin typeface="Calibri" panose="020F0502020204030204" charset="0"/>
                <a:ea typeface="等线" panose="02010600030101010101" charset="-122"/>
              </a:rPr>
              <a:t>id</a:t>
            </a:r>
          </a:p>
        </p:txBody>
      </p:sp>
      <p:cxnSp>
        <p:nvCxnSpPr>
          <p:cNvPr id="19" name="直线连接符 15"/>
          <p:cNvCxnSpPr>
            <a:stCxn id="12" idx="2"/>
            <a:endCxn id="16" idx="0"/>
          </p:cNvCxnSpPr>
          <p:nvPr/>
        </p:nvCxnSpPr>
        <p:spPr>
          <a:xfrm>
            <a:off x="5650515" y="4353810"/>
            <a:ext cx="0" cy="262170"/>
          </a:xfrm>
          <a:prstGeom prst="line">
            <a:avLst/>
          </a:prstGeom>
          <a:noFill/>
          <a:ln w="25400" cap="flat" cmpd="sng" algn="ctr">
            <a:solidFill>
              <a:srgbClr val="C00000">
                <a:alpha val="96000"/>
              </a:srgbClr>
            </a:solidFill>
            <a:prstDash val="solid"/>
            <a:miter lim="800000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862979" y="5330763"/>
            <a:ext cx="351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</a:rPr>
              <a:t>Right-Most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Derivation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95960" y="5329473"/>
            <a:ext cx="150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Parse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3787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8600959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Derivations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199765"/>
            <a:ext cx="7991475" cy="477520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Some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derivations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neither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left-most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nor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right-most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67834" y="3581562"/>
            <a:ext cx="1648872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u="sng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u="sng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</a:t>
            </a:r>
          </a:p>
        </p:txBody>
      </p:sp>
      <p:sp>
        <p:nvSpPr>
          <p:cNvPr id="25" name="内容占位符 2"/>
          <p:cNvSpPr txBox="1"/>
          <p:nvPr/>
        </p:nvSpPr>
        <p:spPr>
          <a:xfrm>
            <a:off x="375354" y="1058343"/>
            <a:ext cx="8449733" cy="13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left-most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right-most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derivations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lead to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same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parse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dirty="0">
                <a:latin typeface="Calibri" panose="020F0502020204030204" charset="0"/>
                <a:cs typeface="Calibri" panose="020F0502020204030204" charset="0"/>
              </a:rPr>
              <a:t>tree (in absence of ambiguity).</a:t>
            </a:r>
            <a:r>
              <a:rPr kumimoji="1"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kumimoji="1"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510043" y="1778185"/>
            <a:ext cx="1886174" cy="1215347"/>
            <a:chOff x="1510043" y="1778185"/>
            <a:chExt cx="1886174" cy="1215347"/>
          </a:xfrm>
        </p:grpSpPr>
        <p:sp>
          <p:nvSpPr>
            <p:cNvPr id="27" name="圆角矩形 26"/>
            <p:cNvSpPr/>
            <p:nvPr/>
          </p:nvSpPr>
          <p:spPr>
            <a:xfrm>
              <a:off x="2295757" y="1778185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510043" y="2577958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u="sng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039029" y="2606225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</p:txBody>
        </p:sp>
        <p:cxnSp>
          <p:nvCxnSpPr>
            <p:cNvPr id="30" name="直线连接符 9"/>
            <p:cNvCxnSpPr>
              <a:stCxn id="27" idx="2"/>
              <a:endCxn id="28" idx="0"/>
            </p:cNvCxnSpPr>
            <p:nvPr/>
          </p:nvCxnSpPr>
          <p:spPr>
            <a:xfrm flipH="1">
              <a:off x="1688637" y="2165492"/>
              <a:ext cx="785714" cy="412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10"/>
            <p:cNvCxnSpPr>
              <a:stCxn id="27" idx="2"/>
              <a:endCxn id="29" idx="0"/>
            </p:cNvCxnSpPr>
            <p:nvPr/>
          </p:nvCxnSpPr>
          <p:spPr>
            <a:xfrm>
              <a:off x="2474351" y="2165492"/>
              <a:ext cx="743272" cy="440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2292345" y="2542710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+</a:t>
              </a:r>
            </a:p>
          </p:txBody>
        </p:sp>
        <p:cxnSp>
          <p:nvCxnSpPr>
            <p:cNvPr id="33" name="直线连接符 12"/>
            <p:cNvCxnSpPr>
              <a:stCxn id="27" idx="2"/>
              <a:endCxn id="32" idx="0"/>
            </p:cNvCxnSpPr>
            <p:nvPr/>
          </p:nvCxnSpPr>
          <p:spPr>
            <a:xfrm flipH="1">
              <a:off x="2470939" y="2165492"/>
              <a:ext cx="3412" cy="3772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747783" y="1746427"/>
            <a:ext cx="1886174" cy="1215347"/>
            <a:chOff x="1510043" y="1778185"/>
            <a:chExt cx="1886174" cy="1215347"/>
          </a:xfrm>
        </p:grpSpPr>
        <p:sp>
          <p:nvSpPr>
            <p:cNvPr id="35" name="圆角矩形 34"/>
            <p:cNvSpPr/>
            <p:nvPr/>
          </p:nvSpPr>
          <p:spPr>
            <a:xfrm>
              <a:off x="2295757" y="1778185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10043" y="2577958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039029" y="2606225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u="sng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E</a:t>
              </a:r>
            </a:p>
          </p:txBody>
        </p:sp>
        <p:cxnSp>
          <p:nvCxnSpPr>
            <p:cNvPr id="42" name="直线连接符 25"/>
            <p:cNvCxnSpPr>
              <a:stCxn id="35" idx="2"/>
              <a:endCxn id="39" idx="0"/>
            </p:cNvCxnSpPr>
            <p:nvPr/>
          </p:nvCxnSpPr>
          <p:spPr>
            <a:xfrm flipH="1">
              <a:off x="1688637" y="2165492"/>
              <a:ext cx="785714" cy="412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26"/>
            <p:cNvCxnSpPr>
              <a:stCxn id="35" idx="2"/>
              <a:endCxn id="40" idx="0"/>
            </p:cNvCxnSpPr>
            <p:nvPr/>
          </p:nvCxnSpPr>
          <p:spPr>
            <a:xfrm>
              <a:off x="2474351" y="2165492"/>
              <a:ext cx="743272" cy="440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2292345" y="2542710"/>
              <a:ext cx="357188" cy="3873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+</a:t>
              </a:r>
            </a:p>
          </p:txBody>
        </p:sp>
        <p:cxnSp>
          <p:nvCxnSpPr>
            <p:cNvPr id="45" name="直线连接符 28"/>
            <p:cNvCxnSpPr>
              <a:stCxn id="35" idx="2"/>
              <a:endCxn id="44" idx="0"/>
            </p:cNvCxnSpPr>
            <p:nvPr/>
          </p:nvCxnSpPr>
          <p:spPr>
            <a:xfrm flipH="1">
              <a:off x="2470939" y="2165492"/>
              <a:ext cx="3412" cy="3772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007956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Parse Tree</a:t>
            </a:r>
            <a:endParaRPr lang="en-US" altLang="zh-CN" dirty="0"/>
          </a:p>
        </p:txBody>
      </p:sp>
      <p:sp>
        <p:nvSpPr>
          <p:cNvPr id="87" name="内容占位符 2"/>
          <p:cNvSpPr>
            <a:spLocks noGrp="1"/>
          </p:cNvSpPr>
          <p:nvPr/>
        </p:nvSpPr>
        <p:spPr>
          <a:xfrm>
            <a:off x="361243" y="1557343"/>
            <a:ext cx="5778800" cy="400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</a:p>
          <a:p>
            <a:pPr lvl="1"/>
            <a:r>
              <a:rPr kumimoji="1" lang="en-US" altLang="zh-CN" dirty="0"/>
              <a:t>Terminals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leaves</a:t>
            </a:r>
          </a:p>
          <a:p>
            <a:pPr lvl="1"/>
            <a:r>
              <a:rPr kumimoji="1" lang="en-US" altLang="zh-CN" dirty="0"/>
              <a:t>Non-terminals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chemeClr val="tx1"/>
                </a:solidFill>
              </a:rPr>
              <a:t>An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in-order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traversal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leaves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original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input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tree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shows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association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operations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</a:p>
          <a:p>
            <a:endParaRPr kumimoji="1"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6210454" y="2155197"/>
            <a:ext cx="2676369" cy="2747206"/>
            <a:chOff x="4855817" y="3417027"/>
            <a:chExt cx="2676369" cy="2747206"/>
          </a:xfrm>
        </p:grpSpPr>
        <p:sp>
          <p:nvSpPr>
            <p:cNvPr id="89" name="圆角矩形 88"/>
            <p:cNvSpPr/>
            <p:nvPr/>
          </p:nvSpPr>
          <p:spPr>
            <a:xfrm>
              <a:off x="6324832" y="341702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539118" y="4216800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7068104" y="424506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855817" y="5776926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4960588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139093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95" name="直线连接符 9"/>
            <p:cNvCxnSpPr>
              <a:stCxn id="89" idx="2"/>
              <a:endCxn id="90" idx="0"/>
            </p:cNvCxnSpPr>
            <p:nvPr/>
          </p:nvCxnSpPr>
          <p:spPr>
            <a:xfrm flipH="1">
              <a:off x="5717712" y="3804334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6" name="直线连接符 10"/>
            <p:cNvCxnSpPr>
              <a:stCxn id="89" idx="2"/>
              <a:endCxn id="91" idx="0"/>
            </p:cNvCxnSpPr>
            <p:nvPr/>
          </p:nvCxnSpPr>
          <p:spPr>
            <a:xfrm>
              <a:off x="6503426" y="3804334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7" name="直线连接符 11"/>
            <p:cNvCxnSpPr>
              <a:stCxn id="90" idx="2"/>
              <a:endCxn id="93" idx="0"/>
            </p:cNvCxnSpPr>
            <p:nvPr/>
          </p:nvCxnSpPr>
          <p:spPr>
            <a:xfrm flipH="1">
              <a:off x="5139182" y="4604107"/>
              <a:ext cx="578530" cy="43590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8" name="直线连接符 12"/>
            <p:cNvCxnSpPr>
              <a:stCxn id="90" idx="2"/>
              <a:endCxn id="94" idx="0"/>
            </p:cNvCxnSpPr>
            <p:nvPr/>
          </p:nvCxnSpPr>
          <p:spPr>
            <a:xfrm>
              <a:off x="5717712" y="4604107"/>
              <a:ext cx="599975" cy="43590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直线连接符 13"/>
            <p:cNvCxnSpPr>
              <a:stCxn id="93" idx="2"/>
            </p:cNvCxnSpPr>
            <p:nvPr/>
          </p:nvCxnSpPr>
          <p:spPr>
            <a:xfrm flipH="1">
              <a:off x="5136805" y="5427315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0" name="圆角矩形 99"/>
            <p:cNvSpPr/>
            <p:nvPr/>
          </p:nvSpPr>
          <p:spPr>
            <a:xfrm>
              <a:off x="6321420" y="4181552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543882" y="504000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cxnSp>
          <p:nvCxnSpPr>
            <p:cNvPr id="102" name="直线连接符 16"/>
            <p:cNvCxnSpPr>
              <a:stCxn id="89" idx="2"/>
              <a:endCxn id="100" idx="0"/>
            </p:cNvCxnSpPr>
            <p:nvPr/>
          </p:nvCxnSpPr>
          <p:spPr>
            <a:xfrm flipH="1">
              <a:off x="6500014" y="3804334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3" name="直线连接符 17"/>
            <p:cNvCxnSpPr>
              <a:stCxn id="90" idx="2"/>
              <a:endCxn id="101" idx="0"/>
            </p:cNvCxnSpPr>
            <p:nvPr/>
          </p:nvCxnSpPr>
          <p:spPr>
            <a:xfrm>
              <a:off x="5717712" y="4604107"/>
              <a:ext cx="4764" cy="4359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4" name="圆角矩形 103"/>
            <p:cNvSpPr/>
            <p:nvPr/>
          </p:nvSpPr>
          <p:spPr>
            <a:xfrm>
              <a:off x="6043844" y="5759964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105" name="直线连接符 19"/>
            <p:cNvCxnSpPr>
              <a:stCxn id="94" idx="2"/>
              <a:endCxn id="104" idx="0"/>
            </p:cNvCxnSpPr>
            <p:nvPr/>
          </p:nvCxnSpPr>
          <p:spPr>
            <a:xfrm>
              <a:off x="6317687" y="5427315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6" name="圆角矩形 105"/>
            <p:cNvSpPr/>
            <p:nvPr/>
          </p:nvSpPr>
          <p:spPr>
            <a:xfrm>
              <a:off x="6970211" y="5007532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107" name="直线连接符 21"/>
            <p:cNvCxnSpPr>
              <a:stCxn id="91" idx="2"/>
              <a:endCxn id="106" idx="0"/>
            </p:cNvCxnSpPr>
            <p:nvPr/>
          </p:nvCxnSpPr>
          <p:spPr>
            <a:xfrm>
              <a:off x="7246698" y="4632374"/>
              <a:ext cx="4501" cy="37515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8067573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 - Parse Tree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361315" y="1603375"/>
                <a:ext cx="8449945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interested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whether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zh-CN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</a:t>
                </a:r>
              </a:p>
              <a:p>
                <a:pPr lvl="1"/>
                <a:r>
                  <a:rPr kumimoji="1" lang="en-US" altLang="zh-CN" dirty="0"/>
                  <a:t>Getting a parse tree automatically proves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∈ </a:t>
                </a:r>
                <a:r>
                  <a:rPr kumimoji="1"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kumimoji="1"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derivation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defines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parse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tree</a:t>
                </a:r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 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derivations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Left-most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right-most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derivations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are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important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parser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implementation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5" y="1603375"/>
                <a:ext cx="8449945" cy="4038600"/>
              </a:xfrm>
              <a:prstGeom prst="rect">
                <a:avLst/>
              </a:prstGeom>
              <a:blipFill>
                <a:blip r:embed="rId3"/>
                <a:stretch>
                  <a:fillRect l="-1051" t="-2194" b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305593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23502"/>
            <a:ext cx="8449733" cy="2429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Grammar: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String: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294582" y="2818128"/>
            <a:ext cx="4763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633867" y="4040137"/>
            <a:ext cx="2514086" cy="2580628"/>
            <a:chOff x="4855817" y="3417027"/>
            <a:chExt cx="2676369" cy="2747206"/>
          </a:xfrm>
        </p:grpSpPr>
        <p:sp>
          <p:nvSpPr>
            <p:cNvPr id="23" name="圆角矩形 22"/>
            <p:cNvSpPr/>
            <p:nvPr/>
          </p:nvSpPr>
          <p:spPr>
            <a:xfrm>
              <a:off x="6324832" y="341702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539118" y="4216800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068104" y="424506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855817" y="5776926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960588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139093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29" name="直线连接符 28"/>
            <p:cNvCxnSpPr>
              <a:stCxn id="23" idx="2"/>
              <a:endCxn id="24" idx="0"/>
            </p:cNvCxnSpPr>
            <p:nvPr/>
          </p:nvCxnSpPr>
          <p:spPr>
            <a:xfrm flipH="1">
              <a:off x="5717712" y="3804334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0" name="直线连接符 29"/>
            <p:cNvCxnSpPr>
              <a:stCxn id="23" idx="2"/>
              <a:endCxn id="25" idx="0"/>
            </p:cNvCxnSpPr>
            <p:nvPr/>
          </p:nvCxnSpPr>
          <p:spPr>
            <a:xfrm>
              <a:off x="6503426" y="3804334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1" name="直线连接符 30"/>
            <p:cNvCxnSpPr>
              <a:stCxn id="24" idx="2"/>
              <a:endCxn id="27" idx="0"/>
            </p:cNvCxnSpPr>
            <p:nvPr/>
          </p:nvCxnSpPr>
          <p:spPr>
            <a:xfrm flipH="1">
              <a:off x="5139182" y="4604107"/>
              <a:ext cx="578530" cy="435901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2" name="直线连接符 31"/>
            <p:cNvCxnSpPr>
              <a:stCxn id="24" idx="2"/>
              <a:endCxn id="28" idx="0"/>
            </p:cNvCxnSpPr>
            <p:nvPr/>
          </p:nvCxnSpPr>
          <p:spPr>
            <a:xfrm>
              <a:off x="5717712" y="4604107"/>
              <a:ext cx="599975" cy="435901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3" name="直线连接符 32"/>
            <p:cNvCxnSpPr>
              <a:stCxn id="27" idx="2"/>
            </p:cNvCxnSpPr>
            <p:nvPr/>
          </p:nvCxnSpPr>
          <p:spPr>
            <a:xfrm flipH="1">
              <a:off x="5136805" y="5427315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4" name="圆角矩形 33"/>
            <p:cNvSpPr/>
            <p:nvPr/>
          </p:nvSpPr>
          <p:spPr>
            <a:xfrm>
              <a:off x="6321420" y="4181552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543882" y="504000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cxnSp>
          <p:nvCxnSpPr>
            <p:cNvPr id="36" name="直线连接符 35"/>
            <p:cNvCxnSpPr>
              <a:stCxn id="23" idx="2"/>
              <a:endCxn id="34" idx="0"/>
            </p:cNvCxnSpPr>
            <p:nvPr/>
          </p:nvCxnSpPr>
          <p:spPr>
            <a:xfrm flipH="1">
              <a:off x="6500014" y="3804334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7" name="直线连接符 36"/>
            <p:cNvCxnSpPr>
              <a:stCxn id="24" idx="2"/>
              <a:endCxn id="35" idx="0"/>
            </p:cNvCxnSpPr>
            <p:nvPr/>
          </p:nvCxnSpPr>
          <p:spPr>
            <a:xfrm>
              <a:off x="5717712" y="4604107"/>
              <a:ext cx="4764" cy="43590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8" name="圆角矩形 37"/>
            <p:cNvSpPr/>
            <p:nvPr/>
          </p:nvSpPr>
          <p:spPr>
            <a:xfrm>
              <a:off x="6043844" y="5759964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39" name="直线连接符 38"/>
            <p:cNvCxnSpPr>
              <a:stCxn id="28" idx="2"/>
              <a:endCxn id="38" idx="0"/>
            </p:cNvCxnSpPr>
            <p:nvPr/>
          </p:nvCxnSpPr>
          <p:spPr>
            <a:xfrm>
              <a:off x="6317687" y="5427315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0" name="圆角矩形 39"/>
            <p:cNvSpPr/>
            <p:nvPr/>
          </p:nvSpPr>
          <p:spPr>
            <a:xfrm>
              <a:off x="6970211" y="5007532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41" name="直线连接符 40"/>
            <p:cNvCxnSpPr>
              <a:stCxn id="25" idx="2"/>
              <a:endCxn id="40" idx="0"/>
            </p:cNvCxnSpPr>
            <p:nvPr/>
          </p:nvCxnSpPr>
          <p:spPr>
            <a:xfrm>
              <a:off x="7246698" y="4632374"/>
              <a:ext cx="4501" cy="37515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5061322" y="4020511"/>
            <a:ext cx="2534600" cy="2580628"/>
            <a:chOff x="5321146" y="3767788"/>
            <a:chExt cx="2698207" cy="2747206"/>
          </a:xfrm>
        </p:grpSpPr>
        <p:sp>
          <p:nvSpPr>
            <p:cNvPr id="43" name="圆角矩形 42"/>
            <p:cNvSpPr/>
            <p:nvPr/>
          </p:nvSpPr>
          <p:spPr>
            <a:xfrm>
              <a:off x="6212474" y="376778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426760" y="4567561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955746" y="459582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269351" y="6127687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374122" y="5390769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552627" y="5390769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49" name="直线连接符 48"/>
            <p:cNvCxnSpPr>
              <a:stCxn id="43" idx="2"/>
              <a:endCxn id="44" idx="0"/>
            </p:cNvCxnSpPr>
            <p:nvPr/>
          </p:nvCxnSpPr>
          <p:spPr>
            <a:xfrm flipH="1">
              <a:off x="5605354" y="4155095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0" name="直线连接符 49"/>
            <p:cNvCxnSpPr>
              <a:stCxn id="43" idx="2"/>
              <a:endCxn id="45" idx="0"/>
            </p:cNvCxnSpPr>
            <p:nvPr/>
          </p:nvCxnSpPr>
          <p:spPr>
            <a:xfrm>
              <a:off x="6391068" y="4155095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1" name="直线连接符 50"/>
            <p:cNvCxnSpPr>
              <a:stCxn id="45" idx="2"/>
              <a:endCxn id="47" idx="0"/>
            </p:cNvCxnSpPr>
            <p:nvPr/>
          </p:nvCxnSpPr>
          <p:spPr>
            <a:xfrm flipH="1">
              <a:off x="6552716" y="4983135"/>
              <a:ext cx="581624" cy="407634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2" name="直线连接符 51"/>
            <p:cNvCxnSpPr>
              <a:stCxn id="45" idx="2"/>
              <a:endCxn id="48" idx="0"/>
            </p:cNvCxnSpPr>
            <p:nvPr/>
          </p:nvCxnSpPr>
          <p:spPr>
            <a:xfrm>
              <a:off x="7134340" y="4983135"/>
              <a:ext cx="596881" cy="407634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3" name="直线连接符 52"/>
            <p:cNvCxnSpPr>
              <a:stCxn id="47" idx="2"/>
            </p:cNvCxnSpPr>
            <p:nvPr/>
          </p:nvCxnSpPr>
          <p:spPr>
            <a:xfrm flipH="1">
              <a:off x="6550339" y="5778076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54" name="圆角矩形 53"/>
            <p:cNvSpPr/>
            <p:nvPr/>
          </p:nvSpPr>
          <p:spPr>
            <a:xfrm>
              <a:off x="6209062" y="4532313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6957416" y="539076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56" name="直线连接符 55"/>
            <p:cNvCxnSpPr>
              <a:stCxn id="43" idx="2"/>
              <a:endCxn id="54" idx="0"/>
            </p:cNvCxnSpPr>
            <p:nvPr/>
          </p:nvCxnSpPr>
          <p:spPr>
            <a:xfrm flipH="1">
              <a:off x="6387656" y="4155095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57" name="直线连接符 56"/>
            <p:cNvCxnSpPr>
              <a:stCxn id="45" idx="2"/>
              <a:endCxn id="55" idx="0"/>
            </p:cNvCxnSpPr>
            <p:nvPr/>
          </p:nvCxnSpPr>
          <p:spPr>
            <a:xfrm>
              <a:off x="7134340" y="4983135"/>
              <a:ext cx="1670" cy="40763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58" name="圆角矩形 57"/>
            <p:cNvSpPr/>
            <p:nvPr/>
          </p:nvSpPr>
          <p:spPr>
            <a:xfrm>
              <a:off x="7457378" y="6110725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59" name="直线连接符 58"/>
            <p:cNvCxnSpPr>
              <a:stCxn id="48" idx="2"/>
              <a:endCxn id="58" idx="0"/>
            </p:cNvCxnSpPr>
            <p:nvPr/>
          </p:nvCxnSpPr>
          <p:spPr>
            <a:xfrm>
              <a:off x="7731221" y="5778076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62" name="圆角矩形 61"/>
            <p:cNvSpPr/>
            <p:nvPr/>
          </p:nvSpPr>
          <p:spPr>
            <a:xfrm>
              <a:off x="5321146" y="5322118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63" name="直线连接符 62"/>
            <p:cNvCxnSpPr>
              <a:stCxn id="44" idx="2"/>
              <a:endCxn id="62" idx="0"/>
            </p:cNvCxnSpPr>
            <p:nvPr/>
          </p:nvCxnSpPr>
          <p:spPr>
            <a:xfrm flipH="1">
              <a:off x="5602134" y="4954868"/>
              <a:ext cx="3220" cy="36725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sp>
        <p:nvSpPr>
          <p:cNvPr id="70" name="内容占位符 2"/>
          <p:cNvSpPr txBox="1"/>
          <p:nvPr/>
        </p:nvSpPr>
        <p:spPr>
          <a:xfrm>
            <a:off x="347133" y="3456704"/>
            <a:ext cx="8449733" cy="48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trees:</a:t>
            </a:r>
            <a:endParaRPr kumimoji="1" lang="zh-CN" altLang="en-US" dirty="0"/>
          </a:p>
        </p:txBody>
      </p:sp>
      <p:grpSp>
        <p:nvGrpSpPr>
          <p:cNvPr id="71" name="组合 70"/>
          <p:cNvGrpSpPr/>
          <p:nvPr/>
        </p:nvGrpSpPr>
        <p:grpSpPr bwMode="auto">
          <a:xfrm>
            <a:off x="1094329" y="1401959"/>
            <a:ext cx="6690462" cy="1030297"/>
            <a:chOff x="971550" y="2265362"/>
            <a:chExt cx="6690462" cy="1341223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59805" cy="132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1. 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* </a:t>
              </a:r>
              <a:r>
                <a:rPr kumimoji="0" lang="en-US" altLang="zh-CN" sz="2000" b="1" dirty="0"/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2. 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3.</a:t>
              </a:r>
              <a:r>
                <a:rPr kumimoji="0" lang="zh-CN" altLang="en-US" sz="2000" b="1" dirty="0"/>
                <a:t> 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 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737976" cy="1325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E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-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E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num</a:t>
              </a:r>
              <a:endParaRPr kumimoji="0" lang="en-US" altLang="zh-CN" sz="2000" b="1" dirty="0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356462" cy="52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911226" y="2398499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/>
              <a:t>Grammar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3.5.</a:t>
            </a:r>
            <a:endParaRPr kumimoji="1" lang="zh-CN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305593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1243" y="999067"/>
            <a:ext cx="8782757" cy="244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ambiguous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derive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string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two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different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trees.</a:t>
            </a:r>
          </a:p>
          <a:p>
            <a:pPr lvl="1"/>
            <a:r>
              <a:rPr kumimoji="1" lang="en-US" altLang="zh-CN" dirty="0"/>
              <a:t>Equivalently,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left-most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Compilers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derive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meanings (semantics):</a:t>
            </a:r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 *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19592" y="3377186"/>
            <a:ext cx="1881340" cy="2193776"/>
            <a:chOff x="4855817" y="3417027"/>
            <a:chExt cx="2676369" cy="2747206"/>
          </a:xfrm>
        </p:grpSpPr>
        <p:sp>
          <p:nvSpPr>
            <p:cNvPr id="6" name="圆角矩形 5"/>
            <p:cNvSpPr/>
            <p:nvPr/>
          </p:nvSpPr>
          <p:spPr>
            <a:xfrm>
              <a:off x="6324832" y="341702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39118" y="4216800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068104" y="424506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55817" y="5776926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2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60588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139093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12" name="直线连接符 10"/>
            <p:cNvCxnSpPr>
              <a:stCxn id="6" idx="2"/>
              <a:endCxn id="7" idx="0"/>
            </p:cNvCxnSpPr>
            <p:nvPr/>
          </p:nvCxnSpPr>
          <p:spPr>
            <a:xfrm flipH="1">
              <a:off x="5717712" y="3804334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3" name="直线连接符 11"/>
            <p:cNvCxnSpPr>
              <a:stCxn id="6" idx="2"/>
              <a:endCxn id="8" idx="0"/>
            </p:cNvCxnSpPr>
            <p:nvPr/>
          </p:nvCxnSpPr>
          <p:spPr>
            <a:xfrm>
              <a:off x="6503426" y="3804334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4" name="直线连接符 12"/>
            <p:cNvCxnSpPr>
              <a:stCxn id="7" idx="2"/>
              <a:endCxn id="10" idx="0"/>
            </p:cNvCxnSpPr>
            <p:nvPr/>
          </p:nvCxnSpPr>
          <p:spPr>
            <a:xfrm flipH="1">
              <a:off x="5139182" y="4604107"/>
              <a:ext cx="578530" cy="435901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5" name="直线连接符 13"/>
            <p:cNvCxnSpPr>
              <a:stCxn id="7" idx="2"/>
              <a:endCxn id="11" idx="0"/>
            </p:cNvCxnSpPr>
            <p:nvPr/>
          </p:nvCxnSpPr>
          <p:spPr>
            <a:xfrm>
              <a:off x="5717712" y="4604107"/>
              <a:ext cx="599975" cy="435901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6" name="直线连接符 14"/>
            <p:cNvCxnSpPr>
              <a:stCxn id="10" idx="2"/>
            </p:cNvCxnSpPr>
            <p:nvPr/>
          </p:nvCxnSpPr>
          <p:spPr>
            <a:xfrm flipH="1">
              <a:off x="5136805" y="5427315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17" name="圆角矩形 16"/>
            <p:cNvSpPr/>
            <p:nvPr/>
          </p:nvSpPr>
          <p:spPr>
            <a:xfrm>
              <a:off x="6321420" y="4181552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543882" y="504000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cxnSp>
          <p:nvCxnSpPr>
            <p:cNvPr id="19" name="直线连接符 17"/>
            <p:cNvCxnSpPr>
              <a:stCxn id="6" idx="2"/>
              <a:endCxn id="17" idx="0"/>
            </p:cNvCxnSpPr>
            <p:nvPr/>
          </p:nvCxnSpPr>
          <p:spPr>
            <a:xfrm flipH="1">
              <a:off x="6500014" y="3804334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20" name="直线连接符 18"/>
            <p:cNvCxnSpPr>
              <a:stCxn id="7" idx="2"/>
              <a:endCxn id="18" idx="0"/>
            </p:cNvCxnSpPr>
            <p:nvPr/>
          </p:nvCxnSpPr>
          <p:spPr>
            <a:xfrm>
              <a:off x="5717712" y="4604107"/>
              <a:ext cx="4764" cy="43590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2" name="圆角矩形 41"/>
            <p:cNvSpPr/>
            <p:nvPr/>
          </p:nvSpPr>
          <p:spPr>
            <a:xfrm>
              <a:off x="6043844" y="5759964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3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60" name="直线连接符 20"/>
            <p:cNvCxnSpPr>
              <a:stCxn id="11" idx="2"/>
              <a:endCxn id="42" idx="0"/>
            </p:cNvCxnSpPr>
            <p:nvPr/>
          </p:nvCxnSpPr>
          <p:spPr>
            <a:xfrm>
              <a:off x="6317687" y="5427315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61" name="圆角矩形 60"/>
            <p:cNvSpPr/>
            <p:nvPr/>
          </p:nvSpPr>
          <p:spPr>
            <a:xfrm>
              <a:off x="6970211" y="5007532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4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64" name="直线连接符 22"/>
            <p:cNvCxnSpPr>
              <a:stCxn id="8" idx="2"/>
              <a:endCxn id="61" idx="0"/>
            </p:cNvCxnSpPr>
            <p:nvPr/>
          </p:nvCxnSpPr>
          <p:spPr>
            <a:xfrm>
              <a:off x="7246698" y="4632374"/>
              <a:ext cx="4501" cy="37515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5147047" y="3357560"/>
            <a:ext cx="1896691" cy="2193776"/>
            <a:chOff x="5321146" y="3767788"/>
            <a:chExt cx="2698207" cy="2747206"/>
          </a:xfrm>
        </p:grpSpPr>
        <p:sp>
          <p:nvSpPr>
            <p:cNvPr id="66" name="圆角矩形 65"/>
            <p:cNvSpPr/>
            <p:nvPr/>
          </p:nvSpPr>
          <p:spPr>
            <a:xfrm>
              <a:off x="6212474" y="376778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426760" y="4567561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6955746" y="459582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6269351" y="6127687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3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374122" y="5390769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7552627" y="5390769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79" name="直线连接符 30"/>
            <p:cNvCxnSpPr>
              <a:stCxn id="66" idx="2"/>
              <a:endCxn id="67" idx="0"/>
            </p:cNvCxnSpPr>
            <p:nvPr/>
          </p:nvCxnSpPr>
          <p:spPr>
            <a:xfrm flipH="1">
              <a:off x="5605354" y="4155095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0" name="直线连接符 31"/>
            <p:cNvCxnSpPr>
              <a:stCxn id="66" idx="2"/>
              <a:endCxn id="68" idx="0"/>
            </p:cNvCxnSpPr>
            <p:nvPr/>
          </p:nvCxnSpPr>
          <p:spPr>
            <a:xfrm>
              <a:off x="6391068" y="4155095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1" name="直线连接符 32"/>
            <p:cNvCxnSpPr>
              <a:stCxn id="68" idx="2"/>
              <a:endCxn id="77" idx="0"/>
            </p:cNvCxnSpPr>
            <p:nvPr/>
          </p:nvCxnSpPr>
          <p:spPr>
            <a:xfrm flipH="1">
              <a:off x="6552716" y="4983135"/>
              <a:ext cx="581624" cy="407634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2" name="直线连接符 33"/>
            <p:cNvCxnSpPr>
              <a:stCxn id="68" idx="2"/>
              <a:endCxn id="78" idx="0"/>
            </p:cNvCxnSpPr>
            <p:nvPr/>
          </p:nvCxnSpPr>
          <p:spPr>
            <a:xfrm>
              <a:off x="7134340" y="4983135"/>
              <a:ext cx="596881" cy="407634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3" name="直线连接符 34"/>
            <p:cNvCxnSpPr>
              <a:stCxn id="77" idx="2"/>
            </p:cNvCxnSpPr>
            <p:nvPr/>
          </p:nvCxnSpPr>
          <p:spPr>
            <a:xfrm flipH="1">
              <a:off x="6550339" y="5778076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84" name="圆角矩形 83"/>
            <p:cNvSpPr/>
            <p:nvPr/>
          </p:nvSpPr>
          <p:spPr>
            <a:xfrm>
              <a:off x="6209062" y="4532313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957416" y="539076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86" name="直线连接符 37"/>
            <p:cNvCxnSpPr>
              <a:stCxn id="66" idx="2"/>
              <a:endCxn id="84" idx="0"/>
            </p:cNvCxnSpPr>
            <p:nvPr/>
          </p:nvCxnSpPr>
          <p:spPr>
            <a:xfrm flipH="1">
              <a:off x="6387656" y="4155095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7" name="直线连接符 38"/>
            <p:cNvCxnSpPr>
              <a:stCxn id="68" idx="2"/>
              <a:endCxn id="85" idx="0"/>
            </p:cNvCxnSpPr>
            <p:nvPr/>
          </p:nvCxnSpPr>
          <p:spPr>
            <a:xfrm>
              <a:off x="7134340" y="4983135"/>
              <a:ext cx="1670" cy="40763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88" name="圆角矩形 87"/>
            <p:cNvSpPr/>
            <p:nvPr/>
          </p:nvSpPr>
          <p:spPr>
            <a:xfrm>
              <a:off x="7457378" y="6110725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4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89" name="直线连接符 40"/>
            <p:cNvCxnSpPr>
              <a:stCxn id="78" idx="2"/>
              <a:endCxn id="88" idx="0"/>
            </p:cNvCxnSpPr>
            <p:nvPr/>
          </p:nvCxnSpPr>
          <p:spPr>
            <a:xfrm>
              <a:off x="7731221" y="5778076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90" name="圆角矩形 89"/>
            <p:cNvSpPr/>
            <p:nvPr/>
          </p:nvSpPr>
          <p:spPr>
            <a:xfrm>
              <a:off x="5321146" y="5322118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2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91" name="直线连接符 42"/>
            <p:cNvCxnSpPr>
              <a:stCxn id="67" idx="2"/>
              <a:endCxn id="90" idx="0"/>
            </p:cNvCxnSpPr>
            <p:nvPr/>
          </p:nvCxnSpPr>
          <p:spPr>
            <a:xfrm flipH="1">
              <a:off x="5602134" y="4954868"/>
              <a:ext cx="3220" cy="36725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sp>
        <p:nvSpPr>
          <p:cNvPr id="92" name="文本框 91"/>
          <p:cNvSpPr txBox="1"/>
          <p:nvPr/>
        </p:nvSpPr>
        <p:spPr>
          <a:xfrm>
            <a:off x="1856469" y="3963145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/>
              <a:t>6</a:t>
            </a:r>
            <a:endParaRPr kumimoji="1" lang="zh-CN" altLang="en-US" sz="22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3536689" y="3963145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/>
              <a:t>4</a:t>
            </a:r>
            <a:endParaRPr kumimoji="1" lang="zh-CN" altLang="en-US" sz="22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3005307" y="333564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/>
              <a:t>10</a:t>
            </a:r>
            <a:endParaRPr kumimoji="1" lang="zh-CN" altLang="en-US" sz="2200" b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4902457" y="3956343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/>
              <a:t>2</a:t>
            </a:r>
            <a:endParaRPr kumimoji="1" lang="zh-CN" altLang="en-US" sz="22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6568332" y="393524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/>
              <a:t>7</a:t>
            </a:r>
            <a:endParaRPr kumimoji="1" lang="zh-CN" altLang="en-US" sz="2200" b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6006003" y="330113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/>
              <a:t>14</a:t>
            </a:r>
            <a:endParaRPr kumimoji="1" lang="zh-CN" altLang="en-US" sz="2200" b="1" dirty="0"/>
          </a:p>
        </p:txBody>
      </p:sp>
      <p:sp>
        <p:nvSpPr>
          <p:cNvPr id="98" name="内容占位符 2"/>
          <p:cNvSpPr txBox="1"/>
          <p:nvPr/>
        </p:nvSpPr>
        <p:spPr>
          <a:xfrm>
            <a:off x="361243" y="5736102"/>
            <a:ext cx="8449733" cy="862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rgbClr val="0070C0"/>
                </a:solidFill>
              </a:rPr>
              <a:t>Ambiguous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problematic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compiling.</a:t>
            </a:r>
          </a:p>
          <a:p>
            <a:pPr lvl="1"/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ill-defined meanings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Overview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33400" y="1569085"/>
            <a:ext cx="8006715" cy="937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Syn-tax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: </a:t>
            </a:r>
            <a:r>
              <a:rPr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cs typeface="+mn-ea"/>
                <a:sym typeface="+mn-ea"/>
              </a:rPr>
              <a:t>the way in which words are put together to form phrases, clauses, or sentences.</a:t>
            </a:r>
          </a:p>
          <a:p>
            <a:endParaRPr lang="en-US" altLang="zh-CN" sz="2600" dirty="0">
              <a:solidFill>
                <a:sysClr val="windowText" lastClr="000000"/>
              </a:solidFill>
              <a:latin typeface="Calibri" panose="020F0502020204030204" charset="0"/>
              <a:cs typeface="+mn-ea"/>
              <a:sym typeface="+mn-ea"/>
            </a:endParaRPr>
          </a:p>
        </p:txBody>
      </p:sp>
      <p:sp>
        <p:nvSpPr>
          <p:cNvPr id="101" name="内容占位符 2"/>
          <p:cNvSpPr txBox="1"/>
          <p:nvPr/>
        </p:nvSpPr>
        <p:spPr>
          <a:xfrm>
            <a:off x="453801" y="4068494"/>
            <a:ext cx="1276141" cy="44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 * </a:t>
            </a:r>
            <a:r>
              <a:rPr kumimoji="1" lang="en-US" altLang="zh-CN" sz="2400" dirty="0"/>
              <a:t>3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666190" y="3948925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 err="1">
                <a:solidFill>
                  <a:schemeClr val="bg1"/>
                </a:solidFill>
              </a:rPr>
              <a:t>Lexer</a:t>
            </a:r>
            <a:endParaRPr kumimoji="0"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0" name="内容占位符 2"/>
          <p:cNvSpPr txBox="1"/>
          <p:nvPr/>
        </p:nvSpPr>
        <p:spPr>
          <a:xfrm>
            <a:off x="990600" y="2816860"/>
            <a:ext cx="4086225" cy="3778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000" dirty="0"/>
              <a:t>num(1)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plus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num(2)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times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num(3)</a:t>
            </a:r>
          </a:p>
        </p:txBody>
      </p:sp>
      <p:sp>
        <p:nvSpPr>
          <p:cNvPr id="121" name="Rectangle 4"/>
          <p:cNvSpPr>
            <a:spLocks noChangeArrowheads="1"/>
          </p:cNvSpPr>
          <p:nvPr/>
        </p:nvSpPr>
        <p:spPr bwMode="auto">
          <a:xfrm>
            <a:off x="4585012" y="3943265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1813764" y="4198486"/>
            <a:ext cx="697507" cy="167763"/>
          </a:xfrm>
          <a:prstGeom prst="rightArrow">
            <a:avLst>
              <a:gd name="adj1" fmla="val 50000"/>
              <a:gd name="adj2" fmla="val 105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 rot="5400000">
            <a:off x="4431552" y="3481102"/>
            <a:ext cx="609476" cy="175886"/>
          </a:xfrm>
          <a:prstGeom prst="rightArrow">
            <a:avLst>
              <a:gd name="adj1" fmla="val 50000"/>
              <a:gd name="adj2" fmla="val 105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 rot="16200000">
            <a:off x="2860263" y="3483740"/>
            <a:ext cx="609476" cy="175886"/>
          </a:xfrm>
          <a:prstGeom prst="rightArrow">
            <a:avLst>
              <a:gd name="adj1" fmla="val 50000"/>
              <a:gd name="adj2" fmla="val 105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6015355" y="4198620"/>
            <a:ext cx="932180" cy="168275"/>
          </a:xfrm>
          <a:prstGeom prst="rightArrow">
            <a:avLst>
              <a:gd name="adj1" fmla="val 50000"/>
              <a:gd name="adj2" fmla="val 105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128" name="文本框 127"/>
          <p:cNvSpPr txBox="1"/>
          <p:nvPr/>
        </p:nvSpPr>
        <p:spPr>
          <a:xfrm>
            <a:off x="1905000" y="838200"/>
            <a:ext cx="5190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49580" indent="-363855" algn="l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4F80B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What is syntax analysis ?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6934200" y="2438400"/>
            <a:ext cx="1957070" cy="2425700"/>
            <a:chOff x="10730" y="3960"/>
            <a:chExt cx="3082" cy="3820"/>
          </a:xfrm>
        </p:grpSpPr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0" y="3960"/>
              <a:ext cx="3082" cy="3219"/>
            </a:xfrm>
            <a:prstGeom prst="rect">
              <a:avLst/>
            </a:prstGeom>
          </p:spPr>
        </p:pic>
        <p:sp>
          <p:nvSpPr>
            <p:cNvPr id="129" name="文本框 128"/>
            <p:cNvSpPr txBox="1"/>
            <p:nvPr/>
          </p:nvSpPr>
          <p:spPr>
            <a:xfrm>
              <a:off x="10872" y="7200"/>
              <a:ext cx="28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4F80BD"/>
                  </a:solidFill>
                </a:rPr>
                <a:t>abstract syntax</a:t>
              </a: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453801" y="5501640"/>
            <a:ext cx="8015605" cy="1009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The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parser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is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constructed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based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on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the</a:t>
            </a:r>
            <a:r>
              <a:rPr kumimoji="1" lang="zh-CN" altLang="en-US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grammar</a:t>
            </a:r>
            <a:r>
              <a:rPr kumimoji="1" lang="en-US" altLang="zh-CN" sz="28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, and </a:t>
            </a:r>
            <a:r>
              <a:rPr lang="zh-CN" altLang="en-US" sz="2400" dirty="0">
                <a:sym typeface="+mn-ea"/>
              </a:rPr>
              <a:t>extracts abstract syntax from a stream of tokens</a:t>
            </a:r>
            <a:endParaRPr lang="zh-CN" altLang="en-US" sz="2400" dirty="0"/>
          </a:p>
          <a:p>
            <a:endParaRPr kumimoji="1" lang="en-US" altLang="zh-CN" sz="2400" dirty="0">
              <a:solidFill>
                <a:sysClr val="windowText" lastClr="000000"/>
              </a:solidFill>
              <a:latin typeface="Calibri" panose="020F0502020204030204" charset="0"/>
              <a:cs typeface="+mn-ea"/>
              <a:sym typeface="+mn-ea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5486400" y="2414905"/>
            <a:ext cx="1283970" cy="9829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E := num</a:t>
            </a:r>
          </a:p>
          <a:p>
            <a:pPr algn="l"/>
            <a:r>
              <a:rPr lang="en-US" altLang="zh-CN"/>
              <a:t>| E plus E</a:t>
            </a:r>
          </a:p>
          <a:p>
            <a:pPr algn="l"/>
            <a:r>
              <a:rPr lang="en-US" altLang="zh-CN"/>
              <a:t>| E times E </a:t>
            </a:r>
          </a:p>
        </p:txBody>
      </p:sp>
      <p:sp>
        <p:nvSpPr>
          <p:cNvPr id="134" name="下箭头 133"/>
          <p:cNvSpPr/>
          <p:nvPr/>
        </p:nvSpPr>
        <p:spPr>
          <a:xfrm rot="1740000">
            <a:off x="5505840" y="3415931"/>
            <a:ext cx="155385" cy="508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454025" y="4953000"/>
            <a:ext cx="827468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Syntax</a:t>
            </a:r>
            <a:r>
              <a: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analysis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: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parsing the phrase structure of the program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611495" y="342773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4F80BD"/>
                </a:solidFill>
              </a:rPr>
              <a:t>grammar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66800" y="3284855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4F80BD"/>
                </a:solidFill>
              </a:rPr>
              <a:t>token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2" grpId="0"/>
      <p:bldP spid="135" grpId="0" animBg="1"/>
      <p:bldP spid="134" grpId="0" bldLvl="0" animBg="1"/>
      <p:bldP spid="134" grpId="1" animBg="1"/>
      <p:bldP spid="137" grpId="0"/>
      <p:bldP spid="138" grpId="0"/>
      <p:bldP spid="1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8143771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23500"/>
            <a:ext cx="8449733" cy="573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ambiguity.</a:t>
            </a:r>
          </a:p>
          <a:p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transform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ambiguous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unambiguous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grammars.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want:</a:t>
            </a:r>
          </a:p>
          <a:p>
            <a:pPr lvl="1"/>
            <a:r>
              <a:rPr kumimoji="1" lang="en-US" altLang="zh-CN" b="1" dirty="0">
                <a:solidFill>
                  <a:srgbClr val="FF0000"/>
                </a:solidFill>
              </a:rPr>
              <a:t>Precedence: </a:t>
            </a:r>
            <a:r>
              <a:rPr kumimoji="1" lang="zh-CN" altLang="en-US" b="1" dirty="0">
                <a:solidFill>
                  <a:srgbClr val="0070C0"/>
                </a:solidFill>
              </a:rPr>
              <a:t>*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tighter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+</a:t>
            </a:r>
          </a:p>
          <a:p>
            <a:pPr lvl="1"/>
            <a:r>
              <a:rPr kumimoji="1" lang="en-US" altLang="zh-CN" b="1" dirty="0">
                <a:solidFill>
                  <a:srgbClr val="FF0000"/>
                </a:solidFill>
              </a:rPr>
              <a:t>Left-association: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2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(1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(2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3)</a:t>
            </a:r>
          </a:p>
          <a:p>
            <a:r>
              <a:rPr kumimoji="1" lang="en-US" altLang="zh-CN" dirty="0"/>
              <a:t>How?</a:t>
            </a:r>
          </a:p>
          <a:p>
            <a:pPr lvl="1"/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non-terminals,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be 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productions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1065754" y="2251698"/>
            <a:ext cx="6690462" cy="1030297"/>
            <a:chOff x="971550" y="2265362"/>
            <a:chExt cx="6690462" cy="1341223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59805" cy="132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1. 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* </a:t>
              </a:r>
              <a:r>
                <a:rPr kumimoji="0" lang="en-US" altLang="zh-CN" sz="2000" b="1" dirty="0"/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2. 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3.</a:t>
              </a:r>
              <a:r>
                <a:rPr kumimoji="0" lang="zh-CN" altLang="en-US" sz="2000" b="1" dirty="0"/>
                <a:t> 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 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737976" cy="1325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E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-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E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num</a:t>
              </a:r>
              <a:endParaRPr kumimoji="0" lang="en-US" altLang="zh-CN" sz="2000" b="1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356462" cy="52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882651" y="3248238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/>
              <a:t>Grammar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3.5.</a:t>
            </a:r>
            <a:endParaRPr kumimoji="1" lang="zh-CN" alt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612467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285750" y="998855"/>
                <a:ext cx="9010526" cy="5466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r>
                  <a:rPr kumimoji="1" lang="en-US" altLang="zh-CN" dirty="0"/>
                  <a:t>Ambiguous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grammar: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Unambiguous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grammar:</a:t>
                </a:r>
              </a:p>
              <a:p>
                <a:pPr lvl="1"/>
                <a:r>
                  <a:rPr kumimoji="1" lang="en-US" altLang="zh-CN" b="1" dirty="0"/>
                  <a:t>E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expression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term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factor</a:t>
                </a:r>
              </a:p>
              <a:p>
                <a:pPr lvl="1"/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pattern: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+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   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+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</a:t>
                </a:r>
              </a:p>
              <a:p>
                <a:pPr marL="0" indent="0">
                  <a:buNone/>
                </a:pPr>
                <a:r>
                  <a:rPr kumimoji="1" lang="en-US" altLang="zh-CN" b="1" dirty="0"/>
                  <a:t>Why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can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enforce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the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precedence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and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the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left-association</a:t>
                </a:r>
                <a:r>
                  <a:rPr kumimoji="1" lang="en-US" altLang="zh-CN" b="1" dirty="0"/>
                  <a:t>?</a:t>
                </a:r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998855"/>
                <a:ext cx="9010526" cy="5466715"/>
              </a:xfrm>
              <a:prstGeom prst="rect">
                <a:avLst/>
              </a:prstGeom>
              <a:blipFill>
                <a:blip r:embed="rId3"/>
                <a:stretch>
                  <a:fillRect l="-1268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 bwMode="auto">
          <a:xfrm>
            <a:off x="1126582" y="3941825"/>
            <a:ext cx="6876410" cy="1029368"/>
            <a:chOff x="971550" y="2265362"/>
            <a:chExt cx="6876410" cy="143081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11714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–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 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645002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T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*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T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542410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 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8.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9.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943478" y="4923817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/>
              <a:t>Grammar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3.8.</a:t>
            </a:r>
            <a:endParaRPr kumimoji="1" lang="zh-CN" altLang="en-US" sz="2000" i="1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12956" y="1452869"/>
            <a:ext cx="6690462" cy="1030297"/>
            <a:chOff x="971550" y="2265362"/>
            <a:chExt cx="6690462" cy="1341223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59805" cy="132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1. 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* </a:t>
              </a:r>
              <a:r>
                <a:rPr kumimoji="0" lang="en-US" altLang="zh-CN" sz="2000" b="1" dirty="0"/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2. 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3.</a:t>
              </a:r>
              <a:r>
                <a:rPr kumimoji="0" lang="zh-CN" altLang="en-US" sz="2000" b="1" dirty="0"/>
                <a:t> 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 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737976" cy="1325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E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-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E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E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num</a:t>
              </a:r>
              <a:endParaRPr kumimoji="0" lang="en-US" altLang="zh-CN" sz="2000" b="1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356462" cy="52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29853" y="2449409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/>
              <a:t>Grammar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3.5.</a:t>
            </a:r>
            <a:endParaRPr kumimoji="1" lang="zh-CN" altLang="en-US" sz="2000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216803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p:sp>
        <p:nvSpPr>
          <p:cNvPr id="52" name="内容占位符 2"/>
          <p:cNvSpPr>
            <a:spLocks noGrp="1"/>
          </p:cNvSpPr>
          <p:nvPr/>
        </p:nvSpPr>
        <p:spPr>
          <a:xfrm>
            <a:off x="361243" y="847937"/>
            <a:ext cx="8449733" cy="2429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Unambiguous Grammar: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String: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294582" y="2742563"/>
            <a:ext cx="4763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48169" y="3964572"/>
            <a:ext cx="2514086" cy="2580628"/>
            <a:chOff x="4855817" y="3417027"/>
            <a:chExt cx="2676369" cy="2747206"/>
          </a:xfrm>
        </p:grpSpPr>
        <p:sp>
          <p:nvSpPr>
            <p:cNvPr id="55" name="圆角矩形 54"/>
            <p:cNvSpPr/>
            <p:nvPr/>
          </p:nvSpPr>
          <p:spPr>
            <a:xfrm>
              <a:off x="6324832" y="341702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539118" y="4216800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068104" y="424506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855817" y="5776926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960588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139093" y="504000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61" name="直线连接符 60"/>
            <p:cNvCxnSpPr>
              <a:stCxn id="55" idx="2"/>
              <a:endCxn id="56" idx="0"/>
            </p:cNvCxnSpPr>
            <p:nvPr/>
          </p:nvCxnSpPr>
          <p:spPr>
            <a:xfrm flipH="1">
              <a:off x="5717712" y="3804334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62" name="直线连接符 61"/>
            <p:cNvCxnSpPr>
              <a:stCxn id="55" idx="2"/>
              <a:endCxn id="57" idx="0"/>
            </p:cNvCxnSpPr>
            <p:nvPr/>
          </p:nvCxnSpPr>
          <p:spPr>
            <a:xfrm>
              <a:off x="6503426" y="3804334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63" name="直线连接符 62"/>
            <p:cNvCxnSpPr>
              <a:stCxn id="56" idx="2"/>
              <a:endCxn id="59" idx="0"/>
            </p:cNvCxnSpPr>
            <p:nvPr/>
          </p:nvCxnSpPr>
          <p:spPr>
            <a:xfrm flipH="1">
              <a:off x="5139182" y="4604107"/>
              <a:ext cx="578530" cy="435901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64" name="直线连接符 63"/>
            <p:cNvCxnSpPr>
              <a:stCxn id="56" idx="2"/>
              <a:endCxn id="60" idx="0"/>
            </p:cNvCxnSpPr>
            <p:nvPr/>
          </p:nvCxnSpPr>
          <p:spPr>
            <a:xfrm>
              <a:off x="5717712" y="4604107"/>
              <a:ext cx="599975" cy="435901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65" name="直线连接符 64"/>
            <p:cNvCxnSpPr>
              <a:stCxn id="59" idx="2"/>
            </p:cNvCxnSpPr>
            <p:nvPr/>
          </p:nvCxnSpPr>
          <p:spPr>
            <a:xfrm flipH="1">
              <a:off x="5136805" y="5427315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66" name="圆角矩形 65"/>
            <p:cNvSpPr/>
            <p:nvPr/>
          </p:nvSpPr>
          <p:spPr>
            <a:xfrm>
              <a:off x="6321420" y="4181552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543882" y="5040007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cxnSp>
          <p:nvCxnSpPr>
            <p:cNvPr id="68" name="直线连接符 67"/>
            <p:cNvCxnSpPr>
              <a:stCxn id="55" idx="2"/>
              <a:endCxn id="66" idx="0"/>
            </p:cNvCxnSpPr>
            <p:nvPr/>
          </p:nvCxnSpPr>
          <p:spPr>
            <a:xfrm flipH="1">
              <a:off x="6500014" y="3804334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69" name="直线连接符 68"/>
            <p:cNvCxnSpPr>
              <a:stCxn id="56" idx="2"/>
              <a:endCxn id="67" idx="0"/>
            </p:cNvCxnSpPr>
            <p:nvPr/>
          </p:nvCxnSpPr>
          <p:spPr>
            <a:xfrm>
              <a:off x="5717712" y="4604107"/>
              <a:ext cx="4764" cy="43590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70" name="圆角矩形 69"/>
            <p:cNvSpPr/>
            <p:nvPr/>
          </p:nvSpPr>
          <p:spPr>
            <a:xfrm>
              <a:off x="6043844" y="5759964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71" name="直线连接符 70"/>
            <p:cNvCxnSpPr>
              <a:stCxn id="60" idx="2"/>
              <a:endCxn id="70" idx="0"/>
            </p:cNvCxnSpPr>
            <p:nvPr/>
          </p:nvCxnSpPr>
          <p:spPr>
            <a:xfrm>
              <a:off x="6317687" y="5427315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72" name="圆角矩形 71"/>
            <p:cNvSpPr/>
            <p:nvPr/>
          </p:nvSpPr>
          <p:spPr>
            <a:xfrm>
              <a:off x="6970211" y="5007532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73" name="直线连接符 72"/>
            <p:cNvCxnSpPr>
              <a:stCxn id="57" idx="2"/>
              <a:endCxn id="72" idx="0"/>
            </p:cNvCxnSpPr>
            <p:nvPr/>
          </p:nvCxnSpPr>
          <p:spPr>
            <a:xfrm>
              <a:off x="7246698" y="4632374"/>
              <a:ext cx="4501" cy="37515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</p:grpSp>
      <p:grpSp>
        <p:nvGrpSpPr>
          <p:cNvPr id="74" name="组合 73"/>
          <p:cNvGrpSpPr/>
          <p:nvPr/>
        </p:nvGrpSpPr>
        <p:grpSpPr>
          <a:xfrm>
            <a:off x="5175624" y="3944946"/>
            <a:ext cx="2534600" cy="2580628"/>
            <a:chOff x="5321146" y="3767788"/>
            <a:chExt cx="2698207" cy="2747206"/>
          </a:xfrm>
        </p:grpSpPr>
        <p:sp>
          <p:nvSpPr>
            <p:cNvPr id="75" name="圆角矩形 74"/>
            <p:cNvSpPr/>
            <p:nvPr/>
          </p:nvSpPr>
          <p:spPr>
            <a:xfrm>
              <a:off x="6212474" y="376778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426760" y="4567561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955746" y="459582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69351" y="6127687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6374122" y="5390769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7552627" y="5390769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E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81" name="直线连接符 80"/>
            <p:cNvCxnSpPr>
              <a:stCxn id="75" idx="2"/>
              <a:endCxn id="76" idx="0"/>
            </p:cNvCxnSpPr>
            <p:nvPr/>
          </p:nvCxnSpPr>
          <p:spPr>
            <a:xfrm flipH="1">
              <a:off x="5605354" y="4155095"/>
              <a:ext cx="785714" cy="41246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2" name="直线连接符 81"/>
            <p:cNvCxnSpPr>
              <a:stCxn id="75" idx="2"/>
              <a:endCxn id="77" idx="0"/>
            </p:cNvCxnSpPr>
            <p:nvPr/>
          </p:nvCxnSpPr>
          <p:spPr>
            <a:xfrm>
              <a:off x="6391068" y="4155095"/>
              <a:ext cx="743272" cy="44073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3" name="直线连接符 82"/>
            <p:cNvCxnSpPr>
              <a:stCxn id="77" idx="2"/>
              <a:endCxn id="79" idx="0"/>
            </p:cNvCxnSpPr>
            <p:nvPr/>
          </p:nvCxnSpPr>
          <p:spPr>
            <a:xfrm flipH="1">
              <a:off x="6552716" y="4983135"/>
              <a:ext cx="581624" cy="407634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4" name="直线连接符 83"/>
            <p:cNvCxnSpPr>
              <a:stCxn id="77" idx="2"/>
              <a:endCxn id="80" idx="0"/>
            </p:cNvCxnSpPr>
            <p:nvPr/>
          </p:nvCxnSpPr>
          <p:spPr>
            <a:xfrm>
              <a:off x="7134340" y="4983135"/>
              <a:ext cx="596881" cy="407634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5" name="直线连接符 84"/>
            <p:cNvCxnSpPr>
              <a:stCxn id="79" idx="2"/>
            </p:cNvCxnSpPr>
            <p:nvPr/>
          </p:nvCxnSpPr>
          <p:spPr>
            <a:xfrm flipH="1">
              <a:off x="6550339" y="5778076"/>
              <a:ext cx="2377" cy="32103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86" name="圆角矩形 85"/>
            <p:cNvSpPr/>
            <p:nvPr/>
          </p:nvSpPr>
          <p:spPr>
            <a:xfrm>
              <a:off x="6209062" y="4532313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*</a:t>
              </a: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6957416" y="5390768"/>
              <a:ext cx="357188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+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88" name="直线连接符 87"/>
            <p:cNvCxnSpPr>
              <a:stCxn id="75" idx="2"/>
              <a:endCxn id="86" idx="0"/>
            </p:cNvCxnSpPr>
            <p:nvPr/>
          </p:nvCxnSpPr>
          <p:spPr>
            <a:xfrm flipH="1">
              <a:off x="6387656" y="4155095"/>
              <a:ext cx="3412" cy="37721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9" name="直线连接符 88"/>
            <p:cNvCxnSpPr>
              <a:stCxn id="77" idx="2"/>
              <a:endCxn id="87" idx="0"/>
            </p:cNvCxnSpPr>
            <p:nvPr/>
          </p:nvCxnSpPr>
          <p:spPr>
            <a:xfrm>
              <a:off x="7134340" y="4983135"/>
              <a:ext cx="1670" cy="407633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90" name="圆角矩形 89"/>
            <p:cNvSpPr/>
            <p:nvPr/>
          </p:nvSpPr>
          <p:spPr>
            <a:xfrm>
              <a:off x="7457378" y="6110725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91" name="直线连接符 90"/>
            <p:cNvCxnSpPr>
              <a:stCxn id="80" idx="2"/>
              <a:endCxn id="90" idx="0"/>
            </p:cNvCxnSpPr>
            <p:nvPr/>
          </p:nvCxnSpPr>
          <p:spPr>
            <a:xfrm>
              <a:off x="7731221" y="5778076"/>
              <a:ext cx="7145" cy="33264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sp>
          <p:nvSpPr>
            <p:cNvPr id="92" name="圆角矩形 91"/>
            <p:cNvSpPr/>
            <p:nvPr/>
          </p:nvSpPr>
          <p:spPr>
            <a:xfrm>
              <a:off x="5321146" y="5322118"/>
              <a:ext cx="561975" cy="38730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600" dirty="0">
                  <a:solidFill>
                    <a:srgbClr val="FF0000"/>
                  </a:solidFill>
                  <a:latin typeface="Calibri" panose="020F0502020204030204" charset="0"/>
                  <a:ea typeface="等线" panose="02010600030101010101" charset="-122"/>
                </a:rPr>
                <a:t>id</a:t>
              </a:r>
              <a:endParaRPr kumimoji="1" lang="zh-CN" altLang="en-US" sz="2600" dirty="0">
                <a:solidFill>
                  <a:srgbClr val="FF0000"/>
                </a:solidFill>
                <a:latin typeface="Calibri" panose="020F0502020204030204" charset="0"/>
                <a:ea typeface="等线" panose="02010600030101010101" charset="-122"/>
              </a:endParaRPr>
            </a:p>
          </p:txBody>
        </p:sp>
        <p:cxnSp>
          <p:nvCxnSpPr>
            <p:cNvPr id="93" name="直线连接符 92"/>
            <p:cNvCxnSpPr>
              <a:stCxn id="76" idx="2"/>
              <a:endCxn id="92" idx="0"/>
            </p:cNvCxnSpPr>
            <p:nvPr/>
          </p:nvCxnSpPr>
          <p:spPr>
            <a:xfrm flipH="1">
              <a:off x="5602134" y="4954868"/>
              <a:ext cx="3220" cy="36725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  <p:sp>
        <p:nvSpPr>
          <p:cNvPr id="94" name="内容占位符 2"/>
          <p:cNvSpPr txBox="1"/>
          <p:nvPr/>
        </p:nvSpPr>
        <p:spPr>
          <a:xfrm>
            <a:off x="347133" y="3381139"/>
            <a:ext cx="8449733" cy="48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Parse</a:t>
            </a:r>
            <a:r>
              <a:rPr kumimoji="1" lang="zh-CN" altLang="en-US" dirty="0"/>
              <a:t> 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p:grpSp>
        <p:nvGrpSpPr>
          <p:cNvPr id="105" name="组合 104"/>
          <p:cNvGrpSpPr/>
          <p:nvPr/>
        </p:nvGrpSpPr>
        <p:grpSpPr bwMode="auto">
          <a:xfrm>
            <a:off x="1126582" y="1359655"/>
            <a:ext cx="6876410" cy="1029368"/>
            <a:chOff x="971550" y="2265362"/>
            <a:chExt cx="6876410" cy="1430811"/>
          </a:xfrm>
        </p:grpSpPr>
        <p:sp>
          <p:nvSpPr>
            <p:cNvPr id="106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11714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–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 </a:t>
              </a:r>
            </a:p>
          </p:txBody>
        </p:sp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645002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T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*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T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</p:txBody>
        </p: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542410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 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8.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9.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1943478" y="2341647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/>
              <a:t>Grammar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3.8.</a:t>
            </a:r>
            <a:endParaRPr kumimoji="1" lang="zh-CN" altLang="en-US" sz="2000" i="1" dirty="0"/>
          </a:p>
        </p:txBody>
      </p:sp>
      <p:pic>
        <p:nvPicPr>
          <p:cNvPr id="111" name="图形 110" descr="关闭 纯色填充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300" y="4493519"/>
            <a:ext cx="1630432" cy="1630432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971559" y="4684608"/>
            <a:ext cx="125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400" b="1" dirty="0"/>
              <a:t>Modify</a:t>
            </a:r>
            <a:endParaRPr kumimoji="1"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6902719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2429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Unambiguous </a:t>
            </a:r>
            <a:r>
              <a:rPr kumimoji="1" lang="en-US" altLang="zh-CN" dirty="0">
                <a:cs typeface="Calibri" panose="020F0502020204030204" charset="0"/>
              </a:rPr>
              <a:t>Grammar:</a:t>
            </a:r>
          </a:p>
          <a:p>
            <a:endParaRPr kumimoji="1"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kumimoji="1"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kumimoji="1" lang="en-US" altLang="zh-CN" dirty="0">
              <a:cs typeface="Calibri" panose="020F0502020204030204" charset="0"/>
            </a:endParaRPr>
          </a:p>
          <a:p>
            <a:r>
              <a:rPr kumimoji="1" lang="en-US" altLang="zh-CN" dirty="0">
                <a:cs typeface="Calibri" panose="020F0502020204030204" charset="0"/>
              </a:rPr>
              <a:t>String:</a:t>
            </a:r>
            <a:endParaRPr kumimoji="1" lang="zh-CN" altLang="en-US" dirty="0">
              <a:cs typeface="Calibri" panose="020F050202020403020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7133" y="3381139"/>
            <a:ext cx="8449733" cy="48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cs typeface="Calibri" panose="020F0502020204030204" charset="0"/>
              </a:rPr>
              <a:t>Parse</a:t>
            </a:r>
            <a:r>
              <a:rPr kumimoji="1" lang="zh-CN" altLang="en-US" dirty="0">
                <a:cs typeface="Calibri" panose="020F0502020204030204" charset="0"/>
              </a:rPr>
              <a:t>  </a:t>
            </a:r>
            <a:r>
              <a:rPr kumimoji="1" lang="en-US" altLang="zh-CN" dirty="0">
                <a:cs typeface="Calibri" panose="020F0502020204030204" charset="0"/>
              </a:rPr>
              <a:t>Tree:</a:t>
            </a:r>
            <a:endParaRPr kumimoji="1" lang="zh-CN" altLang="en-US" dirty="0"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1348" y="3379728"/>
            <a:ext cx="56604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Why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enforce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precedence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6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left-association</a:t>
            </a:r>
            <a:r>
              <a:rPr kumimoji="1" lang="en-US" altLang="zh-CN" sz="2600" dirty="0">
                <a:latin typeface="Calibri" panose="020F0502020204030204" charset="0"/>
                <a:cs typeface="Calibri" panose="020F050202020403020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Precedence: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operator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higher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precedence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either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does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appear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only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derived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Left-association:</a:t>
            </a:r>
            <a:r>
              <a:rPr kumimoji="1" lang="zh-CN" alt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use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left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recursion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(the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first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right-hand side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same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left-hand side)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73944" y="3884578"/>
            <a:ext cx="2367582" cy="2763148"/>
            <a:chOff x="689942" y="3807470"/>
            <a:chExt cx="2510579" cy="3918502"/>
          </a:xfrm>
        </p:grpSpPr>
        <p:sp>
          <p:nvSpPr>
            <p:cNvPr id="12" name="圆角矩形 11"/>
            <p:cNvSpPr/>
            <p:nvPr/>
          </p:nvSpPr>
          <p:spPr>
            <a:xfrm>
              <a:off x="2066376" y="3807470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E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328304" y="4558748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E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764579" y="4585301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T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89942" y="6696759"/>
              <a:ext cx="527899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F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88360" y="6004524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T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895406" y="6004524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F</a:t>
              </a:r>
            </a:p>
          </p:txBody>
        </p:sp>
        <p:cxnSp>
          <p:nvCxnSpPr>
            <p:cNvPr id="19" name="直线连接符 60"/>
            <p:cNvCxnSpPr>
              <a:stCxn id="12" idx="2"/>
              <a:endCxn id="13" idx="0"/>
            </p:cNvCxnSpPr>
            <p:nvPr/>
          </p:nvCxnSpPr>
          <p:spPr>
            <a:xfrm flipH="1">
              <a:off x="1496069" y="4171292"/>
              <a:ext cx="738072" cy="387456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20" name="直线连接符 61"/>
            <p:cNvCxnSpPr>
              <a:stCxn id="12" idx="2"/>
              <a:endCxn id="14" idx="0"/>
            </p:cNvCxnSpPr>
            <p:nvPr/>
          </p:nvCxnSpPr>
          <p:spPr>
            <a:xfrm>
              <a:off x="2234140" y="4171292"/>
              <a:ext cx="698203" cy="41400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21" name="直线连接符 62"/>
            <p:cNvCxnSpPr>
              <a:endCxn id="16" idx="0"/>
            </p:cNvCxnSpPr>
            <p:nvPr/>
          </p:nvCxnSpPr>
          <p:spPr>
            <a:xfrm flipH="1">
              <a:off x="956125" y="5595054"/>
              <a:ext cx="543451" cy="40947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22" name="直线连接符 63"/>
            <p:cNvCxnSpPr>
              <a:endCxn id="18" idx="0"/>
            </p:cNvCxnSpPr>
            <p:nvPr/>
          </p:nvCxnSpPr>
          <p:spPr>
            <a:xfrm>
              <a:off x="1499576" y="5595054"/>
              <a:ext cx="563595" cy="40947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23" name="直线连接符 64"/>
            <p:cNvCxnSpPr>
              <a:stCxn id="16" idx="2"/>
            </p:cNvCxnSpPr>
            <p:nvPr/>
          </p:nvCxnSpPr>
          <p:spPr>
            <a:xfrm flipH="1">
              <a:off x="953892" y="6368346"/>
              <a:ext cx="2233" cy="30156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24" name="圆角矩形 23"/>
            <p:cNvSpPr/>
            <p:nvPr/>
          </p:nvSpPr>
          <p:spPr>
            <a:xfrm>
              <a:off x="2063170" y="4525638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+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36286" y="6004523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zh-CN" altLang="en-US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*</a:t>
              </a:r>
            </a:p>
          </p:txBody>
        </p:sp>
        <p:cxnSp>
          <p:nvCxnSpPr>
            <p:cNvPr id="26" name="直线连接符 67"/>
            <p:cNvCxnSpPr>
              <a:stCxn id="12" idx="2"/>
              <a:endCxn id="24" idx="0"/>
            </p:cNvCxnSpPr>
            <p:nvPr/>
          </p:nvCxnSpPr>
          <p:spPr>
            <a:xfrm flipH="1">
              <a:off x="2230935" y="4171292"/>
              <a:ext cx="3205" cy="35434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27" name="直线连接符 68"/>
            <p:cNvCxnSpPr>
              <a:endCxn id="25" idx="0"/>
            </p:cNvCxnSpPr>
            <p:nvPr/>
          </p:nvCxnSpPr>
          <p:spPr>
            <a:xfrm>
              <a:off x="1499576" y="5595054"/>
              <a:ext cx="4475" cy="40946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28" name="圆角矩形 27"/>
            <p:cNvSpPr/>
            <p:nvPr/>
          </p:nvSpPr>
          <p:spPr>
            <a:xfrm>
              <a:off x="1805932" y="6680825"/>
              <a:ext cx="527899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id</a:t>
              </a:r>
            </a:p>
          </p:txBody>
        </p:sp>
        <p:cxnSp>
          <p:nvCxnSpPr>
            <p:cNvPr id="29" name="直线连接符 70"/>
            <p:cNvCxnSpPr>
              <a:stCxn id="18" idx="2"/>
              <a:endCxn id="28" idx="0"/>
            </p:cNvCxnSpPr>
            <p:nvPr/>
          </p:nvCxnSpPr>
          <p:spPr>
            <a:xfrm>
              <a:off x="2063171" y="6368346"/>
              <a:ext cx="6712" cy="31247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0" name="圆角矩形 29"/>
            <p:cNvSpPr/>
            <p:nvPr/>
          </p:nvSpPr>
          <p:spPr>
            <a:xfrm>
              <a:off x="2672622" y="5301534"/>
              <a:ext cx="527899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F</a:t>
              </a:r>
            </a:p>
          </p:txBody>
        </p:sp>
        <p:cxnSp>
          <p:nvCxnSpPr>
            <p:cNvPr id="31" name="直线连接符 72"/>
            <p:cNvCxnSpPr>
              <a:stCxn id="14" idx="2"/>
              <a:endCxn id="30" idx="0"/>
            </p:cNvCxnSpPr>
            <p:nvPr/>
          </p:nvCxnSpPr>
          <p:spPr>
            <a:xfrm>
              <a:off x="2932344" y="4949124"/>
              <a:ext cx="4228" cy="35241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2" name="圆角矩形 31"/>
            <p:cNvSpPr/>
            <p:nvPr/>
          </p:nvSpPr>
          <p:spPr>
            <a:xfrm>
              <a:off x="2668393" y="6004524"/>
              <a:ext cx="527899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id</a:t>
              </a:r>
            </a:p>
          </p:txBody>
        </p:sp>
        <p:cxnSp>
          <p:nvCxnSpPr>
            <p:cNvPr id="33" name="直线连接符 5"/>
            <p:cNvCxnSpPr>
              <a:stCxn id="30" idx="2"/>
              <a:endCxn id="32" idx="0"/>
            </p:cNvCxnSpPr>
            <p:nvPr/>
          </p:nvCxnSpPr>
          <p:spPr>
            <a:xfrm flipH="1">
              <a:off x="2932343" y="5665356"/>
              <a:ext cx="4229" cy="33916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4" name="圆角矩形 33"/>
            <p:cNvSpPr/>
            <p:nvPr/>
          </p:nvSpPr>
          <p:spPr>
            <a:xfrm>
              <a:off x="1331811" y="5235000"/>
              <a:ext cx="335530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T</a:t>
              </a:r>
            </a:p>
          </p:txBody>
        </p:sp>
        <p:cxnSp>
          <p:nvCxnSpPr>
            <p:cNvPr id="35" name="直线连接符 9"/>
            <p:cNvCxnSpPr>
              <a:stCxn id="13" idx="2"/>
              <a:endCxn id="34" idx="0"/>
            </p:cNvCxnSpPr>
            <p:nvPr/>
          </p:nvCxnSpPr>
          <p:spPr>
            <a:xfrm>
              <a:off x="1496069" y="4922570"/>
              <a:ext cx="3507" cy="31243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6" name="圆角矩形 35"/>
            <p:cNvSpPr/>
            <p:nvPr/>
          </p:nvSpPr>
          <p:spPr>
            <a:xfrm>
              <a:off x="694867" y="7362150"/>
              <a:ext cx="527899" cy="363822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id</a:t>
              </a:r>
            </a:p>
          </p:txBody>
        </p:sp>
        <p:cxnSp>
          <p:nvCxnSpPr>
            <p:cNvPr id="37" name="直线连接符 13"/>
            <p:cNvCxnSpPr>
              <a:stCxn id="15" idx="2"/>
              <a:endCxn id="36" idx="0"/>
            </p:cNvCxnSpPr>
            <p:nvPr/>
          </p:nvCxnSpPr>
          <p:spPr>
            <a:xfrm>
              <a:off x="953892" y="7060581"/>
              <a:ext cx="4925" cy="301569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A5D6B1F9-874B-F38F-D052-DE8EF585A95D}"/>
              </a:ext>
            </a:extLst>
          </p:cNvPr>
          <p:cNvSpPr txBox="1"/>
          <p:nvPr/>
        </p:nvSpPr>
        <p:spPr>
          <a:xfrm>
            <a:off x="2294582" y="2742563"/>
            <a:ext cx="4763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*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+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id</a:t>
            </a:r>
            <a:r>
              <a:rPr kumimoji="1" lang="zh-CN" altLang="en-US" sz="2600" b="1" dirty="0"/>
              <a:t>  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8DFCCBA-4748-A9E9-F412-EC8D7FB67AE5}"/>
              </a:ext>
            </a:extLst>
          </p:cNvPr>
          <p:cNvGrpSpPr/>
          <p:nvPr/>
        </p:nvGrpSpPr>
        <p:grpSpPr bwMode="auto">
          <a:xfrm>
            <a:off x="1126582" y="1359655"/>
            <a:ext cx="6876410" cy="1029368"/>
            <a:chOff x="971550" y="2265362"/>
            <a:chExt cx="6876410" cy="1430811"/>
          </a:xfrm>
        </p:grpSpPr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B8A2B7BA-9C39-2E2D-474B-B477800E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11714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–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 </a:t>
              </a:r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3F2D8D73-7E3C-2258-354D-E3D4FCCE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645002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T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*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T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AF63E97F-AF32-29E2-6DEE-99A30279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542410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 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8.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9.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F027ED70-F218-0A47-BC4E-C185E3CFCCC1}"/>
              </a:ext>
            </a:extLst>
          </p:cNvPr>
          <p:cNvSpPr txBox="1"/>
          <p:nvPr/>
        </p:nvSpPr>
        <p:spPr>
          <a:xfrm>
            <a:off x="1943478" y="2341647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/>
              <a:t>Grammar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3.8.</a:t>
            </a:r>
            <a:endParaRPr kumimoji="1" lang="zh-CN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762781" cy="861774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en-US" altLang="zh-CN" dirty="0"/>
              <a:t> -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/>
        </p:nvSpPr>
        <p:spPr>
          <a:xfrm>
            <a:off x="361245" y="2895614"/>
            <a:ext cx="8449733" cy="127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unambiguous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languages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problematic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programming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languages</a:t>
            </a:r>
            <a:r>
              <a:rPr kumimoji="1" lang="zh-CN" altLang="en-US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4" y="156210"/>
            <a:ext cx="7153197" cy="430887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r>
              <a:rPr kumimoji="1" lang="en-US" altLang="zh-CN" dirty="0"/>
              <a:t> -</a:t>
            </a:r>
            <a:r>
              <a:rPr kumimoji="1" lang="zh-CN" altLang="en-US" dirty="0"/>
              <a:t> </a:t>
            </a:r>
            <a:r>
              <a:rPr kumimoji="1" lang="en-US" altLang="zh-CN" dirty="0"/>
              <a:t>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</a:t>
            </a:r>
            <a:endParaRPr lang="en-US" altLang="zh-CN" dirty="0"/>
          </a:p>
        </p:txBody>
      </p:sp>
      <p:sp>
        <p:nvSpPr>
          <p:cNvPr id="45" name="内容占位符 2"/>
          <p:cNvSpPr>
            <a:spLocks noGrp="1"/>
          </p:cNvSpPr>
          <p:nvPr/>
        </p:nvSpPr>
        <p:spPr>
          <a:xfrm>
            <a:off x="347133" y="1892466"/>
            <a:ext cx="8449733" cy="166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rgbClr val="0070C0"/>
                </a:solidFill>
              </a:rPr>
              <a:t>$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(EOF)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$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-phrase</a:t>
            </a:r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S$</a:t>
            </a:r>
            <a:r>
              <a:rPr kumimoji="1" lang="zh-CN" altLang="en-US" dirty="0"/>
              <a:t> 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97116" y="5458641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/>
              <a:t>Grammar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3.10.</a:t>
            </a:r>
            <a:endParaRPr kumimoji="1" lang="zh-CN" altLang="en-US" sz="20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2BB179-D040-B53B-B208-34BA585FA55E}"/>
              </a:ext>
            </a:extLst>
          </p:cNvPr>
          <p:cNvSpPr txBox="1"/>
          <p:nvPr/>
        </p:nvSpPr>
        <p:spPr>
          <a:xfrm>
            <a:off x="1066892" y="39623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kumimoji="0" lang="en-US" altLang="zh-CN" sz="2000" b="1" dirty="0">
                <a:solidFill>
                  <a:srgbClr val="0070C0"/>
                </a:solidFill>
              </a:rPr>
              <a:t>0.</a:t>
            </a:r>
            <a:r>
              <a:rPr kumimoji="0" lang="zh-CN" altLang="en-US" sz="2000" b="1" dirty="0">
                <a:solidFill>
                  <a:srgbClr val="0070C0"/>
                </a:solidFill>
              </a:rPr>
              <a:t>   </a:t>
            </a:r>
            <a:r>
              <a:rPr kumimoji="0" lang="zh-CN" altLang="en-US" sz="1000" b="1" dirty="0">
                <a:solidFill>
                  <a:srgbClr val="0070C0"/>
                </a:solidFill>
              </a:rPr>
              <a:t> </a:t>
            </a:r>
            <a:r>
              <a:rPr kumimoji="0" lang="en-US" altLang="zh-CN" sz="2000" b="1" dirty="0">
                <a:solidFill>
                  <a:srgbClr val="0070C0"/>
                </a:solidFill>
              </a:rPr>
              <a:t>S</a:t>
            </a:r>
            <a:r>
              <a:rPr kumimoji="0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0" lang="en-US" altLang="zh-CN" sz="2000" b="1" dirty="0">
                <a:solidFill>
                  <a:srgbClr val="0070C0"/>
                </a:solidFill>
              </a:rPr>
              <a:t>-&gt;</a:t>
            </a:r>
            <a:r>
              <a:rPr kumimoji="0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0" lang="en-US" altLang="zh-CN" sz="2000" b="1" dirty="0">
                <a:solidFill>
                  <a:srgbClr val="0070C0"/>
                </a:solidFill>
              </a:rPr>
              <a:t>E$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9BB2B0-30D4-CFF1-1402-EC94EA55DB41}"/>
              </a:ext>
            </a:extLst>
          </p:cNvPr>
          <p:cNvGrpSpPr/>
          <p:nvPr/>
        </p:nvGrpSpPr>
        <p:grpSpPr bwMode="auto">
          <a:xfrm>
            <a:off x="1066892" y="4395247"/>
            <a:ext cx="6876410" cy="1029368"/>
            <a:chOff x="971550" y="2265362"/>
            <a:chExt cx="6876410" cy="1430811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3EF3B30-0DB5-165A-96F0-06F10E525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811714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–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 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53B1F0D-3F6A-7C3B-CDC8-79FB79EC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645002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4.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T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*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5.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T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6.  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33F14353-9CDE-0A92-B37D-BEF04B51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542410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7. 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8.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9.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439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Outline: How to build a parser?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36880" y="1149985"/>
            <a:ext cx="8376285" cy="517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Specifying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the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syntax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of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programming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language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with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Context-Free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Grammars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  <a:sym typeface="Wingdings" panose="05000000000000000000" pitchFamily="2" charset="2"/>
              </a:rPr>
              <a:t>(CFG)</a:t>
            </a: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Top-Down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</a:p>
          <a:p>
            <a:pPr lvl="2"/>
            <a:r>
              <a:rPr kumimoji="1" lang="en-US" altLang="zh-CN" b="1" dirty="0">
                <a:solidFill>
                  <a:srgbClr val="0070C0"/>
                </a:solidFill>
              </a:rPr>
              <a:t>Predictive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Parsing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(LL(k)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Parsing)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Bottom-Up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</a:p>
          <a:p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More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about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parsing: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Automatic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Parser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Generation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Error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Recovery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1315" y="1074420"/>
            <a:ext cx="9087357" cy="5341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sz="2800" dirty="0"/>
              <a:t>P</a:t>
            </a:r>
            <a:r>
              <a:rPr kumimoji="1" lang="en-US" altLang="zh-CN" sz="2800" dirty="0"/>
              <a:t>arsing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CFGs in one compiler is expensive</a:t>
            </a:r>
          </a:p>
          <a:p>
            <a:pPr lvl="1"/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expensive</a:t>
            </a:r>
          </a:p>
          <a:p>
            <a:pPr lvl="1"/>
            <a:r>
              <a:rPr kumimoji="1" lang="en-US" altLang="zh-CN" dirty="0"/>
              <a:t>sometimes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1/3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</a:p>
          <a:p>
            <a:r>
              <a:rPr kumimoji="1" lang="en-US" altLang="zh-CN" sz="2800" dirty="0"/>
              <a:t>Compiler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writers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have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developed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specialized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algorithms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kinds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CFGs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you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build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effective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programming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languages</a:t>
            </a:r>
          </a:p>
          <a:p>
            <a:r>
              <a:rPr kumimoji="1" lang="en-US" altLang="zh-CN" sz="2800" dirty="0">
                <a:sym typeface="+mn-ea"/>
              </a:rPr>
              <a:t>Recursive</a:t>
            </a:r>
            <a:r>
              <a:rPr kumimoji="1" lang="zh-CN" altLang="en-US" sz="2800" dirty="0">
                <a:sym typeface="+mn-ea"/>
              </a:rPr>
              <a:t> </a:t>
            </a:r>
            <a:r>
              <a:rPr kumimoji="1" lang="en-US" altLang="zh-CN" sz="2800" dirty="0">
                <a:sym typeface="+mn-ea"/>
              </a:rPr>
              <a:t>Descent</a:t>
            </a:r>
            <a:r>
              <a:rPr kumimoji="1" lang="zh-CN" altLang="en-US" sz="2800" dirty="0">
                <a:sym typeface="+mn-ea"/>
              </a:rPr>
              <a:t> </a:t>
            </a:r>
            <a:r>
              <a:rPr kumimoji="1" lang="en-US" altLang="zh-CN" sz="2800" dirty="0">
                <a:sym typeface="+mn-ea"/>
              </a:rPr>
              <a:t>Parsing</a:t>
            </a:r>
            <a:endParaRPr kumimoji="1" lang="en-US" altLang="zh-CN" dirty="0"/>
          </a:p>
          <a:p>
            <a:pPr lvl="1" algn="l"/>
            <a:r>
              <a:rPr kumimoji="1" lang="en-US" altLang="zh-CN" b="1" dirty="0">
                <a:solidFill>
                  <a:srgbClr val="4F80BD"/>
                </a:solidFill>
                <a:sym typeface="+mn-ea"/>
              </a:rPr>
              <a:t>top-down</a:t>
            </a:r>
            <a:r>
              <a:rPr kumimoji="1" lang="zh-CN" altLang="en-US" b="1" dirty="0">
                <a:solidFill>
                  <a:srgbClr val="4F80BD"/>
                </a:solidFill>
                <a:sym typeface="+mn-ea"/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  <a:sym typeface="+mn-ea"/>
              </a:rPr>
              <a:t>parsing, p</a:t>
            </a:r>
            <a:r>
              <a:rPr kumimoji="1" lang="en-US" altLang="zh-CN" sz="2400" b="1" dirty="0">
                <a:solidFill>
                  <a:srgbClr val="4F80BD"/>
                </a:solidFill>
                <a:sym typeface="+mn-ea"/>
              </a:rPr>
              <a:t>redictive</a:t>
            </a:r>
            <a:r>
              <a:rPr kumimoji="1" lang="zh-CN" altLang="en-US" sz="2400" b="1" dirty="0">
                <a:solidFill>
                  <a:srgbClr val="4F80BD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4F80BD"/>
                </a:solidFill>
                <a:sym typeface="+mn-ea"/>
              </a:rPr>
              <a:t>parsing</a:t>
            </a:r>
            <a:endParaRPr kumimoji="1" lang="en-US" altLang="zh-CN" b="1" dirty="0">
              <a:solidFill>
                <a:srgbClr val="4F80BD"/>
              </a:solidFill>
            </a:endParaRPr>
          </a:p>
          <a:p>
            <a:pPr lvl="1" algn="l"/>
            <a:r>
              <a:rPr kumimoji="1" lang="en-US" altLang="zh-CN" sz="2400" dirty="0">
                <a:sym typeface="+mn-ea"/>
              </a:rPr>
              <a:t>simple,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coded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hand</a:t>
            </a:r>
            <a:endParaRPr kumimoji="1" lang="en-US" altLang="zh-CN" dirty="0"/>
          </a:p>
          <a:p>
            <a:pPr lvl="1" algn="l"/>
            <a:r>
              <a:rPr kumimoji="1" lang="en-US" altLang="zh-CN" sz="2400" dirty="0">
                <a:sym typeface="+mn-ea"/>
              </a:rPr>
              <a:t>parses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many,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but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sym typeface="+mn-ea"/>
              </a:rPr>
              <a:t>not</a:t>
            </a:r>
            <a:r>
              <a:rPr kumimoji="1" lang="zh-CN" altLang="en-US" sz="2400" b="1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sym typeface="+mn-ea"/>
              </a:rPr>
              <a:t>all</a:t>
            </a:r>
            <a:r>
              <a:rPr kumimoji="1" lang="zh-CN" altLang="en-US" sz="2400" b="1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sym typeface="+mn-ea"/>
              </a:rPr>
              <a:t>CFGs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pPr lvl="2" algn="l"/>
            <a:r>
              <a:rPr kumimoji="1" lang="en-US" altLang="zh-CN" sz="2200" dirty="0">
                <a:sym typeface="+mn-ea"/>
              </a:rPr>
              <a:t>parses</a:t>
            </a:r>
            <a:r>
              <a:rPr kumimoji="1" lang="zh-CN" altLang="en-US" sz="2200" dirty="0">
                <a:sym typeface="+mn-ea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sym typeface="+mn-ea"/>
              </a:rPr>
              <a:t>LL(1)</a:t>
            </a:r>
            <a:r>
              <a:rPr kumimoji="1" lang="zh-CN" altLang="en-US" sz="22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200" dirty="0">
                <a:sym typeface="+mn-ea"/>
              </a:rPr>
              <a:t>grammars</a:t>
            </a:r>
            <a:r>
              <a:rPr kumimoji="1" lang="zh-CN" altLang="en-US" sz="2200" dirty="0">
                <a:sym typeface="+mn-ea"/>
              </a:rPr>
              <a:t>：</a:t>
            </a:r>
            <a:r>
              <a:rPr kumimoji="1" lang="en-US" altLang="zh-CN" sz="2200" b="1" dirty="0">
                <a:solidFill>
                  <a:srgbClr val="0070C0"/>
                </a:solidFill>
                <a:sym typeface="+mn-ea"/>
              </a:rPr>
              <a:t>L</a:t>
            </a:r>
            <a:r>
              <a:rPr kumimoji="1" lang="en-US" altLang="zh-CN" sz="2200" dirty="0">
                <a:sym typeface="+mn-ea"/>
              </a:rPr>
              <a:t>eft-to-right</a:t>
            </a:r>
            <a:r>
              <a:rPr kumimoji="1" lang="zh-CN" altLang="en-US" sz="2200" dirty="0">
                <a:sym typeface="+mn-ea"/>
              </a:rPr>
              <a:t> </a:t>
            </a:r>
            <a:r>
              <a:rPr kumimoji="1" lang="en-US" altLang="zh-CN" sz="2200" dirty="0">
                <a:sym typeface="+mn-ea"/>
              </a:rPr>
              <a:t>parse;</a:t>
            </a:r>
            <a:r>
              <a:rPr kumimoji="1" lang="zh-CN" altLang="en-US" sz="2200" b="1" dirty="0">
                <a:sym typeface="+mn-ea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sym typeface="+mn-ea"/>
              </a:rPr>
              <a:t>L</a:t>
            </a:r>
            <a:r>
              <a:rPr kumimoji="1" lang="en-US" altLang="zh-CN" sz="2200" dirty="0">
                <a:sym typeface="+mn-ea"/>
              </a:rPr>
              <a:t>eftmost-derivation;</a:t>
            </a:r>
            <a:r>
              <a:rPr kumimoji="1" lang="zh-CN" altLang="en-US" sz="2200" dirty="0">
                <a:sym typeface="+mn-ea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sym typeface="+mn-ea"/>
              </a:rPr>
              <a:t>1</a:t>
            </a:r>
            <a:r>
              <a:rPr kumimoji="1" lang="zh-CN" altLang="en-US" sz="2200" dirty="0">
                <a:sym typeface="+mn-ea"/>
              </a:rPr>
              <a:t> </a:t>
            </a:r>
            <a:r>
              <a:rPr kumimoji="1" lang="en-US" altLang="zh-CN" sz="2200" dirty="0">
                <a:sym typeface="+mn-ea"/>
              </a:rPr>
              <a:t>symbol</a:t>
            </a:r>
            <a:r>
              <a:rPr kumimoji="1" lang="zh-CN" altLang="en-US" sz="2200" dirty="0">
                <a:sym typeface="+mn-ea"/>
              </a:rPr>
              <a:t> </a:t>
            </a:r>
            <a:r>
              <a:rPr kumimoji="1" lang="en-US" altLang="zh-CN" sz="2200" dirty="0">
                <a:sym typeface="+mn-ea"/>
              </a:rPr>
              <a:t>lookahead</a:t>
            </a:r>
          </a:p>
          <a:p>
            <a:pPr marL="914400" lvl="2" indent="0" algn="l">
              <a:buNone/>
            </a:pPr>
            <a:endParaRPr kumimoji="1" lang="en-US" altLang="zh-CN" sz="2200" dirty="0">
              <a:sym typeface="+mn-ea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ysClr val="windowText" lastClr="000000"/>
                </a:solidFill>
                <a:sym typeface="+mn-ea"/>
              </a:rPr>
              <a:t>Top-down</a:t>
            </a:r>
            <a:r>
              <a:rPr kumimoji="1" lang="zh-CN" altLang="en-US" sz="2800" b="1" dirty="0">
                <a:sym typeface="+mn-ea"/>
              </a:rPr>
              <a:t> </a:t>
            </a:r>
            <a:r>
              <a:rPr kumimoji="1" lang="en-US" altLang="zh-CN" sz="2800" b="1" dirty="0">
                <a:sym typeface="+mn-ea"/>
              </a:rPr>
              <a:t>parsing:</a:t>
            </a:r>
            <a:endParaRPr kumimoji="1" lang="en-US" altLang="zh-CN" sz="2800" b="1" dirty="0"/>
          </a:p>
          <a:p>
            <a:pPr marL="457200" lvl="1" indent="0" algn="l">
              <a:buNone/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parse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tree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constructed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sym typeface="+mn-ea"/>
              </a:rPr>
              <a:t>from</a:t>
            </a:r>
            <a:r>
              <a:rPr kumimoji="1" lang="zh-CN" altLang="en-US" sz="24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sym typeface="+mn-ea"/>
              </a:rPr>
              <a:t>the</a:t>
            </a:r>
            <a:r>
              <a:rPr kumimoji="1" lang="zh-CN" altLang="en-US" sz="24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sym typeface="+mn-ea"/>
              </a:rPr>
              <a:t>top to bottom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sym typeface="+mn-ea"/>
              </a:rPr>
              <a:t>(from</a:t>
            </a:r>
            <a:r>
              <a:rPr kumimoji="1"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sym typeface="+mn-ea"/>
              </a:rPr>
              <a:t>left</a:t>
            </a:r>
            <a:r>
              <a:rPr kumimoji="1"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sym typeface="+mn-ea"/>
              </a:rPr>
              <a:t>to</a:t>
            </a:r>
            <a:r>
              <a:rPr kumimoji="1"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sym typeface="+mn-ea"/>
              </a:rPr>
              <a:t>right)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Top-Down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parsing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example</a:t>
            </a:r>
          </a:p>
          <a:p>
            <a:r>
              <a:rPr kumimoji="1" lang="en-US" altLang="zh-CN" dirty="0">
                <a:cs typeface="Calibri" panose="020F0502020204030204" charset="0"/>
              </a:rPr>
              <a:t>Grammar: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endParaRPr kumimoji="1" lang="en-US" altLang="zh-CN" dirty="0">
              <a:cs typeface="Calibri" panose="020F0502020204030204" charset="0"/>
            </a:endParaRPr>
          </a:p>
          <a:p>
            <a:endParaRPr kumimoji="1" lang="en-US" altLang="zh-CN" dirty="0">
              <a:cs typeface="Calibri" panose="020F0502020204030204" charset="0"/>
            </a:endParaRPr>
          </a:p>
          <a:p>
            <a:endParaRPr kumimoji="1" lang="en-US" altLang="zh-CN" dirty="0">
              <a:cs typeface="Calibri" panose="020F0502020204030204" charset="0"/>
            </a:endParaRPr>
          </a:p>
          <a:p>
            <a:endParaRPr kumimoji="1" lang="en-US" altLang="zh-CN" dirty="0">
              <a:cs typeface="Calibri" panose="020F0502020204030204" charset="0"/>
            </a:endParaRPr>
          </a:p>
          <a:p>
            <a:r>
              <a:rPr kumimoji="1" lang="en-US" altLang="zh-CN" dirty="0">
                <a:cs typeface="Calibri" panose="020F0502020204030204" charset="0"/>
              </a:rPr>
              <a:t>String:</a:t>
            </a:r>
          </a:p>
          <a:p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from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top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bottom,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from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left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cs typeface="Calibri" panose="020F0502020204030204" charset="0"/>
              </a:rPr>
              <a:t>right:</a:t>
            </a: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773687" y="1871660"/>
            <a:ext cx="5596626" cy="1142996"/>
            <a:chOff x="971550" y="2265362"/>
            <a:chExt cx="5168467" cy="143081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794355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if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then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else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begin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L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print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E</a:t>
              </a:r>
              <a:endParaRPr kumimoji="0" lang="en-US" altLang="zh-CN" sz="2000" b="1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034954" y="2265362"/>
              <a:ext cx="2105063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L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L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E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num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=</a:t>
              </a:r>
              <a:r>
                <a:rPr kumimoji="0" lang="zh-CN" altLang="en-US" sz="20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0"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num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73687" y="2812401"/>
            <a:ext cx="534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Calibri" panose="020F0502020204030204" charset="0"/>
                <a:cs typeface="Calibri" panose="020F0502020204030204" charset="0"/>
              </a:rPr>
              <a:t>Grammar</a:t>
            </a:r>
            <a:r>
              <a:rPr kumimoji="1" lang="zh-CN" altLang="en-US" sz="20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i="1" dirty="0">
                <a:latin typeface="Calibri" panose="020F0502020204030204" charset="0"/>
                <a:cs typeface="Calibri" panose="020F0502020204030204" charset="0"/>
              </a:rPr>
              <a:t>3.11.</a:t>
            </a:r>
            <a:endParaRPr kumimoji="1" lang="zh-CN" altLang="en-US" sz="2000" i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5490" y="3425584"/>
            <a:ext cx="467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i="1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i="1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i="1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i="1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i="1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i="1" dirty="0">
                <a:latin typeface="Calibri" panose="020F0502020204030204" charset="0"/>
                <a:cs typeface="Calibri" panose="020F0502020204030204" charset="0"/>
              </a:rPr>
              <a:t>end</a:t>
            </a:r>
            <a:endParaRPr kumimoji="1" lang="zh-CN" altLang="en-US" sz="2400" b="1" i="1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230589" y="4511780"/>
            <a:ext cx="2202117" cy="1892253"/>
            <a:chOff x="4192211" y="4483440"/>
            <a:chExt cx="2202117" cy="1892253"/>
          </a:xfrm>
        </p:grpSpPr>
        <p:sp>
          <p:nvSpPr>
            <p:cNvPr id="10" name="圆角矩形 9"/>
            <p:cNvSpPr/>
            <p:nvPr/>
          </p:nvSpPr>
          <p:spPr>
            <a:xfrm>
              <a:off x="5162262" y="4483440"/>
              <a:ext cx="253506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S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92211" y="5028807"/>
              <a:ext cx="768815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begin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76811" y="4970505"/>
              <a:ext cx="429252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L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46297" y="5543726"/>
              <a:ext cx="768815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print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441439" y="5563604"/>
              <a:ext cx="253506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E</a:t>
              </a:r>
            </a:p>
          </p:txBody>
        </p:sp>
        <p:cxnSp>
          <p:nvCxnSpPr>
            <p:cNvPr id="16" name="直线连接符 15"/>
            <p:cNvCxnSpPr>
              <a:stCxn id="10" idx="2"/>
              <a:endCxn id="11" idx="0"/>
            </p:cNvCxnSpPr>
            <p:nvPr/>
          </p:nvCxnSpPr>
          <p:spPr>
            <a:xfrm flipH="1">
              <a:off x="4576619" y="4774041"/>
              <a:ext cx="712396" cy="254766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7" name="直线连接符 16"/>
            <p:cNvCxnSpPr>
              <a:stCxn id="10" idx="2"/>
              <a:endCxn id="12" idx="0"/>
            </p:cNvCxnSpPr>
            <p:nvPr/>
          </p:nvCxnSpPr>
          <p:spPr>
            <a:xfrm>
              <a:off x="5289015" y="4774041"/>
              <a:ext cx="802422" cy="196464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8" name="直线连接符 17"/>
            <p:cNvCxnSpPr>
              <a:stCxn id="21" idx="2"/>
              <a:endCxn id="14" idx="0"/>
            </p:cNvCxnSpPr>
            <p:nvPr/>
          </p:nvCxnSpPr>
          <p:spPr>
            <a:xfrm flipH="1">
              <a:off x="5030705" y="5312839"/>
              <a:ext cx="254079" cy="230887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19" name="直线连接符 18"/>
            <p:cNvCxnSpPr>
              <a:stCxn id="21" idx="2"/>
              <a:endCxn id="15" idx="0"/>
            </p:cNvCxnSpPr>
            <p:nvPr/>
          </p:nvCxnSpPr>
          <p:spPr>
            <a:xfrm>
              <a:off x="5284784" y="5312839"/>
              <a:ext cx="283408" cy="250765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21" name="圆角矩形 20"/>
            <p:cNvSpPr/>
            <p:nvPr/>
          </p:nvSpPr>
          <p:spPr>
            <a:xfrm>
              <a:off x="5158031" y="5022238"/>
              <a:ext cx="253506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S</a:t>
              </a:r>
            </a:p>
          </p:txBody>
        </p:sp>
        <p:cxnSp>
          <p:nvCxnSpPr>
            <p:cNvPr id="23" name="直线连接符 22"/>
            <p:cNvCxnSpPr>
              <a:stCxn id="10" idx="2"/>
              <a:endCxn id="21" idx="0"/>
            </p:cNvCxnSpPr>
            <p:nvPr/>
          </p:nvCxnSpPr>
          <p:spPr>
            <a:xfrm flipH="1">
              <a:off x="5284784" y="4774041"/>
              <a:ext cx="4231" cy="248197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25" name="圆角矩形 24"/>
            <p:cNvSpPr/>
            <p:nvPr/>
          </p:nvSpPr>
          <p:spPr>
            <a:xfrm>
              <a:off x="4869102" y="6085092"/>
              <a:ext cx="1401414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num</a:t>
              </a:r>
              <a:r>
                <a:rPr kumimoji="1" lang="zh-CN" altLang="en-US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=</a:t>
              </a:r>
              <a:r>
                <a:rPr kumimoji="1" lang="zh-CN" altLang="en-US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num</a:t>
              </a:r>
              <a:endParaRPr kumimoji="1" lang="zh-CN" altLang="en-US" dirty="0">
                <a:solidFill>
                  <a:srgbClr val="0070C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endParaRPr>
            </a:p>
          </p:txBody>
        </p:sp>
        <p:cxnSp>
          <p:nvCxnSpPr>
            <p:cNvPr id="26" name="直线连接符 25"/>
            <p:cNvCxnSpPr>
              <a:stCxn id="15" idx="2"/>
              <a:endCxn id="25" idx="0"/>
            </p:cNvCxnSpPr>
            <p:nvPr/>
          </p:nvCxnSpPr>
          <p:spPr>
            <a:xfrm>
              <a:off x="5568192" y="5854205"/>
              <a:ext cx="1617" cy="230887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27" name="圆角矩形 26"/>
            <p:cNvSpPr/>
            <p:nvPr/>
          </p:nvSpPr>
          <p:spPr>
            <a:xfrm>
              <a:off x="5768067" y="5567269"/>
              <a:ext cx="626261" cy="29060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</a:rPr>
                <a:t>end</a:t>
              </a:r>
            </a:p>
          </p:txBody>
        </p:sp>
        <p:cxnSp>
          <p:nvCxnSpPr>
            <p:cNvPr id="28" name="直线连接符 27"/>
            <p:cNvCxnSpPr>
              <a:stCxn id="12" idx="2"/>
              <a:endCxn id="27" idx="0"/>
            </p:cNvCxnSpPr>
            <p:nvPr/>
          </p:nvCxnSpPr>
          <p:spPr>
            <a:xfrm flipH="1">
              <a:off x="6081198" y="5261106"/>
              <a:ext cx="10239" cy="306163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</p:grpSp>
      <p:sp>
        <p:nvSpPr>
          <p:cNvPr id="66" name="文本框 65"/>
          <p:cNvSpPr txBox="1"/>
          <p:nvPr/>
        </p:nvSpPr>
        <p:spPr>
          <a:xfrm>
            <a:off x="456909" y="4724291"/>
            <a:ext cx="5961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u="sng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L</a:t>
            </a:r>
          </a:p>
          <a:p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u="sng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L</a:t>
            </a:r>
          </a:p>
          <a:p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u="sng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L</a:t>
            </a:r>
          </a:p>
          <a:p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u="sng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begin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num</a:t>
            </a:r>
            <a:r>
              <a:rPr kumimoji="1" lang="zh-CN" alt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latin typeface="Calibri" panose="020F0502020204030204" charset="0"/>
                <a:cs typeface="Calibri" panose="020F050202020403020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76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cs typeface="Calibri" panose="020F0502020204030204" charset="0"/>
              </a:rPr>
              <a:t>Write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a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recursive-descent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parser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for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this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grammar.</a:t>
            </a:r>
          </a:p>
          <a:p>
            <a:r>
              <a:rPr kumimoji="1" lang="en-US" altLang="zh-CN" dirty="0">
                <a:cs typeface="Calibri" panose="020F0502020204030204" charset="0"/>
              </a:rPr>
              <a:t>Key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ideas: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one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recursive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function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non-terminal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-&gt;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call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this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function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match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this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non-terminal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production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becomes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one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clause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function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endParaRPr kumimoji="1" lang="en-US" altLang="zh-CN" dirty="0">
              <a:cs typeface="Calibri" panose="020F0502020204030204" charset="0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773687" y="3028941"/>
            <a:ext cx="5422241" cy="1029948"/>
            <a:chOff x="971550" y="2265362"/>
            <a:chExt cx="5007423" cy="1289297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559139" cy="127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S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-&gt;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if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E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then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S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else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S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S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-&gt;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begin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S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L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S</a:t>
              </a:r>
              <a:r>
                <a:rPr kumimoji="0" lang="zh-CN" altLang="en-US" sz="2000" b="1" dirty="0"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  <a:sym typeface="Wingdings" panose="05000000000000000000" pitchFamily="2" charset="2"/>
                </a:rPr>
                <a:t>-&gt;</a:t>
              </a:r>
              <a:r>
                <a:rPr kumimoji="0" lang="zh-CN" altLang="en-US" sz="2000" b="1" dirty="0"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  <a:sym typeface="Wingdings" panose="05000000000000000000" pitchFamily="2" charset="2"/>
                </a:rPr>
                <a:t>print</a:t>
              </a:r>
              <a:r>
                <a:rPr kumimoji="0" lang="zh-CN" altLang="en-US" sz="2000" b="1" dirty="0"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  <a:sym typeface="Wingdings" panose="05000000000000000000" pitchFamily="2" charset="2"/>
                </a:rPr>
                <a:t>E</a:t>
              </a:r>
              <a:endParaRPr kumimoji="0" lang="en-US" altLang="zh-CN" sz="2000" b="1" dirty="0">
                <a:cs typeface="Arial" panose="020B0604020202020204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034954" y="2265362"/>
              <a:ext cx="1944019" cy="127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L</a:t>
              </a:r>
              <a:r>
                <a:rPr kumimoji="0" lang="zh-CN" altLang="en-US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-&gt;</a:t>
              </a:r>
              <a:r>
                <a:rPr kumimoji="0" lang="zh-CN" altLang="en-US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L</a:t>
              </a:r>
              <a:r>
                <a:rPr kumimoji="0" lang="zh-CN" altLang="en-US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-&gt;</a:t>
              </a:r>
              <a:r>
                <a:rPr kumimoji="0" lang="zh-CN" altLang="en-US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;</a:t>
              </a:r>
              <a:r>
                <a:rPr kumimoji="0" lang="zh-CN" altLang="en-US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S</a:t>
              </a:r>
              <a:r>
                <a:rPr kumimoji="0" lang="zh-CN" altLang="en-US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E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-&gt;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num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=</a:t>
              </a:r>
              <a:r>
                <a:rPr kumimoji="0" lang="zh-CN" altLang="en-US" sz="2000" b="1" dirty="0">
                  <a:cs typeface="Arial" panose="020B0604020202020204" pitchFamily="34" charset="0"/>
                </a:rPr>
                <a:t>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num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73687" y="3969682"/>
            <a:ext cx="5349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Calibri" panose="020F0502020204030204" charset="0"/>
                <a:cs typeface="Calibri" panose="020F0502020204030204" charset="0"/>
              </a:rPr>
              <a:t>Grammar</a:t>
            </a:r>
            <a:r>
              <a:rPr kumimoji="1" lang="zh-CN" altLang="en-US" sz="20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i="1" dirty="0">
                <a:latin typeface="Calibri" panose="020F0502020204030204" charset="0"/>
                <a:cs typeface="Calibri" panose="020F0502020204030204" charset="0"/>
              </a:rPr>
              <a:t>3.11.</a:t>
            </a:r>
            <a:endParaRPr kumimoji="1" lang="zh-CN" altLang="en-US" sz="2000" i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15315" y="4512672"/>
            <a:ext cx="6141588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) {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switch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) {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END: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(END);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;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SEMI: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(SEMI);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;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default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error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(); 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Overview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1219200" y="838200"/>
            <a:ext cx="6774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49580" indent="-363855" algn="l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kumimoji="1" lang="en-US" altLang="zh-CN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Why</a:t>
            </a:r>
            <a:r>
              <a:rPr kumimoji="1" lang="zh-CN" altLang="en-US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do</a:t>
            </a:r>
            <a:r>
              <a:rPr kumimoji="1" lang="zh-CN" altLang="en-US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we</a:t>
            </a:r>
            <a:r>
              <a:rPr kumimoji="1" lang="zh-CN" altLang="en-US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need</a:t>
            </a:r>
            <a:r>
              <a:rPr kumimoji="1" lang="zh-CN" altLang="en-US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syntax</a:t>
            </a:r>
            <a:r>
              <a:rPr kumimoji="1" lang="zh-CN" altLang="en-US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analysis?</a:t>
            </a:r>
            <a:r>
              <a:rPr kumimoji="1" lang="zh-CN" altLang="en-US" sz="3600" b="1" dirty="0">
                <a:solidFill>
                  <a:srgbClr val="4F80BD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1143000" y="1524000"/>
            <a:ext cx="1649095" cy="2421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foo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x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){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((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x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&gt; </a:t>
            </a:r>
            <a:r>
              <a:rPr lang="en-US" altLang="zh-CN" sz="1800" b="1" dirty="0">
                <a:solidFill>
                  <a:srgbClr val="098658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 =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 =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y;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18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92580"/>
            <a:ext cx="4704080" cy="228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600" y="3886200"/>
            <a:ext cx="61290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No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lexical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errors,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but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multiple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syntax</a:t>
            </a:r>
            <a:r>
              <a:rPr kumimoji="1" lang="zh-CN" altLang="en-US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600" dirty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  <a:sym typeface="+mn-ea"/>
              </a:rPr>
              <a:t>errors.</a:t>
            </a:r>
            <a:endParaRPr lang="en-US" altLang="zh-CN" dirty="0"/>
          </a:p>
        </p:txBody>
      </p:sp>
      <p:sp>
        <p:nvSpPr>
          <p:cNvPr id="120" name="内容占位符 2"/>
          <p:cNvSpPr txBox="1"/>
          <p:nvPr/>
        </p:nvSpPr>
        <p:spPr>
          <a:xfrm>
            <a:off x="1219200" y="4648200"/>
            <a:ext cx="4086225" cy="3778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000" dirty="0"/>
              <a:t>num(1)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plus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num(2)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times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num(3)</a:t>
            </a: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495800"/>
            <a:ext cx="1957070" cy="20440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000" y="5257800"/>
            <a:ext cx="4508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expression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correctly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evaluated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parse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tree rather than token stream.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0" grpId="0" bldLvl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361243" y="761891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874988" y="1219508"/>
            <a:ext cx="5422241" cy="1142996"/>
            <a:chOff x="971550" y="2265362"/>
            <a:chExt cx="5007423" cy="1430811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794355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then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else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begin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-&gt;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print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E</a:t>
              </a:r>
              <a:endParaRPr kumimoji="0" lang="en-US" altLang="zh-CN" sz="2000" b="1" dirty="0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034954" y="2265362"/>
              <a:ext cx="1944019" cy="127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=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</p:txBody>
        </p:sp>
      </p:grp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0" y="2334867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内容占位符 2"/>
          <p:cNvSpPr txBox="1"/>
          <p:nvPr/>
        </p:nvSpPr>
        <p:spPr>
          <a:xfrm>
            <a:off x="457270" y="2471725"/>
            <a:ext cx="8449733" cy="252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</a:p>
          <a:p>
            <a:pPr marL="0" indent="0">
              <a:buNone/>
            </a:pP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THEN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BEGIN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361243" y="761891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874988" y="1219508"/>
            <a:ext cx="5422241" cy="1142996"/>
            <a:chOff x="971550" y="2265362"/>
            <a:chExt cx="5007423" cy="1430811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794355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then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else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begin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-&gt;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print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E</a:t>
              </a:r>
              <a:endParaRPr kumimoji="0" lang="en-US" altLang="zh-CN" sz="2000" b="1" dirty="0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034954" y="2265362"/>
              <a:ext cx="1944019" cy="127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=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</p:txBody>
        </p:sp>
      </p:grp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0" y="2334867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>
          <a:xfrm>
            <a:off x="527755" y="2462201"/>
            <a:ext cx="8449733" cy="418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lexer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// call </a:t>
            </a:r>
            <a:r>
              <a:rPr lang="en-GB" altLang="zh-CN" sz="2000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lexer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extern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getToken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// store the next token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 {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getToken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();} 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// consume the next token and get the new one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==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();}</a:t>
            </a:r>
          </a:p>
          <a:p>
            <a:pPr marL="0" indent="0">
              <a:buNone/>
            </a:pPr>
            <a:endParaRPr kumimoji="1" lang="en-US" altLang="zh-CN" b="1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361243" y="761891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endParaRPr kumimoji="1" lang="zh-CN" altLang="en-US" dirty="0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874988" y="1219508"/>
            <a:ext cx="5422241" cy="1142996"/>
            <a:chOff x="971550" y="2265362"/>
            <a:chExt cx="5007423" cy="1430811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794355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then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else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begin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-&gt;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print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E</a:t>
              </a:r>
              <a:endParaRPr kumimoji="0" lang="en-US" altLang="zh-CN" sz="2000" b="1" dirty="0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034954" y="2265362"/>
              <a:ext cx="1944019" cy="127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=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</p:txBody>
        </p:sp>
      </p:grp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0" y="2334867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527685" y="2404745"/>
            <a:ext cx="8449945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sz="10400" dirty="0"/>
              <a:t>Step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3: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build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a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function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for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each</a:t>
            </a:r>
            <a:r>
              <a:rPr kumimoji="1" lang="zh-CN" altLang="en-US" sz="10400" dirty="0"/>
              <a:t> </a:t>
            </a:r>
            <a:r>
              <a:rPr kumimoji="1" lang="en-US" altLang="zh-CN" sz="10400" dirty="0"/>
              <a:t>non-terminal</a:t>
            </a:r>
          </a:p>
          <a:p>
            <a:pPr marL="0" indent="0">
              <a:buNone/>
            </a:pPr>
            <a:r>
              <a:rPr lang="en-GB" altLang="zh-CN" sz="64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THEN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BEGIN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BEGIN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}</a:t>
            </a:r>
          </a:p>
          <a:p>
            <a:pPr marL="0" indent="0">
              <a:buNone/>
            </a:pP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en-GB" altLang="zh-CN" sz="64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64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}</a:t>
            </a:r>
          </a:p>
          <a:p>
            <a:pPr marL="0" indent="0">
              <a:buNone/>
            </a:pP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  <a:b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64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64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64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6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90372" y="838504"/>
            <a:ext cx="8449733" cy="5695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THEN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BEGIN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extern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getToken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 {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getToken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();} 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==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();}</a:t>
            </a:r>
            <a:endParaRPr lang="en-GB" altLang="zh-CN" sz="1600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THEN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BEGIN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BEGIN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}}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}}</a:t>
            </a:r>
            <a:b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89830" y="2455994"/>
            <a:ext cx="8449733" cy="131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non-terminal,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terminals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874990" y="3857625"/>
            <a:ext cx="5422241" cy="1142996"/>
            <a:chOff x="971550" y="2265362"/>
            <a:chExt cx="5007423" cy="143081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2794355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then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else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begin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-&gt;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print</a:t>
              </a:r>
              <a:r>
                <a:rPr kumimoji="0" lang="zh-CN" altLang="en-US" sz="2000" b="1" dirty="0"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dirty="0">
                  <a:sym typeface="Wingdings" panose="05000000000000000000" pitchFamily="2" charset="2"/>
                </a:rPr>
                <a:t>E</a:t>
              </a:r>
              <a:endParaRPr kumimoji="0" lang="en-US" altLang="zh-CN" sz="2000" b="1" dirty="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034954" y="2265362"/>
              <a:ext cx="1944019" cy="127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L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=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dirty="0">
                <a:sym typeface="+mn-ea"/>
              </a:rPr>
              <a:t>Top-Down Parsing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99051"/>
            <a:ext cx="8449733" cy="120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language?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0" y="2749205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456282" y="1371587"/>
            <a:ext cx="6592678" cy="1337144"/>
            <a:chOff x="971550" y="2265362"/>
            <a:chExt cx="6592678" cy="185861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71550" y="2284412"/>
              <a:ext cx="1350050" cy="183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S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E$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+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–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</a:t>
              </a:r>
            </a:p>
            <a:p>
              <a:pPr>
                <a:spcBef>
                  <a:spcPct val="0"/>
                </a:spcBef>
                <a:buNone/>
              </a:pPr>
              <a:r>
                <a:rPr kumimoji="0" lang="en-US" altLang="zh-CN" sz="2000" b="1" dirty="0"/>
                <a:t>E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T 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684588" y="2265362"/>
              <a:ext cx="1290738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T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*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/>
                <a:t> T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/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T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</a:t>
              </a:r>
              <a:r>
                <a:rPr kumimoji="0" lang="zh-CN" altLang="en-US" sz="2000" b="1" dirty="0">
                  <a:sym typeface="Symbol" panose="05050102010706020507" pitchFamily="2" charset="2"/>
                </a:rPr>
                <a:t> </a:t>
              </a:r>
              <a:r>
                <a:rPr kumimoji="0" lang="en-US" altLang="zh-CN" sz="2000" b="1" dirty="0">
                  <a:sym typeface="Symbol" panose="05050102010706020507" pitchFamily="2" charset="2"/>
                </a:rPr>
                <a:t>F</a:t>
              </a:r>
              <a:endParaRPr kumimoji="0" lang="en-US" altLang="zh-CN" sz="2000" b="1" dirty="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305550" y="2265362"/>
              <a:ext cx="1258678" cy="14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num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/>
                <a:t>F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-&gt;</a:t>
              </a:r>
              <a:r>
                <a:rPr kumimoji="0" lang="zh-CN" altLang="en-US" sz="2000" b="1" dirty="0"/>
                <a:t> </a:t>
              </a:r>
              <a:r>
                <a:rPr kumimoji="0" lang="en-US" altLang="zh-CN" sz="2000" b="1" dirty="0"/>
                <a:t>(E)</a:t>
              </a: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589822" y="2859786"/>
            <a:ext cx="8449733" cy="388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sz="2800" dirty="0"/>
              <a:t>Step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build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each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non-terminal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(EOF); } 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2000" b="1" dirty="0">
                <a:solidFill>
                  <a:srgbClr val="AF00DB"/>
                </a:solidFill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 </a:t>
            </a:r>
            <a:r>
              <a:rPr lang="en-GB" altLang="zh-CN" sz="2000" b="1" dirty="0">
                <a:solidFill>
                  <a:srgbClr val="FF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?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(PLUS);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 </a:t>
            </a:r>
            <a:r>
              <a:rPr lang="en-GB" altLang="zh-CN" sz="2000" b="1" dirty="0">
                <a:solidFill>
                  <a:srgbClr val="FF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?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(MINUS);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 </a:t>
            </a:r>
            <a:r>
              <a:rPr lang="en-GB" altLang="zh-CN" sz="2000" b="1" dirty="0">
                <a:solidFill>
                  <a:srgbClr val="FF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?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14694" y="4191222"/>
            <a:ext cx="3096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FF0000"/>
                </a:solidFill>
              </a:rPr>
              <a:t>If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 err="1">
                <a:solidFill>
                  <a:srgbClr val="FF0000"/>
                </a:solidFill>
              </a:rPr>
              <a:t>tok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==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num,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which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production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to</a:t>
            </a:r>
            <a:r>
              <a:rPr kumimoji="1" lang="zh-CN" altLang="en-US" sz="2200" dirty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</a:rPr>
              <a:t>choose?</a:t>
            </a:r>
            <a:endParaRPr kumimoji="1"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575500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1245" y="1088865"/>
            <a:ext cx="8449733" cy="540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Predictive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parsing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works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only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for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grammars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where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symbol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subexpression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provides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enough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information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choose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which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production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use</a:t>
            </a:r>
            <a:r>
              <a:rPr kumimoji="1" lang="en-US" altLang="zh-CN" dirty="0">
                <a:cs typeface="Calibri" panose="020F0502020204030204" charset="0"/>
              </a:rPr>
              <a:t>.</a:t>
            </a:r>
          </a:p>
          <a:p>
            <a:endParaRPr kumimoji="1"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kumimoji="1"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kumimoji="1" lang="en-US" altLang="zh-CN" dirty="0">
              <a:cs typeface="Calibri" panose="020F0502020204030204" charset="0"/>
            </a:endParaRPr>
          </a:p>
          <a:p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Q: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if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 err="1">
                <a:solidFill>
                  <a:srgbClr val="0070C0"/>
                </a:solidFill>
                <a:cs typeface="Calibri" panose="020F0502020204030204" charset="0"/>
              </a:rPr>
              <a:t>tok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==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num,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which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production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to</a:t>
            </a:r>
            <a:r>
              <a:rPr kumimoji="1" lang="zh-CN" altLang="en-US" sz="2800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  <a:cs typeface="Calibri" panose="020F0502020204030204" charset="0"/>
              </a:rPr>
              <a:t>choose?</a:t>
            </a:r>
          </a:p>
          <a:p>
            <a:pPr lvl="1"/>
            <a:r>
              <a:rPr kumimoji="1" lang="en-US" altLang="zh-CN" dirty="0">
                <a:cs typeface="Calibri" panose="020F0502020204030204" charset="0"/>
              </a:rPr>
              <a:t>First,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need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know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when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choose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each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three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productions</a:t>
            </a:r>
          </a:p>
          <a:p>
            <a:pPr lvl="1"/>
            <a:r>
              <a:rPr kumimoji="1" lang="en-US" altLang="zh-CN" dirty="0">
                <a:cs typeface="Calibri" panose="020F0502020204030204" charset="0"/>
              </a:rPr>
              <a:t>Second,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if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possible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first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terminal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symbols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multiple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productions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can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be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num</a:t>
            </a:r>
            <a:r>
              <a:rPr kumimoji="1" lang="en-US" altLang="zh-CN" dirty="0">
                <a:cs typeface="Calibri" panose="020F0502020204030204" charset="0"/>
              </a:rPr>
              <a:t>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need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rewrite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grammar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that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only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one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production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can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be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used.</a:t>
            </a:r>
            <a:endParaRPr kumimoji="1" lang="zh-CN" altLang="en-US" dirty="0"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6043" y="2381788"/>
            <a:ext cx="13644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–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0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T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86111" y="2696203"/>
            <a:ext cx="332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tok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terminal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</a:t>
            </a:r>
            <a:endParaRPr kumimoji="1"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/>
            </p:nvSpPr>
            <p:spPr>
              <a:xfrm>
                <a:off x="361243" y="923501"/>
                <a:ext cx="8325449" cy="5693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r>
                  <a:rPr kumimoji="1" lang="en-GB" altLang="zh-CN" dirty="0">
                    <a:solidFill>
                      <a:srgbClr val="0070C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l-GR" altLang="zh-CN" dirty="0">
                    <a:solidFill>
                      <a:srgbClr val="0070C0"/>
                    </a:solidFill>
                  </a:rPr>
                  <a:t>)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if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can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derive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in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first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position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l-GR" altLang="zh-CN" dirty="0">
                    <a:solidFill>
                      <a:srgbClr val="FF0000"/>
                    </a:solidFill>
                  </a:rPr>
                  <a:t>)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is the set of terminals that can begin strings derived from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Follow(X)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Xt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Follow(X)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FOLLOW(X) is the set of terminals that can immediately follow X: t ∈ FOLLOW(X) if there is any derivation containing 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Xt.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This can occur if the derivation contains X Y 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Zt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where Y and Z both derive </a:t>
                </a:r>
                <a:r>
                  <a:rPr kumimoji="1" lang="el-GR" altLang="zh-CN" dirty="0">
                    <a:solidFill>
                      <a:srgbClr val="FF0000"/>
                    </a:solidFill>
                  </a:rPr>
                  <a:t>ϵ.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r>
                  <a:rPr kumimoji="1" lang="en-US" altLang="zh-CN" sz="2800" dirty="0">
                    <a:solidFill>
                      <a:srgbClr val="0070C0"/>
                    </a:solidFill>
                  </a:rPr>
                  <a:t>Q: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if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 err="1">
                    <a:solidFill>
                      <a:srgbClr val="0070C0"/>
                    </a:solidFill>
                  </a:rPr>
                  <a:t>tok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==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num,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which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production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to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choose?</a:t>
                </a:r>
              </a:p>
              <a:p>
                <a:pPr lvl="1"/>
                <a:r>
                  <a:rPr kumimoji="1" lang="en-US" altLang="zh-CN" dirty="0"/>
                  <a:t>First,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know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possible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terminal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symbols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when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choose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</a:rPr>
                  <a:t>How?</a:t>
                </a:r>
              </a:p>
              <a:p>
                <a:r>
                  <a:rPr kumimoji="1" lang="en-US" altLang="zh-CN" dirty="0"/>
                  <a:t>Consider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non-terminal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first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be: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token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a:rPr kumimoji="1" lang="zh-CN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)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token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</a:rPr>
                  <a:t>if</a:t>
                </a:r>
                <a:r>
                  <a:rPr kumimoji="1" lang="zh-CN" alt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kumimoji="1" lang="en-US" altLang="zh-CN" b="1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b="1" dirty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kumimoji="1" lang="en-US" altLang="zh-C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3" y="923501"/>
                <a:ext cx="8325449" cy="5693834"/>
              </a:xfrm>
              <a:prstGeom prst="rect">
                <a:avLst/>
              </a:prstGeom>
              <a:blipFill>
                <a:blip r:embed="rId3"/>
                <a:stretch>
                  <a:fillRect l="-1067" t="-1333" r="-1372" b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512445" y="1301115"/>
                <a:ext cx="9164821" cy="4344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070C0"/>
                    </a:solidFill>
                  </a:rPr>
                  <a:t>First(X)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(First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specified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 as</a:t>
                </a:r>
              </a:p>
              <a:p>
                <a:r>
                  <a:rPr kumimoji="1" lang="en-US" altLang="zh-CN" b="1" dirty="0"/>
                  <a:t>Base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case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terminal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symbol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</a:rPr>
                  <a:t>First(X)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{X}</a:t>
                </a:r>
              </a:p>
              <a:p>
                <a:r>
                  <a:rPr kumimoji="1" lang="en-US" altLang="zh-CN" b="1" dirty="0"/>
                  <a:t>Inductive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case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non-terminal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Y1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Y2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…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 err="1">
                    <a:solidFill>
                      <a:srgbClr val="0070C0"/>
                    </a:solidFill>
                  </a:rPr>
                  <a:t>Yk</a:t>
                </a:r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</a:rPr>
                  <a:t>First(X)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First(Y1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Y2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…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 err="1">
                    <a:solidFill>
                      <a:srgbClr val="0070C0"/>
                    </a:solidFill>
                  </a:rPr>
                  <a:t>Yk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kumimoji="1" lang="en-US" altLang="zh-CN" dirty="0">
                    <a:solidFill>
                      <a:srgbClr val="0070C0"/>
                    </a:solidFill>
                  </a:rPr>
                  <a:t>	          </a:t>
                </a:r>
                <a:r>
                  <a:rPr kumimoji="1" lang="en-US" altLang="zh-CN" sz="105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F1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F2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…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 err="1">
                    <a:solidFill>
                      <a:srgbClr val="0070C0"/>
                    </a:solidFill>
                  </a:rPr>
                  <a:t>Fk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where:</a:t>
                </a:r>
              </a:p>
              <a:p>
                <a:pPr marL="1960563" lvl="2" indent="-227013"/>
                <a:r>
                  <a:rPr kumimoji="1" lang="en-US" altLang="zh-CN" dirty="0"/>
                  <a:t>F1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First(Y1)</a:t>
                </a:r>
              </a:p>
              <a:p>
                <a:pPr marL="1960563" lvl="2" indent="-227013"/>
                <a:r>
                  <a:rPr kumimoji="1" lang="en-US" altLang="zh-CN" dirty="0"/>
                  <a:t>F2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First(Y2)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Y1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otherwise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marL="1960563" lvl="2" indent="-227013"/>
                <a:r>
                  <a:rPr kumimoji="1" lang="en-US" altLang="zh-CN" dirty="0"/>
                  <a:t>…</a:t>
                </a:r>
              </a:p>
              <a:p>
                <a:pPr marL="1960563" lvl="2" indent="-227013"/>
                <a:r>
                  <a:rPr kumimoji="1" lang="en-US" altLang="zh-CN" dirty="0" err="1"/>
                  <a:t>Fk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First(</a:t>
                </a:r>
                <a:r>
                  <a:rPr kumimoji="1" lang="en-US" altLang="zh-CN" dirty="0" err="1"/>
                  <a:t>Yk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Y1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Y2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…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otherwise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" y="1301115"/>
                <a:ext cx="9164821" cy="4344670"/>
              </a:xfrm>
              <a:prstGeom prst="rect">
                <a:avLst/>
              </a:prstGeom>
              <a:blipFill>
                <a:blip r:embed="rId3"/>
                <a:stretch>
                  <a:fillRect l="-1247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/>
            </p:nvSpPr>
            <p:spPr>
              <a:xfrm>
                <a:off x="890270" y="1452245"/>
                <a:ext cx="7467600" cy="4344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070C0"/>
                    </a:solidFill>
                  </a:rPr>
                  <a:t>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(Follow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iteratively:</a:t>
                </a:r>
              </a:p>
              <a:p>
                <a:r>
                  <a:rPr kumimoji="1" lang="en-US" altLang="zh-CN" b="1" dirty="0"/>
                  <a:t>Base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case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initially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nothing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</a:rPr>
                  <a:t>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{}</a:t>
                </a:r>
              </a:p>
              <a:p>
                <a:r>
                  <a:rPr kumimoji="1" lang="en-US" altLang="zh-CN" b="1" dirty="0"/>
                  <a:t>Inductive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case</a:t>
                </a:r>
                <a:r>
                  <a:rPr kumimoji="1" lang="en-US" altLang="zh-CN" dirty="0"/>
                  <a:t>:</a:t>
                </a:r>
              </a:p>
              <a:p>
                <a:pPr lvl="1"/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strings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070C0"/>
                    </a:solidFill>
                  </a:rPr>
                  <a:t>   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strings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Y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 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070C0"/>
                    </a:solidFill>
                  </a:rPr>
                  <a:t>   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Follow(X)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Follow(Y)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0" y="1452245"/>
                <a:ext cx="7467600" cy="4344670"/>
              </a:xfrm>
              <a:prstGeom prst="rect">
                <a:avLst/>
              </a:prstGeom>
              <a:blipFill>
                <a:blip r:embed="rId3"/>
                <a:stretch>
                  <a:fillRect l="-1528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Outline: How to build a parser?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115019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Specifying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Context-Free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(CFG)</a:t>
            </a: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Top-Down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Predictive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 (LL(k) Parsing)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Bottom-Up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Automatic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Generation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Recovery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361243" y="847937"/>
                <a:ext cx="8449733" cy="2429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b="1" dirty="0"/>
                  <a:t>Computing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</a:rPr>
                  <a:t>Nullable</a:t>
                </a:r>
                <a:r>
                  <a:rPr kumimoji="1"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</a:rPr>
                  <a:t>Sets</a:t>
                </a:r>
                <a:endParaRPr kumimoji="1" lang="en-US" altLang="zh-CN" b="1" dirty="0"/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Nullable(X)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-&gt;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to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compute?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</a:rPr>
                  <a:t>Iteration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similar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-closure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Algorithm:</a:t>
                </a:r>
              </a:p>
            </p:txBody>
          </p:sp>
        </mc:Choice>
        <mc:Fallback xmlns=""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3" y="847937"/>
                <a:ext cx="8449733" cy="2429934"/>
              </a:xfrm>
              <a:prstGeom prst="rect">
                <a:avLst/>
              </a:prstGeom>
              <a:blipFill rotWithShape="1">
                <a:blip r:embed="rId3"/>
                <a:stretch>
                  <a:fillRect l="-7" t="-9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/>
          <p:nvPr/>
        </p:nvSpPr>
        <p:spPr>
          <a:xfrm>
            <a:off x="361243" y="3277870"/>
            <a:ext cx="8449733" cy="331470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>
                <a:sym typeface="+mn-ea"/>
              </a:rPr>
              <a:t>for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each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symbol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X: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ym typeface="+mn-ea"/>
              </a:rPr>
              <a:t>    </a:t>
            </a:r>
            <a:r>
              <a:rPr kumimoji="1" lang="en-US" altLang="zh-CN" dirty="0">
                <a:sym typeface="+mn-ea"/>
              </a:rPr>
              <a:t>Nullable(X)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False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repeat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ym typeface="+mn-ea"/>
              </a:rPr>
              <a:t>    </a:t>
            </a:r>
            <a:r>
              <a:rPr kumimoji="1" lang="en-US" altLang="zh-CN" dirty="0">
                <a:sym typeface="+mn-ea"/>
              </a:rPr>
              <a:t>for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each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production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X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-&gt;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Y1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Y2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…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 err="1">
                <a:sym typeface="+mn-ea"/>
              </a:rPr>
              <a:t>Yk</a:t>
            </a:r>
            <a:r>
              <a:rPr kumimoji="1" lang="en-US" altLang="zh-CN" dirty="0">
                <a:sym typeface="+mn-ea"/>
              </a:rPr>
              <a:t>: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ym typeface="+mn-ea"/>
              </a:rPr>
              <a:t>        </a:t>
            </a:r>
            <a:r>
              <a:rPr kumimoji="1" lang="en-US" altLang="zh-CN" dirty="0">
                <a:sym typeface="+mn-ea"/>
              </a:rPr>
              <a:t>if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Nullable(Yi)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True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for all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1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&lt;=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 err="1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&lt;=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k: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ym typeface="+mn-ea"/>
              </a:rPr>
              <a:t>            </a:t>
            </a:r>
            <a:r>
              <a:rPr kumimoji="1" lang="en-US" altLang="zh-CN" dirty="0">
                <a:sym typeface="+mn-ea"/>
              </a:rPr>
              <a:t>Nullable(X)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=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True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until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Nullable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did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change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this</a:t>
            </a:r>
            <a:r>
              <a:rPr kumimoji="1" lang="zh-CN" altLang="en-US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+mn-ea"/>
              </a:rPr>
              <a:t>iteration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92430" y="998855"/>
            <a:ext cx="8296275" cy="517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know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each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production,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need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calculate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Follow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sets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endParaRPr kumimoji="1"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kumimoji="1" lang="zh-CN" altLang="en-US" dirty="0">
              <a:cs typeface="Calibri" panose="020F050202020403020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5509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Z 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>
                <a:cs typeface="Arial" panose="020B0604020202020204" pitchFamily="34" charset="0"/>
              </a:rPr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Z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cs typeface="Arial" panose="020B0604020202020204" pitchFamily="34" charset="0"/>
              </a:rPr>
              <a:t>Y</a:t>
            </a:r>
            <a:r>
              <a:rPr kumimoji="0" lang="en-US" altLang="zh-CN" sz="2000" b="1">
                <a:cs typeface="Arial" panose="020B0604020202020204" pitchFamily="34" charset="0"/>
                <a:sym typeface="Symbol" panose="05050102010706020507" pitchFamily="2" charset="2"/>
              </a:rPr>
              <a:t>  </a:t>
            </a:r>
            <a:r>
              <a:rPr kumimoji="0" lang="en-US" altLang="zh-CN" sz="2000" b="1">
                <a:cs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cs typeface="Arial" panose="020B0604020202020204" pitchFamily="34" charset="0"/>
              </a:rPr>
              <a:t>Y</a:t>
            </a:r>
            <a:r>
              <a:rPr kumimoji="0" lang="en-US" altLang="zh-CN" sz="2000" b="1">
                <a:cs typeface="Arial" panose="020B0604020202020204" pitchFamily="34" charset="0"/>
                <a:sym typeface="Symbol" panose="05050102010706020507" pitchFamily="2" charset="2"/>
              </a:rPr>
              <a:t> </a:t>
            </a:r>
            <a:endParaRPr kumimoji="0" lang="en-US" altLang="zh-CN" sz="2000" b="1">
              <a:cs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X 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>
                <a:cs typeface="Arial" panose="020B0604020202020204" pitchFamily="34" charset="0"/>
              </a:rPr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X 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>
                <a:cs typeface="Arial" panose="020B0604020202020204" pitchFamily="34" charset="0"/>
              </a:rPr>
              <a:t> Y </a:t>
            </a:r>
          </a:p>
        </p:txBody>
      </p:sp>
      <p:graphicFrame>
        <p:nvGraphicFramePr>
          <p:cNvPr id="9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know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of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each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production,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need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to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calculate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cs typeface="Calibri" panose="020F0502020204030204" charset="0"/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  <a:cs typeface="Calibri" panose="020F050202020403020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Calibri" panose="020F0502020204030204" charset="0"/>
              </a:rPr>
              <a:t>Follow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sets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endParaRPr kumimoji="1" lang="en-US" altLang="zh-CN" dirty="0">
              <a:cs typeface="Calibri" panose="020F0502020204030204" charset="0"/>
            </a:endParaRPr>
          </a:p>
          <a:p>
            <a:pPr marL="0" indent="0">
              <a:buNone/>
            </a:pPr>
            <a:endParaRPr kumimoji="1" lang="zh-CN" altLang="en-US" dirty="0">
              <a:cs typeface="Calibri" panose="020F050202020403020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5509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Z 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>
                <a:cs typeface="Arial" panose="020B0604020202020204" pitchFamily="34" charset="0"/>
              </a:rPr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Z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cs typeface="Arial" panose="020B0604020202020204" pitchFamily="34" charset="0"/>
              </a:rPr>
              <a:t>Y</a:t>
            </a:r>
            <a:r>
              <a:rPr kumimoji="0" lang="en-US" altLang="zh-CN" sz="2000" b="1">
                <a:cs typeface="Arial" panose="020B0604020202020204" pitchFamily="34" charset="0"/>
                <a:sym typeface="Symbol" panose="05050102010706020507" pitchFamily="2" charset="2"/>
              </a:rPr>
              <a:t>  </a:t>
            </a:r>
            <a:r>
              <a:rPr kumimoji="0" lang="en-US" altLang="zh-CN" sz="2000" b="1">
                <a:cs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cs typeface="Arial" panose="020B0604020202020204" pitchFamily="34" charset="0"/>
              </a:rPr>
              <a:t>Y</a:t>
            </a:r>
            <a:r>
              <a:rPr kumimoji="0" lang="en-US" altLang="zh-CN" sz="2000" b="1">
                <a:cs typeface="Arial" panose="020B0604020202020204" pitchFamily="34" charset="0"/>
                <a:sym typeface="Symbol" panose="05050102010706020507" pitchFamily="2" charset="2"/>
              </a:rPr>
              <a:t> </a:t>
            </a:r>
            <a:endParaRPr kumimoji="0"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X 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>
                <a:cs typeface="Arial" panose="020B0604020202020204" pitchFamily="34" charset="0"/>
              </a:rPr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cs typeface="Arial" panose="020B0604020202020204" pitchFamily="34" charset="0"/>
              </a:rPr>
              <a:t>X </a:t>
            </a:r>
            <a:r>
              <a:rPr kumimoji="0" lang="en-US" altLang="zh-CN" sz="2000" b="1" dirty="0">
                <a:cs typeface="Arial" panose="020B0604020202020204" pitchFamily="34" charset="0"/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>
                <a:cs typeface="Arial" panose="020B0604020202020204" pitchFamily="34" charset="0"/>
              </a:rPr>
              <a:t> Y </a:t>
            </a:r>
          </a:p>
        </p:txBody>
      </p:sp>
      <p:graphicFrame>
        <p:nvGraphicFramePr>
          <p:cNvPr id="18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847767" y="4612937"/>
            <a:ext cx="2171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Initialize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nullable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815267" y="2257108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892246" y="2217419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80061" y="2217418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0826" y="2598416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3006897" y="2571431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4974514" y="2571431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829555" y="2253932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810327" y="2584131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39330" y="2217419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49105" y="2217419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810490" y="2563493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80061" y="2561905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Outline: </a:t>
            </a:r>
            <a:r>
              <a:rPr lang="en-US" dirty="0">
                <a:sym typeface="+mn-ea"/>
              </a:rPr>
              <a:t>How to build a parser?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115019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Specifying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Context-Free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(CFG)</a:t>
            </a: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Build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the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parser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based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on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the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CFG: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Top-Down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Predictive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(LL(k)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Parsing)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Bottom-Up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</a:p>
          <a:p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More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about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parsing: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Automatic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Parser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Generation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Error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Recovery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Nullable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47767" y="4612937"/>
            <a:ext cx="21717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Stop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iteration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847840" y="4612640"/>
            <a:ext cx="2162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Initialize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first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sets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798685" y="2252352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839330" y="2225356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4397" y="2590480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96730" y="2223775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839330" y="2566674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4880061" y="2571431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829555" y="2253932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839330" y="2190429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20542" y="2253932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5986" y="2571429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51859" y="2593657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4876973" y="2561903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847766" y="4612937"/>
            <a:ext cx="229623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Iterate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again.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No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change.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Stop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iteration.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形标注 1 25"/>
          <p:cNvSpPr/>
          <p:nvPr/>
        </p:nvSpPr>
        <p:spPr>
          <a:xfrm>
            <a:off x="7697470" y="5093970"/>
            <a:ext cx="1085215" cy="653415"/>
          </a:xfrm>
          <a:prstGeom prst="borderCallout1">
            <a:avLst>
              <a:gd name="adj1" fmla="val 50757"/>
              <a:gd name="adj2" fmla="val -1041"/>
              <a:gd name="adj3" fmla="val -2721"/>
              <a:gd name="adj4" fmla="val -417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25" name="线形标注 1 24"/>
          <p:cNvSpPr/>
          <p:nvPr/>
        </p:nvSpPr>
        <p:spPr>
          <a:xfrm>
            <a:off x="7697470" y="3429000"/>
            <a:ext cx="1068070" cy="579120"/>
          </a:xfrm>
          <a:prstGeom prst="borderCallout1">
            <a:avLst>
              <a:gd name="adj1" fmla="val 50757"/>
              <a:gd name="adj2" fmla="val -1041"/>
              <a:gd name="adj3" fmla="val 157045"/>
              <a:gd name="adj4" fmla="val -1263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440305" y="3200400"/>
            <a:ext cx="1087120" cy="685800"/>
          </a:xfrm>
          <a:prstGeom prst="wedgeRoundRectCallout">
            <a:avLst>
              <a:gd name="adj1" fmla="val -25641"/>
              <a:gd name="adj2" fmla="val 90462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 tokens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p:sp>
        <p:nvSpPr>
          <p:cNvPr id="4" name="内容占位符 12"/>
          <p:cNvSpPr>
            <a:spLocks noGrp="1"/>
          </p:cNvSpPr>
          <p:nvPr/>
        </p:nvSpPr>
        <p:spPr>
          <a:xfrm>
            <a:off x="533400" y="914400"/>
            <a:ext cx="7918450" cy="85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tokens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programs.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parser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must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distinguish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between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valid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and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invalid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strings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of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tokens.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400" y="1769110"/>
            <a:ext cx="77654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We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need: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language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describing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valid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strings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of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tokens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method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distinguishing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valid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from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invalid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strings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of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tokens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8470" y="3124200"/>
            <a:ext cx="1752600" cy="1291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main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(){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00B05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}</a:t>
            </a:r>
            <a:endParaRPr lang="en-US" altLang="zh-CN" sz="20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470" y="4724400"/>
            <a:ext cx="1752600" cy="1291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mian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(){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00B05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}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6505" y="4188460"/>
            <a:ext cx="914400" cy="908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Lexer</a:t>
            </a:r>
          </a:p>
        </p:txBody>
      </p:sp>
      <p:sp>
        <p:nvSpPr>
          <p:cNvPr id="15" name="折角形 14"/>
          <p:cNvSpPr/>
          <p:nvPr/>
        </p:nvSpPr>
        <p:spPr>
          <a:xfrm>
            <a:off x="3355975" y="4302760"/>
            <a:ext cx="587375" cy="60769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2440305" y="5398770"/>
            <a:ext cx="1087120" cy="685800"/>
          </a:xfrm>
          <a:prstGeom prst="wedgeRoundRectCallout">
            <a:avLst>
              <a:gd name="adj1" fmla="val -26518"/>
              <a:gd name="adj2" fmla="val -92500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not C tokens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6353810" y="3222625"/>
            <a:ext cx="1087120" cy="685800"/>
          </a:xfrm>
          <a:prstGeom prst="wedgeRoundRectCallout">
            <a:avLst>
              <a:gd name="adj1" fmla="val -25641"/>
              <a:gd name="adj2" fmla="val 90462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 syntax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371975" y="3146425"/>
            <a:ext cx="1809750" cy="1291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en-GB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ID 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LP RP LB </a:t>
            </a:r>
            <a:r>
              <a:rPr lang="en-US" altLang="en-GB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00B05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INT 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SEMI RB</a:t>
            </a:r>
            <a:endParaRPr lang="en-US" altLang="zh-CN" sz="20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71975" y="4746625"/>
            <a:ext cx="1814830" cy="1291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en-GB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INT</a:t>
            </a:r>
            <a:r>
              <a:rPr lang="en-US" altLang="en-GB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LP LP RP LB </a:t>
            </a:r>
            <a:r>
              <a:rPr lang="en-US" altLang="en-GB" sz="2000" b="1" dirty="0">
                <a:solidFill>
                  <a:srgbClr val="00B05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INT </a:t>
            </a:r>
            <a:r>
              <a:rPr 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 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SEMI RB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ID</a:t>
            </a:r>
            <a:endParaRPr lang="en-US" altLang="en-GB" sz="2000" b="1" dirty="0">
              <a:solidFill>
                <a:srgbClr val="795E26"/>
              </a:solidFill>
              <a:effectLst/>
              <a:latin typeface="等线" panose="02010600030101010101" charset="-122"/>
              <a:ea typeface="等线" panose="02010600030101010101" charset="-122"/>
              <a:cs typeface="Calibri" panose="020F05020202040302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30010" y="4210685"/>
            <a:ext cx="962660" cy="908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Parser</a:t>
            </a:r>
          </a:p>
        </p:txBody>
      </p:sp>
      <p:sp>
        <p:nvSpPr>
          <p:cNvPr id="23" name="折角形 22"/>
          <p:cNvSpPr/>
          <p:nvPr/>
        </p:nvSpPr>
        <p:spPr>
          <a:xfrm>
            <a:off x="7316470" y="4324985"/>
            <a:ext cx="587375" cy="60769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6353810" y="5420995"/>
            <a:ext cx="1087120" cy="685800"/>
          </a:xfrm>
          <a:prstGeom prst="wedgeRoundRectCallout">
            <a:avLst>
              <a:gd name="adj1" fmla="val -26518"/>
              <a:gd name="adj2" fmla="val -92500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not C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6" grpId="0" animBg="1"/>
      <p:bldP spid="9" grpId="0" animBg="1"/>
      <p:bldP spid="10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847766" y="4612937"/>
            <a:ext cx="2296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Initialize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follow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sets</a:t>
            </a:r>
            <a:endParaRPr kumimoji="1" lang="zh-CN" altLang="en-US" sz="2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757410" y="2261869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39356" y="5502672"/>
            <a:ext cx="1512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/>
              <a:t>First(YZ)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?</a:t>
            </a:r>
            <a:endParaRPr kumimoji="1" lang="zh-CN" altLang="en-US" sz="2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939356" y="4828381"/>
            <a:ext cx="1375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/>
              <a:t>First(Z)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?</a:t>
            </a:r>
            <a:endParaRPr kumimoji="1" lang="zh-CN" altLang="en-US" sz="22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839330" y="2233293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20265" y="2253932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22486" y="2600007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28041" y="2600006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7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4820265" y="2539858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47767" y="4543424"/>
                <a:ext cx="2167645" cy="110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Follow(Y)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=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Follow(X)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Follow(Y)</a:t>
                </a:r>
                <a:endParaRPr kumimoji="1" lang="zh-CN" altLang="en-US" sz="2200" dirty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767" y="4543424"/>
                <a:ext cx="2167645" cy="1106805"/>
              </a:xfrm>
              <a:prstGeom prst="rect">
                <a:avLst/>
              </a:prstGeom>
              <a:blipFill rotWithShape="1">
                <a:blip r:embed="rId3"/>
                <a:stretch>
                  <a:fillRect l="-26" t="-57" r="1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possible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symbols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Nullable,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29555" y="2253932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80630" y="2217419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Y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</a:t>
            </a:r>
            <a:endParaRPr kumimoji="0" lang="en-US" altLang="zh-CN" sz="2000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4530" y="2217419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13" name="Group 6"/>
          <p:cNvGraphicFramePr/>
          <p:nvPr/>
        </p:nvGraphicFramePr>
        <p:xfrm>
          <a:off x="404105" y="3328669"/>
          <a:ext cx="6400800" cy="269716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a}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C0B73A2-7E66-2D53-F220-85315918BB03}"/>
              </a:ext>
            </a:extLst>
          </p:cNvPr>
          <p:cNvSpPr txBox="1"/>
          <p:nvPr/>
        </p:nvSpPr>
        <p:spPr>
          <a:xfrm>
            <a:off x="6847766" y="4612937"/>
            <a:ext cx="229623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Iterate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again.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No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change.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Stop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iteration.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0" y="1354084"/>
            <a:ext cx="7908919" cy="517789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5289588" y="2681468"/>
            <a:ext cx="24187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production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5363" y="2746409"/>
            <a:ext cx="4219576" cy="30100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0" y="1354084"/>
            <a:ext cx="7908919" cy="517789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1" name="圆角矩形 10"/>
          <p:cNvSpPr/>
          <p:nvPr/>
        </p:nvSpPr>
        <p:spPr>
          <a:xfrm>
            <a:off x="1671637" y="3436885"/>
            <a:ext cx="3014662" cy="6839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6814" y="3512144"/>
            <a:ext cx="33477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compute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nullable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iteratively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0" y="1354084"/>
            <a:ext cx="7908919" cy="517789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1671636" y="4122685"/>
            <a:ext cx="5186363" cy="6839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3180" y="3648935"/>
            <a:ext cx="33458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Analyze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prefix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Y1…Yi-1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0" y="1354084"/>
            <a:ext cx="7908919" cy="517789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1" name="圆角矩形 10"/>
          <p:cNvSpPr/>
          <p:nvPr/>
        </p:nvSpPr>
        <p:spPr>
          <a:xfrm>
            <a:off x="1657349" y="4859682"/>
            <a:ext cx="6157914" cy="6839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6306" y="4076307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Analyze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suffix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Yi+1…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Yk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0" y="1354084"/>
            <a:ext cx="7908919" cy="517789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1657349" y="5537806"/>
            <a:ext cx="6157914" cy="6839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6430" y="3389562"/>
            <a:ext cx="30175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Analyze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substring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Yi+1…Yj-1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empty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 </a:t>
            </a:r>
            <a:endParaRPr kumimoji="1" lang="en-US" altLang="zh-CN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2305" y="2025796"/>
            <a:ext cx="3172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Y1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Y2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...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Yi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……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Yj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Yk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6936237" y="2280057"/>
            <a:ext cx="184568" cy="394460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2073" y="2544056"/>
            <a:ext cx="1581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kumimoji="1" lang="zh-CN" altLang="en-US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substring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1243" y="999067"/>
            <a:ext cx="8449733" cy="142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cs typeface="Calibri" panose="020F0502020204030204" charset="0"/>
              </a:rPr>
              <a:t>Regular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languages</a:t>
            </a:r>
          </a:p>
          <a:p>
            <a:pPr lvl="1"/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weakest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formal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languages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widely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used</a:t>
            </a:r>
          </a:p>
          <a:p>
            <a:r>
              <a:rPr kumimoji="1" lang="en-US" altLang="zh-CN" dirty="0">
                <a:cs typeface="Calibri" panose="020F0502020204030204" charset="0"/>
              </a:rPr>
              <a:t>Consider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the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following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r>
              <a:rPr kumimoji="1" lang="en-US" altLang="zh-CN" dirty="0">
                <a:cs typeface="Calibri" panose="020F0502020204030204" charset="0"/>
              </a:rPr>
              <a:t>language: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2875280" y="2355160"/>
                <a:ext cx="258064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</a:rPr>
                                <m:t>(</m:t>
                              </m:r>
                            </m:e>
                            <m:sup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</a:rPr>
                            <m:t> </m:t>
                          </m:r>
                        </m:e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MS Mincho" charset="0"/>
                            </a:rPr>
                            <m:t>𝑖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kumimoji="1" lang="zh-CN" altLang="en-US" sz="2200" dirty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80" y="2355160"/>
                <a:ext cx="2580640" cy="474489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下箭头 27"/>
          <p:cNvSpPr/>
          <p:nvPr/>
        </p:nvSpPr>
        <p:spPr>
          <a:xfrm>
            <a:off x="4074160" y="2880548"/>
            <a:ext cx="182880" cy="32512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926080" y="3217774"/>
                <a:ext cx="2479040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{</a:t>
                </a:r>
                <a14:m>
                  <m:oMath xmlns:m="http://schemas.openxmlformats.org/officeDocument/2006/math">
                    <m:r>
                      <a:rPr kumimoji="1" lang="en-US" altLang="zh-CN" sz="220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(),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(()),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((())),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…}</a:t>
                </a: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0" y="3217774"/>
                <a:ext cx="2479040" cy="429895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143000" y="5498887"/>
            <a:ext cx="6593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need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more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powerful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formal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languages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handle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recursive</a:t>
            </a:r>
            <a:r>
              <a:rPr kumimoji="1" lang="zh-CN" alt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structure.</a:t>
            </a:r>
            <a:endParaRPr kumimoji="1" lang="zh-CN" altLang="en-US" sz="28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55920" y="2776385"/>
            <a:ext cx="2580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Recursive</a:t>
            </a:r>
            <a:r>
              <a:rPr kumimoji="1" lang="zh-CN" altLang="en-US" sz="22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Structure</a:t>
            </a:r>
            <a:endParaRPr kumimoji="1" lang="zh-CN" altLang="en-US" sz="2200" dirty="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内容占位符 2"/>
          <p:cNvSpPr txBox="1"/>
          <p:nvPr/>
        </p:nvSpPr>
        <p:spPr>
          <a:xfrm>
            <a:off x="361315" y="3698875"/>
            <a:ext cx="8449945" cy="179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cs typeface="Calibri" panose="020F0502020204030204" charset="0"/>
              </a:rPr>
              <a:t>This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language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is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not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regular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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cannot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be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recognized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by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a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regular</a:t>
            </a:r>
            <a:r>
              <a:rPr kumimoji="1" lang="zh-CN" altLang="en-US" sz="2600" dirty="0">
                <a:cs typeface="Calibri" panose="020F0502020204030204" charset="0"/>
                <a:sym typeface="Wingdings" panose="05000000000000000000" pitchFamily="2" charset="2"/>
              </a:rPr>
              <a:t> </a:t>
            </a:r>
            <a:r>
              <a:rPr kumimoji="1" lang="en-US" altLang="zh-CN" sz="2600" dirty="0">
                <a:cs typeface="Calibri" panose="020F0502020204030204" charset="0"/>
                <a:sym typeface="Wingdings" panose="05000000000000000000" pitchFamily="2" charset="2"/>
              </a:rPr>
              <a:t>expression (i.e., accepted by a DFA)</a:t>
            </a:r>
            <a:endParaRPr kumimoji="1" lang="en-US" altLang="zh-CN" sz="2600" dirty="0">
              <a:cs typeface="Calibri" panose="020F0502020204030204" charset="0"/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cs typeface="Calibri" panose="020F0502020204030204" charset="0"/>
              </a:rPr>
              <a:t>Recursive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structure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is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common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in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programming</a:t>
            </a:r>
            <a:r>
              <a:rPr kumimoji="1" lang="zh-CN" altLang="en-US" sz="2600" dirty="0">
                <a:cs typeface="Calibri" panose="020F0502020204030204" charset="0"/>
              </a:rPr>
              <a:t> </a:t>
            </a:r>
            <a:r>
              <a:rPr kumimoji="1" lang="en-US" altLang="zh-CN" sz="2600" dirty="0">
                <a:cs typeface="Calibri" panose="020F0502020204030204" charset="0"/>
              </a:rPr>
              <a:t>languages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Calibri" panose="020F0502020204030204" charset="0"/>
              </a:rPr>
              <a:t>((1+2)</a:t>
            </a:r>
            <a:r>
              <a:rPr kumimoji="1" lang="zh-CN" altLang="en-US" sz="2400" dirty="0">
                <a:cs typeface="Calibri" panose="020F0502020204030204" charset="0"/>
              </a:rPr>
              <a:t> </a:t>
            </a:r>
            <a:r>
              <a:rPr kumimoji="1" lang="en-US" altLang="zh-CN" sz="2400" dirty="0">
                <a:cs typeface="Calibri" panose="020F0502020204030204" charset="0"/>
              </a:rPr>
              <a:t>+</a:t>
            </a:r>
            <a:r>
              <a:rPr kumimoji="1" lang="zh-CN" altLang="en-US" sz="2400" dirty="0">
                <a:cs typeface="Calibri" panose="020F0502020204030204" charset="0"/>
              </a:rPr>
              <a:t> </a:t>
            </a:r>
            <a:r>
              <a:rPr kumimoji="1" lang="en-US" altLang="zh-CN" sz="2400" dirty="0">
                <a:cs typeface="Calibri" panose="020F0502020204030204" charset="0"/>
              </a:rPr>
              <a:t>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/>
      <p:bldP spid="30" grpId="0"/>
      <p:bldP spid="3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769937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First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and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Follow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Sets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0" y="1354084"/>
            <a:ext cx="7908919" cy="517789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1" name="圆角矩形 10"/>
          <p:cNvSpPr/>
          <p:nvPr/>
        </p:nvSpPr>
        <p:spPr>
          <a:xfrm>
            <a:off x="617540" y="6218581"/>
            <a:ext cx="7401772" cy="34197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18047" y="3370979"/>
            <a:ext cx="11557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Iteration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17540" y="2406988"/>
            <a:ext cx="7401772" cy="34197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25309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52401" y="3276600"/>
            <a:ext cx="457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Build parsing table where </a:t>
            </a:r>
            <a:r>
              <a:rPr kumimoji="0" lang="en-US" altLang="zh-CN" sz="2000" dirty="0">
                <a:solidFill>
                  <a:srgbClr val="0070C0"/>
                </a:solidFill>
              </a:rPr>
              <a:t>row X, col T</a:t>
            </a:r>
            <a:r>
              <a:rPr kumimoji="0" lang="zh-CN" altLang="en-US" sz="2000" dirty="0">
                <a:solidFill>
                  <a:srgbClr val="0070C0"/>
                </a:solidFill>
              </a:rPr>
              <a:t> </a:t>
            </a:r>
            <a:r>
              <a:rPr kumimoji="0" lang="en-US" altLang="zh-CN" sz="2000" dirty="0"/>
              <a:t>tells parser which clause</a:t>
            </a:r>
            <a:r>
              <a:rPr kumimoji="0" lang="zh-CN" altLang="en-US" sz="2000" dirty="0"/>
              <a:t> </a:t>
            </a:r>
            <a:r>
              <a:rPr kumimoji="0" lang="en-US" altLang="zh-CN" sz="2000" dirty="0"/>
              <a:t>to execute in</a:t>
            </a:r>
            <a:r>
              <a:rPr kumimoji="0" lang="zh-CN" altLang="en-US" sz="2000" dirty="0"/>
              <a:t> </a:t>
            </a:r>
            <a:r>
              <a:rPr kumimoji="0" lang="en-US" altLang="zh-CN" sz="2000" dirty="0">
                <a:solidFill>
                  <a:srgbClr val="0070C0"/>
                </a:solidFill>
              </a:rPr>
              <a:t>function X </a:t>
            </a:r>
            <a:r>
              <a:rPr kumimoji="0" lang="en-US" altLang="zh-CN" sz="2000" dirty="0"/>
              <a:t>with </a:t>
            </a:r>
            <a:r>
              <a:rPr kumimoji="0" lang="en-US" altLang="zh-CN" sz="2000" dirty="0">
                <a:solidFill>
                  <a:srgbClr val="0070C0"/>
                </a:solidFill>
              </a:rPr>
              <a:t>next-token T</a:t>
            </a:r>
            <a:r>
              <a:rPr kumimoji="0" lang="en-US" altLang="zh-CN" sz="2000" dirty="0"/>
              <a:t>:</a:t>
            </a:r>
          </a:p>
        </p:txBody>
      </p:sp>
      <p:graphicFrame>
        <p:nvGraphicFramePr>
          <p:cNvPr id="22" name="Group 127"/>
          <p:cNvGraphicFramePr/>
          <p:nvPr/>
        </p:nvGraphicFramePr>
        <p:xfrm>
          <a:off x="223837" y="4752438"/>
          <a:ext cx="4948239" cy="1768476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1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2"/>
              <p:cNvSpPr txBox="1">
                <a:spLocks noChangeArrowheads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</p:txBody>
          </p:sp>
        </mc:Choice>
        <mc:Fallback xmlns="">
          <p:sp>
            <p:nvSpPr>
              <p:cNvPr id="2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52" t="-480" r="-145" b="-472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Z </a:t>
            </a:r>
            <a:r>
              <a:rPr kumimoji="0" lang="en-US" altLang="zh-CN" sz="2000" b="1">
                <a:sym typeface="Symbol" panose="05050102010706020507" pitchFamily="2" charset="2"/>
              </a:rPr>
              <a:t></a:t>
            </a:r>
            <a:r>
              <a:rPr kumimoji="0" lang="en-US" altLang="zh-CN" sz="2000" b="1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Z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d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08164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52401" y="3276600"/>
            <a:ext cx="457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Build parsing table where </a:t>
            </a:r>
            <a:r>
              <a:rPr kumimoji="0" lang="en-US" altLang="zh-CN" sz="2000" dirty="0">
                <a:solidFill>
                  <a:srgbClr val="0070C0"/>
                </a:solidFill>
              </a:rPr>
              <a:t>row X, col T</a:t>
            </a:r>
            <a:r>
              <a:rPr kumimoji="0" lang="zh-CN" altLang="en-US" sz="2000" dirty="0">
                <a:solidFill>
                  <a:srgbClr val="0070C0"/>
                </a:solidFill>
              </a:rPr>
              <a:t> </a:t>
            </a:r>
            <a:r>
              <a:rPr kumimoji="0" lang="en-US" altLang="zh-CN" sz="2000" dirty="0"/>
              <a:t>tells parser which clause</a:t>
            </a:r>
            <a:r>
              <a:rPr kumimoji="0" lang="zh-CN" altLang="en-US" sz="2000" dirty="0"/>
              <a:t> </a:t>
            </a:r>
            <a:r>
              <a:rPr kumimoji="0" lang="en-US" altLang="zh-CN" sz="2000" dirty="0"/>
              <a:t>to execute in</a:t>
            </a:r>
            <a:r>
              <a:rPr kumimoji="0" lang="zh-CN" altLang="en-US" sz="2000" dirty="0"/>
              <a:t> </a:t>
            </a:r>
            <a:r>
              <a:rPr kumimoji="0" lang="en-US" altLang="zh-CN" sz="2000" dirty="0">
                <a:solidFill>
                  <a:srgbClr val="0070C0"/>
                </a:solidFill>
              </a:rPr>
              <a:t>function X </a:t>
            </a:r>
            <a:r>
              <a:rPr kumimoji="0" lang="en-US" altLang="zh-CN" sz="2000" dirty="0"/>
              <a:t>with </a:t>
            </a:r>
            <a:r>
              <a:rPr kumimoji="0" lang="en-US" altLang="zh-CN" sz="2000" dirty="0">
                <a:solidFill>
                  <a:srgbClr val="0070C0"/>
                </a:solidFill>
              </a:rPr>
              <a:t>next-token T</a:t>
            </a:r>
            <a:r>
              <a:rPr kumimoji="0" lang="en-US" altLang="zh-CN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2"/>
              <p:cNvSpPr txBox="1">
                <a:spLocks noChangeArrowheads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</p:txBody>
          </p:sp>
        </mc:Choice>
        <mc:Fallback xmlns="">
          <p:sp>
            <p:nvSpPr>
              <p:cNvPr id="2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52" t="-480" r="-145" b="-472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127"/>
          <p:cNvGraphicFramePr/>
          <p:nvPr/>
        </p:nvGraphicFramePr>
        <p:xfrm>
          <a:off x="223837" y="4752438"/>
          <a:ext cx="4948239" cy="1768476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1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Z-&gt;XYZ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 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Z-&gt;XYZ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Z-&gt;XYZ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460905" y="5146779"/>
            <a:ext cx="12452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First(XYZ)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Z </a:t>
            </a:r>
            <a:r>
              <a:rPr kumimoji="0" lang="en-US" altLang="zh-CN" sz="2000" b="1">
                <a:sym typeface="Symbol" panose="05050102010706020507" pitchFamily="2" charset="2"/>
              </a:rPr>
              <a:t></a:t>
            </a:r>
            <a:r>
              <a:rPr kumimoji="0" lang="en-US" altLang="zh-CN" sz="2000" b="1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Z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25450" y="1685926"/>
            <a:ext cx="1371600" cy="34607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13879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52401" y="3276600"/>
            <a:ext cx="457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Build parsing table where </a:t>
            </a:r>
            <a:r>
              <a:rPr kumimoji="0" lang="en-US" altLang="zh-CN" sz="2000" dirty="0">
                <a:solidFill>
                  <a:srgbClr val="0070C0"/>
                </a:solidFill>
              </a:rPr>
              <a:t>row X, col T</a:t>
            </a:r>
            <a:r>
              <a:rPr kumimoji="0" lang="zh-CN" altLang="en-US" sz="2000" dirty="0">
                <a:solidFill>
                  <a:srgbClr val="0070C0"/>
                </a:solidFill>
              </a:rPr>
              <a:t> </a:t>
            </a:r>
            <a:r>
              <a:rPr kumimoji="0" lang="en-US" altLang="zh-CN" sz="2000" dirty="0"/>
              <a:t>tells parser which clause</a:t>
            </a:r>
            <a:r>
              <a:rPr kumimoji="0" lang="zh-CN" altLang="en-US" sz="2000" dirty="0"/>
              <a:t> </a:t>
            </a:r>
            <a:r>
              <a:rPr kumimoji="0" lang="en-US" altLang="zh-CN" sz="2000" dirty="0"/>
              <a:t>to execute in</a:t>
            </a:r>
            <a:r>
              <a:rPr kumimoji="0" lang="zh-CN" altLang="en-US" sz="2000" dirty="0"/>
              <a:t> </a:t>
            </a:r>
            <a:r>
              <a:rPr kumimoji="0" lang="en-US" altLang="zh-CN" sz="2000" dirty="0">
                <a:solidFill>
                  <a:srgbClr val="0070C0"/>
                </a:solidFill>
              </a:rPr>
              <a:t>function X </a:t>
            </a:r>
            <a:r>
              <a:rPr kumimoji="0" lang="en-US" altLang="zh-CN" sz="2000" dirty="0"/>
              <a:t>with </a:t>
            </a:r>
            <a:r>
              <a:rPr kumimoji="0" lang="en-US" altLang="zh-CN" sz="2000" dirty="0">
                <a:solidFill>
                  <a:srgbClr val="0070C0"/>
                </a:solidFill>
              </a:rPr>
              <a:t>next-token T</a:t>
            </a:r>
            <a:r>
              <a:rPr kumimoji="0" lang="en-US" altLang="zh-CN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2"/>
              <p:cNvSpPr txBox="1">
                <a:spLocks noChangeArrowheads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</p:txBody>
          </p:sp>
        </mc:Choice>
        <mc:Fallback xmlns="">
          <p:sp>
            <p:nvSpPr>
              <p:cNvPr id="2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152" t="-480" r="-145" b="-472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Z </a:t>
            </a:r>
            <a:r>
              <a:rPr kumimoji="0" lang="en-US" altLang="zh-CN" sz="2000" b="1">
                <a:sym typeface="Symbol" panose="05050102010706020507" pitchFamily="2" charset="2"/>
              </a:rPr>
              <a:t></a:t>
            </a:r>
            <a:r>
              <a:rPr kumimoji="0" lang="en-US" altLang="zh-CN" sz="2000" b="1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Z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54200" y="1728788"/>
            <a:ext cx="1098550" cy="3460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976562" y="1724026"/>
            <a:ext cx="1098550" cy="3460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38150" y="2057400"/>
            <a:ext cx="1098550" cy="3460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1" name="Group 127"/>
          <p:cNvGraphicFramePr/>
          <p:nvPr>
            <p:custDataLst>
              <p:tags r:id="rId1"/>
            </p:custDataLst>
          </p:nvPr>
        </p:nvGraphicFramePr>
        <p:xfrm>
          <a:off x="135255" y="4641215"/>
          <a:ext cx="4948555" cy="2028901"/>
        </p:xfrm>
        <a:graphic>
          <a:graphicData uri="http://schemas.openxmlformats.org/drawingml/2006/table">
            <a:tbl>
              <a:tblPr/>
              <a:tblGrid>
                <a:gridCol w="114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X-&gt;a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30199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52401" y="3276600"/>
            <a:ext cx="457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Build parsing table where </a:t>
            </a:r>
            <a:r>
              <a:rPr kumimoji="0" lang="en-US" altLang="zh-CN" sz="2000" dirty="0">
                <a:solidFill>
                  <a:srgbClr val="0070C0"/>
                </a:solidFill>
              </a:rPr>
              <a:t>row X, col T</a:t>
            </a:r>
            <a:r>
              <a:rPr kumimoji="0" lang="zh-CN" altLang="en-US" sz="2000" dirty="0">
                <a:solidFill>
                  <a:srgbClr val="0070C0"/>
                </a:solidFill>
              </a:rPr>
              <a:t> </a:t>
            </a:r>
            <a:r>
              <a:rPr kumimoji="0" lang="en-US" altLang="zh-CN" sz="2000" dirty="0"/>
              <a:t>tells parser which clause</a:t>
            </a:r>
            <a:r>
              <a:rPr kumimoji="0" lang="zh-CN" altLang="en-US" sz="2000" dirty="0"/>
              <a:t> </a:t>
            </a:r>
            <a:r>
              <a:rPr kumimoji="0" lang="en-US" altLang="zh-CN" sz="2000" dirty="0"/>
              <a:t>to execute in</a:t>
            </a:r>
            <a:r>
              <a:rPr kumimoji="0" lang="zh-CN" altLang="en-US" sz="2000" dirty="0"/>
              <a:t> </a:t>
            </a:r>
            <a:r>
              <a:rPr kumimoji="0" lang="en-US" altLang="zh-CN" sz="2000" dirty="0">
                <a:solidFill>
                  <a:srgbClr val="0070C0"/>
                </a:solidFill>
              </a:rPr>
              <a:t>function X </a:t>
            </a:r>
            <a:r>
              <a:rPr kumimoji="0" lang="en-US" altLang="zh-CN" sz="2000" dirty="0"/>
              <a:t>with </a:t>
            </a:r>
            <a:r>
              <a:rPr kumimoji="0" lang="en-US" altLang="zh-CN" sz="2000" dirty="0">
                <a:solidFill>
                  <a:srgbClr val="0070C0"/>
                </a:solidFill>
              </a:rPr>
              <a:t>next-token T</a:t>
            </a:r>
            <a:r>
              <a:rPr kumimoji="0" lang="en-US" altLang="zh-CN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2"/>
              <p:cNvSpPr txBox="1">
                <a:spLocks noChangeArrowheads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</p:txBody>
          </p:sp>
        </mc:Choice>
        <mc:Fallback xmlns="">
          <p:sp>
            <p:nvSpPr>
              <p:cNvPr id="2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52" t="-480" r="-145" b="-472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828801" y="2070101"/>
            <a:ext cx="1098550" cy="3460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22" name="Group 127"/>
          <p:cNvGraphicFramePr/>
          <p:nvPr/>
        </p:nvGraphicFramePr>
        <p:xfrm>
          <a:off x="90488" y="4483506"/>
          <a:ext cx="4948239" cy="2316808"/>
        </p:xfrm>
        <a:graphic>
          <a:graphicData uri="http://schemas.openxmlformats.org/drawingml/2006/table">
            <a:tbl>
              <a:tblPr/>
              <a:tblGrid>
                <a:gridCol w="11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Y-&gt;c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X-&gt;a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03731" y="5853112"/>
            <a:ext cx="142566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Follow(Y)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19594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52401" y="3276600"/>
            <a:ext cx="457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Build parsing table where </a:t>
            </a:r>
            <a:r>
              <a:rPr kumimoji="0" lang="en-US" altLang="zh-CN" sz="2000" dirty="0">
                <a:solidFill>
                  <a:srgbClr val="0070C0"/>
                </a:solidFill>
              </a:rPr>
              <a:t>row X, col T</a:t>
            </a:r>
            <a:r>
              <a:rPr kumimoji="0" lang="zh-CN" altLang="en-US" sz="2000" dirty="0">
                <a:solidFill>
                  <a:srgbClr val="0070C0"/>
                </a:solidFill>
              </a:rPr>
              <a:t> </a:t>
            </a:r>
            <a:r>
              <a:rPr kumimoji="0" lang="en-US" altLang="zh-CN" sz="2000" dirty="0"/>
              <a:t>tells parser which clause</a:t>
            </a:r>
            <a:r>
              <a:rPr kumimoji="0" lang="zh-CN" altLang="en-US" sz="2000" dirty="0"/>
              <a:t> </a:t>
            </a:r>
            <a:r>
              <a:rPr kumimoji="0" lang="en-US" altLang="zh-CN" sz="2000" dirty="0"/>
              <a:t>to execute in</a:t>
            </a:r>
            <a:r>
              <a:rPr kumimoji="0" lang="zh-CN" altLang="en-US" sz="2000" dirty="0"/>
              <a:t> </a:t>
            </a:r>
            <a:r>
              <a:rPr kumimoji="0" lang="en-US" altLang="zh-CN" sz="2000" dirty="0">
                <a:solidFill>
                  <a:srgbClr val="0070C0"/>
                </a:solidFill>
              </a:rPr>
              <a:t>function X </a:t>
            </a:r>
            <a:r>
              <a:rPr kumimoji="0" lang="en-US" altLang="zh-CN" sz="2000" dirty="0"/>
              <a:t>with </a:t>
            </a:r>
            <a:r>
              <a:rPr kumimoji="0" lang="en-US" altLang="zh-CN" sz="2000" dirty="0">
                <a:solidFill>
                  <a:srgbClr val="0070C0"/>
                </a:solidFill>
              </a:rPr>
              <a:t>next-token T</a:t>
            </a:r>
            <a:r>
              <a:rPr kumimoji="0" lang="en-US" altLang="zh-CN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2"/>
              <p:cNvSpPr txBox="1">
                <a:spLocks noChangeArrowheads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</p:txBody>
          </p:sp>
        </mc:Choice>
        <mc:Fallback xmlns="">
          <p:sp>
            <p:nvSpPr>
              <p:cNvPr id="2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884" y="3276600"/>
                <a:ext cx="4386261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52" t="-480" r="-145" b="-472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83088" y="2057400"/>
            <a:ext cx="1098550" cy="3460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9" name="Group 127"/>
          <p:cNvGraphicFramePr/>
          <p:nvPr/>
        </p:nvGraphicFramePr>
        <p:xfrm>
          <a:off x="90488" y="4251374"/>
          <a:ext cx="4948239" cy="2560494"/>
        </p:xfrm>
        <a:graphic>
          <a:graphicData uri="http://schemas.openxmlformats.org/drawingml/2006/table">
            <a:tbl>
              <a:tblPr/>
              <a:tblGrid>
                <a:gridCol w="11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Y-&gt;c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X-&gt;a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38727" y="6355174"/>
                <a:ext cx="2547936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Follow(X)</a:t>
                </a:r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First(Y)</a:t>
                </a:r>
                <a:endParaRPr kumimoji="1" lang="zh-CN" altLang="en-US" sz="2200" dirty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27" y="6355174"/>
                <a:ext cx="2547936" cy="429895"/>
              </a:xfrm>
              <a:prstGeom prst="rect">
                <a:avLst/>
              </a:prstGeom>
              <a:blipFill rotWithShape="1">
                <a:blip r:embed="rId4"/>
                <a:stretch>
                  <a:fillRect t="-22" r="1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0549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460" y="3276600"/>
            <a:ext cx="41989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600" dirty="0">
                <a:solidFill>
                  <a:srgbClr val="0070C0"/>
                </a:solidFill>
              </a:rPr>
              <a:t>What if there are blanks?  </a:t>
            </a:r>
          </a:p>
        </p:txBody>
      </p:sp>
      <p:graphicFrame>
        <p:nvGraphicFramePr>
          <p:cNvPr id="8" name="Group 127">
            <a:extLst>
              <a:ext uri="{FF2B5EF4-FFF2-40B4-BE49-F238E27FC236}">
                <a16:creationId xmlns:a16="http://schemas.microsoft.com/office/drawing/2014/main" id="{0F6EE3C9-7F33-24C2-F0E3-84F0D92B4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634963"/>
              </p:ext>
            </p:extLst>
          </p:nvPr>
        </p:nvGraphicFramePr>
        <p:xfrm>
          <a:off x="2097880" y="3886249"/>
          <a:ext cx="4948239" cy="2560472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1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Y-&gt;c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X-&gt;a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D47BF82-1A74-3AE8-42D2-0BDC1BC9BA12}"/>
              </a:ext>
            </a:extLst>
          </p:cNvPr>
          <p:cNvSpPr txBox="1"/>
          <p:nvPr/>
        </p:nvSpPr>
        <p:spPr>
          <a:xfrm>
            <a:off x="4538934" y="3276600"/>
            <a:ext cx="33270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600" dirty="0">
                <a:solidFill>
                  <a:srgbClr val="0070C0"/>
                </a:solidFill>
              </a:rPr>
              <a:t>--&gt;  syntax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4232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>
            <a:off x="4267200" y="838200"/>
            <a:ext cx="0" cy="2286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Group 112"/>
          <p:cNvGraphicFramePr>
            <a:graphicFrameLocks noGrp="1"/>
          </p:cNvGraphicFramePr>
          <p:nvPr/>
        </p:nvGraphicFramePr>
        <p:xfrm>
          <a:off x="4508500" y="1004888"/>
          <a:ext cx="4419600" cy="195262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d,a,c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0488" y="10477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/>
              <a:t>Grammar</a:t>
            </a:r>
            <a:r>
              <a:rPr kumimoji="0" lang="en-US" altLang="zh-CN" sz="1800" b="0"/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8150" y="17033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X Y 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Z</a:t>
            </a:r>
            <a:r>
              <a:rPr kumimoji="0" lang="en-US" altLang="zh-CN" sz="2000" b="1" dirty="0">
                <a:sym typeface="Symbol" panose="05050102010706020507" pitchFamily="2" charset="2"/>
              </a:rPr>
              <a:t>  </a:t>
            </a:r>
            <a:r>
              <a:rPr kumimoji="0" lang="en-US" altLang="zh-CN" sz="2000" b="1" dirty="0"/>
              <a:t>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5" y="1703388"/>
            <a:ext cx="88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 </a:t>
            </a:r>
            <a:r>
              <a:rPr kumimoji="0" lang="en-US" altLang="zh-CN" sz="2000" b="1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/>
              <a:t>Y</a:t>
            </a:r>
            <a:r>
              <a:rPr kumimoji="0" lang="en-US" altLang="zh-CN" sz="2000" b="1">
                <a:sym typeface="Symbol" panose="05050102010706020507" pitchFamily="2" charset="2"/>
              </a:rPr>
              <a:t> </a:t>
            </a:r>
            <a:endParaRPr kumimoji="0" lang="en-US" altLang="zh-CN" sz="20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0" y="1703388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 dirty="0"/>
              <a:t>X </a:t>
            </a:r>
            <a:r>
              <a:rPr kumimoji="0" lang="en-US" altLang="zh-CN" sz="2000" b="1" dirty="0">
                <a:sym typeface="Symbol" panose="05050102010706020507" pitchFamily="2" charset="2"/>
              </a:rPr>
              <a:t></a:t>
            </a:r>
            <a:r>
              <a:rPr kumimoji="0" lang="en-US" altLang="zh-CN" sz="2000" b="1" dirty="0"/>
              <a:t> Y </a:t>
            </a:r>
          </a:p>
        </p:txBody>
      </p:sp>
      <p:graphicFrame>
        <p:nvGraphicFramePr>
          <p:cNvPr id="8" name="Group 127"/>
          <p:cNvGraphicFramePr/>
          <p:nvPr>
            <p:extLst>
              <p:ext uri="{D42A27DB-BD31-4B8C-83A1-F6EECF244321}">
                <p14:modId xmlns:p14="http://schemas.microsoft.com/office/powerpoint/2010/main" val="4283592459"/>
              </p:ext>
            </p:extLst>
          </p:nvPr>
        </p:nvGraphicFramePr>
        <p:xfrm>
          <a:off x="2097880" y="3886249"/>
          <a:ext cx="4948239" cy="2560472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1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Z-&gt;d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Y-&gt;c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Y-&gt;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X-&gt;a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X-&gt;Y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81991" y="3259002"/>
            <a:ext cx="838001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Is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it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possible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to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put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2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grammar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rules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in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the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same</a:t>
            </a:r>
            <a:r>
              <a:rPr lang="zh-CN" altLang="en-US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>
                <a:solidFill>
                  <a:srgbClr val="0070C0"/>
                </a:solidFill>
              </a:rPr>
              <a:t>box?</a:t>
            </a:r>
            <a:endParaRPr kumimoji="0" lang="en-US" altLang="zh-CN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/>
            </p:nvSpPr>
            <p:spPr>
              <a:xfrm>
                <a:off x="413441" y="930275"/>
                <a:ext cx="8419465" cy="5177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r>
                  <a:rPr kumimoji="1" lang="en-US" altLang="zh-CN" b="1" dirty="0">
                    <a:solidFill>
                      <a:srgbClr val="0070C0"/>
                    </a:solidFill>
                  </a:rPr>
                  <a:t>LL(1)</a:t>
                </a:r>
                <a:r>
                  <a:rPr kumimoji="1"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</a:rPr>
                  <a:t>grammar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 so-obtained predictive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contains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duplicate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entries.</a:t>
                </a:r>
                <a:endParaRPr lang="en-US" altLang="zh-CN" b="1" dirty="0">
                  <a:ea typeface="宋体" panose="02010600030101010101" pitchFamily="2" charset="-122"/>
                </a:endParaRPr>
              </a:p>
              <a:p>
                <a:pPr lvl="1"/>
                <a:r>
                  <a:rPr kumimoji="1" lang="en-US" altLang="zh-CN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L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eft-to-right</a:t>
                </a:r>
                <a:r>
                  <a:rPr kumimoji="1"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parse,</a:t>
                </a:r>
                <a:r>
                  <a:rPr kumimoji="1"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L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eft-most</a:t>
                </a:r>
                <a:r>
                  <a:rPr kumimoji="1"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derivation,</a:t>
                </a:r>
                <a:r>
                  <a:rPr kumimoji="1"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1</a:t>
                </a:r>
                <a:r>
                  <a:rPr kumimoji="1"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symbol</a:t>
                </a:r>
                <a:r>
                  <a:rPr kumimoji="1"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lookahead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grammar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LL(1)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LL(k)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columns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include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k-length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terminals: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every LL(k) grammar is an LL(</a:t>
                </a:r>
                <a:r>
                  <a:rPr kumimoji="1" lang="en-US" altLang="zh-CN" dirty="0" err="1"/>
                  <a:t>k+n</a:t>
                </a:r>
                <a:r>
                  <a:rPr kumimoji="1" lang="en-US" altLang="zh-CN" dirty="0"/>
                  <a:t>) grammar, for any 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" y="930275"/>
                <a:ext cx="8419465" cy="5177790"/>
              </a:xfrm>
              <a:prstGeom prst="rect">
                <a:avLst/>
              </a:prstGeom>
              <a:blipFill>
                <a:blip r:embed="rId3"/>
                <a:stretch>
                  <a:fillRect l="-1205" t="-2451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Group 4"/>
          <p:cNvGraphicFramePr/>
          <p:nvPr>
            <p:extLst>
              <p:ext uri="{D42A27DB-BD31-4B8C-83A1-F6EECF244321}">
                <p14:modId xmlns:p14="http://schemas.microsoft.com/office/powerpoint/2010/main" val="1729871212"/>
              </p:ext>
            </p:extLst>
          </p:nvPr>
        </p:nvGraphicFramePr>
        <p:xfrm>
          <a:off x="1905000" y="4267178"/>
          <a:ext cx="5334000" cy="95567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7070" y="900430"/>
            <a:ext cx="7617460" cy="90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Tokens to parse: Lparen Rparen $   (write as “( ) $” below)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Grammar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 S→(S)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∣ε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726017" y="5277642"/>
            <a:ext cx="2130865" cy="1036637"/>
          </a:xfrm>
          <a:prstGeom prst="ellipse">
            <a:avLst/>
          </a:prstGeom>
          <a:solidFill>
            <a:srgbClr val="4472C4"/>
          </a:solidFill>
          <a:ln w="9525">
            <a:solidFill>
              <a:sysClr val="windowText" lastClr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Basic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Method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67480" y="5292725"/>
            <a:ext cx="2672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F80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Terminal: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F80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F80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F80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Non-terminal: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F80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F80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derive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141892972"/>
                  </p:ext>
                </p:extLst>
              </p:nvPr>
            </p:nvGraphicFramePr>
            <p:xfrm>
              <a:off x="4133215" y="1448435"/>
              <a:ext cx="4239260" cy="791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9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9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98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98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(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$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021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141892972"/>
                  </p:ext>
                </p:extLst>
              </p:nvPr>
            </p:nvGraphicFramePr>
            <p:xfrm>
              <a:off x="4133215" y="1448435"/>
              <a:ext cx="4239260" cy="791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9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9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98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98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(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$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02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38" t="-100000" r="-418462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4078" t="-100000" r="-164078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614" t="-100000" r="-10361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0000" r="-238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文本框 14"/>
          <p:cNvSpPr txBox="1"/>
          <p:nvPr/>
        </p:nvSpPr>
        <p:spPr>
          <a:xfrm>
            <a:off x="1144905" y="2244090"/>
            <a:ext cx="1673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(     )     $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23865" y="22860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parsing table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46785" y="2884170"/>
            <a:ext cx="728980" cy="685800"/>
            <a:chOff x="1491" y="4552"/>
            <a:chExt cx="1148" cy="1080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2058" y="4552"/>
              <a:ext cx="15" cy="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491" y="5052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F80BD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input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11860" y="4173855"/>
            <a:ext cx="2595880" cy="1273810"/>
            <a:chOff x="1841" y="6273"/>
            <a:chExt cx="4088" cy="200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ln w="63500">
              <a:solidFill>
                <a:schemeClr val="accent1">
                  <a:alpha val="91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391285" y="5596255"/>
            <a:ext cx="1889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parsing stack</a:t>
            </a:r>
          </a:p>
        </p:txBody>
      </p:sp>
      <p:sp>
        <p:nvSpPr>
          <p:cNvPr id="27" name="矩形 26"/>
          <p:cNvSpPr/>
          <p:nvPr/>
        </p:nvSpPr>
        <p:spPr>
          <a:xfrm>
            <a:off x="3009900" y="4261485"/>
            <a:ext cx="459740" cy="112014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$</a:t>
            </a:r>
          </a:p>
        </p:txBody>
      </p:sp>
      <p:sp>
        <p:nvSpPr>
          <p:cNvPr id="28" name="矩形 27"/>
          <p:cNvSpPr/>
          <p:nvPr/>
        </p:nvSpPr>
        <p:spPr>
          <a:xfrm>
            <a:off x="2531110" y="4255770"/>
            <a:ext cx="459740" cy="112014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33215" y="3032760"/>
            <a:ext cx="2226310" cy="1961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Stack top: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symbol: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action: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矩形 30"/>
          <p:cNvSpPr/>
          <p:nvPr/>
        </p:nvSpPr>
        <p:spPr>
          <a:xfrm>
            <a:off x="5918835" y="303276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32" name="矩形 31"/>
          <p:cNvSpPr/>
          <p:nvPr/>
        </p:nvSpPr>
        <p:spPr>
          <a:xfrm>
            <a:off x="6285230" y="3709035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(</a:t>
            </a:r>
          </a:p>
        </p:txBody>
      </p:sp>
      <p:sp>
        <p:nvSpPr>
          <p:cNvPr id="33" name="矩形 32"/>
          <p:cNvSpPr/>
          <p:nvPr/>
        </p:nvSpPr>
        <p:spPr>
          <a:xfrm>
            <a:off x="5478145" y="4483100"/>
            <a:ext cx="1160145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derive</a:t>
            </a:r>
          </a:p>
        </p:txBody>
      </p:sp>
      <p:sp>
        <p:nvSpPr>
          <p:cNvPr id="34" name="矩形 33"/>
          <p:cNvSpPr/>
          <p:nvPr/>
        </p:nvSpPr>
        <p:spPr>
          <a:xfrm>
            <a:off x="2052320" y="4255135"/>
            <a:ext cx="459740" cy="112014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1573530" y="4255135"/>
            <a:ext cx="459740" cy="112014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36" name="矩形 35"/>
          <p:cNvSpPr/>
          <p:nvPr/>
        </p:nvSpPr>
        <p:spPr>
          <a:xfrm>
            <a:off x="1094740" y="4255770"/>
            <a:ext cx="459740" cy="112014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(</a:t>
            </a:r>
          </a:p>
        </p:txBody>
      </p:sp>
      <p:sp>
        <p:nvSpPr>
          <p:cNvPr id="37" name="矩形 36"/>
          <p:cNvSpPr/>
          <p:nvPr/>
        </p:nvSpPr>
        <p:spPr>
          <a:xfrm>
            <a:off x="5918835" y="303276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(</a:t>
            </a:r>
          </a:p>
        </p:txBody>
      </p:sp>
      <p:sp>
        <p:nvSpPr>
          <p:cNvPr id="39" name="矩形 38"/>
          <p:cNvSpPr/>
          <p:nvPr/>
        </p:nvSpPr>
        <p:spPr>
          <a:xfrm>
            <a:off x="5478145" y="4483100"/>
            <a:ext cx="1160145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match</a:t>
            </a:r>
          </a:p>
        </p:txBody>
      </p:sp>
      <p:sp>
        <p:nvSpPr>
          <p:cNvPr id="40" name="矩形 39"/>
          <p:cNvSpPr/>
          <p:nvPr/>
        </p:nvSpPr>
        <p:spPr>
          <a:xfrm>
            <a:off x="4940300" y="1828800"/>
            <a:ext cx="1324610" cy="41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2410" y="2884170"/>
            <a:ext cx="728980" cy="685800"/>
            <a:chOff x="1491" y="4552"/>
            <a:chExt cx="1148" cy="1080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058" y="4552"/>
              <a:ext cx="15" cy="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491" y="5052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F80BD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input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5918835" y="303276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45" name="矩形 44"/>
          <p:cNvSpPr/>
          <p:nvPr/>
        </p:nvSpPr>
        <p:spPr>
          <a:xfrm>
            <a:off x="6285230" y="3709035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)</a:t>
            </a:r>
          </a:p>
        </p:txBody>
      </p:sp>
      <p:sp>
        <p:nvSpPr>
          <p:cNvPr id="46" name="矩形 45"/>
          <p:cNvSpPr/>
          <p:nvPr/>
        </p:nvSpPr>
        <p:spPr>
          <a:xfrm>
            <a:off x="5470525" y="4483100"/>
            <a:ext cx="1160145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derive</a:t>
            </a:r>
          </a:p>
        </p:txBody>
      </p:sp>
      <p:sp>
        <p:nvSpPr>
          <p:cNvPr id="47" name="矩形 46"/>
          <p:cNvSpPr/>
          <p:nvPr/>
        </p:nvSpPr>
        <p:spPr>
          <a:xfrm>
            <a:off x="6255385" y="1828165"/>
            <a:ext cx="1073150" cy="41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18835" y="303530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)</a:t>
            </a:r>
          </a:p>
        </p:txBody>
      </p:sp>
      <p:sp>
        <p:nvSpPr>
          <p:cNvPr id="49" name="矩形 48"/>
          <p:cNvSpPr/>
          <p:nvPr/>
        </p:nvSpPr>
        <p:spPr>
          <a:xfrm>
            <a:off x="5470525" y="4483100"/>
            <a:ext cx="1160145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match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136775" y="2884170"/>
            <a:ext cx="728980" cy="685800"/>
            <a:chOff x="1491" y="4552"/>
            <a:chExt cx="1148" cy="1080"/>
          </a:xfrm>
        </p:grpSpPr>
        <p:cxnSp>
          <p:nvCxnSpPr>
            <p:cNvPr id="51" name="直接箭头连接符 50"/>
            <p:cNvCxnSpPr/>
            <p:nvPr/>
          </p:nvCxnSpPr>
          <p:spPr>
            <a:xfrm flipV="1">
              <a:off x="2058" y="4552"/>
              <a:ext cx="15" cy="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491" y="5052"/>
              <a:ext cx="11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4F80BD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input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5918835" y="303276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S</a:t>
            </a:r>
          </a:p>
        </p:txBody>
      </p:sp>
      <p:sp>
        <p:nvSpPr>
          <p:cNvPr id="54" name="矩形 53"/>
          <p:cNvSpPr/>
          <p:nvPr/>
        </p:nvSpPr>
        <p:spPr>
          <a:xfrm>
            <a:off x="6285230" y="370205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$</a:t>
            </a:r>
          </a:p>
        </p:txBody>
      </p:sp>
      <p:sp>
        <p:nvSpPr>
          <p:cNvPr id="55" name="矩形 54"/>
          <p:cNvSpPr/>
          <p:nvPr/>
        </p:nvSpPr>
        <p:spPr>
          <a:xfrm>
            <a:off x="5473065" y="4483100"/>
            <a:ext cx="1160145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derive</a:t>
            </a:r>
          </a:p>
        </p:txBody>
      </p:sp>
      <p:sp>
        <p:nvSpPr>
          <p:cNvPr id="56" name="矩形 55"/>
          <p:cNvSpPr/>
          <p:nvPr/>
        </p:nvSpPr>
        <p:spPr>
          <a:xfrm>
            <a:off x="7299325" y="1828165"/>
            <a:ext cx="1073150" cy="41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8835" y="3032760"/>
            <a:ext cx="440690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$</a:t>
            </a:r>
          </a:p>
        </p:txBody>
      </p:sp>
      <p:sp>
        <p:nvSpPr>
          <p:cNvPr id="58" name="矩形 57"/>
          <p:cNvSpPr/>
          <p:nvPr/>
        </p:nvSpPr>
        <p:spPr>
          <a:xfrm>
            <a:off x="5469890" y="4483100"/>
            <a:ext cx="1160145" cy="50292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accept!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bldLvl="0" animBg="1"/>
      <p:bldP spid="34" grpId="1" animBg="1"/>
      <p:bldP spid="35" grpId="0" bldLvl="0" animBg="1"/>
      <p:bldP spid="35" grpId="1" animBg="1"/>
      <p:bldP spid="36" grpId="0" bldLvl="0" animBg="1"/>
      <p:bldP spid="36" grpId="1" animBg="1"/>
      <p:bldP spid="37" grpId="0" animBg="1"/>
      <p:bldP spid="39" grpId="0" animBg="1"/>
      <p:bldP spid="40" grpId="0" animBg="1"/>
      <p:bldP spid="40" grpId="1" animBg="1"/>
      <p:bldP spid="44" grpId="0" bldLvl="0" animBg="1"/>
      <p:bldP spid="45" grpId="0" animBg="1"/>
      <p:bldP spid="46" grpId="0" bldLvl="0" animBg="1"/>
      <p:bldP spid="47" grpId="0" bldLvl="0" animBg="1"/>
      <p:bldP spid="47" grpId="1" bldLvl="0" animBg="1"/>
      <p:bldP spid="48" grpId="0" bldLvl="0" animBg="1"/>
      <p:bldP spid="49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6" grpId="1" bldLvl="0" animBg="1"/>
      <p:bldP spid="57" grpId="0" bldLvl="0" animBg="1"/>
      <p:bldP spid="5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4926330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Context-Free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/>
              <p:cNvSpPr>
                <a:spLocks noGrp="1"/>
              </p:cNvSpPr>
              <p:nvPr/>
            </p:nvSpPr>
            <p:spPr>
              <a:xfrm>
                <a:off x="304800" y="998855"/>
                <a:ext cx="8839200" cy="5571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Context-free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grammars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(CFG)</a:t>
                </a:r>
                <a:r>
                  <a:rPr kumimoji="1" lang="en-US" altLang="zh-CN" dirty="0">
                    <a:cs typeface="Calibri" panose="020F0502020204030204" charset="0"/>
                  </a:rPr>
                  <a:t>: natural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for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recursive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structure</a:t>
                </a:r>
              </a:p>
              <a:p>
                <a:r>
                  <a:rPr kumimoji="1" lang="en-US" altLang="zh-CN" dirty="0">
                    <a:cs typeface="Calibri" panose="020F0502020204030204" charset="0"/>
                  </a:rPr>
                  <a:t>A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Context-Free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Grammar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(CFG)</a:t>
                </a:r>
                <a:r>
                  <a:rPr kumimoji="1" lang="zh-CN" altLang="en-US" b="1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consists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of: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A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set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of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terminals</a:t>
                </a:r>
                <a:r>
                  <a:rPr kumimoji="1" lang="zh-CN" altLang="en-US" b="1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b="1" i="1" dirty="0">
                    <a:solidFill>
                      <a:srgbClr val="FF0000"/>
                    </a:solidFill>
                    <a:cs typeface="Calibri" panose="020F0502020204030204" charset="0"/>
                  </a:rPr>
                  <a:t>T</a:t>
                </a:r>
                <a:r>
                  <a:rPr kumimoji="1" lang="zh-CN" altLang="en-US" b="1" i="1" dirty="0">
                    <a:solidFill>
                      <a:srgbClr val="FF0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: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symbols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from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the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alphabet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(lexical tokens)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A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set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of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non-terminals</a:t>
                </a:r>
                <a:r>
                  <a:rPr kumimoji="1" lang="zh-CN" altLang="en-US" b="1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b="1" i="1" dirty="0">
                    <a:solidFill>
                      <a:srgbClr val="FF0000"/>
                    </a:solidFill>
                    <a:cs typeface="Calibri" panose="020F0502020204030204" charset="0"/>
                  </a:rPr>
                  <a:t>N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A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start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symbol</a:t>
                </a:r>
                <a:r>
                  <a:rPr kumimoji="1" lang="zh-CN" altLang="en-US" b="1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S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N</a:t>
                </a:r>
              </a:p>
              <a:p>
                <a:pPr lvl="1"/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A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set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of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productions</a:t>
                </a:r>
                <a:r>
                  <a:rPr kumimoji="1" lang="zh-CN" altLang="en-US" dirty="0">
                    <a:solidFill>
                      <a:srgbClr val="0070C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  <a:cs typeface="Calibri" panose="020F0502020204030204" charset="0"/>
                  </a:rPr>
                  <a:t>(rules)</a:t>
                </a:r>
              </a:p>
              <a:p>
                <a:pPr lvl="2"/>
                <a:r>
                  <a:rPr kumimoji="1" lang="en-US" altLang="zh-CN" dirty="0">
                    <a:cs typeface="Calibri" panose="020F0502020204030204" charset="0"/>
                  </a:rPr>
                  <a:t>X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-&gt;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Y1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Y2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cs typeface="Calibri" panose="020F0502020204030204" charset="0"/>
                  </a:rPr>
                  <a:t>…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 err="1">
                    <a:cs typeface="Calibri" panose="020F0502020204030204" charset="0"/>
                  </a:rPr>
                  <a:t>Yk</a:t>
                </a:r>
                <a:r>
                  <a:rPr kumimoji="1" lang="zh-CN" altLang="en-US" dirty="0"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(replace</a:t>
                </a:r>
                <a:r>
                  <a:rPr kumimoji="1" lang="zh-CN" altLang="en-US" dirty="0">
                    <a:solidFill>
                      <a:srgbClr val="008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X</a:t>
                </a:r>
                <a:r>
                  <a:rPr kumimoji="1" lang="zh-CN" altLang="en-US" dirty="0">
                    <a:solidFill>
                      <a:srgbClr val="008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with</a:t>
                </a:r>
                <a:r>
                  <a:rPr kumimoji="1" lang="zh-CN" altLang="en-US" dirty="0">
                    <a:solidFill>
                      <a:srgbClr val="008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Y1</a:t>
                </a:r>
                <a:r>
                  <a:rPr kumimoji="1" lang="zh-CN" altLang="en-US" dirty="0">
                    <a:solidFill>
                      <a:srgbClr val="008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Y2</a:t>
                </a:r>
                <a:r>
                  <a:rPr kumimoji="1" lang="zh-CN" altLang="en-US" dirty="0">
                    <a:solidFill>
                      <a:srgbClr val="008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…</a:t>
                </a:r>
                <a:r>
                  <a:rPr kumimoji="1" lang="zh-CN" altLang="en-US" dirty="0">
                    <a:solidFill>
                      <a:srgbClr val="008000"/>
                    </a:solidFill>
                    <a:cs typeface="Calibri" panose="020F0502020204030204" charset="0"/>
                  </a:rPr>
                  <a:t> </a:t>
                </a:r>
                <a:r>
                  <a:rPr kumimoji="1" lang="en-US" altLang="zh-CN" dirty="0" err="1">
                    <a:solidFill>
                      <a:srgbClr val="008000"/>
                    </a:solidFill>
                    <a:cs typeface="Calibri" panose="020F0502020204030204" charset="0"/>
                  </a:rPr>
                  <a:t>Yk</a:t>
                </a:r>
                <a:r>
                  <a:rPr kumimoji="1" lang="en-US" altLang="zh-CN" dirty="0">
                    <a:solidFill>
                      <a:srgbClr val="008000"/>
                    </a:solidFill>
                    <a:cs typeface="Calibri" panose="020F0502020204030204" charset="0"/>
                  </a:rPr>
                  <a:t>)</a:t>
                </a:r>
              </a:p>
              <a:p>
                <a:pPr lvl="2"/>
                <a:endParaRPr kumimoji="1" lang="en-US" altLang="zh-CN" dirty="0"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8855"/>
                <a:ext cx="8839200" cy="5571490"/>
              </a:xfrm>
              <a:prstGeom prst="rect">
                <a:avLst/>
              </a:prstGeom>
              <a:blipFill>
                <a:blip r:embed="rId3"/>
                <a:stretch>
                  <a:fillRect l="-1149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81110" y="4201248"/>
                <a:ext cx="9148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200" b="0" dirty="0">
                    <a:latin typeface="Calibri" panose="020F0502020204030204" charset="0"/>
                    <a:cs typeface="Calibri" panose="020F0502020204030204" charset="0"/>
                  </a:rPr>
                  <a:t>X</a:t>
                </a:r>
                <a:r>
                  <a:rPr kumimoji="1" lang="zh-CN" altLang="en-US" sz="2200" b="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  <a:endParaRPr kumimoji="1" lang="zh-CN" altLang="en-US" sz="2200" b="1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10" y="4201248"/>
                <a:ext cx="914892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7" t="-20" r="22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890713" y="4210244"/>
                <a:ext cx="22669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200" dirty="0">
                    <a:latin typeface="Calibri" panose="020F0502020204030204" charset="0"/>
                    <a:cs typeface="Calibri" panose="020F0502020204030204" charset="0"/>
                  </a:rPr>
                  <a:t>Yi</a:t>
                </a:r>
                <a:r>
                  <a:rPr kumimoji="1" lang="zh-CN" altLang="en-US" sz="2200" b="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sz="22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b="1" i="1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200" b="1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b="1" i="1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T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200" dirty="0">
                    <a:solidFill>
                      <a:sysClr val="windowText" lastClr="000000"/>
                    </a:solidFill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kumimoji="1" lang="en-US" altLang="zh-CN" sz="2200" dirty="0">
                    <a:solidFill>
                      <a:sysClr val="windowText" lastClr="000000"/>
                    </a:solidFill>
                    <a:latin typeface="Calibri" panose="020F0502020204030204" charset="0"/>
                    <a:cs typeface="Calibri" panose="020F0502020204030204" charset="0"/>
                  </a:rPr>
                  <a:t>{</a:t>
                </a:r>
                <a14:m>
                  <m:oMath xmlns:m="http://schemas.openxmlformats.org/officeDocument/2006/math">
                    <m:r>
                      <a:rPr kumimoji="1" lang="zh-CN" altLang="en-US" sz="2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2200" dirty="0">
                    <a:solidFill>
                      <a:sysClr val="windowText" lastClr="000000"/>
                    </a:solidFill>
                    <a:latin typeface="Calibri" panose="020F0502020204030204" charset="0"/>
                    <a:cs typeface="Calibri" panose="020F0502020204030204" charset="0"/>
                  </a:rPr>
                  <a:t>}</a:t>
                </a:r>
                <a:endParaRPr kumimoji="1" lang="zh-CN" altLang="en-US" sz="2200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13" y="4210244"/>
                <a:ext cx="2266949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4" t="-45" r="1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463634" y="5019698"/>
                <a:ext cx="14294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S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-&gt;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(S)</a:t>
                </a:r>
              </a:p>
              <a:p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S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:r>
                  <a:rPr kumimoji="1" lang="en-US" altLang="zh-CN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-&gt;</a:t>
                </a:r>
                <a:r>
                  <a:rPr kumimoji="1" lang="zh-CN" altLang="en-US" sz="2400" b="1" dirty="0">
                    <a:latin typeface="Calibri" panose="020F0502020204030204" charset="0"/>
                    <a:ea typeface="微软雅黑" panose="020B0503020204020204" charset="-122"/>
                    <a:cs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𝜺</m:t>
                    </m:r>
                  </m:oMath>
                </a14:m>
                <a:endParaRPr kumimoji="1" lang="zh-CN" altLang="en-US" sz="2400" b="1" dirty="0">
                  <a:latin typeface="Calibri" panose="020F0502020204030204" charset="0"/>
                  <a:ea typeface="微软雅黑" panose="020B0503020204020204" charset="-122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4" y="5019698"/>
                <a:ext cx="1429458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24" t="-3" r="29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410200" y="4495800"/>
            <a:ext cx="2124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T</a:t>
            </a:r>
            <a:r>
              <a:rPr kumimoji="1" lang="zh-CN" altLang="en-US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=</a:t>
            </a:r>
            <a:r>
              <a:rPr kumimoji="1" lang="zh-CN" altLang="en-US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{(,</a:t>
            </a:r>
            <a:r>
              <a:rPr kumimoji="1" lang="zh-CN" altLang="en-US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)}</a:t>
            </a:r>
          </a:p>
          <a:p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N</a:t>
            </a:r>
            <a:r>
              <a:rPr kumimoji="1" lang="zh-CN" altLang="en-US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=</a:t>
            </a:r>
            <a:r>
              <a:rPr kumimoji="1" lang="zh-CN" altLang="en-US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{S}</a:t>
            </a:r>
          </a:p>
          <a:p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S</a:t>
            </a:r>
          </a:p>
          <a:p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kumimoji="1" lang="zh-CN" altLang="en-US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productions</a:t>
            </a:r>
            <a:endParaRPr kumimoji="1" lang="zh-CN" altLang="en-US" sz="24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05459" y="5197950"/>
                <a:ext cx="174497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kumimoji="1" lang="en-US" altLang="zh-CN" sz="2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</m:e>
                            <m:sup>
                              <m:r>
                                <a:rPr kumimoji="1" lang="en-US" altLang="zh-CN" sz="2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sz="2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kumimoji="1" lang="zh-CN" altLang="en-US" sz="2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zh-CN" altLang="en-US" sz="2200" dirty="0">
                  <a:solidFill>
                    <a:sysClr val="windowText" lastClr="00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9" y="5197950"/>
                <a:ext cx="1744970" cy="474489"/>
              </a:xfrm>
              <a:prstGeom prst="rect">
                <a:avLst/>
              </a:prstGeom>
              <a:blipFill rotWithShape="1">
                <a:blip r:embed="rId7"/>
                <a:stretch>
                  <a:fillRect l="-33" t="-100" r="33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>
          <a:xfrm>
            <a:off x="2779743" y="5325510"/>
            <a:ext cx="419101" cy="219371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18" grpId="0"/>
      <p:bldP spid="18" grpId="1"/>
      <p:bldP spid="19" grpId="0"/>
      <p:bldP spid="20" grpId="0" bldLvl="0" animBg="1"/>
      <p:bldP spid="20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Tables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01536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buClr>
                <a:sysClr val="windowText" lastClr="000000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S→(S)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∣ε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285995"/>
          <a:ext cx="754380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724400" imgH="1590675" progId="Paint.Picture">
                  <p:embed/>
                </p:oleObj>
              </mc:Choice>
              <mc:Fallback>
                <p:oleObj name="位图图像" r:id="rId3" imgW="4724400" imgH="159067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5995"/>
                        <a:ext cx="7543800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472C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ysClr val="windowText" lastClr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7E6E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866390" y="1004565"/>
          <a:ext cx="5943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5" imgW="4438650" imgH="514350" progId="">
                  <p:embed/>
                </p:oleObj>
              </mc:Choice>
              <mc:Fallback>
                <p:oleObj name="PBrush" r:id="rId5" imgW="4438650" imgH="51435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390" y="1004565"/>
                        <a:ext cx="5943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472C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ysClr val="windowText" lastClr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7E6E6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629402" y="5410357"/>
            <a:ext cx="2130865" cy="1036637"/>
          </a:xfrm>
          <a:prstGeom prst="ellipse">
            <a:avLst/>
          </a:prstGeom>
          <a:solidFill>
            <a:srgbClr val="4472C4"/>
          </a:solidFill>
          <a:ln w="9525">
            <a:solidFill>
              <a:sysClr val="windowText" lastClr="0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ysClr val="window" lastClr="FFFFFF"/>
                </a:solidFill>
              </a:rPr>
              <a:t>The Basic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ysClr val="window" lastClr="FFFFFF"/>
                </a:solidFill>
              </a:rPr>
              <a:t> Method</a:t>
            </a:r>
            <a:endParaRPr kumimoji="0" lang="zh-CN" altLang="en-US" sz="2800" dirty="0">
              <a:solidFill>
                <a:sysClr val="window" lastClr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7056" y="5543954"/>
            <a:ext cx="2757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Terminal: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Match</a:t>
            </a:r>
          </a:p>
          <a:p>
            <a:r>
              <a:rPr kumimoji="1" lang="en-US" altLang="zh-CN" sz="2200" dirty="0"/>
              <a:t>Non-terminal: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derive</a:t>
            </a:r>
            <a:endParaRPr kumimoji="1" lang="zh-CN" altLang="en-US" sz="22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Eliminate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Left-Recursion</a:t>
            </a:r>
            <a:endParaRPr kumimoji="1"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>
                <a:spLocks noGrp="1"/>
              </p:cNvSpPr>
              <p:nvPr/>
            </p:nvSpPr>
            <p:spPr>
              <a:xfrm>
                <a:off x="361243" y="1074631"/>
                <a:ext cx="8449733" cy="5302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ysClr val="windowText" lastClr="000000"/>
                    </a:solidFill>
                    <a:latin typeface="Calibri" panose="020F0502020204030204" charset="0"/>
                    <a:ea typeface="+mn-ea"/>
                    <a:cs typeface="+mn-ea"/>
                  </a:defRPr>
                </a:lvl9pPr>
              </a:lstStyle>
              <a:p>
                <a:r>
                  <a:rPr kumimoji="1" lang="en-US" altLang="zh-CN" sz="2800" dirty="0">
                    <a:solidFill>
                      <a:srgbClr val="0070C0"/>
                    </a:solidFill>
                  </a:rPr>
                  <a:t>Q: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if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 err="1">
                    <a:solidFill>
                      <a:srgbClr val="0070C0"/>
                    </a:solidFill>
                  </a:rPr>
                  <a:t>tok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==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num,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which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production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to</a:t>
                </a:r>
                <a:r>
                  <a:rPr kumimoji="1"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070C0"/>
                    </a:solidFill>
                  </a:rPr>
                  <a:t>choose?</a:t>
                </a:r>
              </a:p>
              <a:p>
                <a:pPr lvl="1"/>
                <a:r>
                  <a:rPr kumimoji="1" lang="en-US" altLang="zh-CN" strike="sngStrike" dirty="0"/>
                  <a:t>First,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we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need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to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know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the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>
                    <a:solidFill>
                      <a:srgbClr val="0070C0"/>
                    </a:solidFill>
                  </a:rPr>
                  <a:t>possible</a:t>
                </a:r>
                <a:r>
                  <a:rPr kumimoji="1" lang="zh-CN" altLang="en-US" strike="sngStrike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trike="sngStrike" dirty="0">
                    <a:solidFill>
                      <a:srgbClr val="0070C0"/>
                    </a:solidFill>
                  </a:rPr>
                  <a:t>first</a:t>
                </a:r>
                <a:r>
                  <a:rPr kumimoji="1" lang="zh-CN" altLang="en-US" strike="sngStrike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trike="sngStrike" dirty="0">
                    <a:solidFill>
                      <a:srgbClr val="0070C0"/>
                    </a:solidFill>
                  </a:rPr>
                  <a:t>terminal</a:t>
                </a:r>
                <a:r>
                  <a:rPr kumimoji="1" lang="zh-CN" altLang="en-US" strike="sngStrike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trike="sngStrike" dirty="0">
                    <a:solidFill>
                      <a:srgbClr val="0070C0"/>
                    </a:solidFill>
                  </a:rPr>
                  <a:t>symbols</a:t>
                </a:r>
                <a:r>
                  <a:rPr kumimoji="1" lang="zh-CN" altLang="en-US" strike="sngStrike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trike="sngStrike" dirty="0"/>
                  <a:t>when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we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choose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each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of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the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three</a:t>
                </a:r>
                <a:r>
                  <a:rPr kumimoji="1" lang="zh-CN" altLang="en-US" strike="sngStrike" dirty="0"/>
                  <a:t> </a:t>
                </a:r>
                <a:r>
                  <a:rPr kumimoji="1" lang="en-US" altLang="zh-CN" strike="sngStrike" dirty="0"/>
                  <a:t>productions</a:t>
                </a:r>
              </a:p>
              <a:p>
                <a:pPr lvl="1"/>
                <a:r>
                  <a:rPr kumimoji="1" lang="en-US" altLang="zh-CN" dirty="0"/>
                  <a:t>Second,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first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multiple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productions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num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rewrite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grammar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b="1" dirty="0">
                    <a:solidFill>
                      <a:srgbClr val="0070C0"/>
                    </a:solidFill>
                  </a:rPr>
                  <a:t>Left-Recursion</a:t>
                </a:r>
              </a:p>
              <a:p>
                <a:pPr lvl="1"/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</a:t>
                </a:r>
              </a:p>
              <a:p>
                <a:pPr lvl="1"/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</a:t>
                </a:r>
              </a:p>
              <a:p>
                <a:r>
                  <a:rPr kumimoji="1" lang="en-US" altLang="zh-CN" dirty="0"/>
                  <a:t>certain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cause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duplicate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entries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LL(1)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</a:p>
              <a:p>
                <a:pPr lvl="1"/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First(T)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First(E+T)</a:t>
                </a:r>
              </a:p>
              <a:p>
                <a:pPr lvl="1"/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t,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choose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productions</a:t>
                </a:r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3" y="1074631"/>
                <a:ext cx="8449733" cy="5302343"/>
              </a:xfrm>
              <a:prstGeom prst="rect">
                <a:avLst/>
              </a:prstGeom>
              <a:blipFill>
                <a:blip r:embed="rId3"/>
                <a:stretch>
                  <a:fillRect l="-1351" t="-1909" r="-450" b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109031" y="4273826"/>
            <a:ext cx="427959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{T,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…}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Eliminate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Left-Recursion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left-recursion?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Rewrite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976687" y="2595672"/>
            <a:ext cx="1219200" cy="533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472C4"/>
          </a:solidFill>
          <a:ln w="9525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46217" y="2448725"/>
            <a:ext cx="22066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/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</a:t>
            </a:r>
          </a:p>
          <a:p>
            <a:pPr lvl="1"/>
            <a:r>
              <a:rPr kumimoji="1" lang="en-US" altLang="zh-CN" sz="2400" b="1" dirty="0"/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45943" y="2446873"/>
            <a:ext cx="243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/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E’</a:t>
            </a:r>
          </a:p>
          <a:p>
            <a:pPr lvl="1"/>
            <a:r>
              <a:rPr kumimoji="1" lang="en-US" altLang="zh-CN" sz="2400" b="1" dirty="0"/>
              <a:t>E’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E’</a:t>
            </a:r>
          </a:p>
          <a:p>
            <a:pPr lvl="1"/>
            <a:r>
              <a:rPr kumimoji="1" lang="en-US" altLang="zh-CN" sz="2400" b="1" dirty="0"/>
              <a:t>E’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-&gt;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976687" y="4411510"/>
            <a:ext cx="1219200" cy="533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472C4"/>
          </a:solidFill>
          <a:ln w="9525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46217" y="4300180"/>
                <a:ext cx="186451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zh-CN" sz="2400" b="1" dirty="0"/>
                  <a:t>A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b="1" dirty="0"/>
                  <a:t>-&gt;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b="1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400" b="1" dirty="0"/>
              </a:p>
              <a:p>
                <a:pPr lvl="1"/>
                <a:r>
                  <a:rPr kumimoji="1" lang="en-US" altLang="zh-CN" sz="2400" b="1" dirty="0"/>
                  <a:t>A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b="1" dirty="0"/>
                  <a:t>-&gt;</a:t>
                </a:r>
                <a:r>
                  <a:rPr kumimoji="1"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kumimoji="1" lang="en-US" altLang="zh-CN" sz="24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7" y="4300180"/>
                <a:ext cx="1864519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" t="-72" r="1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645942" y="4296226"/>
                <a:ext cx="186451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zh-CN" sz="2400" b="1" dirty="0"/>
                  <a:t>A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b="1" dirty="0"/>
                  <a:t>-&gt;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zh-CN" sz="2400" b="1" dirty="0"/>
                  <a:t>A’</a:t>
                </a:r>
              </a:p>
              <a:p>
                <a:pPr lvl="1"/>
                <a:r>
                  <a:rPr kumimoji="1" lang="en-US" altLang="zh-CN" sz="2400" b="1" dirty="0"/>
                  <a:t>A’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b="1" dirty="0"/>
                  <a:t>-&gt;</a:t>
                </a:r>
                <a:r>
                  <a:rPr kumimoji="1"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zh-CN" sz="2400" b="1" dirty="0"/>
                  <a:t>A’</a:t>
                </a:r>
              </a:p>
              <a:p>
                <a:pPr lvl="1"/>
                <a:r>
                  <a:rPr kumimoji="1" lang="en-US" altLang="zh-CN" sz="2400" b="1" dirty="0"/>
                  <a:t>A’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b="1" dirty="0"/>
                  <a:t>-&gt;</a:t>
                </a:r>
                <a:r>
                  <a:rPr kumimoji="1" lang="zh-CN" altLang="en-US" sz="2400" b="1" dirty="0"/>
                  <a:t> </a:t>
                </a:r>
                <a:endParaRPr kumimoji="1" lang="en-US" altLang="zh-CN" sz="24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2" y="4296226"/>
                <a:ext cx="1864519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8" t="-38" r="1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16022" y="5476970"/>
                <a:ext cx="33535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zh-CN" sz="2400" dirty="0">
                    <a:solidFill>
                      <a:srgbClr val="0070C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kumimoji="1" lang="zh-CN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sz="24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CN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sz="24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kumimoji="1" lang="zh-CN" altLang="en-US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CN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r>
                  <a:rPr kumimoji="1" lang="en-US" altLang="zh-CN" sz="2400" dirty="0">
                    <a:solidFill>
                      <a:srgbClr val="0070C0"/>
                    </a:solidFill>
                  </a:rPr>
                  <a:t>,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…}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2" y="5476970"/>
                <a:ext cx="335350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2" t="-21" r="1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429250" y="5570591"/>
            <a:ext cx="3536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0070C0"/>
                </a:solidFill>
              </a:rPr>
              <a:t>Use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right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recursion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to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generate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repetitions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Eliminate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Left-Recursion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3205" y="1142683"/>
            <a:ext cx="1605584" cy="488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</a:rPr>
              <a:t> 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T E’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+ </a:t>
            </a:r>
            <a:r>
              <a:rPr lang="en-US" altLang="zh-CN" sz="2400" b="1" i="1" dirty="0">
                <a:ea typeface="宋体" panose="02010600030101010101" pitchFamily="2" charset="-122"/>
              </a:rPr>
              <a:t>T E’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− </a:t>
            </a:r>
            <a:r>
              <a:rPr lang="en-US" altLang="zh-CN" sz="2400" b="1" i="1" dirty="0">
                <a:ea typeface="宋体" panose="02010600030101010101" pitchFamily="2" charset="-122"/>
              </a:rPr>
              <a:t>T E’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F T’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* </a:t>
            </a:r>
            <a:r>
              <a:rPr lang="en-US" altLang="zh-CN" sz="2400" b="1" i="1" dirty="0">
                <a:ea typeface="宋体" panose="02010600030101010101" pitchFamily="2" charset="-122"/>
              </a:rPr>
              <a:t>F T’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/ </a:t>
            </a:r>
            <a:r>
              <a:rPr lang="en-US" altLang="zh-CN" sz="2400" b="1" i="1" dirty="0">
                <a:ea typeface="宋体" panose="02010600030101010101" pitchFamily="2" charset="-122"/>
              </a:rPr>
              <a:t>F T’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T’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 num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29" y="838320"/>
            <a:ext cx="4686714" cy="2556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92" y="3657879"/>
            <a:ext cx="7171498" cy="24530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6000" y="6172200"/>
            <a:ext cx="64458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</a:rPr>
              <a:t>-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similar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+</a:t>
            </a:r>
            <a:r>
              <a:rPr kumimoji="1" lang="en-US" altLang="zh-CN" sz="2200" dirty="0"/>
              <a:t>,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/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similar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zh-CN" altLang="en-US" sz="2200" dirty="0">
                <a:solidFill>
                  <a:srgbClr val="0070C0"/>
                </a:solidFill>
              </a:rPr>
              <a:t>*</a:t>
            </a:r>
            <a:r>
              <a:rPr kumimoji="1" lang="en-US" altLang="zh-CN" sz="2200" dirty="0"/>
              <a:t>,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num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similar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id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Left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Factoring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00150" y="1600200"/>
            <a:ext cx="6800215" cy="1530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800" dirty="0"/>
              <a:t>If</a:t>
            </a:r>
            <a:r>
              <a:rPr kumimoji="1" lang="zh-CN" altLang="en-US" sz="2800" dirty="0"/>
              <a:t> </a:t>
            </a:r>
            <a:r>
              <a:rPr kumimoji="1" lang="en-GB" altLang="zh-CN" sz="2800" dirty="0"/>
              <a:t>two productions</a:t>
            </a:r>
            <a:r>
              <a:rPr kumimoji="1" lang="en-US" altLang="en-GB" sz="2800" dirty="0"/>
              <a:t> of</a:t>
            </a:r>
            <a:r>
              <a:rPr kumimoji="1" lang="en-GB" altLang="zh-CN" sz="2800" dirty="0"/>
              <a:t> </a:t>
            </a:r>
            <a:r>
              <a:rPr kumimoji="1" lang="en-GB" altLang="zh-CN" sz="2800" dirty="0">
                <a:solidFill>
                  <a:srgbClr val="0070C0"/>
                </a:solidFill>
              </a:rPr>
              <a:t>the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GB" altLang="zh-CN" sz="2800" dirty="0">
                <a:solidFill>
                  <a:srgbClr val="0070C0"/>
                </a:solidFill>
              </a:rPr>
              <a:t>same non</a:t>
            </a:r>
            <a:r>
              <a:rPr kumimoji="1" lang="en-US" altLang="zh-CN" sz="2800" dirty="0">
                <a:solidFill>
                  <a:srgbClr val="0070C0"/>
                </a:solidFill>
              </a:rPr>
              <a:t>-</a:t>
            </a:r>
            <a:r>
              <a:rPr kumimoji="1" lang="en-GB" altLang="zh-CN" sz="2800" dirty="0">
                <a:solidFill>
                  <a:srgbClr val="0070C0"/>
                </a:solidFill>
              </a:rPr>
              <a:t>terminal start with the same symbols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LL(1)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table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duplicate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entries.</a:t>
            </a:r>
          </a:p>
          <a:p>
            <a:endParaRPr kumimoji="1" lang="en-US" altLang="zh-CN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7359" y="3834589"/>
            <a:ext cx="2981504" cy="99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 -&gt; if E then 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</a:rPr>
              <a:t> else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</a:p>
          <a:p>
            <a:pP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 -&gt; if E then 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endParaRPr lang="zh-CN" altLang="en-US" sz="2400" b="1" i="1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02777" y="3645016"/>
            <a:ext cx="2981504" cy="1401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 -&gt; if E then 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</a:rPr>
              <a:t> X</a:t>
            </a:r>
          </a:p>
          <a:p>
            <a:pPr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X -&gt;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X</a:t>
            </a:r>
            <a:r>
              <a:rPr lang="zh-CN" altLang="en-US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-&gt;</a:t>
            </a:r>
            <a:r>
              <a:rPr lang="zh-CN" altLang="en-US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else</a:t>
            </a:r>
            <a:r>
              <a:rPr lang="zh-CN" altLang="en-US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endParaRPr lang="zh-CN" altLang="en-US" sz="2400" b="1" i="1" dirty="0">
              <a:ea typeface="宋体" panose="02010600030101010101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60434" y="3908011"/>
            <a:ext cx="1219200" cy="533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472C4"/>
          </a:solidFill>
          <a:ln w="9525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Error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Recovery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999067"/>
            <a:ext cx="8449733" cy="567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How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should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errors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handled?</a:t>
            </a:r>
          </a:p>
          <a:p>
            <a:pPr lvl="1"/>
            <a:r>
              <a:rPr kumimoji="1" lang="en-US" altLang="zh-CN" dirty="0"/>
              <a:t>Raise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</a:p>
          <a:p>
            <a:pPr lvl="1"/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Raise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quit: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17855" y="3838718"/>
            <a:ext cx="6336508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 { 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ID: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LPAREN: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error! 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Error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Recovery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315" y="1149985"/>
            <a:ext cx="8449945" cy="509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print an error message and recover from the error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0" lang="en-US" altLang="zh-CN" sz="2400" dirty="0">
                <a:ea typeface="宋体" panose="02010600030101010101" pitchFamily="2" charset="-122"/>
              </a:rPr>
              <a:t>Errors</a:t>
            </a:r>
            <a:r>
              <a:rPr kumimoji="0" lang="zh-CN" altLang="en-US" sz="2400" dirty="0">
                <a:ea typeface="宋体" panose="02010600030101010101" pitchFamily="2" charset="-122"/>
              </a:rPr>
              <a:t> </a:t>
            </a:r>
            <a:r>
              <a:rPr kumimoji="0" lang="en-US" altLang="zh-CN" sz="2400" dirty="0">
                <a:ea typeface="宋体" panose="02010600030101010101" pitchFamily="2" charset="-122"/>
              </a:rPr>
              <a:t>can</a:t>
            </a:r>
            <a:r>
              <a:rPr kumimoji="0"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recovered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kumimoji="0" lang="en-US" altLang="zh-CN" sz="2400" dirty="0">
                <a:ea typeface="宋体" panose="02010600030101010101" pitchFamily="2" charset="-122"/>
              </a:rPr>
              <a:t>by </a:t>
            </a:r>
            <a:r>
              <a:rPr kumimoji="0"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deleting, replacing, or inserting</a:t>
            </a:r>
            <a:r>
              <a:rPr kumimoji="0" lang="en-US" altLang="zh-CN" sz="2400" dirty="0">
                <a:ea typeface="宋体" panose="02010600030101010101" pitchFamily="2" charset="-122"/>
              </a:rPr>
              <a:t> tokens.</a:t>
            </a:r>
          </a:p>
          <a:p>
            <a:pPr marL="0" indent="0">
              <a:buNone/>
            </a:pPr>
            <a:r>
              <a:rPr kumimoji="0" lang="en-US" altLang="zh-CN" sz="2400" dirty="0">
                <a:ea typeface="宋体" panose="02010600030101010101" pitchFamily="2" charset="-122"/>
              </a:rPr>
              <a:t>Throug</a:t>
            </a:r>
            <a:r>
              <a:rPr lang="en-US" altLang="zh-CN" sz="2400" dirty="0"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inserting: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pretend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return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normally</a:t>
            </a:r>
          </a:p>
          <a:p>
            <a:endParaRPr kumimoji="0"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kumimoji="0"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0" lang="en-US" altLang="zh-CN" sz="2400" dirty="0">
              <a:ea typeface="宋体" panose="02010600030101010101" pitchFamily="2" charset="-122"/>
            </a:endParaRPr>
          </a:p>
          <a:p>
            <a:endParaRPr kumimoji="0"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dirty="0"/>
              <a:t>Deleting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</a:t>
            </a: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890905" y="2589530"/>
            <a:ext cx="6629400" cy="24142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 {</a:t>
            </a:r>
          </a:p>
          <a:p>
            <a:pPr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8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ID: </a:t>
            </a:r>
          </a:p>
          <a:p>
            <a:pPr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LPAREN: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);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);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"expected id, num, or left-</a:t>
            </a:r>
            <a:r>
              <a:rPr lang="en-GB" altLang="zh-CN" sz="1800" b="1" dirty="0" err="1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paren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</a:p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4914" y="3778250"/>
            <a:ext cx="303593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</a:rPr>
              <a:t>may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not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terminate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- Error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Recovery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00735" y="1988185"/>
            <a:ext cx="7586345" cy="477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Tprime_follow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[ ] = {PLUS, RPAREN, EOF}; 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 {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PLUS: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TIMES: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(TIMES);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RPAREN: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EOF: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0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"expected +, *, right-</a:t>
            </a:r>
            <a:r>
              <a:rPr lang="en-GB" altLang="zh-CN" sz="2000" b="1" dirty="0" err="1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paren</a:t>
            </a:r>
            <a:r>
              <a:rPr lang="en-GB" altLang="zh-CN" sz="20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or end-of-file"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skipto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Tprime_follow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r>
              <a:rPr lang="zh-CN" altLang="en-US" sz="20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244" y="1015722"/>
            <a:ext cx="8449732" cy="85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6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deletion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skipping</a:t>
            </a:r>
            <a:r>
              <a:rPr lang="zh-CN" altLang="en-US" dirty="0"/>
              <a:t> </a:t>
            </a:r>
            <a:r>
              <a:rPr lang="en-US" altLang="zh-CN" dirty="0"/>
              <a:t>tokens</a:t>
            </a:r>
            <a:r>
              <a:rPr lang="zh-CN" altLang="en-US" dirty="0"/>
              <a:t> </a:t>
            </a:r>
            <a:r>
              <a:rPr lang="en-US" altLang="zh-CN" dirty="0"/>
              <a:t>util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FOLLOW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reached.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419465" cy="430530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Summary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86080" y="923290"/>
            <a:ext cx="8681602" cy="557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0" lang="en-US" altLang="zh-CN" sz="2800" b="1" dirty="0">
                <a:solidFill>
                  <a:srgbClr val="4F80BD"/>
                </a:solidFill>
                <a:ea typeface="宋体" panose="02010600030101010101" pitchFamily="2" charset="-122"/>
              </a:rPr>
              <a:t>CFGs </a:t>
            </a:r>
            <a:r>
              <a:rPr kumimoji="0" lang="en-US" altLang="zh-CN" sz="2800" dirty="0">
                <a:ea typeface="宋体" panose="02010600030101010101" pitchFamily="2" charset="-122"/>
              </a:rPr>
              <a:t>are good at </a:t>
            </a:r>
            <a:r>
              <a:rPr kumimoji="0" lang="en-US" altLang="zh-CN" sz="2800" dirty="0">
                <a:solidFill>
                  <a:srgbClr val="4F80BD"/>
                </a:solidFill>
                <a:ea typeface="宋体" panose="02010600030101010101" pitchFamily="2" charset="-122"/>
              </a:rPr>
              <a:t>specifying programming language structure </a:t>
            </a:r>
            <a:r>
              <a:rPr kumimoji="0"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(in contrast to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regular expressions)</a:t>
            </a:r>
            <a:endParaRPr kumimoji="0" lang="en-US" altLang="zh-CN" sz="2800" dirty="0">
              <a:solidFill>
                <a:srgbClr val="4F80BD"/>
              </a:solidFill>
              <a:ea typeface="宋体" panose="02010600030101010101" pitchFamily="2" charset="-122"/>
            </a:endParaRP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CFGs</a:t>
            </a:r>
          </a:p>
          <a:p>
            <a:pPr lvl="1"/>
            <a:r>
              <a:rPr kumimoji="1" lang="en-US" altLang="zh-CN" b="1" dirty="0">
                <a:solidFill>
                  <a:srgbClr val="4F80BD"/>
                </a:solidFill>
              </a:rPr>
              <a:t>LL(k),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LR(k)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LL(k)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</a:p>
          <a:p>
            <a:pPr lvl="1"/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Nullable,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First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and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Follow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sets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constructing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</a:p>
          <a:p>
            <a:pPr lvl="1"/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duplicate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entries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failures</a:t>
            </a:r>
          </a:p>
          <a:p>
            <a:pPr lvl="1"/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</a:p>
          <a:p>
            <a:pPr lvl="1"/>
            <a:r>
              <a:rPr kumimoji="1" lang="en-US" altLang="zh-CN" dirty="0"/>
              <a:t>rewrite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b="1" dirty="0">
                <a:solidFill>
                  <a:srgbClr val="4F80BD"/>
                </a:solidFill>
              </a:rPr>
              <a:t>left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factoring,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eliminating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left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recursion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</a:p>
          <a:p>
            <a:pPr lvl="1"/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3NDkzZjZkYTQ0ZGI2MDM1OWJmMDZmYTJmNWEzZmUifQ=="/>
  <p:tag name="RESOURCE_RECORD_KEY" val="{&quot;29&quot;:[20736168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9*157"/>
  <p:tag name="TABLE_ENDDRAG_RECT" val="10*365*389*1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3*60"/>
  <p:tag name="TABLE_ENDDRAG_RECT" val="304*114*333*60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8091</Words>
  <Application>Microsoft Macintosh PowerPoint</Application>
  <PresentationFormat>全屏显示(4:3)</PresentationFormat>
  <Paragraphs>1832</Paragraphs>
  <Slides>98</Slides>
  <Notes>95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13" baseType="lpstr">
      <vt:lpstr>等线</vt:lpstr>
      <vt:lpstr>宋体</vt:lpstr>
      <vt:lpstr>微软雅黑</vt:lpstr>
      <vt:lpstr>MS Mincho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默认设计模板</vt:lpstr>
      <vt:lpstr>Office Theme</vt:lpstr>
      <vt:lpstr>位图图像</vt:lpstr>
      <vt:lpstr>PBrush</vt:lpstr>
      <vt:lpstr>PowerPoint 演示文稿</vt:lpstr>
      <vt:lpstr>课程内容</vt:lpstr>
      <vt:lpstr>Overview</vt:lpstr>
      <vt:lpstr>Overview</vt:lpstr>
      <vt:lpstr>Outline: How to build a parser?</vt:lpstr>
      <vt:lpstr>Outline: How to build a parser?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 - Derivations</vt:lpstr>
      <vt:lpstr>Context-Free Grammars</vt:lpstr>
      <vt:lpstr>Context-Free Grammars - Derivations</vt:lpstr>
      <vt:lpstr>Context-Free Grammars - Parse Tree</vt:lpstr>
      <vt:lpstr>Context-Free Grammars - Parse Tree</vt:lpstr>
      <vt:lpstr>Context-Free Grammars - Ambiguity</vt:lpstr>
      <vt:lpstr>Context-Free Grammars - Ambiguity</vt:lpstr>
      <vt:lpstr>Context-Free Grammars - Ambiguity</vt:lpstr>
      <vt:lpstr>Context-Free Grammars - Ambiguity</vt:lpstr>
      <vt:lpstr>Context-Free Grammars - Ambiguity</vt:lpstr>
      <vt:lpstr>Context-Free Grammars - Ambiguity</vt:lpstr>
      <vt:lpstr>Context-Free Grammars - Ambiguity</vt:lpstr>
      <vt:lpstr>Context-Free Grammars - EOF Marker</vt:lpstr>
      <vt:lpstr>Outline: How to build a parser?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Predictive Parsing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First and Follow Sets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Predictive Parsing Tables</vt:lpstr>
      <vt:lpstr>Predictive Parsing - Eliminate Left-Recursion</vt:lpstr>
      <vt:lpstr>Predictive Parsing - Eliminate Left-Recursion</vt:lpstr>
      <vt:lpstr>Predictive Parsing - Eliminate Left-Recursion</vt:lpstr>
      <vt:lpstr>Predictive Parsing - Left Factoring</vt:lpstr>
      <vt:lpstr>Predictive Parsing - Error Recovery</vt:lpstr>
      <vt:lpstr>Predictive Parsing - Error Recovery</vt:lpstr>
      <vt:lpstr>Predictive Parsing - Error Recovery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陈明帅</cp:lastModifiedBy>
  <cp:revision>714</cp:revision>
  <dcterms:created xsi:type="dcterms:W3CDTF">2016-09-15T00:52:00Z</dcterms:created>
  <dcterms:modified xsi:type="dcterms:W3CDTF">2024-03-13T09:57:48Z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2052-12.1.0.16399</vt:lpwstr>
  </property>
  <property fmtid="{D5CDD505-2E9C-101B-9397-08002B2CF9AE}" pid="4" name="ICV">
    <vt:lpwstr>537946CE77D74F7B9ED48C4CD626FA30_13</vt:lpwstr>
  </property>
</Properties>
</file>