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2"/>
    <p:sldMasterId id="2147483675" r:id="rId3"/>
  </p:sldMasterIdLst>
  <p:notesMasterIdLst>
    <p:notesMasterId r:id="rId52"/>
  </p:notesMasterIdLst>
  <p:handoutMasterIdLst>
    <p:handoutMasterId r:id="rId53"/>
  </p:handoutMasterIdLst>
  <p:sldIdLst>
    <p:sldId id="303" r:id="rId4"/>
    <p:sldId id="1739" r:id="rId5"/>
    <p:sldId id="1740" r:id="rId6"/>
    <p:sldId id="1741" r:id="rId7"/>
    <p:sldId id="424" r:id="rId8"/>
    <p:sldId id="426" r:id="rId9"/>
    <p:sldId id="425" r:id="rId10"/>
    <p:sldId id="427" r:id="rId11"/>
    <p:sldId id="428" r:id="rId12"/>
    <p:sldId id="429" r:id="rId13"/>
    <p:sldId id="431" r:id="rId14"/>
    <p:sldId id="473" r:id="rId15"/>
    <p:sldId id="433" r:id="rId16"/>
    <p:sldId id="434" r:id="rId17"/>
    <p:sldId id="432" r:id="rId18"/>
    <p:sldId id="435" r:id="rId19"/>
    <p:sldId id="436" r:id="rId20"/>
    <p:sldId id="439" r:id="rId21"/>
    <p:sldId id="437" r:id="rId22"/>
    <p:sldId id="440" r:id="rId23"/>
    <p:sldId id="438" r:id="rId24"/>
    <p:sldId id="441" r:id="rId25"/>
    <p:sldId id="443" r:id="rId26"/>
    <p:sldId id="442" r:id="rId27"/>
    <p:sldId id="444" r:id="rId28"/>
    <p:sldId id="445" r:id="rId29"/>
    <p:sldId id="446" r:id="rId30"/>
    <p:sldId id="447" r:id="rId31"/>
    <p:sldId id="448" r:id="rId32"/>
    <p:sldId id="455" r:id="rId33"/>
    <p:sldId id="456" r:id="rId34"/>
    <p:sldId id="461" r:id="rId35"/>
    <p:sldId id="457" r:id="rId36"/>
    <p:sldId id="458" r:id="rId37"/>
    <p:sldId id="459" r:id="rId38"/>
    <p:sldId id="460" r:id="rId39"/>
    <p:sldId id="450" r:id="rId40"/>
    <p:sldId id="463" r:id="rId41"/>
    <p:sldId id="464" r:id="rId42"/>
    <p:sldId id="465" r:id="rId43"/>
    <p:sldId id="467" r:id="rId44"/>
    <p:sldId id="466" r:id="rId45"/>
    <p:sldId id="468" r:id="rId46"/>
    <p:sldId id="469" r:id="rId47"/>
    <p:sldId id="470" r:id="rId48"/>
    <p:sldId id="330" r:id="rId49"/>
    <p:sldId id="471" r:id="rId50"/>
    <p:sldId id="1742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03"/>
            <p14:sldId id="1739"/>
            <p14:sldId id="1740"/>
            <p14:sldId id="1741"/>
            <p14:sldId id="424"/>
            <p14:sldId id="426"/>
            <p14:sldId id="425"/>
            <p14:sldId id="427"/>
            <p14:sldId id="428"/>
            <p14:sldId id="429"/>
            <p14:sldId id="431"/>
            <p14:sldId id="473"/>
            <p14:sldId id="433"/>
            <p14:sldId id="434"/>
            <p14:sldId id="432"/>
            <p14:sldId id="435"/>
            <p14:sldId id="436"/>
            <p14:sldId id="439"/>
            <p14:sldId id="437"/>
            <p14:sldId id="440"/>
            <p14:sldId id="438"/>
            <p14:sldId id="441"/>
            <p14:sldId id="443"/>
            <p14:sldId id="442"/>
            <p14:sldId id="444"/>
            <p14:sldId id="445"/>
            <p14:sldId id="446"/>
            <p14:sldId id="447"/>
            <p14:sldId id="448"/>
            <p14:sldId id="455"/>
            <p14:sldId id="456"/>
            <p14:sldId id="461"/>
            <p14:sldId id="457"/>
            <p14:sldId id="458"/>
            <p14:sldId id="459"/>
            <p14:sldId id="460"/>
            <p14:sldId id="450"/>
            <p14:sldId id="463"/>
            <p14:sldId id="464"/>
            <p14:sldId id="465"/>
            <p14:sldId id="467"/>
            <p14:sldId id="466"/>
            <p14:sldId id="468"/>
            <p14:sldId id="469"/>
            <p14:sldId id="470"/>
            <p14:sldId id="330"/>
            <p14:sldId id="471"/>
            <p14:sldId id="17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/>
    <p:restoredTop sz="81760"/>
  </p:normalViewPr>
  <p:slideViewPr>
    <p:cSldViewPr snapToGrid="0" snapToObjects="1">
      <p:cViewPr varScale="1">
        <p:scale>
          <a:sx n="150" d="100"/>
          <a:sy n="150" d="100"/>
        </p:scale>
        <p:origin x="16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73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31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05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0ED605E-627C-7F46-9798-A3AAE67DD0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1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1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46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71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77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89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2024/3/27</a:t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D0CAC-1830-AF4F-94AB-6591DA7F2CC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24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4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3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27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2024/3/27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0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81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9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63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44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71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42822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753490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36312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146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11015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91222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489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6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9521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96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914400" rtl="0" eaLnBrk="0" fontAlgn="base" latinLnBrk="0" hangingPunct="0">
                <a:lnSpc>
                  <a:spcPct val="100000"/>
                </a:lnSpc>
                <a:spcBef>
                  <a:spcPts val="12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A5CC71-BB5A-2AB4-C6F4-375618FF29EA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EA6D-5593-24DA-E62A-EF49F8E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17AC-F221-867D-3786-D0A6BE6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673" y="952048"/>
            <a:ext cx="4274588" cy="55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Rules:</a:t>
            </a: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Rule {Action Code}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executed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parse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performs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action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rule.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Action code is placed at the end of each grammar rule choice, although. It is also possible to write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embedded actions</a:t>
            </a:r>
            <a:r>
              <a:rPr lang="en-US" altLang="zh-CN" sz="2400" dirty="0">
                <a:ea typeface="宋体" panose="02010600030101010101" pitchFamily="2" charset="-122"/>
              </a:rPr>
              <a:t> within a choice.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34F0A0-B7FF-C02D-0A93-E54A621F4964}"/>
              </a:ext>
            </a:extLst>
          </p:cNvPr>
          <p:cNvSpPr txBox="1">
            <a:spLocks/>
          </p:cNvSpPr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%{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ctype.h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%}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%token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command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-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'*'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*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‘(’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‘)'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$2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53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EA6D-5593-24DA-E62A-EF49F8E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17AC-F221-867D-3786-D0A6BE6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1" y="952048"/>
            <a:ext cx="4394660" cy="590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Pseud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o variables</a:t>
            </a: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: $$, $1, $3</a:t>
            </a:r>
          </a:p>
          <a:p>
            <a:r>
              <a:rPr lang="en-US" altLang="zh-CN" sz="2400" dirty="0" err="1">
                <a:ea typeface="宋体" panose="02010600030101010101" pitchFamily="2" charset="-122"/>
              </a:rPr>
              <a:t>yylex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semantic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yylval</a:t>
            </a:r>
            <a:r>
              <a:rPr lang="en-US" altLang="zh-CN" sz="2400" dirty="0">
                <a:ea typeface="宋体" panose="02010600030101010101" pitchFamily="2" charset="-122"/>
              </a:rPr>
              <a:t> (global)</a:t>
            </a: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by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default,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yylval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=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When a grammar rule is recognized, each symbol in the rule possesses a semantic value.</a:t>
            </a:r>
          </a:p>
          <a:p>
            <a:pPr marL="444500" lvl="1" indent="-236538"/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$$: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value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LHS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rule</a:t>
            </a:r>
          </a:p>
          <a:p>
            <a:pPr marL="444500" lvl="1" indent="-236538"/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$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i_th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symbol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in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RHS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rule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These values are kept 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top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a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value stack </a:t>
            </a:r>
            <a:r>
              <a:rPr lang="en-US" altLang="zh-CN" sz="2400" dirty="0">
                <a:ea typeface="宋体" panose="02010600030101010101" pitchFamily="2" charset="-122"/>
              </a:rPr>
              <a:t>by </a:t>
            </a:r>
            <a:r>
              <a:rPr lang="en-US" altLang="zh-CN" sz="2400" dirty="0" err="1">
                <a:ea typeface="宋体" panose="02010600030101010101" pitchFamily="2" charset="-122"/>
              </a:rPr>
              <a:t>Yacc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34F0A0-B7FF-C02D-0A93-E54A621F4964}"/>
              </a:ext>
            </a:extLst>
          </p:cNvPr>
          <p:cNvSpPr txBox="1">
            <a:spLocks/>
          </p:cNvSpPr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%{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ctype.h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%}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%token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command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-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'*'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*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‘(’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‘)'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$2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67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EA6D-5593-24DA-E62A-EF49F8E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17AC-F221-867D-3786-D0A6BE6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1" y="952048"/>
            <a:ext cx="4394660" cy="590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Example: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 * 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34F0A0-B7FF-C02D-0A93-E54A621F4964}"/>
              </a:ext>
            </a:extLst>
          </p:cNvPr>
          <p:cNvSpPr txBox="1">
            <a:spLocks/>
          </p:cNvSpPr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%{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ctype.h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%}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%token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command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-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'*'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*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‘(’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‘)'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$2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9A01A94-2BD9-C47C-95E2-9E3F3FD1DF61}"/>
              </a:ext>
            </a:extLst>
          </p:cNvPr>
          <p:cNvGraphicFramePr>
            <a:graphicFrameLocks noGrp="1"/>
          </p:cNvGraphicFramePr>
          <p:nvPr/>
        </p:nvGraphicFramePr>
        <p:xfrm>
          <a:off x="4757302" y="2049932"/>
          <a:ext cx="4310959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949">
                  <a:extLst>
                    <a:ext uri="{9D8B030D-6E8A-4147-A177-3AD203B41FA5}">
                      <a16:colId xmlns:a16="http://schemas.microsoft.com/office/drawing/2014/main" val="4241423634"/>
                    </a:ext>
                  </a:extLst>
                </a:gridCol>
                <a:gridCol w="1768810">
                  <a:extLst>
                    <a:ext uri="{9D8B030D-6E8A-4147-A177-3AD203B41FA5}">
                      <a16:colId xmlns:a16="http://schemas.microsoft.com/office/drawing/2014/main" val="3681818194"/>
                    </a:ext>
                  </a:extLst>
                </a:gridCol>
                <a:gridCol w="1627200">
                  <a:extLst>
                    <a:ext uri="{9D8B030D-6E8A-4147-A177-3AD203B41FA5}">
                      <a16:colId xmlns:a16="http://schemas.microsoft.com/office/drawing/2014/main" val="230648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Symbol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Stack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Value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Stack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(from</a:t>
                      </a:r>
                      <a:r>
                        <a:rPr lang="zh-CN" altLang="en-US" sz="2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rgbClr val="0070C0"/>
                          </a:solidFill>
                        </a:rPr>
                        <a:t>yylval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7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factor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9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‘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70C0"/>
                          </a:solidFill>
                        </a:rPr>
                        <a:t>(default)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8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shift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‘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’,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Num</a:t>
                      </a:r>
                      <a:r>
                        <a:rPr lang="zh-CN" alt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0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‘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’,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factor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0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term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7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exp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5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4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21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EA6D-5593-24DA-E62A-EF49F8E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17AC-F221-867D-3786-D0A6BE6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1" y="952048"/>
            <a:ext cx="4394660" cy="590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Pseud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o variables</a:t>
            </a: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: $$, $1, $3</a:t>
            </a:r>
          </a:p>
          <a:p>
            <a:r>
              <a:rPr lang="en-US" altLang="zh-CN" sz="2400" dirty="0" err="1">
                <a:ea typeface="宋体" panose="02010600030101010101" pitchFamily="2" charset="-122"/>
              </a:rPr>
              <a:t>yylex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store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semantic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yylval</a:t>
            </a:r>
            <a:r>
              <a:rPr lang="en-US" altLang="zh-CN" sz="2400" dirty="0">
                <a:ea typeface="宋体" panose="02010600030101010101" pitchFamily="2" charset="-122"/>
              </a:rPr>
              <a:t> (global)</a:t>
            </a: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by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default,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yylval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=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0</a:t>
            </a:r>
          </a:p>
          <a:p>
            <a:pPr marL="0" indent="0">
              <a:buNone/>
            </a:pPr>
            <a:r>
              <a:rPr lang="en" altLang="zh-CN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YYSTYPE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yylval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This data type is always defined in </a:t>
            </a:r>
            <a:r>
              <a:rPr lang="en-US" altLang="zh-CN" sz="2400" dirty="0" err="1">
                <a:ea typeface="宋体" panose="02010600030101010101" pitchFamily="2" charset="-122"/>
              </a:rPr>
              <a:t>Yacc</a:t>
            </a:r>
            <a:r>
              <a:rPr lang="en-US" altLang="zh-CN" sz="2400" dirty="0">
                <a:ea typeface="宋体" panose="02010600030101010101" pitchFamily="2" charset="-122"/>
              </a:rPr>
              <a:t> by the C preprocessor symbol YYSTYPE.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default:</a:t>
            </a:r>
          </a:p>
          <a:p>
            <a:pPr marL="0" indent="0">
              <a:buNone/>
            </a:pPr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YYSTYPE 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34F0A0-B7FF-C02D-0A93-E54A621F4964}"/>
              </a:ext>
            </a:extLst>
          </p:cNvPr>
          <p:cNvSpPr txBox="1">
            <a:spLocks/>
          </p:cNvSpPr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%{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ctype.h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%}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%token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command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-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'*'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*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‘(’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‘)'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$2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55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AAD6-8A18-D9BF-7D97-42E8072C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YYSTYPE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2AF0-8FA9-9414-F00F-85F0CE2F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096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types</a:t>
            </a:r>
            <a:r>
              <a:rPr kumimoji="1" lang="en-US" altLang="zh-CN" dirty="0"/>
              <a:t>?</a:t>
            </a:r>
          </a:p>
          <a:p>
            <a:r>
              <a:rPr kumimoji="1" lang="en-US" altLang="zh-CN" b="1" dirty="0"/>
              <a:t>Different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values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different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grammar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rules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symbols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this?</a:t>
            </a:r>
          </a:p>
          <a:p>
            <a:pPr lvl="1"/>
            <a:r>
              <a:rPr kumimoji="1" lang="en-US" altLang="zh-CN" dirty="0"/>
              <a:t>Declare the union directly in the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 specification using the </a:t>
            </a:r>
            <a:r>
              <a:rPr kumimoji="1" lang="en-US" altLang="zh-CN" dirty="0">
                <a:solidFill>
                  <a:srgbClr val="0070C0"/>
                </a:solidFill>
              </a:rPr>
              <a:t>%union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 declaration:</a:t>
            </a:r>
          </a:p>
          <a:p>
            <a:pPr marL="0" indent="0">
              <a:buNone/>
            </a:pP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%union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op;} </a:t>
            </a:r>
            <a:endParaRPr kumimoji="1" lang="en-US" altLang="zh-CN" sz="1600" dirty="0"/>
          </a:p>
          <a:p>
            <a:pPr lvl="1"/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define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YYSTYPE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/>
              <a:t>The appropriate values must be constructed by hand in the associated action code.</a:t>
            </a:r>
          </a:p>
          <a:p>
            <a:pPr marL="457200" lvl="1" indent="0">
              <a:buNone/>
            </a:pP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YYSTYPE AST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Node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AA6A77-C03A-7B7A-603D-D46B12F4E21D}"/>
              </a:ext>
            </a:extLst>
          </p:cNvPr>
          <p:cNvSpPr txBox="1"/>
          <p:nvPr/>
        </p:nvSpPr>
        <p:spPr>
          <a:xfrm>
            <a:off x="2741844" y="999067"/>
            <a:ext cx="4581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exp→ exp op term | term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op→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0" lang="e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e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0" lang="e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endParaRPr kumimoji="0" lang="en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3C3F-B0DC-50E4-BADB-3B8BBAE8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%union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%type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92A99-07A3-4A98-8A80-29973114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273" y="999067"/>
            <a:ext cx="4301413" cy="57749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non-terminals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Lexer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yylval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%union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%type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necessary</a:t>
            </a:r>
          </a:p>
          <a:p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97BD9C-7BD1-9B20-F46D-145E6C52BD7A}"/>
              </a:ext>
            </a:extLst>
          </p:cNvPr>
          <p:cNvSpPr txBox="1">
            <a:spLocks/>
          </p:cNvSpPr>
          <p:nvPr/>
        </p:nvSpPr>
        <p:spPr>
          <a:xfrm>
            <a:off x="0" y="999067"/>
            <a:ext cx="4653280" cy="57749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%token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%union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val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op;}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%type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val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%type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&lt;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op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op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command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op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$2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case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=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+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case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=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-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op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445EAB-FB53-08B4-F14E-CBD72F249E73}"/>
              </a:ext>
            </a:extLst>
          </p:cNvPr>
          <p:cNvSpPr txBox="1"/>
          <p:nvPr/>
        </p:nvSpPr>
        <p:spPr>
          <a:xfrm>
            <a:off x="5131836" y="5489601"/>
            <a:ext cx="332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$$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$1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$3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D60CC-C8F7-A928-DD4B-03C5B9BBD914}"/>
              </a:ext>
            </a:extLst>
          </p:cNvPr>
          <p:cNvSpPr txBox="1"/>
          <p:nvPr/>
        </p:nvSpPr>
        <p:spPr>
          <a:xfrm>
            <a:off x="4777273" y="5986361"/>
            <a:ext cx="430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yyval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val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)=(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yyvsp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[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-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].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val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+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yyvsp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[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-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].</a:t>
            </a: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val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192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1570355"/>
            <a:ext cx="8449945" cy="4187825"/>
          </a:xfrm>
        </p:spPr>
        <p:txBody>
          <a:bodyPr/>
          <a:lstStyle/>
          <a:p>
            <a:r>
              <a:rPr kumimoji="1" lang="en-GB" altLang="zh-CN" dirty="0"/>
              <a:t>It is necessary to execute some code </a:t>
            </a:r>
            <a:r>
              <a:rPr kumimoji="1" lang="en-GB" altLang="zh-CN" dirty="0">
                <a:solidFill>
                  <a:srgbClr val="0070C0"/>
                </a:solidFill>
              </a:rPr>
              <a:t>prior to the complete recognition of a grammar rule </a:t>
            </a:r>
            <a:r>
              <a:rPr kumimoji="1" lang="en-GB" altLang="zh-CN" dirty="0"/>
              <a:t>choice during parsing. </a:t>
            </a:r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“type”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“id”?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1555" y="2781935"/>
            <a:ext cx="4581525" cy="12833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027430" lvl="1" indent="31750" algn="just"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decl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type var-list</a:t>
            </a:r>
          </a:p>
          <a:p>
            <a:pPr marL="1027430" lvl="1" indent="31750" algn="just"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type→ int | float</a:t>
            </a:r>
          </a:p>
          <a:p>
            <a:pPr marL="1027430" lvl="1" indent="31750"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var-list→ var-list, id | id </a:t>
            </a:r>
            <a:endParaRPr kumimoji="0"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150" y="998855"/>
            <a:ext cx="6554470" cy="332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18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decl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{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current_type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$1</a:t>
            </a:r>
            <a:r>
              <a:rPr lang="en-GB" altLang="zh-CN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}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var-list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=INT_TYPE;}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FLOAT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=FLOAT_TYPE;}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8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var_list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var_list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','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setType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tokenString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current_type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setType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tokenString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current_type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945" y="4614348"/>
            <a:ext cx="8280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solidFill>
                  <a:srgbClr val="0070C0"/>
                </a:solidFill>
              </a:rPr>
              <a:t>list: item1 { do_item1($1); } item2 { do_item2(</a:t>
            </a:r>
            <a:r>
              <a:rPr lang="en-GB" altLang="zh-CN" sz="2400" b="1" dirty="0">
                <a:solidFill>
                  <a:srgbClr val="FF0000"/>
                </a:solidFill>
              </a:rPr>
              <a:t>$3</a:t>
            </a:r>
            <a:r>
              <a:rPr lang="en-GB" altLang="zh-CN" sz="2400" b="1" dirty="0">
                <a:solidFill>
                  <a:srgbClr val="0070C0"/>
                </a:solidFill>
              </a:rPr>
              <a:t>); } item3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945" y="5258768"/>
            <a:ext cx="8280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/>
              <a:t>list: item1 _rule01 item2 _rule02 item3 </a:t>
            </a:r>
          </a:p>
          <a:p>
            <a:pPr algn="ctr"/>
            <a:r>
              <a:rPr lang="en-GB" altLang="zh-CN" sz="2400" dirty="0"/>
              <a:t>_rule01: { do_item1($0); } </a:t>
            </a:r>
          </a:p>
          <a:p>
            <a:pPr algn="ctr"/>
            <a:r>
              <a:rPr lang="en-GB" altLang="zh-CN" sz="2400" dirty="0"/>
              <a:t>_rule02: { do_item2($0); }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964" y="998855"/>
            <a:ext cx="8449733" cy="5697855"/>
          </a:xfrm>
        </p:spPr>
        <p:txBody>
          <a:bodyPr>
            <a:normAutofit lnSpcReduction="10000"/>
          </a:bodyPr>
          <a:lstStyle/>
          <a:p>
            <a:r>
              <a:rPr kumimoji="1" lang="en-GB" altLang="zh-CN" dirty="0" err="1"/>
              <a:t>Yacc</a:t>
            </a:r>
            <a:r>
              <a:rPr kumimoji="1" lang="en-GB" altLang="zh-CN" dirty="0"/>
              <a:t> reports shift-reduce and reduce-reduce conﬂicts</a:t>
            </a:r>
          </a:p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default,</a:t>
            </a:r>
            <a:r>
              <a:rPr kumimoji="1" lang="zh-CN" altLang="en-US" dirty="0"/>
              <a:t>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resolves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GB" altLang="zh-CN" b="1" dirty="0"/>
              <a:t>shift-reduce conﬂicts </a:t>
            </a:r>
            <a:r>
              <a:rPr kumimoji="1" lang="en-GB" altLang="zh-CN" dirty="0"/>
              <a:t>by </a:t>
            </a:r>
            <a:r>
              <a:rPr kumimoji="1" lang="en-GB" altLang="zh-CN" dirty="0">
                <a:solidFill>
                  <a:srgbClr val="0070C0"/>
                </a:solidFill>
              </a:rPr>
              <a:t>shifting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GB" altLang="zh-CN" b="1" dirty="0"/>
              <a:t>reduce-reduce conﬂicts </a:t>
            </a:r>
            <a:r>
              <a:rPr kumimoji="1" lang="en-GB" altLang="zh-CN" dirty="0"/>
              <a:t>by </a:t>
            </a:r>
            <a:r>
              <a:rPr kumimoji="1" lang="en-GB" altLang="zh-CN" dirty="0">
                <a:solidFill>
                  <a:srgbClr val="0070C0"/>
                </a:solidFill>
              </a:rPr>
              <a:t>using the rule that appears earlier in the grammar</a:t>
            </a: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GB" altLang="zh-CN" dirty="0"/>
              <a:t>Most shift-reduce conﬂicts, and all reduce-reduce conﬂicts, are serious problems and should be eliminated by rewriting the grammar.</a:t>
            </a: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lvl="1"/>
            <a:endParaRPr kumimoji="1" lang="en-GB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79" y="2944906"/>
            <a:ext cx="4186441" cy="22441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78" y="3669671"/>
            <a:ext cx="8265600" cy="295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natural but ambiguous (no precedence nor left-association).</a:t>
            </a:r>
          </a:p>
          <a:p>
            <a:pPr marL="0" indent="0">
              <a:spcAft>
                <a:spcPts val="600"/>
              </a:spcAft>
              <a:buNone/>
            </a:pPr>
            <a:r>
              <a:rPr kumimoji="1" lang="en-US" altLang="zh-CN" dirty="0"/>
              <a:t>The right grammar is Unambiguous yet hard to understand.</a:t>
            </a:r>
          </a:p>
          <a:p>
            <a:pPr marL="0" indent="0">
              <a:buNone/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write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natural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grammar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while enforcing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operator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precedence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associativity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GB" altLang="zh-CN" dirty="0" err="1"/>
              <a:t>Yacc</a:t>
            </a:r>
            <a:r>
              <a:rPr kumimoji="1" lang="en-GB" altLang="zh-CN" dirty="0"/>
              <a:t> provides built-in </a:t>
            </a:r>
            <a:r>
              <a:rPr kumimoji="1" lang="en-GB" altLang="zh-CN" dirty="0">
                <a:solidFill>
                  <a:srgbClr val="0070C0"/>
                </a:solidFill>
              </a:rPr>
              <a:t>precedence directives</a:t>
            </a:r>
            <a:r>
              <a:rPr kumimoji="1" lang="en-GB" altLang="zh-CN" dirty="0"/>
              <a:t> </a:t>
            </a:r>
            <a:r>
              <a:rPr kumimoji="1" lang="en-US" altLang="zh-CN" dirty="0"/>
              <a:t>(</a:t>
            </a:r>
            <a:r>
              <a:rPr kumimoji="1" lang="en-GB" altLang="zh-CN" dirty="0"/>
              <a:t>disambiguating rules</a:t>
            </a:r>
            <a:r>
              <a:rPr kumimoji="1" lang="en-US" altLang="zh-CN" dirty="0"/>
              <a:t>.</a:t>
            </a:r>
            <a:endParaRPr kumimoji="1" lang="en-GB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83116" y="1125072"/>
            <a:ext cx="4858599" cy="2183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term | term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+ | -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→ term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 | factor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*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 → ( exp ) |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5" y="1007853"/>
            <a:ext cx="1811761" cy="241803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02D63CE-A592-A173-C283-2D8B4F00D265}"/>
              </a:ext>
            </a:extLst>
          </p:cNvPr>
          <p:cNvGrpSpPr/>
          <p:nvPr/>
        </p:nvGrpSpPr>
        <p:grpSpPr>
          <a:xfrm>
            <a:off x="2631732" y="1617109"/>
            <a:ext cx="1631028" cy="769350"/>
            <a:chOff x="2511376" y="1617109"/>
            <a:chExt cx="1631028" cy="769350"/>
          </a:xfrm>
        </p:grpSpPr>
        <p:sp>
          <p:nvSpPr>
            <p:cNvPr id="6" name="右箭头 5">
              <a:extLst>
                <a:ext uri="{FF2B5EF4-FFF2-40B4-BE49-F238E27FC236}">
                  <a16:creationId xmlns:a16="http://schemas.microsoft.com/office/drawing/2014/main" id="{AA4A78B5-B350-5458-CE06-2DAAEA6E9F3E}"/>
                </a:ext>
              </a:extLst>
            </p:cNvPr>
            <p:cNvSpPr/>
            <p:nvPr/>
          </p:nvSpPr>
          <p:spPr>
            <a:xfrm>
              <a:off x="2797690" y="2047278"/>
              <a:ext cx="1058400" cy="33918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6F53AD-906E-0B5F-16B1-A50189FCBE1E}"/>
                </a:ext>
              </a:extLst>
            </p:cNvPr>
            <p:cNvSpPr txBox="1"/>
            <p:nvPr/>
          </p:nvSpPr>
          <p:spPr>
            <a:xfrm>
              <a:off x="2511376" y="1617109"/>
              <a:ext cx="1631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GB" altLang="zh-CN" dirty="0">
                  <a:solidFill>
                    <a:srgbClr val="0070C0"/>
                  </a:solidFill>
                </a:rPr>
                <a:t>disambiguating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Parsing</a:t>
                  </a:r>
                  <a:endParaRPr kumimoji="1" lang="en-GB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987" y="925968"/>
            <a:ext cx="7035013" cy="593203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ambiguous.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shift-reduce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conflicts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Resolve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ambiguity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based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operator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precedence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associativity.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(operator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associativity)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!=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!=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!=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non-associative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7291" y="3021143"/>
            <a:ext cx="2768268" cy="92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*</a:t>
            </a:r>
            <a:endParaRPr lang="en-US" altLang="zh-CN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012"/>
            <a:ext cx="2108987" cy="281471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17291" y="4421151"/>
            <a:ext cx="2768268" cy="92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46480"/>
            <a:ext cx="7837170" cy="517779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GB" altLang="zh-CN" dirty="0"/>
              <a:t>disambiguating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MINUS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associative</a:t>
            </a:r>
          </a:p>
          <a:p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DIV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associative</a:t>
            </a:r>
          </a:p>
          <a:p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associative</a:t>
            </a:r>
          </a:p>
          <a:p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EQ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NEQ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noassicative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40990" y="1508760"/>
            <a:ext cx="303403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nonassoc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DIV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293" y="1008592"/>
            <a:ext cx="8449733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How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/>
              <a:t>Yacc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resolve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conflicts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using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these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precedence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directives?</a:t>
            </a:r>
          </a:p>
          <a:p>
            <a:r>
              <a:rPr kumimoji="1" lang="en-US" altLang="zh-CN" dirty="0"/>
              <a:t>The precedence declarations (%left, etc.) give priorities to the tokens.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priority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shifting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token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priority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rule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token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occurring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0070C0"/>
                </a:solidFill>
              </a:rPr>
              <a:t>%left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favors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reducing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0070C0"/>
                </a:solidFill>
              </a:rPr>
              <a:t>%right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favors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shifting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solidFill>
                  <a:srgbClr val="0070C0"/>
                </a:solidFill>
              </a:rPr>
              <a:t>%</a:t>
            </a:r>
            <a:r>
              <a:rPr kumimoji="1" lang="en-US" altLang="zh-CN" dirty="0" err="1">
                <a:solidFill>
                  <a:srgbClr val="0070C0"/>
                </a:solidFill>
              </a:rPr>
              <a:t>nonassoc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yields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62057" y="9535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5850" y="4346575"/>
            <a:ext cx="4860925" cy="2055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Reduce: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</a:p>
          <a:p>
            <a:r>
              <a:rPr kumimoji="1" lang="en-US" altLang="zh-CN" dirty="0"/>
              <a:t>Shift: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8965" y="1530985"/>
            <a:ext cx="2552065" cy="92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8965" y="5123815"/>
            <a:ext cx="2552065" cy="92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(any)</a:t>
            </a:r>
            <a:r>
              <a:rPr lang="zh-CN" altLang="en-US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3126105"/>
            <a:ext cx="255206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nonassoc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NEQ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DIV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625850" y="1304925"/>
            <a:ext cx="4860925" cy="221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Reduce:</a:t>
            </a:r>
            <a:r>
              <a:rPr kumimoji="1" lang="zh-CN" altLang="en-US" dirty="0"/>
              <a:t> *</a:t>
            </a:r>
            <a:endParaRPr kumimoji="1" lang="en-US" altLang="zh-CN" dirty="0"/>
          </a:p>
          <a:p>
            <a:r>
              <a:rPr kumimoji="1" lang="en-US" altLang="zh-CN" dirty="0"/>
              <a:t>Shift: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* </a:t>
            </a:r>
            <a:r>
              <a:rPr kumimoji="1" lang="en-US" altLang="zh-CN" b="1" dirty="0">
                <a:solidFill>
                  <a:srgbClr val="0070C0"/>
                </a:solidFill>
              </a:rPr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</a:p>
          <a:p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Precedence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886671"/>
            <a:ext cx="8449733" cy="5753101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-6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8?</a:t>
            </a:r>
          </a:p>
          <a:p>
            <a:pPr lvl="1"/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(-6)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(6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8)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rule?</a:t>
            </a:r>
          </a:p>
          <a:p>
            <a:pPr marL="0" indent="0">
              <a:buNone/>
            </a:pPr>
            <a:r>
              <a:rPr kumimoji="1" lang="en-US" altLang="en-GB" sz="2400" dirty="0"/>
              <a:t>  </a:t>
            </a:r>
            <a:r>
              <a:rPr kumimoji="1" lang="en-GB" altLang="zh-CN" sz="2400" dirty="0"/>
              <a:t>Assign a specific precedence to a rule using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%</a:t>
            </a:r>
            <a:r>
              <a:rPr kumimoji="1" lang="en-GB" altLang="zh-CN" sz="2400" dirty="0" err="1">
                <a:solidFill>
                  <a:srgbClr val="0070C0"/>
                </a:solidFill>
              </a:rPr>
              <a:t>prec</a:t>
            </a:r>
            <a:r>
              <a:rPr kumimoji="1" lang="en-GB" altLang="zh-CN" sz="2400" dirty="0">
                <a:solidFill>
                  <a:srgbClr val="0070C0"/>
                </a:solidFill>
              </a:rPr>
              <a:t> </a:t>
            </a:r>
            <a:r>
              <a:rPr kumimoji="1" lang="en-GB" altLang="zh-CN" sz="2400" dirty="0"/>
              <a:t>directive</a:t>
            </a:r>
            <a:endParaRPr kumimoji="1" lang="en-US" altLang="zh-CN" dirty="0"/>
          </a:p>
          <a:p>
            <a:pPr marL="0" indent="0">
              <a:buNone/>
            </a:pPr>
            <a:endParaRPr kumimoji="1" lang="en-GB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3" y="2851204"/>
            <a:ext cx="8648285" cy="3692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// declarations of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and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yyerror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%start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prec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98036" y="4099039"/>
            <a:ext cx="473336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UMINUS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never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Lexer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placeholder.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directive %</a:t>
            </a:r>
            <a:r>
              <a:rPr kumimoji="1" lang="en-US" altLang="zh-CN" sz="2400" dirty="0" err="1"/>
              <a:t>prec</a:t>
            </a:r>
            <a:r>
              <a:rPr kumimoji="1" lang="en-US" altLang="zh-CN" sz="2400" dirty="0"/>
              <a:t> UMINUS gives the rule </a:t>
            </a:r>
            <a:r>
              <a:rPr kumimoji="1" lang="en-US" altLang="zh-CN" sz="2400" dirty="0">
                <a:solidFill>
                  <a:srgbClr val="0070C0"/>
                </a:solidFill>
              </a:rPr>
              <a:t>exp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: MINUS exp </a:t>
            </a:r>
            <a:r>
              <a:rPr kumimoji="1" lang="en-US" altLang="zh-CN" sz="2400" dirty="0"/>
              <a:t>the highest precedence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72173"/>
            <a:ext cx="8846765" cy="5177896"/>
          </a:xfrm>
        </p:spPr>
        <p:txBody>
          <a:bodyPr/>
          <a:lstStyle/>
          <a:p>
            <a:r>
              <a:rPr kumimoji="1" lang="en-GB" altLang="zh-CN" dirty="0"/>
              <a:t>Consider a programming language with </a:t>
            </a:r>
            <a:r>
              <a:rPr kumimoji="1" lang="en-GB" altLang="zh-CN" dirty="0">
                <a:solidFill>
                  <a:srgbClr val="0070C0"/>
                </a:solidFill>
              </a:rPr>
              <a:t>arithmetic expressions</a:t>
            </a:r>
            <a:r>
              <a:rPr kumimoji="1" lang="en-GB" altLang="zh-CN" dirty="0"/>
              <a:t> such as x + y and </a:t>
            </a:r>
            <a:r>
              <a:rPr kumimoji="1" lang="en-GB" altLang="zh-CN" dirty="0">
                <a:solidFill>
                  <a:srgbClr val="0070C0"/>
                </a:solidFill>
              </a:rPr>
              <a:t>Boolean expressions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GB" altLang="zh-CN" dirty="0"/>
              <a:t>a&amp;(b = c)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2117725"/>
            <a:ext cx="836041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//declarations of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and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yyerror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%start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b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64790" y="3899709"/>
            <a:ext cx="554691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2400" dirty="0"/>
              <a:t>Arithmetic operators bind tighter than the Boolean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GB" altLang="zh-CN" sz="2400" dirty="0"/>
              <a:t>Boolean expression cannot be added to an arithmetic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2400" dirty="0"/>
              <a:t>There are arithmetic variables and Boolean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0855" y="1253490"/>
            <a:ext cx="793305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//declarations of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and </a:t>
            </a:r>
            <a:r>
              <a:rPr lang="en-GB" altLang="zh-CN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yyerror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%start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  <a:b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EQUAL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ae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34" y="1525379"/>
            <a:ext cx="3568327" cy="1632632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56248" y="2484028"/>
            <a:ext cx="2226507" cy="810289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reduce-reduce</a:t>
            </a:r>
          </a:p>
          <a:p>
            <a:pPr algn="ctr"/>
            <a:r>
              <a:rPr lang="en-US" altLang="zh-CN" sz="2400" b="1" dirty="0"/>
              <a:t>conflict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26791" y="3425340"/>
            <a:ext cx="576787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until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“semantic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phase”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e.g.,</a:t>
            </a:r>
            <a:r>
              <a:rPr kumimoji="1" lang="zh-CN" altLang="en-US" sz="2400" dirty="0"/>
              <a:t> </a:t>
            </a:r>
            <a:r>
              <a:rPr kumimoji="1" lang="en-GB" altLang="zh-CN" sz="2400" dirty="0"/>
              <a:t>a + 5&amp;b</a:t>
            </a:r>
            <a:r>
              <a:rPr kumimoji="1" lang="zh-CN" altLang="en-US" sz="2400" dirty="0"/>
              <a:t>  </a:t>
            </a:r>
            <a:r>
              <a:rPr kumimoji="1" lang="en-US" altLang="zh-CN" sz="2400" dirty="0">
                <a:solidFill>
                  <a:srgbClr val="FF0000"/>
                </a:solidFill>
              </a:rPr>
              <a:t>=&gt;</a:t>
            </a:r>
            <a:r>
              <a:rPr kumimoji="1" lang="zh-CN" altLang="en-US" sz="2400" dirty="0"/>
              <a:t>  </a:t>
            </a:r>
            <a:r>
              <a:rPr kumimoji="1" lang="en-US" altLang="zh-CN" sz="2400" b="1" dirty="0"/>
              <a:t>syntactically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correct</a:t>
            </a:r>
            <a:endParaRPr kumimoji="1" lang="en-GB" altLang="zh-CN" sz="2400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47230" y="4756692"/>
            <a:ext cx="1654620" cy="1785104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 :=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</a:t>
            </a: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&amp;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+ E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uiExpand="1" build="allAtOnce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" y="1458595"/>
            <a:ext cx="8113395" cy="2430780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solidFill>
                  <a:srgbClr val="0070C0"/>
                </a:solidFill>
              </a:rPr>
              <a:t>Motivation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developers</a:t>
            </a:r>
            <a:r>
              <a:rPr kumimoji="1" lang="zh-CN" altLang="en-US" sz="2800" dirty="0"/>
              <a:t> </a:t>
            </a:r>
            <a:r>
              <a:rPr kumimoji="1" lang="en-GB" altLang="zh-CN" sz="2800" dirty="0"/>
              <a:t>would like to have all the errors in </a:t>
            </a:r>
            <a:r>
              <a:rPr kumimoji="1" lang="en-US" altLang="en-GB" sz="2800" dirty="0"/>
              <a:t>the</a:t>
            </a:r>
            <a:r>
              <a:rPr kumimoji="1" lang="en-GB" altLang="zh-CN" sz="2800" dirty="0"/>
              <a:t> program reported, not just the ﬁrst error.</a:t>
            </a:r>
          </a:p>
          <a:p>
            <a:r>
              <a:rPr kumimoji="1" lang="en-US" altLang="zh-CN" sz="2800" dirty="0">
                <a:solidFill>
                  <a:srgbClr val="0070C0"/>
                </a:solidFill>
              </a:rPr>
              <a:t>Error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recovery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techniques:</a:t>
            </a:r>
          </a:p>
          <a:p>
            <a:pPr lvl="1"/>
            <a:r>
              <a:rPr kumimoji="1" lang="en-US" altLang="zh-CN" sz="2800" b="1" dirty="0"/>
              <a:t>Local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error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recovery</a:t>
            </a:r>
          </a:p>
          <a:p>
            <a:pPr lvl="1"/>
            <a:r>
              <a:rPr kumimoji="1" lang="en-US" altLang="zh-CN" sz="2800" b="1" dirty="0"/>
              <a:t>Global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error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repair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998855"/>
            <a:ext cx="8248650" cy="5859145"/>
          </a:xfrm>
        </p:spPr>
        <p:txBody>
          <a:bodyPr>
            <a:normAutofit/>
          </a:bodyPr>
          <a:lstStyle/>
          <a:p>
            <a:r>
              <a:rPr kumimoji="1" lang="en-GB" altLang="zh-CN" dirty="0">
                <a:solidFill>
                  <a:srgbClr val="0070C0"/>
                </a:solidFill>
              </a:rPr>
              <a:t>Local error recovery </a:t>
            </a:r>
            <a:r>
              <a:rPr kumimoji="1" lang="en-GB" altLang="zh-CN" dirty="0"/>
              <a:t>mechanisms work by </a:t>
            </a:r>
            <a:r>
              <a:rPr kumimoji="1" lang="en-GB" altLang="zh-CN" dirty="0">
                <a:solidFill>
                  <a:srgbClr val="FF0000"/>
                </a:solidFill>
              </a:rPr>
              <a:t>adjusting </a:t>
            </a:r>
            <a:r>
              <a:rPr kumimoji="1" lang="en-GB" altLang="zh-CN" dirty="0"/>
              <a:t>the parse stack and the input </a:t>
            </a:r>
            <a:r>
              <a:rPr kumimoji="1" lang="en-GB" altLang="zh-CN" dirty="0">
                <a:solidFill>
                  <a:srgbClr val="0070C0"/>
                </a:solidFill>
              </a:rPr>
              <a:t>at the point where the error was detected</a:t>
            </a:r>
            <a:r>
              <a:rPr kumimoji="1" lang="en-GB" altLang="zh-CN" dirty="0"/>
              <a:t> in a way that will allow parsing to </a:t>
            </a:r>
            <a:r>
              <a:rPr kumimoji="1" lang="en-GB" altLang="zh-CN" dirty="0">
                <a:solidFill>
                  <a:srgbClr val="FF0000"/>
                </a:solidFill>
              </a:rPr>
              <a:t>resume</a:t>
            </a:r>
            <a:r>
              <a:rPr kumimoji="1" lang="en-GB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One local recovery 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uses a special </a:t>
            </a:r>
            <a:r>
              <a:rPr kumimoji="1" lang="en-US" altLang="zh-CN" i="1" dirty="0">
                <a:solidFill>
                  <a:srgbClr val="0070C0"/>
                </a:solidFill>
              </a:rPr>
              <a:t>error</a:t>
            </a:r>
            <a:r>
              <a:rPr kumimoji="1" lang="en-US" altLang="zh-CN" dirty="0"/>
              <a:t> symbol to control the recovery process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We can specify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a syntax error is encountered in the middle of an expression, the parser should skip to the </a:t>
            </a:r>
            <a:r>
              <a:rPr kumimoji="1" lang="en-US" altLang="zh-CN" dirty="0">
                <a:solidFill>
                  <a:srgbClr val="0070C0"/>
                </a:solidFill>
              </a:rPr>
              <a:t>next semicolon or right parenthesis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53295" y="3195918"/>
            <a:ext cx="2813588" cy="2142564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8935" y="3195918"/>
            <a:ext cx="2813588" cy="830997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74920" y="4828032"/>
            <a:ext cx="3439011" cy="612648"/>
          </a:xfrm>
          <a:prstGeom prst="wedgeRoundRectCallout">
            <a:avLst>
              <a:gd name="adj1" fmla="val 32116"/>
              <a:gd name="adj2" fmla="val 1248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i="1" dirty="0"/>
              <a:t>synchronizing tokens</a:t>
            </a:r>
            <a:endParaRPr lang="zh-CN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10" y="1245870"/>
            <a:ext cx="8498840" cy="3857625"/>
          </a:xfrm>
        </p:spPr>
        <p:txBody>
          <a:bodyPr>
            <a:normAutofit/>
          </a:bodyPr>
          <a:lstStyle/>
          <a:p>
            <a:endParaRPr kumimoji="1" lang="en-GB" altLang="zh-CN" dirty="0"/>
          </a:p>
          <a:p>
            <a:endParaRPr kumimoji="1" lang="en-GB" altLang="zh-CN" dirty="0"/>
          </a:p>
          <a:p>
            <a:pPr marL="0" indent="0">
              <a:buNone/>
            </a:pPr>
            <a:r>
              <a:rPr kumimoji="1" lang="en-GB" altLang="zh-CN" sz="2800" dirty="0"/>
              <a:t>What does the parser-generator do with the error symbol?</a:t>
            </a:r>
          </a:p>
          <a:p>
            <a:r>
              <a:rPr kumimoji="1" lang="en-GB" altLang="zh-CN" sz="2800" i="1" dirty="0">
                <a:solidFill>
                  <a:srgbClr val="0070C0"/>
                </a:solidFill>
              </a:rPr>
              <a:t>error</a:t>
            </a:r>
            <a:r>
              <a:rPr kumimoji="1" lang="en-GB" altLang="zh-CN" sz="2800" dirty="0"/>
              <a:t> is considered a </a:t>
            </a:r>
            <a:r>
              <a:rPr kumimoji="1" lang="en-GB" altLang="zh-CN" sz="2800" dirty="0">
                <a:solidFill>
                  <a:srgbClr val="0070C0"/>
                </a:solidFill>
              </a:rPr>
              <a:t>terminal symbol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GB" altLang="zh-CN" sz="2800" dirty="0"/>
              <a:t>and </a:t>
            </a:r>
            <a:r>
              <a:rPr kumimoji="1" lang="en-GB" altLang="zh-CN" sz="2800" dirty="0">
                <a:solidFill>
                  <a:srgbClr val="0070C0"/>
                </a:solidFill>
              </a:rPr>
              <a:t>shift</a:t>
            </a:r>
            <a:r>
              <a:rPr kumimoji="1" lang="en-GB" altLang="zh-CN" sz="2800" dirty="0"/>
              <a:t> actions are entered in the parsing table for it as if it were an ordinary token.</a:t>
            </a:r>
          </a:p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does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parser-generator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perform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error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recovery?</a:t>
            </a:r>
            <a:endParaRPr kumimoji="1" lang="en-GB" altLang="zh-CN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315" y="1263589"/>
            <a:ext cx="2813588" cy="830997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ACE5-B2F3-87D2-E96A-89FF0CE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4409-7C69-4868-50F7-6CBA04D2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Specifying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syntax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programming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language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Context-Free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Grammars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(CFG)</a:t>
            </a: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parser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based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CFG: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Top-Down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Parsing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(LL(k)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Parsing)</a:t>
            </a:r>
          </a:p>
          <a:p>
            <a:pPr lvl="1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Bottom-Up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LR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Parsing</a:t>
            </a:r>
          </a:p>
          <a:p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parsing: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Automatic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parser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generation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Error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Recovery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discard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145" y="1613424"/>
            <a:ext cx="2879498" cy="3106493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ID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+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exp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exps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error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7720" y="5299246"/>
            <a:ext cx="324319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input tokens: </a:t>
            </a:r>
            <a:r>
              <a:rPr lang="en-US" altLang="zh-CN" sz="2400" b="1" dirty="0">
                <a:solidFill>
                  <a:srgbClr val="0070C0"/>
                </a:solidFill>
              </a:rPr>
              <a:t>(ID++)$</a:t>
            </a:r>
          </a:p>
        </p:txBody>
      </p:sp>
      <p:graphicFrame>
        <p:nvGraphicFramePr>
          <p:cNvPr id="7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59241"/>
              </p:ext>
            </p:extLst>
          </p:nvPr>
        </p:nvGraphicFramePr>
        <p:xfrm>
          <a:off x="3603227" y="1181933"/>
          <a:ext cx="540812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Stack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(symbol)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/>
                        <a:t>Action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(ID++)$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(ID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error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error+)$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pop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discard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input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(error)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shift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63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exp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reduce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1597863"/>
            <a:ext cx="8449733" cy="412157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GB" altLang="zh-CN" dirty="0"/>
              <a:t>When the LR parser reaches an error state, it takes the following actions: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b="1" dirty="0"/>
              <a:t>Pop the stack (if necessary) until a state is reached in which the action for the </a:t>
            </a:r>
            <a:r>
              <a:rPr kumimoji="1" lang="en-GB" altLang="zh-CN" b="1" i="1" dirty="0">
                <a:solidFill>
                  <a:srgbClr val="0070C0"/>
                </a:solidFill>
              </a:rPr>
              <a:t>error</a:t>
            </a:r>
            <a:r>
              <a:rPr kumimoji="1" lang="en-GB" altLang="zh-CN" b="1" dirty="0"/>
              <a:t> token is </a:t>
            </a:r>
            <a:r>
              <a:rPr kumimoji="1" lang="en-GB" altLang="zh-CN" b="1" i="1" dirty="0">
                <a:solidFill>
                  <a:srgbClr val="0070C0"/>
                </a:solidFill>
              </a:rPr>
              <a:t>shift</a:t>
            </a:r>
            <a:r>
              <a:rPr kumimoji="1" lang="en-GB" altLang="zh-CN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/>
              <a:t>Shift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error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token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b="1" dirty="0"/>
              <a:t>Discard input symbols (if necessary) until a state is reached that </a:t>
            </a:r>
            <a:r>
              <a:rPr kumimoji="1" lang="en-GB" altLang="zh-CN" b="1" dirty="0">
                <a:solidFill>
                  <a:srgbClr val="0070C0"/>
                </a:solidFill>
              </a:rPr>
              <a:t>has a non</a:t>
            </a:r>
            <a:r>
              <a:rPr kumimoji="1" lang="en-US" altLang="zh-CN" b="1" dirty="0">
                <a:solidFill>
                  <a:srgbClr val="0070C0"/>
                </a:solidFill>
              </a:rPr>
              <a:t>-</a:t>
            </a:r>
            <a:r>
              <a:rPr kumimoji="1" lang="en-GB" altLang="zh-CN" b="1" dirty="0">
                <a:solidFill>
                  <a:srgbClr val="0070C0"/>
                </a:solidFill>
              </a:rPr>
              <a:t>error action </a:t>
            </a:r>
            <a:r>
              <a:rPr kumimoji="1" lang="en-GB" altLang="zh-CN" b="1" dirty="0"/>
              <a:t>on the current lookahead token.</a:t>
            </a:r>
            <a:endParaRPr kumimoji="1"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/>
              <a:t>Resume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normal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parsing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18384"/>
            <a:ext cx="8449733" cy="585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Caution</a:t>
            </a:r>
          </a:p>
          <a:p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en-GB" altLang="zh-CN" dirty="0" err="1"/>
              <a:t>opping</a:t>
            </a:r>
            <a:r>
              <a:rPr kumimoji="1" lang="en-GB" altLang="zh-CN" dirty="0"/>
              <a:t> states from the stack can lead to seemingly </a:t>
            </a:r>
            <a:r>
              <a:rPr kumimoji="1" lang="en-GB" altLang="zh-CN" dirty="0">
                <a:solidFill>
                  <a:srgbClr val="0070C0"/>
                </a:solidFill>
              </a:rPr>
              <a:t>“impossible” semantic actions</a:t>
            </a:r>
            <a:r>
              <a:rPr kumimoji="1" lang="en-GB" altLang="zh-CN" dirty="0"/>
              <a:t>, especially if the actions contain side effects.</a:t>
            </a:r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pPr lvl="1"/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What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</a:t>
            </a:r>
            <a:r>
              <a:rPr kumimoji="1" lang="en-GB" altLang="zh-CN" dirty="0">
                <a:solidFill>
                  <a:srgbClr val="0070C0"/>
                </a:solidFill>
              </a:rPr>
              <a:t> a syntax error is found after some left parentheses have been parsed</a:t>
            </a:r>
            <a:r>
              <a:rPr kumimoji="1" lang="en-US" altLang="zh-CN" dirty="0">
                <a:solidFill>
                  <a:srgbClr val="0070C0"/>
                </a:solidFill>
              </a:rPr>
              <a:t>?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GB" altLang="zh-CN" dirty="0"/>
              <a:t>have side-effect-free semantic 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(Chap</a:t>
            </a:r>
            <a:r>
              <a:rPr kumimoji="1" lang="zh-CN" altLang="en-US" dirty="0"/>
              <a:t> </a:t>
            </a:r>
            <a:r>
              <a:rPr kumimoji="1" lang="en-US" altLang="zh-CN" dirty="0"/>
              <a:t>4.)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8102" y="2568636"/>
            <a:ext cx="8271768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statements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statements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SEMICOLON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statements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error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SEMICOLON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/* empty */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: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increment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decrement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endParaRPr lang="en-GB" altLang="zh-CN" sz="20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increment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LPAREN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{nest=nest+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r>
              <a:rPr lang="en-GB" altLang="zh-CN" sz="20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decrement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RPAREN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{nest=nest-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61501" y="3098376"/>
            <a:ext cx="3472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FF0000"/>
                </a:solidFill>
              </a:rPr>
              <a:t>Pop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stack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until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we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reach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last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SEMICOLON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or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beginning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of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the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input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FF0000"/>
                </a:solidFill>
              </a:rPr>
              <a:t>Shift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error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FF0000"/>
                </a:solidFill>
              </a:rPr>
              <a:t>Discard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input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tokens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until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we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see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SEMICOLON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nest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–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executed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B49DFE-F813-22B4-D883-7FC69BACE22E}"/>
              </a:ext>
            </a:extLst>
          </p:cNvPr>
          <p:cNvSpPr txBox="1"/>
          <p:nvPr/>
        </p:nvSpPr>
        <p:spPr>
          <a:xfrm>
            <a:off x="3220974" y="5713464"/>
            <a:ext cx="45765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dirty="0">
                <a:solidFill>
                  <a:srgbClr val="C00000"/>
                </a:solidFill>
              </a:rPr>
              <a:t>nest &gt; 0 after error recovery!</a:t>
            </a:r>
            <a:endParaRPr kumimoji="1" lang="en-GB" altLang="zh-CN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511" y="2888005"/>
            <a:ext cx="8810977" cy="384897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does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error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recovery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techniques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recover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error?</a:t>
            </a:r>
          </a:p>
          <a:p>
            <a:r>
              <a:rPr kumimoji="1" lang="en-US" altLang="zh-CN" sz="2800" dirty="0"/>
              <a:t>A local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technique will discover a syntax error with </a:t>
            </a:r>
            <a:r>
              <a:rPr kumimoji="1" lang="en-US" altLang="zh-CN" sz="2800" dirty="0">
                <a:solidFill>
                  <a:srgbClr val="C00000"/>
                </a:solidFill>
              </a:rPr>
              <a:t>:=</a:t>
            </a:r>
            <a:r>
              <a:rPr kumimoji="1" lang="en-US" altLang="zh-CN" sz="2800" dirty="0"/>
              <a:t> as lookahead symbol:</a:t>
            </a:r>
          </a:p>
          <a:p>
            <a:pPr lvl="1"/>
            <a:r>
              <a:rPr kumimoji="1" lang="en-GB" altLang="zh-CN" sz="2600" dirty="0"/>
              <a:t>delete the phrase from type to 0 (</a:t>
            </a:r>
            <a:r>
              <a:rPr kumimoji="1" lang="en-GB" altLang="zh-CN" sz="2600" b="1" dirty="0"/>
              <a:t>let </a:t>
            </a:r>
            <a:r>
              <a:rPr kumimoji="1" lang="en-GB" altLang="zh-CN" sz="2600" b="1" i="1" dirty="0">
                <a:solidFill>
                  <a:srgbClr val="0070C0"/>
                </a:solidFill>
              </a:rPr>
              <a:t>error</a:t>
            </a:r>
            <a:r>
              <a:rPr kumimoji="1" lang="en-GB" altLang="zh-CN" sz="2600" b="1" dirty="0"/>
              <a:t> in</a:t>
            </a:r>
            <a:r>
              <a:rPr kumimoji="1" lang="en-GB" altLang="zh-CN" sz="2600" dirty="0"/>
              <a:t>)</a:t>
            </a:r>
          </a:p>
          <a:p>
            <a:pPr lvl="1"/>
            <a:r>
              <a:rPr kumimoji="1" lang="en-US" altLang="zh-CN" sz="2600" dirty="0"/>
              <a:t>or, replace the</a:t>
            </a:r>
            <a:r>
              <a:rPr kumimoji="1" lang="en-US" altLang="zh-CN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C00000"/>
                </a:solidFill>
              </a:rPr>
              <a:t>:=</a:t>
            </a:r>
            <a:r>
              <a:rPr kumimoji="1" lang="en-US" altLang="zh-CN" sz="2600" dirty="0"/>
              <a:t> by </a:t>
            </a:r>
            <a:r>
              <a:rPr kumimoji="1" lang="en-US" altLang="zh-CN" sz="2600" dirty="0">
                <a:solidFill>
                  <a:srgbClr val="0070C0"/>
                </a:solidFill>
              </a:rPr>
              <a:t>=</a:t>
            </a:r>
            <a:r>
              <a:rPr kumimoji="1" lang="en-US" altLang="zh-CN" sz="2600" dirty="0"/>
              <a:t>, and will encounter another syntax error at the ‘[’ token</a:t>
            </a:r>
          </a:p>
          <a:p>
            <a:r>
              <a:rPr kumimoji="0" lang="en-US" altLang="zh-CN" sz="2800" i="1" dirty="0">
                <a:solidFill>
                  <a:srgbClr val="0070C0"/>
                </a:solidFill>
                <a:cs typeface="+mn-cs"/>
              </a:rPr>
              <a:t>Global error repair</a:t>
            </a:r>
            <a:r>
              <a:rPr kumimoji="0" lang="en-US" altLang="zh-CN" sz="2800" dirty="0">
                <a:cs typeface="+mn-cs"/>
              </a:rPr>
              <a:t> finds the smallest set of insertions and deletions that would turn the source string into a syntactically correct string, </a:t>
            </a:r>
            <a:r>
              <a:rPr kumimoji="0" lang="en-US" altLang="zh-CN" sz="2800" i="1" dirty="0">
                <a:solidFill>
                  <a:srgbClr val="0070C0"/>
                </a:solidFill>
                <a:cs typeface="+mn-cs"/>
              </a:rPr>
              <a:t>even if the insertions and deletions are not at a point where an LL or LR parser would first report an error.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019" y="1056184"/>
            <a:ext cx="4412461" cy="1328587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vardec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:= exp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type-id := exp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21415" y="2476292"/>
            <a:ext cx="5101168" cy="441530"/>
          </a:xfrm>
          <a:prstGeom prst="rect">
            <a:avLst/>
          </a:prstGeom>
          <a:ln w="25400"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let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type a :=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intArray</a:t>
            </a:r>
            <a:r>
              <a:rPr lang="en-US" altLang="zh-CN" sz="2400" b="1" dirty="0">
                <a:cs typeface="Times New Roman" panose="02020603050405020304" pitchFamily="18" charset="0"/>
              </a:rPr>
              <a:t> [ 10 ] of 0</a:t>
            </a: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in . . 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651521" y="1086145"/>
            <a:ext cx="4412461" cy="1328587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tyfields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84141-A312-A217-D64D-2C60E9D4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>
                <a:ea typeface="宋体" panose="02010600030101010101" pitchFamily="2" charset="-122"/>
              </a:rPr>
              <a:t>Parser Implementation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510F2-7BAC-0F3C-DDAC-8911DD74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4764424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Write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parser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from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scratch</a:t>
            </a:r>
            <a:endParaRPr kumimoji="1" lang="en-US" altLang="zh-CN" sz="2200" dirty="0"/>
          </a:p>
          <a:p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automatically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parsers?</a:t>
            </a:r>
          </a:p>
          <a:p>
            <a:pPr lvl="1"/>
            <a:r>
              <a:rPr kumimoji="1" lang="en-US" altLang="zh-CN" sz="2200" dirty="0"/>
              <a:t>LL(k)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LR(k)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general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table-driven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algorithms.</a:t>
            </a:r>
          </a:p>
          <a:p>
            <a:pPr lvl="1"/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grammars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lead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tables.</a:t>
            </a:r>
          </a:p>
          <a:p>
            <a:pPr lvl="1"/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learned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automatically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construct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tables.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</a:rPr>
              <a:t>Use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Parser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Generator</a:t>
            </a:r>
          </a:p>
          <a:p>
            <a:pPr lvl="1"/>
            <a:r>
              <a:rPr kumimoji="1" lang="en-US" altLang="zh-CN" sz="2200" dirty="0"/>
              <a:t>general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robust</a:t>
            </a:r>
          </a:p>
          <a:p>
            <a:pPr lvl="1"/>
            <a:r>
              <a:rPr kumimoji="1" lang="en-US" altLang="zh-CN" sz="2200" dirty="0"/>
              <a:t>sometimes not quite as efficient as hand-written parsers</a:t>
            </a:r>
          </a:p>
          <a:p>
            <a:pPr lvl="1"/>
            <a:r>
              <a:rPr kumimoji="1" lang="en-US" altLang="zh-CN" sz="2200" dirty="0"/>
              <a:t>Nevertheless, good for lazy compiler writers.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1257EB0-C795-4E87-679B-A3956523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19" y="5181042"/>
            <a:ext cx="19050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Parser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Specification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2BD8241A-058A-C165-089D-5C841326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319" y="5409642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CA31AC1C-3A94-75F5-1704-6FA69F17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007" y="5609667"/>
            <a:ext cx="1590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parser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generator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D611C98-F418-DDC9-E99C-93E8370F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719" y="5181042"/>
            <a:ext cx="14478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Parser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4B1AF1F0-96A3-4DE9-C5BA-0ABC04C5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069" y="6112905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abstract syntax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6FC0F496-DE2D-1974-0384-0BA218EC083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70719" y="6063692"/>
            <a:ext cx="762000" cy="4889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0 w 21600"/>
              <a:gd name="T13" fmla="*/ 3577 h 21600"/>
              <a:gd name="T14" fmla="*/ 19350 w 21600"/>
              <a:gd name="T15" fmla="*/ 862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245" y="0"/>
                </a:lnTo>
                <a:lnTo>
                  <a:pt x="16245" y="3550"/>
                </a:lnTo>
                <a:lnTo>
                  <a:pt x="12427" y="3550"/>
                </a:lnTo>
                <a:cubicBezTo>
                  <a:pt x="5564" y="3550"/>
                  <a:pt x="0" y="7404"/>
                  <a:pt x="0" y="12158"/>
                </a:cubicBezTo>
                <a:lnTo>
                  <a:pt x="0" y="21600"/>
                </a:lnTo>
                <a:lnTo>
                  <a:pt x="5170" y="21600"/>
                </a:lnTo>
                <a:lnTo>
                  <a:pt x="5170" y="12158"/>
                </a:lnTo>
                <a:cubicBezTo>
                  <a:pt x="5170" y="10197"/>
                  <a:pt x="8419" y="8608"/>
                  <a:pt x="12427" y="8608"/>
                </a:cubicBezTo>
                <a:lnTo>
                  <a:pt x="16245" y="8608"/>
                </a:lnTo>
                <a:lnTo>
                  <a:pt x="1624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6C14D90B-3537-0CA8-24E9-7DA9008D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719" y="4466667"/>
            <a:ext cx="1557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stream of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tokens</a:t>
            </a: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E32E445D-00CD-E3E6-83DB-DCA4A17E9BF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443744" y="4650817"/>
            <a:ext cx="387350" cy="685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393 w 21600"/>
              <a:gd name="T13" fmla="*/ 3550 h 21600"/>
              <a:gd name="T14" fmla="*/ 19387 w 21600"/>
              <a:gd name="T15" fmla="*/ 8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245" y="0"/>
                </a:lnTo>
                <a:lnTo>
                  <a:pt x="16245" y="3550"/>
                </a:lnTo>
                <a:lnTo>
                  <a:pt x="12427" y="3550"/>
                </a:lnTo>
                <a:cubicBezTo>
                  <a:pt x="5564" y="3550"/>
                  <a:pt x="0" y="7404"/>
                  <a:pt x="0" y="12158"/>
                </a:cubicBezTo>
                <a:lnTo>
                  <a:pt x="0" y="21600"/>
                </a:lnTo>
                <a:lnTo>
                  <a:pt x="5170" y="21600"/>
                </a:lnTo>
                <a:lnTo>
                  <a:pt x="5170" y="12158"/>
                </a:lnTo>
                <a:cubicBezTo>
                  <a:pt x="5170" y="10197"/>
                  <a:pt x="8419" y="8608"/>
                  <a:pt x="12427" y="8608"/>
                </a:cubicBezTo>
                <a:lnTo>
                  <a:pt x="16245" y="8608"/>
                </a:lnTo>
                <a:lnTo>
                  <a:pt x="1624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1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57155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Burke-Fisher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repair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tries </a:t>
            </a:r>
            <a:r>
              <a:rPr kumimoji="1" lang="en-US" altLang="zh-CN" dirty="0">
                <a:solidFill>
                  <a:srgbClr val="0070C0"/>
                </a:solidFill>
              </a:rPr>
              <a:t>every possible single-token insertion, deletion, or replacement</a:t>
            </a:r>
            <a:r>
              <a:rPr kumimoji="1" lang="en-US" altLang="zh-CN" dirty="0"/>
              <a:t> at every point that occurs </a:t>
            </a:r>
            <a:r>
              <a:rPr kumimoji="1" lang="en-US" altLang="zh-CN" dirty="0">
                <a:solidFill>
                  <a:srgbClr val="0070C0"/>
                </a:solidFill>
              </a:rPr>
              <a:t>no earlier than K tokens</a:t>
            </a:r>
            <a:r>
              <a:rPr kumimoji="1" lang="en-US" altLang="zh-CN" dirty="0"/>
              <a:t> before the point where the parser reported the error:</a:t>
            </a:r>
          </a:p>
          <a:p>
            <a:pPr lvl="1"/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repair?</a:t>
            </a:r>
          </a:p>
          <a:p>
            <a:pPr lvl="1"/>
            <a:r>
              <a:rPr kumimoji="1" lang="en-GB" altLang="zh-CN" dirty="0"/>
              <a:t>The correction that allows the parser to </a:t>
            </a:r>
            <a:r>
              <a:rPr kumimoji="1" lang="en-GB" altLang="zh-CN" dirty="0">
                <a:solidFill>
                  <a:srgbClr val="0070C0"/>
                </a:solidFill>
              </a:rPr>
              <a:t>parse furthest past the original reported error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GB" altLang="zh-CN" dirty="0"/>
              <a:t>Generally, if a repair carries the parser </a:t>
            </a:r>
            <a:r>
              <a:rPr kumimoji="1" lang="en-GB" altLang="zh-CN" dirty="0">
                <a:solidFill>
                  <a:srgbClr val="0070C0"/>
                </a:solidFill>
              </a:rPr>
              <a:t>R = 4</a:t>
            </a:r>
            <a:r>
              <a:rPr kumimoji="1" lang="en-GB" altLang="zh-CN" dirty="0"/>
              <a:t> tokens beyond where it originally got stuck, this is “good enough.”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GB" altLang="zh-CN" dirty="0"/>
              <a:t>The parsing engine must be able to </a:t>
            </a:r>
            <a:r>
              <a:rPr kumimoji="1" lang="en-GB" altLang="zh-CN" dirty="0">
                <a:solidFill>
                  <a:srgbClr val="0070C0"/>
                </a:solidFill>
              </a:rPr>
              <a:t>back up K tokens </a:t>
            </a:r>
            <a:r>
              <a:rPr kumimoji="1" lang="en-GB" altLang="zh-CN" dirty="0"/>
              <a:t>and reparse.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08776" y="-2474259"/>
            <a:ext cx="184731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780" y="3751580"/>
            <a:ext cx="8481060" cy="310642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M</a:t>
            </a:r>
            <a:r>
              <a:rPr kumimoji="1" lang="en-GB" altLang="zh-CN" sz="2400" dirty="0" err="1"/>
              <a:t>aintain</a:t>
            </a:r>
            <a:r>
              <a:rPr kumimoji="1" lang="en-GB" altLang="zh-CN" sz="2400" dirty="0"/>
              <a:t> </a:t>
            </a:r>
            <a:r>
              <a:rPr kumimoji="1" lang="en-GB" altLang="zh-CN" sz="2400" dirty="0">
                <a:solidFill>
                  <a:srgbClr val="0070C0"/>
                </a:solidFill>
              </a:rPr>
              <a:t>two parse stacks</a:t>
            </a:r>
            <a:r>
              <a:rPr kumimoji="1" lang="en-GB" altLang="zh-CN" sz="2400" dirty="0"/>
              <a:t>: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current stack </a:t>
            </a:r>
            <a:r>
              <a:rPr kumimoji="1" lang="en-GB" altLang="zh-CN" sz="2400" dirty="0"/>
              <a:t>and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old</a:t>
            </a:r>
            <a:r>
              <a:rPr kumimoji="1" lang="en-GB" altLang="zh-CN" sz="2400" dirty="0"/>
              <a:t> </a:t>
            </a:r>
            <a:r>
              <a:rPr kumimoji="1" lang="en-GB" altLang="zh-CN" sz="2400" dirty="0">
                <a:solidFill>
                  <a:srgbClr val="0070C0"/>
                </a:solidFill>
              </a:rPr>
              <a:t>stack</a:t>
            </a:r>
            <a:r>
              <a:rPr kumimoji="1" lang="en-GB" altLang="zh-CN" sz="2400" dirty="0"/>
              <a:t>.</a:t>
            </a:r>
          </a:p>
          <a:p>
            <a:r>
              <a:rPr kumimoji="1" lang="en-US" altLang="zh-CN" sz="2400" dirty="0"/>
              <a:t>Keep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queue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of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K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tokens</a:t>
            </a:r>
            <a:r>
              <a:rPr kumimoji="1" lang="en-US" altLang="zh-CN" sz="2400" dirty="0"/>
              <a:t>.</a:t>
            </a:r>
          </a:p>
          <a:p>
            <a:r>
              <a:rPr kumimoji="1" lang="en-US" altLang="zh-CN" sz="2400" dirty="0"/>
              <a:t>As each new token is shifted:</a:t>
            </a:r>
          </a:p>
          <a:p>
            <a:pPr lvl="1"/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pushed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current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stack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put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tail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queue</a:t>
            </a:r>
          </a:p>
          <a:p>
            <a:pPr lvl="1"/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head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queue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removed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shifted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onto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old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stack</a:t>
            </a:r>
          </a:p>
          <a:p>
            <a:r>
              <a:rPr kumimoji="1" lang="en-GB" altLang="zh-CN" sz="2400" dirty="0"/>
              <a:t>With </a:t>
            </a:r>
            <a:r>
              <a:rPr kumimoji="1" lang="en-GB" altLang="zh-CN" sz="2400" dirty="0">
                <a:solidFill>
                  <a:srgbClr val="0070C0"/>
                </a:solidFill>
              </a:rPr>
              <a:t>each shift </a:t>
            </a:r>
            <a:r>
              <a:rPr kumimoji="1" lang="en-GB" altLang="zh-CN" sz="2400" dirty="0"/>
              <a:t>onto the old or current stack, the </a:t>
            </a:r>
            <a:r>
              <a:rPr kumimoji="1" lang="en-GB" altLang="zh-CN" sz="2400" dirty="0">
                <a:solidFill>
                  <a:srgbClr val="0070C0"/>
                </a:solidFill>
              </a:rPr>
              <a:t>appropriate reduce actions are also performed</a:t>
            </a:r>
            <a:r>
              <a:rPr kumimoji="1" lang="en-GB" altLang="zh-CN" sz="2400" dirty="0"/>
              <a:t>.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89" y="1114778"/>
            <a:ext cx="6601844" cy="25752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271796" y="887179"/>
            <a:ext cx="550506" cy="2062103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id</a:t>
            </a:r>
            <a:r>
              <a:rPr kumimoji="1" lang="en-US" altLang="zh-CN" sz="1600" baseline="-25000" dirty="0"/>
              <a:t>4</a:t>
            </a:r>
          </a:p>
          <a:p>
            <a:pPr algn="ctr"/>
            <a:r>
              <a:rPr kumimoji="1" lang="en-US" altLang="zh-CN" sz="1600" dirty="0"/>
              <a:t>(</a:t>
            </a:r>
            <a:r>
              <a:rPr kumimoji="1" lang="en-US" altLang="zh-CN" sz="1600" baseline="-25000" dirty="0"/>
              <a:t>8</a:t>
            </a:r>
          </a:p>
          <a:p>
            <a:pPr algn="ctr"/>
            <a:r>
              <a:rPr kumimoji="1" lang="en-US" altLang="zh-CN" sz="1600" dirty="0"/>
              <a:t>+</a:t>
            </a:r>
            <a:r>
              <a:rPr kumimoji="1" lang="en-US" altLang="zh-CN" sz="1600" baseline="-25000" dirty="0"/>
              <a:t>16</a:t>
            </a:r>
          </a:p>
          <a:p>
            <a:pPr algn="ctr"/>
            <a:r>
              <a:rPr kumimoji="1" lang="en-US" altLang="zh-CN" sz="1600" dirty="0"/>
              <a:t>E</a:t>
            </a:r>
            <a:r>
              <a:rPr kumimoji="1" lang="en-US" altLang="zh-CN" sz="1600" baseline="-25000" dirty="0"/>
              <a:t>11</a:t>
            </a:r>
          </a:p>
          <a:p>
            <a:pPr algn="ctr"/>
            <a:r>
              <a:rPr kumimoji="1" lang="en-US" altLang="zh-CN" sz="1600" dirty="0"/>
              <a:t>:=</a:t>
            </a:r>
            <a:r>
              <a:rPr kumimoji="1" lang="en-US" altLang="zh-CN" sz="1600" baseline="-25000" dirty="0"/>
              <a:t>6</a:t>
            </a:r>
          </a:p>
          <a:p>
            <a:pPr algn="ctr"/>
            <a:r>
              <a:rPr kumimoji="1" lang="en-US" altLang="zh-CN" sz="1600" dirty="0"/>
              <a:t>id</a:t>
            </a:r>
            <a:r>
              <a:rPr kumimoji="1" lang="en-US" altLang="zh-CN" sz="1600" baseline="-25000" dirty="0"/>
              <a:t>4</a:t>
            </a:r>
          </a:p>
          <a:p>
            <a:pPr algn="ctr"/>
            <a:r>
              <a:rPr kumimoji="1" lang="en-US" altLang="zh-CN" sz="1600" dirty="0"/>
              <a:t>;</a:t>
            </a:r>
            <a:r>
              <a:rPr kumimoji="1" lang="en-US" altLang="zh-CN" sz="1600" baseline="-25000" dirty="0"/>
              <a:t>3</a:t>
            </a:r>
          </a:p>
          <a:p>
            <a:pPr algn="ctr"/>
            <a:r>
              <a:rPr kumimoji="1" lang="en-US" altLang="zh-CN" sz="1600" dirty="0"/>
              <a:t>S</a:t>
            </a:r>
            <a:r>
              <a:rPr kumimoji="1" lang="en-US" altLang="zh-CN" sz="1600" baseline="-25000" dirty="0"/>
              <a:t>2</a:t>
            </a:r>
            <a:endParaRPr kumimoji="1" lang="zh-CN" altLang="en-US" sz="1600" baseline="-25000" dirty="0"/>
          </a:p>
        </p:txBody>
      </p:sp>
      <p:sp>
        <p:nvSpPr>
          <p:cNvPr id="6" name="AutoShape 12"/>
          <p:cNvSpPr/>
          <p:nvPr/>
        </p:nvSpPr>
        <p:spPr bwMode="auto">
          <a:xfrm rot="5400000" flipV="1">
            <a:off x="3999917" y="2427240"/>
            <a:ext cx="45719" cy="2039747"/>
          </a:xfrm>
          <a:prstGeom prst="rightBrace">
            <a:avLst>
              <a:gd name="adj1" fmla="val 189744"/>
              <a:gd name="adj2" fmla="val 50000"/>
            </a:avLst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0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6160" y="2094689"/>
            <a:ext cx="550506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E</a:t>
            </a:r>
            <a:r>
              <a:rPr kumimoji="1" lang="en-US" altLang="zh-CN" sz="1600" baseline="-25000" dirty="0"/>
              <a:t>11</a:t>
            </a:r>
          </a:p>
          <a:p>
            <a:r>
              <a:rPr kumimoji="1" lang="en-US" altLang="zh-CN" sz="1600" dirty="0"/>
              <a:t>:=</a:t>
            </a:r>
            <a:r>
              <a:rPr kumimoji="1" lang="en-US" altLang="zh-CN" sz="1600" baseline="-25000" dirty="0"/>
              <a:t>6</a:t>
            </a:r>
          </a:p>
          <a:p>
            <a:r>
              <a:rPr kumimoji="1" lang="en-US" altLang="zh-CN" sz="1600" dirty="0"/>
              <a:t>id</a:t>
            </a:r>
            <a:r>
              <a:rPr kumimoji="1" lang="en-US" altLang="zh-CN" sz="1600" baseline="-25000" dirty="0"/>
              <a:t>4</a:t>
            </a:r>
            <a:endParaRPr kumimoji="1" lang="zh-CN" altLang="en-US" sz="1600" baseline="-25000" dirty="0"/>
          </a:p>
        </p:txBody>
      </p:sp>
      <p:sp>
        <p:nvSpPr>
          <p:cNvPr id="8" name="文本框 7"/>
          <p:cNvSpPr txBox="1"/>
          <p:nvPr/>
        </p:nvSpPr>
        <p:spPr>
          <a:xfrm>
            <a:off x="3383353" y="2580782"/>
            <a:ext cx="488852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S</a:t>
            </a:r>
            <a:r>
              <a:rPr kumimoji="1" lang="en-US" altLang="zh-CN" sz="1600" baseline="-25000" dirty="0"/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38892" y="2340911"/>
            <a:ext cx="488852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;</a:t>
            </a:r>
            <a:r>
              <a:rPr kumimoji="1" lang="en-US" altLang="zh-CN" sz="1600" baseline="-25000" dirty="0"/>
              <a:t>3</a:t>
            </a:r>
          </a:p>
          <a:p>
            <a:pPr algn="ctr"/>
            <a:r>
              <a:rPr kumimoji="1" lang="en-US" altLang="zh-CN" sz="1600" dirty="0"/>
              <a:t>S</a:t>
            </a:r>
            <a:r>
              <a:rPr kumimoji="1" lang="en-US" altLang="zh-CN" sz="1600" baseline="-25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3827780"/>
            <a:ext cx="8449945" cy="26435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 a syntax error is detected at the </a:t>
            </a:r>
            <a:r>
              <a:rPr kumimoji="1" lang="en-US" altLang="zh-CN" i="1" dirty="0"/>
              <a:t>current</a:t>
            </a:r>
            <a:r>
              <a:rPr kumimoji="1" lang="en-US" altLang="zh-CN" dirty="0"/>
              <a:t> token:</a:t>
            </a:r>
          </a:p>
          <a:p>
            <a:pPr lvl="1"/>
            <a:r>
              <a:rPr kumimoji="1" lang="en-US" altLang="zh-CN" dirty="0"/>
              <a:t>For </a:t>
            </a:r>
            <a:r>
              <a:rPr kumimoji="1" lang="en-US" altLang="zh-CN" dirty="0">
                <a:solidFill>
                  <a:srgbClr val="0070C0"/>
                </a:solidFill>
              </a:rPr>
              <a:t>each possible insertion, deletion, or substitution </a:t>
            </a:r>
            <a:r>
              <a:rPr kumimoji="1" lang="en-US" altLang="zh-CN" dirty="0"/>
              <a:t>of a token at any position of the queue, the Burke-Fisher error repairer makes that change to within </a:t>
            </a:r>
            <a:r>
              <a:rPr kumimoji="1" lang="en-US" altLang="zh-CN" dirty="0">
                <a:solidFill>
                  <a:srgbClr val="0070C0"/>
                </a:solidFill>
              </a:rPr>
              <a:t>(a copy of) the queue</a:t>
            </a:r>
            <a:r>
              <a:rPr kumimoji="1" lang="en-US" altLang="zh-CN" dirty="0"/>
              <a:t>, then </a:t>
            </a:r>
            <a:r>
              <a:rPr kumimoji="1" lang="en-US" altLang="zh-CN" dirty="0">
                <a:solidFill>
                  <a:srgbClr val="0070C0"/>
                </a:solidFill>
              </a:rPr>
              <a:t>attempts to </a:t>
            </a:r>
            <a:r>
              <a:rPr kumimoji="1" lang="en-US" altLang="zh-CN" b="1" dirty="0">
                <a:solidFill>
                  <a:srgbClr val="0070C0"/>
                </a:solidFill>
              </a:rPr>
              <a:t>reparse from the old stack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Generally, if </a:t>
            </a:r>
            <a:r>
              <a:rPr kumimoji="1" lang="en-US" altLang="zh-CN" dirty="0">
                <a:solidFill>
                  <a:srgbClr val="0070C0"/>
                </a:solidFill>
              </a:rPr>
              <a:t>three or four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 can be parsed, this is considered a completely successful repair.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89" y="1114778"/>
            <a:ext cx="6601844" cy="25752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998855"/>
            <a:ext cx="8449945" cy="178054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advantage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Burke-Fisher Error Repair</a:t>
            </a:r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modified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productions).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engine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GB" altLang="zh-CN" dirty="0"/>
              <a:t>which interprets the parsing tables, is modiﬁed.</a:t>
            </a:r>
          </a:p>
          <a:p>
            <a:endParaRPr kumimoji="1" lang="en-GB" altLang="zh-CN" dirty="0"/>
          </a:p>
          <a:p>
            <a:pPr marL="0" indent="0">
              <a:buNone/>
            </a:pPr>
            <a:endParaRPr kumimoji="1"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68960" y="2741295"/>
            <a:ext cx="8150240" cy="3707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en-US" altLang="zh-CN" sz="2800" b="1" dirty="0">
                <a:sym typeface="+mn-ea"/>
              </a:rPr>
              <a:t>Semantic</a:t>
            </a:r>
            <a:r>
              <a:rPr kumimoji="1" lang="zh-CN" altLang="en-US" sz="2800" b="1" dirty="0">
                <a:sym typeface="+mn-ea"/>
              </a:rPr>
              <a:t> </a:t>
            </a:r>
            <a:r>
              <a:rPr kumimoji="1" lang="en-US" altLang="zh-CN" sz="2800" b="1" dirty="0">
                <a:sym typeface="+mn-ea"/>
              </a:rPr>
              <a:t>Actions</a:t>
            </a:r>
            <a:endParaRPr kumimoji="1" lang="en-US" altLang="zh-CN" sz="2800" b="1" dirty="0"/>
          </a:p>
          <a:p>
            <a:r>
              <a:rPr kumimoji="1" lang="en-US" altLang="zh-CN" sz="2600" dirty="0">
                <a:sym typeface="+mn-ea"/>
              </a:rPr>
              <a:t>Shift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and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reduce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actions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are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tried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repeatedly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and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discarded.</a:t>
            </a:r>
            <a:endParaRPr kumimoji="1" lang="en-US" altLang="zh-CN" dirty="0"/>
          </a:p>
          <a:p>
            <a:r>
              <a:rPr kumimoji="1" lang="en-US" altLang="zh-CN" sz="2600" dirty="0">
                <a:sym typeface="+mn-ea"/>
              </a:rPr>
              <a:t>What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if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the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GB" altLang="zh-CN" sz="2600" dirty="0">
                <a:sym typeface="+mn-ea"/>
              </a:rPr>
              <a:t>programmer-speciﬁed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semantic actions</a:t>
            </a:r>
            <a:r>
              <a:rPr kumimoji="1" lang="zh-CN" altLang="en-US" sz="26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associated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with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reduce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actions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ym typeface="+mn-ea"/>
              </a:rPr>
              <a:t>have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sym typeface="+mn-ea"/>
              </a:rPr>
              <a:t>side</a:t>
            </a:r>
            <a:r>
              <a:rPr kumimoji="1" lang="zh-CN" altLang="en-US" sz="2600" dirty="0">
                <a:solidFill>
                  <a:srgbClr val="0070C0"/>
                </a:solidFill>
                <a:sym typeface="+mn-ea"/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  <a:sym typeface="+mn-ea"/>
              </a:rPr>
              <a:t>effects</a:t>
            </a:r>
            <a:r>
              <a:rPr kumimoji="1" lang="en-US" altLang="zh-CN" sz="2600" dirty="0">
                <a:sym typeface="+mn-ea"/>
              </a:rPr>
              <a:t>?</a:t>
            </a:r>
            <a:endParaRPr kumimoji="1" lang="en-US" altLang="zh-CN" dirty="0"/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e.g.,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nest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+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1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and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nest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-1</a:t>
            </a:r>
            <a:r>
              <a:rPr kumimoji="1" lang="zh-CN" altLang="en-US" sz="2400" dirty="0">
                <a:sym typeface="+mn-ea"/>
              </a:rPr>
              <a:t> </a:t>
            </a:r>
            <a:endParaRPr kumimoji="1" lang="en-US" altLang="zh-CN" dirty="0"/>
          </a:p>
          <a:p>
            <a:r>
              <a:rPr kumimoji="1" lang="en-US" altLang="zh-CN" sz="2600" dirty="0">
                <a:sym typeface="+mn-ea"/>
              </a:rPr>
              <a:t>Solution:</a:t>
            </a:r>
            <a:r>
              <a:rPr kumimoji="1" lang="zh-CN" altLang="en-US" sz="2600" dirty="0">
                <a:sym typeface="+mn-ea"/>
              </a:rPr>
              <a:t>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does not execute </a:t>
            </a:r>
            <a:r>
              <a:rPr kumimoji="1" lang="en-GB" altLang="zh-CN" sz="2600" dirty="0">
                <a:sym typeface="+mn-ea"/>
              </a:rPr>
              <a:t>any of the semantic actions as reductions are performed on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the current stack</a:t>
            </a:r>
            <a:r>
              <a:rPr kumimoji="1" lang="en-GB" altLang="zh-CN" sz="2600" dirty="0">
                <a:sym typeface="+mn-ea"/>
              </a:rPr>
              <a:t>, but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waits until</a:t>
            </a:r>
            <a:r>
              <a:rPr kumimoji="1" lang="en-GB" altLang="zh-CN" sz="2600" dirty="0">
                <a:sym typeface="+mn-ea"/>
              </a:rPr>
              <a:t> the same reductions are performed (permanently) on </a:t>
            </a:r>
            <a:r>
              <a:rPr kumimoji="1" lang="en-GB" altLang="zh-CN" sz="2600" dirty="0">
                <a:solidFill>
                  <a:srgbClr val="0070C0"/>
                </a:solidFill>
                <a:sym typeface="+mn-ea"/>
              </a:rPr>
              <a:t>the old stack</a:t>
            </a:r>
            <a:r>
              <a:rPr kumimoji="1" lang="en-GB" altLang="zh-CN" sz="2600" dirty="0">
                <a:sym typeface="+mn-ea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1246505"/>
            <a:ext cx="8449945" cy="48234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Semantic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values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insertions</a:t>
            </a:r>
          </a:p>
          <a:p>
            <a:r>
              <a:rPr kumimoji="1" lang="en-GB" altLang="zh-CN" dirty="0"/>
              <a:t>When tokens such as numbers or identiﬁers must be inserted, </a:t>
            </a:r>
            <a:r>
              <a:rPr kumimoji="1" lang="en-GB" altLang="zh-CN" dirty="0">
                <a:solidFill>
                  <a:srgbClr val="0070C0"/>
                </a:solidFill>
              </a:rPr>
              <a:t>where can </a:t>
            </a:r>
            <a:r>
              <a:rPr kumimoji="1" lang="en-US" altLang="zh-CN" dirty="0">
                <a:solidFill>
                  <a:srgbClr val="0070C0"/>
                </a:solidFill>
              </a:rPr>
              <a:t>their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semantic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value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GB" altLang="zh-CN" dirty="0">
                <a:solidFill>
                  <a:srgbClr val="0070C0"/>
                </a:solidFill>
              </a:rPr>
              <a:t> come from</a:t>
            </a:r>
            <a:r>
              <a:rPr kumimoji="1" lang="en-GB" altLang="zh-CN" dirty="0"/>
              <a:t>?</a:t>
            </a:r>
          </a:p>
          <a:p>
            <a:r>
              <a:rPr kumimoji="1" lang="en-US" altLang="zh-CN" dirty="0"/>
              <a:t>ML-</a:t>
            </a:r>
            <a:r>
              <a:rPr kumimoji="1" lang="en-US" altLang="zh-CN" dirty="0" err="1"/>
              <a:t>Yacc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%value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directive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79015" y="3193415"/>
            <a:ext cx="36957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value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"bogus"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</a:t>
            </a:r>
          </a:p>
          <a:p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value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(1) </a:t>
            </a:r>
          </a:p>
          <a:p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value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STRING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24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""</a:t>
            </a:r>
            <a:r>
              <a:rPr lang="en-GB" altLang="zh-CN" sz="24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1094105"/>
            <a:ext cx="8449945" cy="4785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Programmer-specified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substitutions</a:t>
            </a:r>
          </a:p>
          <a:p>
            <a:r>
              <a:rPr kumimoji="1" lang="en-US" altLang="zh-CN" dirty="0"/>
              <a:t>Sometimes a particular single-token insertion or substitution is very commonly required and should be tried ﬁrst.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Provide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hints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ML-</a:t>
            </a:r>
            <a:r>
              <a:rPr kumimoji="1" lang="en-US" altLang="zh-CN" dirty="0" err="1"/>
              <a:t>Yacc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%change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directive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>
              <a:spcBef>
                <a:spcPts val="2200"/>
              </a:spcBef>
            </a:pP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closer</a:t>
            </a:r>
          </a:p>
          <a:p>
            <a:pPr lvl="1"/>
            <a:r>
              <a:rPr kumimoji="1" lang="en-US" altLang="zh-CN" b="1" dirty="0"/>
              <a:t>let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….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….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</a:p>
          <a:p>
            <a:pPr lvl="1"/>
            <a:r>
              <a:rPr kumimoji="1" lang="en-US" altLang="zh-CN" dirty="0"/>
              <a:t>the scope closer automatically closes the scope of </a:t>
            </a:r>
            <a:r>
              <a:rPr kumimoji="1" lang="en-US" altLang="zh-CN" b="1" dirty="0"/>
              <a:t>let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93620" y="3214330"/>
            <a:ext cx="4585335" cy="11080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change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ASSIGN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EQ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SEMICOLON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ELSE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-&gt;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END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82930"/>
            <a:ext cx="2971800" cy="3124200"/>
          </a:xfrm>
          <a:ln w="38100">
            <a:solidFill>
              <a:srgbClr val="0000CC"/>
            </a:solidFill>
            <a:miter lim="800000"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S → exp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 → ID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 → exp + exp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 → ( exps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exps → exp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ea typeface="宋体" panose="02010600030101010101" pitchFamily="2" charset="-122"/>
              </a:rPr>
              <a:t>exps → exps ; exp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exp → ( error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exps → error ; exp</a:t>
            </a:r>
            <a:endParaRPr kumimoji="0" lang="zh-CN" altLang="en-US" sz="24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-6350" y="4718685"/>
            <a:ext cx="3365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input tokens: </a:t>
            </a:r>
            <a:r>
              <a:rPr lang="en-US" altLang="zh-CN" sz="2400" b="1"/>
              <a:t>(a++;b)$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graphicFrame>
        <p:nvGraphicFramePr>
          <p:cNvPr id="153862" name="Group 262"/>
          <p:cNvGraphicFramePr>
            <a:graphicFrameLocks noGrp="1"/>
          </p:cNvGraphicFramePr>
          <p:nvPr>
            <p:ph sz="quarter" idx="2"/>
          </p:nvPr>
        </p:nvGraphicFramePr>
        <p:xfrm>
          <a:off x="3359150" y="228600"/>
          <a:ext cx="5784850" cy="6400800"/>
        </p:xfrm>
        <a:graphic>
          <a:graphicData uri="http://schemas.openxmlformats.org/drawingml/2006/table">
            <a:tbl>
              <a:tblPr/>
              <a:tblGrid>
                <a:gridCol w="300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(a++;b)$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4, 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a++;b)$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(e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3, (e+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4, (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12,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10, 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(exps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(exps)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2,e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304800"/>
            <a:ext cx="220980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S → .exp</a:t>
            </a: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 i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72200" y="533400"/>
            <a:ext cx="220980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 →exp +. exp</a:t>
            </a: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2209800"/>
            <a:ext cx="2292350" cy="26019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r>
              <a:rPr lang="en-US" altLang="zh-CN" b="1"/>
              <a:t> → ( .</a:t>
            </a:r>
            <a:r>
              <a:rPr lang="en-US" altLang="zh-CN" b="1" i="1"/>
              <a:t>exps</a:t>
            </a:r>
            <a:r>
              <a:rPr lang="en-US" altLang="zh-CN" b="1"/>
              <a:t>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(.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</a:p>
          <a:p>
            <a:r>
              <a:rPr lang="en-US" altLang="zh-CN" b="1" i="1"/>
              <a:t>exps → .exp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exps → .exps</a:t>
            </a:r>
            <a:r>
              <a:rPr lang="en-US" altLang="zh-CN" b="1"/>
              <a:t> ; </a:t>
            </a:r>
            <a:r>
              <a:rPr lang="en-US" altLang="zh-CN" b="1" i="1"/>
              <a:t>exp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exps → .error</a:t>
            </a:r>
            <a:r>
              <a:rPr lang="en-US" altLang="zh-CN" b="1">
                <a:solidFill>
                  <a:srgbClr val="0000CC"/>
                </a:solidFill>
              </a:rPr>
              <a:t> ; </a:t>
            </a:r>
            <a:r>
              <a:rPr lang="en-US" altLang="zh-CN" b="1" i="1">
                <a:solidFill>
                  <a:srgbClr val="0000CC"/>
                </a:solidFill>
              </a:rPr>
              <a:t>exp</a:t>
            </a: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 i="1">
              <a:solidFill>
                <a:srgbClr val="0000CC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52800" y="5181600"/>
            <a:ext cx="235585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exps → error </a:t>
            </a:r>
            <a:r>
              <a:rPr lang="en-US" altLang="zh-CN" b="1">
                <a:solidFill>
                  <a:srgbClr val="0000CC"/>
                </a:solidFill>
              </a:rPr>
              <a:t>;  .</a:t>
            </a:r>
            <a:r>
              <a:rPr lang="en-US" altLang="zh-CN" b="1" i="1">
                <a:solidFill>
                  <a:srgbClr val="0000CC"/>
                </a:solidFill>
              </a:rPr>
              <a:t>exp</a:t>
            </a: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172200" y="4267200"/>
            <a:ext cx="2343150" cy="15033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exps → exps</a:t>
            </a:r>
            <a:r>
              <a:rPr lang="en-US" altLang="zh-CN" b="1"/>
              <a:t> ;  .</a:t>
            </a:r>
            <a:r>
              <a:rPr lang="en-US" altLang="zh-CN" b="1" i="1"/>
              <a:t>exp</a:t>
            </a:r>
          </a:p>
          <a:p>
            <a:r>
              <a:rPr lang="en-US" altLang="zh-CN" b="1" i="1"/>
              <a:t>exp → .ID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 →. exp + exp</a:t>
            </a:r>
            <a:r>
              <a:rPr lang="en-US" altLang="zh-CN" b="1"/>
              <a:t> </a:t>
            </a:r>
          </a:p>
          <a:p>
            <a:r>
              <a:rPr lang="en-US" altLang="zh-CN" b="1" i="1"/>
              <a:t>exp</a:t>
            </a:r>
            <a:r>
              <a:rPr lang="en-US" altLang="zh-CN" b="1"/>
              <a:t> →. ( </a:t>
            </a:r>
            <a:r>
              <a:rPr lang="en-US" altLang="zh-CN" b="1" i="1"/>
              <a:t>exps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.( 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  <a:endParaRPr lang="en-US" altLang="zh-CN" b="1" i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505200" y="762000"/>
            <a:ext cx="201930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S → exp.</a:t>
            </a:r>
          </a:p>
          <a:p>
            <a:r>
              <a:rPr lang="en-US" altLang="zh-CN" b="1" i="1"/>
              <a:t>exp →exp .+ exp</a:t>
            </a:r>
            <a:endParaRPr lang="zh-CN" altLang="en-US" b="1" i="1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95800" y="2209800"/>
            <a:ext cx="1263650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 → ID.</a:t>
            </a:r>
            <a:endParaRPr lang="zh-CN" altLang="en-US" b="1" i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514600" y="99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895600" y="609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endParaRPr lang="zh-CN" altLang="en-US" b="1" i="1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4864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15000" y="6096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62600" y="1676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10200" y="1752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514600" y="1600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219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914400" y="18288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429000" y="4038600"/>
            <a:ext cx="227965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r>
              <a:rPr lang="en-US" altLang="zh-CN" b="1"/>
              <a:t> → ( </a:t>
            </a:r>
            <a:r>
              <a:rPr lang="en-US" altLang="zh-CN" b="1" i="1"/>
              <a:t>exps.</a:t>
            </a:r>
            <a:r>
              <a:rPr lang="en-US" altLang="zh-CN" b="1"/>
              <a:t> )</a:t>
            </a:r>
          </a:p>
          <a:p>
            <a:r>
              <a:rPr lang="en-US" altLang="zh-CN" b="1" i="1"/>
              <a:t>exps → exps.</a:t>
            </a:r>
            <a:r>
              <a:rPr lang="en-US" altLang="zh-CN" b="1"/>
              <a:t> ; </a:t>
            </a:r>
            <a:r>
              <a:rPr lang="en-US" altLang="zh-CN" b="1" i="1"/>
              <a:t>exp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514600" y="3733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352800" y="3581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exps</a:t>
            </a:r>
            <a:endParaRPr lang="zh-CN" altLang="en-US" b="1" i="1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715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791200" y="42672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;</a:t>
            </a:r>
            <a:endParaRPr lang="zh-CN" altLang="en-US" b="1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1371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0" y="48768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error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28600" y="5257800"/>
            <a:ext cx="229235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(</a:t>
            </a:r>
            <a:r>
              <a:rPr lang="en-US" altLang="zh-CN" b="1" i="1">
                <a:solidFill>
                  <a:srgbClr val="0000CC"/>
                </a:solidFill>
              </a:rPr>
              <a:t>error.</a:t>
            </a:r>
            <a:r>
              <a:rPr lang="en-US" altLang="zh-CN" b="1">
                <a:solidFill>
                  <a:srgbClr val="0000CC"/>
                </a:solidFill>
              </a:rPr>
              <a:t> )</a:t>
            </a:r>
          </a:p>
          <a:p>
            <a:r>
              <a:rPr lang="en-US" altLang="zh-CN" b="1" i="1">
                <a:solidFill>
                  <a:srgbClr val="0000CC"/>
                </a:solidFill>
              </a:rPr>
              <a:t>exps → error</a:t>
            </a:r>
            <a:r>
              <a:rPr lang="en-US" altLang="zh-CN" b="1">
                <a:solidFill>
                  <a:srgbClr val="0000CC"/>
                </a:solidFill>
              </a:rPr>
              <a:t> .; </a:t>
            </a:r>
            <a:r>
              <a:rPr lang="en-US" altLang="zh-CN" b="1" i="1">
                <a:solidFill>
                  <a:srgbClr val="0000CC"/>
                </a:solidFill>
              </a:rPr>
              <a:t>exp</a:t>
            </a: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2362200" y="5943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2819400" y="60198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</a:rPr>
              <a:t>;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324600" y="2590800"/>
            <a:ext cx="228600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 →exp + exp.</a:t>
            </a:r>
          </a:p>
          <a:p>
            <a:r>
              <a:rPr lang="en-US" altLang="zh-CN" b="1" i="1"/>
              <a:t>exp →exp .+ exp</a:t>
            </a: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7239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6553200" y="213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endParaRPr lang="zh-CN" altLang="en-US" b="1" i="1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80772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8077200" y="22098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cxnSp>
        <p:nvCxnSpPr>
          <p:cNvPr id="35" name="AutoShape 38"/>
          <p:cNvCxnSpPr>
            <a:cxnSpLocks noChangeShapeType="1"/>
          </p:cNvCxnSpPr>
          <p:nvPr/>
        </p:nvCxnSpPr>
        <p:spPr bwMode="auto">
          <a:xfrm rot="10800000" flipV="1">
            <a:off x="2514600" y="1447800"/>
            <a:ext cx="3638550" cy="1838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38600" y="1524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6553200" y="3581400"/>
            <a:ext cx="1835150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r>
              <a:rPr lang="en-US" altLang="zh-CN" b="1"/>
              <a:t> → ( </a:t>
            </a:r>
            <a:r>
              <a:rPr lang="en-US" altLang="zh-CN" b="1" i="1"/>
              <a:t>exps</a:t>
            </a:r>
            <a:r>
              <a:rPr lang="en-US" altLang="zh-CN" b="1"/>
              <a:t> ).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4953000" y="38100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5715000" y="3581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4114800" y="2895600"/>
            <a:ext cx="201930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exps → exp.</a:t>
            </a:r>
          </a:p>
          <a:p>
            <a:r>
              <a:rPr lang="en-US" altLang="zh-CN" b="1" i="1"/>
              <a:t>exp →exp. + exp</a:t>
            </a:r>
            <a:endParaRPr lang="zh-CN" altLang="en-US" b="1" i="1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25146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429000" y="2743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exp</a:t>
            </a:r>
            <a:endParaRPr lang="zh-CN" altLang="en-US" b="1" i="1"/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2819400" y="1447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228600" y="6296025"/>
            <a:ext cx="1847850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r>
              <a:rPr lang="en-US" altLang="zh-CN" b="1">
                <a:solidFill>
                  <a:srgbClr val="0000CC"/>
                </a:solidFill>
              </a:rPr>
              <a:t> → (</a:t>
            </a:r>
            <a:r>
              <a:rPr lang="en-US" altLang="zh-CN" b="1" i="1">
                <a:solidFill>
                  <a:srgbClr val="0000CC"/>
                </a:solidFill>
              </a:rPr>
              <a:t>error</a:t>
            </a:r>
            <a:r>
              <a:rPr lang="en-US" altLang="zh-CN" b="1">
                <a:solidFill>
                  <a:srgbClr val="0000CC"/>
                </a:solidFill>
              </a:rPr>
              <a:t> ) </a:t>
            </a:r>
            <a:r>
              <a:rPr lang="en-US" altLang="zh-CN" b="1" i="1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14478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1066800" y="5867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</a:rPr>
              <a:t>)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6324600" y="6178550"/>
            <a:ext cx="2355850" cy="679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exps → error </a:t>
            </a:r>
            <a:r>
              <a:rPr lang="en-US" altLang="zh-CN" b="1">
                <a:solidFill>
                  <a:srgbClr val="0000CC"/>
                </a:solidFill>
              </a:rPr>
              <a:t>;  </a:t>
            </a:r>
            <a:r>
              <a:rPr lang="en-US" altLang="zh-CN" b="1" i="1">
                <a:solidFill>
                  <a:srgbClr val="0000CC"/>
                </a:solidFill>
              </a:rPr>
              <a:t>exp.</a:t>
            </a:r>
          </a:p>
          <a:p>
            <a:r>
              <a:rPr lang="en-US" altLang="zh-CN" b="1" i="1"/>
              <a:t>exp →exp .+ exp</a:t>
            </a:r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57150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5715000" y="594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CC"/>
                </a:solidFill>
              </a:rPr>
              <a:t>exp</a:t>
            </a:r>
            <a:endParaRPr lang="zh-CN" altLang="en-US" b="1" i="1">
              <a:solidFill>
                <a:srgbClr val="0000CC"/>
              </a:solidFill>
            </a:endParaRPr>
          </a:p>
        </p:txBody>
      </p:sp>
      <p:cxnSp>
        <p:nvCxnSpPr>
          <p:cNvPr id="50" name="AutoShape 53"/>
          <p:cNvCxnSpPr>
            <a:cxnSpLocks noChangeShapeType="1"/>
          </p:cNvCxnSpPr>
          <p:nvPr/>
        </p:nvCxnSpPr>
        <p:spPr bwMode="auto">
          <a:xfrm flipH="1" flipV="1">
            <a:off x="8458200" y="1295400"/>
            <a:ext cx="298450" cy="5232400"/>
          </a:xfrm>
          <a:prstGeom prst="curvedConnector3">
            <a:avLst>
              <a:gd name="adj1" fmla="val -10106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8610600" y="35814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228600" y="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</a:t>
            </a:r>
            <a:endParaRPr lang="zh-CN" altLang="en-US" b="1" i="1"/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3581400" y="38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2</a:t>
            </a:r>
            <a:endParaRPr lang="zh-CN" altLang="en-US" b="1" i="1"/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6248400" y="15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3</a:t>
            </a:r>
            <a:endParaRPr lang="zh-CN" altLang="en-US" b="1" i="1"/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0" y="1905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4</a:t>
            </a:r>
            <a:endParaRPr lang="zh-CN" altLang="en-US" b="1" i="1"/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343400" y="182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5</a:t>
            </a:r>
            <a:endParaRPr lang="zh-CN" altLang="en-US" b="1" i="1"/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388620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6</a:t>
            </a:r>
            <a:endParaRPr lang="zh-CN" altLang="en-US" b="1" i="1"/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617220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7</a:t>
            </a:r>
            <a:endParaRPr lang="zh-CN" altLang="en-US" b="1" i="1"/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63246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9</a:t>
            </a:r>
            <a:endParaRPr lang="zh-CN" altLang="en-US" b="1" i="1"/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0386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8</a:t>
            </a:r>
            <a:endParaRPr lang="zh-CN" altLang="en-US" b="1" i="1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0198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11</a:t>
            </a:r>
            <a:endParaRPr lang="zh-CN" altLang="en-US" b="1" i="1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3352800" y="4876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10</a:t>
            </a:r>
            <a:endParaRPr lang="zh-CN" altLang="en-US" b="1" i="1"/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172200" y="5867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13</a:t>
            </a:r>
            <a:endParaRPr lang="zh-CN" altLang="en-US" b="1" i="1"/>
          </a:p>
        </p:txBody>
      </p:sp>
      <p:sp>
        <p:nvSpPr>
          <p:cNvPr id="153856" name="Rectangle 68"/>
          <p:cNvSpPr>
            <a:spLocks noChangeArrowheads="1"/>
          </p:cNvSpPr>
          <p:nvPr/>
        </p:nvSpPr>
        <p:spPr bwMode="auto">
          <a:xfrm>
            <a:off x="0" y="4953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12</a:t>
            </a:r>
            <a:endParaRPr lang="zh-CN" altLang="en-US" b="1" i="1"/>
          </a:p>
        </p:txBody>
      </p:sp>
      <p:sp>
        <p:nvSpPr>
          <p:cNvPr id="153857" name="Line 69"/>
          <p:cNvSpPr>
            <a:spLocks noChangeShapeType="1"/>
          </p:cNvSpPr>
          <p:nvPr/>
        </p:nvSpPr>
        <p:spPr bwMode="auto">
          <a:xfrm flipV="1">
            <a:off x="2514600" y="25146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8" name="Rectangle 70"/>
          <p:cNvSpPr>
            <a:spLocks noChangeArrowheads="1"/>
          </p:cNvSpPr>
          <p:nvPr/>
        </p:nvSpPr>
        <p:spPr bwMode="auto">
          <a:xfrm>
            <a:off x="2743200" y="2667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cxnSp>
        <p:nvCxnSpPr>
          <p:cNvPr id="153859" name="AutoShape 71"/>
          <p:cNvCxnSpPr>
            <a:cxnSpLocks noChangeShapeType="1"/>
            <a:stCxn id="6" idx="3"/>
            <a:endCxn id="6" idx="0"/>
          </p:cNvCxnSpPr>
          <p:nvPr/>
        </p:nvCxnSpPr>
        <p:spPr bwMode="auto">
          <a:xfrm flipH="1" flipV="1">
            <a:off x="1374775" y="2190750"/>
            <a:ext cx="1165225" cy="1320800"/>
          </a:xfrm>
          <a:prstGeom prst="curvedConnector4">
            <a:avLst>
              <a:gd name="adj1" fmla="val -92375"/>
              <a:gd name="adj2" fmla="val 115866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0" name="Rectangle 72"/>
          <p:cNvSpPr>
            <a:spLocks noChangeArrowheads="1"/>
          </p:cNvSpPr>
          <p:nvPr/>
        </p:nvSpPr>
        <p:spPr bwMode="auto">
          <a:xfrm>
            <a:off x="2438400" y="1905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sp>
        <p:nvSpPr>
          <p:cNvPr id="153861" name="Line 73"/>
          <p:cNvSpPr>
            <a:spLocks noChangeShapeType="1"/>
          </p:cNvSpPr>
          <p:nvPr/>
        </p:nvSpPr>
        <p:spPr bwMode="auto">
          <a:xfrm flipV="1">
            <a:off x="5791200" y="2057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3" name="Rectangle 74"/>
          <p:cNvSpPr>
            <a:spLocks noChangeArrowheads="1"/>
          </p:cNvSpPr>
          <p:nvPr/>
        </p:nvSpPr>
        <p:spPr bwMode="auto">
          <a:xfrm>
            <a:off x="5867400" y="2286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+</a:t>
            </a:r>
            <a:endParaRPr lang="zh-CN" altLang="en-US" b="1" i="1"/>
          </a:p>
        </p:txBody>
      </p:sp>
      <p:sp>
        <p:nvSpPr>
          <p:cNvPr id="153864" name="Rectangle 75"/>
          <p:cNvSpPr>
            <a:spLocks noChangeArrowheads="1"/>
          </p:cNvSpPr>
          <p:nvPr/>
        </p:nvSpPr>
        <p:spPr bwMode="auto">
          <a:xfrm>
            <a:off x="0" y="6019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14</a:t>
            </a:r>
            <a:endParaRPr lang="zh-CN" altLang="en-US" b="1" i="1"/>
          </a:p>
        </p:txBody>
      </p:sp>
      <p:sp>
        <p:nvSpPr>
          <p:cNvPr id="153865" name="Line 76"/>
          <p:cNvSpPr>
            <a:spLocks noChangeShapeType="1"/>
          </p:cNvSpPr>
          <p:nvPr/>
        </p:nvSpPr>
        <p:spPr bwMode="auto">
          <a:xfrm flipH="1" flipV="1">
            <a:off x="2514600" y="4343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6" name="Rectangle 77"/>
          <p:cNvSpPr>
            <a:spLocks noChangeArrowheads="1"/>
          </p:cNvSpPr>
          <p:nvPr/>
        </p:nvSpPr>
        <p:spPr bwMode="auto">
          <a:xfrm>
            <a:off x="2743200" y="46482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</a:t>
            </a:r>
            <a:endParaRPr lang="zh-CN" altLang="en-US" b="1"/>
          </a:p>
        </p:txBody>
      </p:sp>
      <p:cxnSp>
        <p:nvCxnSpPr>
          <p:cNvPr id="153867" name="AutoShape 78"/>
          <p:cNvCxnSpPr>
            <a:cxnSpLocks noChangeShapeType="1"/>
            <a:stCxn id="7" idx="1"/>
            <a:endCxn id="10" idx="0"/>
          </p:cNvCxnSpPr>
          <p:nvPr/>
        </p:nvCxnSpPr>
        <p:spPr bwMode="auto">
          <a:xfrm rot="10800000" flipH="1">
            <a:off x="3333750" y="2190750"/>
            <a:ext cx="1793875" cy="3743325"/>
          </a:xfrm>
          <a:prstGeom prst="curvedConnector4">
            <a:avLst>
              <a:gd name="adj1" fmla="val -11681"/>
              <a:gd name="adj2" fmla="val 105597"/>
            </a:avLst>
          </a:prstGeom>
          <a:noFill/>
          <a:ln w="28575">
            <a:solidFill>
              <a:srgbClr val="00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8" name="Rectangle 79"/>
          <p:cNvSpPr>
            <a:spLocks noChangeArrowheads="1"/>
          </p:cNvSpPr>
          <p:nvPr/>
        </p:nvSpPr>
        <p:spPr bwMode="auto">
          <a:xfrm>
            <a:off x="4648200" y="1828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ID</a:t>
            </a:r>
            <a:endParaRPr lang="zh-CN" altLang="en-US" b="1" i="1"/>
          </a:p>
        </p:txBody>
      </p:sp>
      <p:cxnSp>
        <p:nvCxnSpPr>
          <p:cNvPr id="153869" name="AutoShape 80"/>
          <p:cNvCxnSpPr>
            <a:cxnSpLocks noChangeShapeType="1"/>
            <a:stCxn id="61" idx="2"/>
            <a:endCxn id="10" idx="0"/>
          </p:cNvCxnSpPr>
          <p:nvPr/>
        </p:nvCxnSpPr>
        <p:spPr bwMode="auto">
          <a:xfrm rot="16200000" flipV="1">
            <a:off x="4614068" y="2704307"/>
            <a:ext cx="2138363" cy="1111250"/>
          </a:xfrm>
          <a:prstGeom prst="curvedConnector5">
            <a:avLst>
              <a:gd name="adj1" fmla="val -10616"/>
              <a:gd name="adj2" fmla="val -1431"/>
              <a:gd name="adj3" fmla="val 109801"/>
            </a:avLst>
          </a:prstGeom>
          <a:noFill/>
          <a:ln w="28575">
            <a:solidFill>
              <a:srgbClr val="00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ACE5-B2F3-87D2-E96A-89FF0CE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4409-7C69-4868-50F7-6CBA04D2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Specifying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Context-Free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(CFG)</a:t>
            </a: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Top-Down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Predictive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(LL(k)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Bottom-Up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LR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Automatic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generation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Recovery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5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35" y="1219200"/>
            <a:ext cx="8239125" cy="4785995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compiler-</a:t>
            </a:r>
            <a:r>
              <a:rPr kumimoji="1" lang="en-US" altLang="zh-CN" dirty="0" err="1"/>
              <a:t>compler</a:t>
            </a:r>
            <a:endParaRPr kumimoji="1" lang="en-US" altLang="zh-CN" dirty="0"/>
          </a:p>
          <a:p>
            <a:r>
              <a:rPr kumimoji="1" lang="en-US" altLang="zh-CN" b="1" dirty="0"/>
              <a:t>Input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a specification file (usually with a suffix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.y</a:t>
            </a:r>
            <a:r>
              <a:rPr kumimoji="1" lang="en-GB" altLang="zh-CN" dirty="0"/>
              <a:t>) </a:t>
            </a:r>
          </a:p>
          <a:p>
            <a:r>
              <a:rPr kumimoji="1" lang="en-US" altLang="zh-CN" b="1" dirty="0"/>
              <a:t>Output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an output file consisting of C source code for the parser (usually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suffix</a:t>
            </a:r>
            <a:r>
              <a:rPr kumimoji="1" lang="zh-CN" altLang="en-US" dirty="0"/>
              <a:t> </a:t>
            </a:r>
            <a:r>
              <a:rPr kumimoji="1" lang="en-GB" altLang="zh-CN" dirty="0" err="1"/>
              <a:t>tab.c</a:t>
            </a:r>
            <a:r>
              <a:rPr kumimoji="1" lang="en-GB" altLang="zh-CN" dirty="0"/>
              <a:t>)</a:t>
            </a:r>
          </a:p>
          <a:p>
            <a:r>
              <a:rPr kumimoji="1" lang="en-GB" altLang="zh-CN" dirty="0"/>
              <a:t>A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specification file has the basic format </a:t>
            </a: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{definitions}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%%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{rules}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algn="just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%%</a:t>
            </a:r>
            <a:endParaRPr kumimoji="0"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132205" lvl="1" indent="-45593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{auxiliary routines}</a:t>
            </a:r>
            <a:r>
              <a:rPr kumimoji="0"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kumimoji="0"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GB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10690" y="2288540"/>
            <a:ext cx="6700520" cy="240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 → exp 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term | term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+ | -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→ term 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 | factor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mulop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*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 → ( exp ) |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6898-801D-CCD9-89B5-72ACB3EA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A3E87-B75C-A8FD-1E96-4544A875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1" y="886178"/>
            <a:ext cx="4653280" cy="5754008"/>
          </a:xfrm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%{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ctype.h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yylex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yyerror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%}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%token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%%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command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);};</a:t>
            </a:r>
          </a:p>
          <a:p>
            <a:pPr marL="0" indent="0">
              <a:buNone/>
            </a:pP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'+'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'-'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'*'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factor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factor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factor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‘(’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‘)'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624E0-77DB-DA68-D70D-9E219DA501D3}"/>
              </a:ext>
            </a:extLst>
          </p:cNvPr>
          <p:cNvSpPr txBox="1"/>
          <p:nvPr/>
        </p:nvSpPr>
        <p:spPr>
          <a:xfrm>
            <a:off x="4714241" y="884764"/>
            <a:ext cx="4409438" cy="5755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main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yyparse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c;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// eliminate blanks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 (c=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getchar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()) ==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 '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isdigit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(c))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ungetc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(c, stdin);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scanf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&amp;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yylval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(NUMBER);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(c ==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// stop the parse 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c;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fprintf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(stderr,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%s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,s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) 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70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A3F0D-2CEC-DEDF-45F1-E9ABE2ED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Auxiliary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471A1-465A-8948-8091-12603164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" y="971357"/>
            <a:ext cx="4572000" cy="5755423"/>
          </a:xfrm>
        </p:spPr>
        <p:txBody>
          <a:bodyPr>
            <a:normAutofit/>
          </a:bodyPr>
          <a:lstStyle/>
          <a:p>
            <a:r>
              <a:rPr kumimoji="1" lang="en" altLang="zh-CN" sz="2400" dirty="0" err="1">
                <a:solidFill>
                  <a:srgbClr val="0070C0"/>
                </a:solidFill>
              </a:rPr>
              <a:t>yyparse</a:t>
            </a:r>
            <a:r>
              <a:rPr kumimoji="1" lang="en" altLang="zh-CN" sz="2400" dirty="0"/>
              <a:t> is declared to return an integer value, which is </a:t>
            </a:r>
            <a:r>
              <a:rPr kumimoji="1" lang="en" altLang="zh-CN" sz="2400" dirty="0">
                <a:solidFill>
                  <a:srgbClr val="0070C0"/>
                </a:solidFill>
              </a:rPr>
              <a:t>0</a:t>
            </a:r>
            <a:r>
              <a:rPr kumimoji="1" lang="en" altLang="zh-CN" sz="2400" dirty="0"/>
              <a:t> if the parse succeeds, and 1 if it does not. </a:t>
            </a:r>
          </a:p>
          <a:p>
            <a:r>
              <a:rPr kumimoji="1" lang="en" altLang="zh-CN" sz="2400" dirty="0"/>
              <a:t>The </a:t>
            </a:r>
            <a:r>
              <a:rPr kumimoji="1" lang="en" altLang="zh-CN" sz="2400" dirty="0" err="1">
                <a:solidFill>
                  <a:srgbClr val="0070C0"/>
                </a:solidFill>
              </a:rPr>
              <a:t>yyparse</a:t>
            </a:r>
            <a:r>
              <a:rPr kumimoji="1" lang="en" altLang="zh-CN" sz="2400" dirty="0"/>
              <a:t> procedure calls a </a:t>
            </a:r>
            <a:r>
              <a:rPr kumimoji="1" lang="en" altLang="zh-CN" sz="2400" dirty="0" err="1"/>
              <a:t>lexer</a:t>
            </a:r>
            <a:r>
              <a:rPr kumimoji="1" lang="en" altLang="zh-CN" sz="2400" dirty="0"/>
              <a:t> procedure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(</a:t>
            </a:r>
            <a:r>
              <a:rPr kumimoji="1" lang="en" altLang="zh-CN" sz="2400" dirty="0" err="1">
                <a:solidFill>
                  <a:srgbClr val="0070C0"/>
                </a:solidFill>
              </a:rPr>
              <a:t>yylex</a:t>
            </a:r>
            <a:r>
              <a:rPr kumimoji="1" lang="en" altLang="zh-CN" sz="2400" dirty="0"/>
              <a:t>)   </a:t>
            </a:r>
          </a:p>
          <a:p>
            <a:r>
              <a:rPr kumimoji="1" lang="en" altLang="zh-CN" sz="2400" dirty="0" err="1"/>
              <a:t>Yacc</a:t>
            </a:r>
            <a:r>
              <a:rPr kumimoji="1" lang="en" altLang="zh-CN" sz="2400" dirty="0"/>
              <a:t> expects the </a:t>
            </a:r>
            <a:r>
              <a:rPr kumimoji="1" lang="en" altLang="zh-CN" sz="2400" dirty="0">
                <a:solidFill>
                  <a:srgbClr val="0070C0"/>
                </a:solidFill>
              </a:rPr>
              <a:t>end of input </a:t>
            </a:r>
            <a:r>
              <a:rPr kumimoji="1" lang="en" altLang="zh-CN" sz="2400" dirty="0"/>
              <a:t>to be signaled by a return of the null value </a:t>
            </a:r>
            <a:r>
              <a:rPr kumimoji="1" lang="en" altLang="zh-CN" sz="2400" dirty="0">
                <a:solidFill>
                  <a:srgbClr val="0070C0"/>
                </a:solidFill>
              </a:rPr>
              <a:t>0</a:t>
            </a:r>
            <a:r>
              <a:rPr kumimoji="1" lang="en" altLang="zh-CN" sz="2400" dirty="0"/>
              <a:t> by </a:t>
            </a:r>
            <a:r>
              <a:rPr kumimoji="1" lang="en" altLang="zh-CN" sz="2400" dirty="0" err="1">
                <a:solidFill>
                  <a:srgbClr val="0070C0"/>
                </a:solidFill>
              </a:rPr>
              <a:t>yylex</a:t>
            </a:r>
            <a:r>
              <a:rPr kumimoji="1" lang="en" altLang="zh-CN" sz="2400" dirty="0"/>
              <a:t>.</a:t>
            </a:r>
          </a:p>
          <a:p>
            <a:r>
              <a:rPr kumimoji="1" lang="en-US" altLang="zh-CN" sz="2400" dirty="0" err="1">
                <a:solidFill>
                  <a:srgbClr val="0070C0"/>
                </a:solidFill>
              </a:rPr>
              <a:t>yylex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yylval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stores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semantic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value</a:t>
            </a:r>
            <a:r>
              <a:rPr kumimoji="1" lang="en-US" altLang="zh-CN" sz="2400" dirty="0"/>
              <a:t>.</a:t>
            </a:r>
            <a:endParaRPr kumimoji="1" lang="en" altLang="zh-CN" sz="2400" dirty="0"/>
          </a:p>
          <a:p>
            <a:r>
              <a:rPr kumimoji="1" lang="en" altLang="zh-CN" sz="2400" dirty="0" err="1">
                <a:solidFill>
                  <a:srgbClr val="0070C0"/>
                </a:solidFill>
              </a:rPr>
              <a:t>yyerror</a:t>
            </a:r>
            <a:r>
              <a:rPr kumimoji="1" lang="en" altLang="zh-CN" sz="2400" dirty="0"/>
              <a:t> prints an error message when an error is encountered during the parse.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B540B-2DA1-163C-B423-E701D00EB89C}"/>
              </a:ext>
            </a:extLst>
          </p:cNvPr>
          <p:cNvSpPr txBox="1"/>
          <p:nvPr/>
        </p:nvSpPr>
        <p:spPr>
          <a:xfrm>
            <a:off x="4714241" y="884764"/>
            <a:ext cx="4409438" cy="5755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main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yyparse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c;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// eliminate blanks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 (c=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getchar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()) ==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 '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isdigit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(c))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ungetc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(c, stdin);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scanf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&amp;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yylval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(NUMBER);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(c ==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// stop the parse 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c;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fprintf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(stderr,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%s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,s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) 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1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EA6D-5593-24DA-E62A-EF49F8E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Yacc</a:t>
            </a:r>
            <a:r>
              <a:rPr kumimoji="1" lang="en-US" altLang="zh-CN" dirty="0"/>
              <a:t>: Definitions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17AC-F221-867D-3786-D0A6BE6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673" y="952048"/>
            <a:ext cx="4274588" cy="55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Two ways of recognizing tokens: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An</a:t>
            </a:r>
            <a:r>
              <a:rPr kumimoji="0" lang="en-US" altLang="zh-CN" sz="2400" dirty="0">
                <a:ea typeface="宋体" panose="02010600030101010101" pitchFamily="2" charset="-122"/>
              </a:rPr>
              <a:t>y character inside single quotes in a grammar rule will be recognized as itself. </a:t>
            </a:r>
            <a:r>
              <a:rPr lang="en-US" altLang="zh-CN" sz="2400" dirty="0">
                <a:ea typeface="宋体" panose="02010600030101010101" pitchFamily="2" charset="-122"/>
              </a:rPr>
              <a:t>e.g.,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‘+’</a:t>
            </a:r>
          </a:p>
          <a:p>
            <a:r>
              <a:rPr kumimoji="0" lang="en-US" altLang="zh-CN" sz="2400" dirty="0">
                <a:ea typeface="宋体" panose="02010600030101010101" pitchFamily="2" charset="-122"/>
              </a:rPr>
              <a:t>Symbolic tokens may be declared in a YACC  </a:t>
            </a:r>
            <a:r>
              <a:rPr kumimoji="0"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%token </a:t>
            </a:r>
            <a:r>
              <a:rPr kumimoji="0" lang="en-US" altLang="zh-CN" sz="2400" dirty="0">
                <a:ea typeface="宋体" panose="02010600030101010101" pitchFamily="2" charset="-122"/>
              </a:rPr>
              <a:t>declaration .</a:t>
            </a:r>
          </a:p>
          <a:p>
            <a:pPr lvl="1"/>
            <a:r>
              <a:rPr kumimoji="0"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%token NUMBER </a:t>
            </a:r>
          </a:p>
          <a:p>
            <a:pPr lvl="1"/>
            <a:r>
              <a:rPr kumimoji="0"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%start symbol </a:t>
            </a:r>
            <a:r>
              <a:rPr kumimoji="0" lang="en-US" altLang="zh-CN" sz="2200" dirty="0">
                <a:ea typeface="宋体" panose="02010600030101010101" pitchFamily="2" charset="-122"/>
              </a:rPr>
              <a:t>(define the start symbol .)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34F0A0-B7FF-C02D-0A93-E54A621F4964}"/>
              </a:ext>
            </a:extLst>
          </p:cNvPr>
          <p:cNvSpPr txBox="1">
            <a:spLocks/>
          </p:cNvSpPr>
          <p:nvPr/>
        </p:nvSpPr>
        <p:spPr>
          <a:xfrm>
            <a:off x="20321" y="886178"/>
            <a:ext cx="4653280" cy="57540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%{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ctype.h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&gt;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yylex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yyerror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char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*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%}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%token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%%</a:t>
            </a:r>
            <a:endParaRPr kumimoji="0" lang="e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command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%d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'+'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'-'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-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term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'*'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*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$3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factor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$1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|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‘(’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exp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‘)'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$$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$2</a:t>
            </a: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30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3NDkzZjZkYTQ0ZGI2MDM1OWJmMDZmYTJmNWEzZ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5131</Words>
  <Application>Microsoft Macintosh PowerPoint</Application>
  <PresentationFormat>全屏显示(4:3)</PresentationFormat>
  <Paragraphs>1050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等线</vt:lpstr>
      <vt:lpstr>宋体</vt:lpstr>
      <vt:lpstr>微软雅黑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主题​​</vt:lpstr>
      <vt:lpstr>默认设计模板</vt:lpstr>
      <vt:lpstr>Office Theme</vt:lpstr>
      <vt:lpstr>PowerPoint 演示文稿</vt:lpstr>
      <vt:lpstr>课程内容</vt:lpstr>
      <vt:lpstr>Outline: How to Build a Parser?</vt:lpstr>
      <vt:lpstr>Parser Implementation</vt:lpstr>
      <vt:lpstr>Yacc</vt:lpstr>
      <vt:lpstr>Yacc: An Example</vt:lpstr>
      <vt:lpstr>Yacc: An Example</vt:lpstr>
      <vt:lpstr>Yacc: Auxiliary Routines</vt:lpstr>
      <vt:lpstr>Yacc: Definitions</vt:lpstr>
      <vt:lpstr>Yacc: Rules</vt:lpstr>
      <vt:lpstr>Yacc: Rules</vt:lpstr>
      <vt:lpstr>Yacc: Rules</vt:lpstr>
      <vt:lpstr>Yacc: Rules</vt:lpstr>
      <vt:lpstr>Yacc: YYSTYPE</vt:lpstr>
      <vt:lpstr>Yacc: %union &amp; %type</vt:lpstr>
      <vt:lpstr>Yacc: Embedded Actions</vt:lpstr>
      <vt:lpstr>Yacc: Embedded Actions</vt:lpstr>
      <vt:lpstr>Yacc: Conflicts</vt:lpstr>
      <vt:lpstr>Yacc: Precedence Directives</vt:lpstr>
      <vt:lpstr>Yacc: Precedence Directives</vt:lpstr>
      <vt:lpstr>Yacc: Precedence Directives</vt:lpstr>
      <vt:lpstr>Yacc: Precedence Directives</vt:lpstr>
      <vt:lpstr>Yacc: Precedence Directives</vt:lpstr>
      <vt:lpstr>Yacc: Precedence Directives</vt:lpstr>
      <vt:lpstr>Yacc: Syntax v.s. Semantics</vt:lpstr>
      <vt:lpstr>Yacc: Syntax v.s. Semantics</vt:lpstr>
      <vt:lpstr>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Local Error Recovery</vt:lpstr>
      <vt:lpstr>Error Recovery: Global Error Repair</vt:lpstr>
      <vt:lpstr>Error Recovery: Burke-Fisher Error Repair</vt:lpstr>
      <vt:lpstr>Error Recovery: Burke-Fisher Error Repair</vt:lpstr>
      <vt:lpstr>Error Recovery: Burke-Fisher Error Repair</vt:lpstr>
      <vt:lpstr>Error Recovery: Global Error Repair</vt:lpstr>
      <vt:lpstr>Error Recovery: Global Error Repair</vt:lpstr>
      <vt:lpstr>Error Recovery: Global Error Error</vt:lpstr>
      <vt:lpstr>PowerPoint 演示文稿</vt:lpstr>
      <vt:lpstr>PowerPoint 演示文稿</vt:lpstr>
      <vt:lpstr>Summary: How to Build a Parser?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1807</cp:revision>
  <dcterms:created xsi:type="dcterms:W3CDTF">2020-08-10T07:34:00Z</dcterms:created>
  <dcterms:modified xsi:type="dcterms:W3CDTF">2024-03-27T14:54:46Z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A49F9C74C83D459299B7161859238F49_13</vt:lpwstr>
  </property>
  <property fmtid="{D5CDD505-2E9C-101B-9397-08002B2CF9AE}" pid="3" name="KSOProductBuildVer">
    <vt:lpwstr>2052-12.1.0.16412</vt:lpwstr>
  </property>
</Properties>
</file>