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  <p:sldMasterId id="2147483674" r:id="rId3"/>
  </p:sldMasterIdLst>
  <p:notesMasterIdLst>
    <p:notesMasterId r:id="rId29"/>
  </p:notesMasterIdLst>
  <p:handoutMasterIdLst>
    <p:handoutMasterId r:id="rId30"/>
  </p:handoutMasterIdLst>
  <p:sldIdLst>
    <p:sldId id="303" r:id="rId4"/>
    <p:sldId id="1739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03"/>
            <p14:sldId id="1739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51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/>
    <p:restoredTop sz="93197"/>
  </p:normalViewPr>
  <p:slideViewPr>
    <p:cSldViewPr snapToGrid="0" snapToObjects="1">
      <p:cViewPr varScale="1">
        <p:scale>
          <a:sx n="115" d="100"/>
          <a:sy n="115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这几页文字太多了，加了</a:t>
            </a:r>
            <a:r>
              <a:rPr lang="zh-CN" altLang="en-US"/>
              <a:t>一个前文的例子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88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0ED605E-627C-7F46-9798-A3AAE67DD0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此处更改了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06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这里我认为复杂语法带来的主要区别是，由于</a:t>
            </a:r>
            <a:r>
              <a:rPr lang="en-US" altLang="zh-CN" dirty="0" err="1"/>
              <a:t>Tprime</a:t>
            </a:r>
            <a:r>
              <a:rPr lang="zh-CN" altLang="en-US" dirty="0"/>
              <a:t>不知道前一个乘数无法计算</a:t>
            </a:r>
            <a:r>
              <a:rPr lang="en-US" altLang="zh-CN" dirty="0"/>
              <a:t>semantic value</a:t>
            </a:r>
            <a:r>
              <a:rPr lang="zh-CN" altLang="en-US" dirty="0"/>
              <a:t>，因此这里引入了一个参数</a:t>
            </a:r>
            <a:r>
              <a:rPr lang="en-US" altLang="zh-CN" dirty="0"/>
              <a:t>a</a:t>
            </a:r>
            <a:r>
              <a:rPr lang="zh-CN" altLang="en-US" dirty="0"/>
              <a:t>，故这里标记了</a:t>
            </a:r>
            <a:r>
              <a:rPr lang="en-US" altLang="zh-CN" dirty="0"/>
              <a:t>int a</a:t>
            </a:r>
            <a:r>
              <a:rPr lang="zh-CN" altLang="en-US" dirty="0"/>
              <a:t>这块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87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2024/4/9</a:t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2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5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8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7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48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2024/4/9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6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5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90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2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9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530302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68518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435408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177655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54138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427682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662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05849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965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914400" rtl="0" eaLnBrk="0" fontAlgn="base" latinLnBrk="0" hangingPunct="0">
                <a:lnSpc>
                  <a:spcPct val="100000"/>
                </a:lnSpc>
                <a:spcBef>
                  <a:spcPts val="12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6A5CC71-BB5A-2AB4-C6F4-375618FF29EA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-Generated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1297" y="999067"/>
            <a:ext cx="4856206" cy="5747722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  <a:r>
              <a:rPr lang="zh-CN" altLang="en-US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…</a:t>
            </a:r>
            <a:r>
              <a:rPr lang="zh-CN" altLang="en-US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%union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num; string id;}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&lt;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&gt;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%token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&lt;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&gt;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%type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&lt;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&gt;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...</a:t>
            </a:r>
            <a:endParaRPr lang="en-GB" altLang="zh-CN" sz="1800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%left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UMINUS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</a:p>
          <a:p>
            <a:pPr marL="0" indent="0">
              <a:buNone/>
            </a:pP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$1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$1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+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$3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$1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-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$3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$1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*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$3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|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exp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</a:t>
            </a:r>
            <a:r>
              <a:rPr lang="en-GB" altLang="zh-CN" sz="18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prec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UMINUS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$$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-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$2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6497" y="1283271"/>
            <a:ext cx="4114800" cy="499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0070C0"/>
                </a:solidFill>
              </a:rPr>
              <a:t>{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…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}</a:t>
            </a:r>
            <a:r>
              <a:rPr kumimoji="1" lang="en-US" altLang="zh-CN" dirty="0"/>
              <a:t>: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$</a:t>
            </a:r>
            <a:r>
              <a:rPr kumimoji="1" lang="en-US" altLang="zh-CN" b="1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i_th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RHS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$$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LHS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nonterminal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%union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carry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&lt;variant&gt;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nonterminal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-Generated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1206101"/>
            <a:ext cx="8449733" cy="5177896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values?</a:t>
            </a:r>
          </a:p>
          <a:p>
            <a:r>
              <a:rPr kumimoji="1" lang="en-US" altLang="zh-CN" dirty="0"/>
              <a:t>A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-generated parser keeps </a:t>
            </a:r>
            <a:r>
              <a:rPr kumimoji="1" lang="en-US" altLang="zh-CN" dirty="0">
                <a:solidFill>
                  <a:srgbClr val="0070C0"/>
                </a:solidFill>
              </a:rPr>
              <a:t>a stack of semantics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values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parallel to the state stack.</a:t>
            </a:r>
          </a:p>
          <a:p>
            <a:r>
              <a:rPr kumimoji="1" lang="en-GB" altLang="zh-CN" dirty="0"/>
              <a:t>When the parser performs </a:t>
            </a:r>
            <a:r>
              <a:rPr kumimoji="1" lang="en-GB" altLang="zh-CN" dirty="0">
                <a:solidFill>
                  <a:srgbClr val="0070C0"/>
                </a:solidFill>
              </a:rPr>
              <a:t>a reduction</a:t>
            </a:r>
            <a:r>
              <a:rPr kumimoji="1" lang="en-GB" altLang="zh-CN" dirty="0"/>
              <a:t>, it must execute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en-GB" altLang="zh-CN" dirty="0"/>
              <a:t> C-language </a:t>
            </a:r>
            <a:r>
              <a:rPr kumimoji="1" lang="en-GB" altLang="zh-CN" dirty="0">
                <a:solidFill>
                  <a:srgbClr val="0070C0"/>
                </a:solidFill>
              </a:rPr>
              <a:t>semantic action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How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know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$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A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-&gt;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Y1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…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 err="1">
                <a:solidFill>
                  <a:srgbClr val="0070C0"/>
                </a:solidFill>
              </a:rPr>
              <a:t>Yk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elements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</a:p>
          <a:p>
            <a:r>
              <a:rPr kumimoji="1" lang="en-US" altLang="zh-CN" dirty="0"/>
              <a:t>When the</a:t>
            </a:r>
            <a:r>
              <a:rPr kumimoji="1" lang="zh-CN" altLang="en-US" dirty="0"/>
              <a:t> </a:t>
            </a:r>
            <a:r>
              <a:rPr kumimoji="1" lang="en-GB" altLang="zh-CN" dirty="0"/>
              <a:t>parser </a:t>
            </a:r>
            <a:r>
              <a:rPr kumimoji="1" lang="en-GB" altLang="zh-CN" dirty="0">
                <a:solidFill>
                  <a:srgbClr val="0070C0"/>
                </a:solidFill>
              </a:rPr>
              <a:t>pops </a:t>
            </a:r>
            <a:r>
              <a:rPr kumimoji="1" lang="en-US" altLang="zh-CN" b="1" dirty="0" err="1">
                <a:solidFill>
                  <a:srgbClr val="0070C0"/>
                </a:solidFill>
              </a:rPr>
              <a:t>Yk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…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Y1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from the symbol stack and </a:t>
            </a:r>
            <a:r>
              <a:rPr kumimoji="1" lang="en-GB" altLang="zh-CN" dirty="0">
                <a:solidFill>
                  <a:srgbClr val="0070C0"/>
                </a:solidFill>
              </a:rPr>
              <a:t>pushes </a:t>
            </a:r>
            <a:r>
              <a:rPr kumimoji="1" lang="en-US" altLang="zh-CN" b="1" dirty="0">
                <a:solidFill>
                  <a:srgbClr val="0070C0"/>
                </a:solidFill>
              </a:rPr>
              <a:t>A</a:t>
            </a:r>
            <a:r>
              <a:rPr kumimoji="1" lang="en-GB" altLang="zh-CN" dirty="0"/>
              <a:t>, it also </a:t>
            </a:r>
            <a:r>
              <a:rPr kumimoji="1" lang="en-GB" altLang="zh-CN" dirty="0">
                <a:solidFill>
                  <a:srgbClr val="0070C0"/>
                </a:solidFill>
              </a:rPr>
              <a:t>pops 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values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from the semantic value stack and </a:t>
            </a:r>
            <a:r>
              <a:rPr kumimoji="1" lang="en-GB" altLang="zh-CN" dirty="0">
                <a:solidFill>
                  <a:srgbClr val="0070C0"/>
                </a:solidFill>
              </a:rPr>
              <a:t>pushes the value obtained </a:t>
            </a:r>
            <a:r>
              <a:rPr kumimoji="1" lang="en-GB" altLang="zh-CN" dirty="0"/>
              <a:t>by executing the C semantic action code.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-Generated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924" y="2124398"/>
            <a:ext cx="2671271" cy="352167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$$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$1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$3</a:t>
            </a:r>
          </a:p>
          <a:p>
            <a:pPr lvl="1"/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pop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&lt;exp2,</a:t>
            </a:r>
            <a:r>
              <a:rPr kumimoji="1" lang="zh-CN" altLang="en-US" dirty="0"/>
              <a:t> </a:t>
            </a:r>
            <a:r>
              <a:rPr kumimoji="1" lang="en-US" altLang="zh-CN" dirty="0"/>
              <a:t>6&gt;</a:t>
            </a:r>
          </a:p>
          <a:p>
            <a:pPr lvl="1"/>
            <a:r>
              <a:rPr kumimoji="1" lang="en-US" altLang="zh-CN" dirty="0"/>
              <a:t>&lt;+,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NULL&gt;</a:t>
            </a:r>
          </a:p>
          <a:p>
            <a:pPr lvl="1"/>
            <a:r>
              <a:rPr kumimoji="1" lang="en-US" altLang="zh-CN" dirty="0"/>
              <a:t>&lt;exp1,</a:t>
            </a:r>
            <a:r>
              <a:rPr kumimoji="1" lang="zh-CN" altLang="en-US" dirty="0"/>
              <a:t> </a:t>
            </a:r>
            <a:r>
              <a:rPr kumimoji="1" lang="en-US" altLang="zh-CN" dirty="0"/>
              <a:t>1&gt;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push</a:t>
            </a:r>
          </a:p>
          <a:p>
            <a:pPr lvl="1"/>
            <a:r>
              <a:rPr kumimoji="1" lang="en-US" altLang="zh-CN" dirty="0"/>
              <a:t>&lt;exp,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95" y="886179"/>
            <a:ext cx="6336805" cy="599811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856623" y="5795319"/>
            <a:ext cx="6237951" cy="51898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3478804"/>
          </a:xfrm>
        </p:spPr>
        <p:txBody>
          <a:bodyPr/>
          <a:lstStyle/>
          <a:p>
            <a:r>
              <a:rPr kumimoji="1" lang="en-GB" altLang="zh-CN" dirty="0"/>
              <a:t>Each terminal and nonterminal may be associated with its own </a:t>
            </a:r>
            <a:r>
              <a:rPr kumimoji="1" lang="en-GB" altLang="zh-CN" dirty="0">
                <a:solidFill>
                  <a:srgbClr val="0070C0"/>
                </a:solidFill>
              </a:rPr>
              <a:t>type of semantic value</a:t>
            </a:r>
            <a:r>
              <a:rPr kumimoji="1" lang="en-GB" altLang="zh-CN" dirty="0"/>
              <a:t>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kumimoji="1" lang="en-US" altLang="zh-CN" dirty="0"/>
              <a:t>The semantic action must </a:t>
            </a:r>
            <a:r>
              <a:rPr kumimoji="1" lang="en-US" altLang="zh-CN" dirty="0">
                <a:solidFill>
                  <a:srgbClr val="0070C0"/>
                </a:solidFill>
              </a:rPr>
              <a:t>return a value</a:t>
            </a:r>
            <a:r>
              <a:rPr kumimoji="1" lang="en-US" altLang="zh-CN" dirty="0"/>
              <a:t> whose </a:t>
            </a:r>
            <a:r>
              <a:rPr kumimoji="1" lang="en-US" altLang="zh-CN" dirty="0">
                <a:solidFill>
                  <a:srgbClr val="0070C0"/>
                </a:solidFill>
              </a:rPr>
              <a:t>type</a:t>
            </a:r>
            <a:r>
              <a:rPr kumimoji="1" lang="en-US" altLang="zh-CN" dirty="0"/>
              <a:t> is the one associated with the </a:t>
            </a:r>
            <a:r>
              <a:rPr kumimoji="1" lang="en-US" altLang="zh-CN" dirty="0">
                <a:solidFill>
                  <a:srgbClr val="0070C0"/>
                </a:solidFill>
              </a:rPr>
              <a:t>nonterminal A</a:t>
            </a:r>
            <a:r>
              <a:rPr kumimoji="1" lang="en-US" altLang="zh-CN" dirty="0"/>
              <a:t>. </a:t>
            </a:r>
          </a:p>
          <a:p>
            <a:r>
              <a:rPr kumimoji="1" lang="en-US" altLang="zh-CN" dirty="0"/>
              <a:t>It can build this value from </a:t>
            </a:r>
            <a:r>
              <a:rPr kumimoji="1" lang="en-US" altLang="zh-CN" dirty="0">
                <a:solidFill>
                  <a:srgbClr val="0070C0"/>
                </a:solidFill>
              </a:rPr>
              <a:t>the values</a:t>
            </a:r>
            <a:r>
              <a:rPr kumimoji="1" lang="en-US" altLang="zh-CN" dirty="0"/>
              <a:t> associated with the matched terminals and </a:t>
            </a:r>
            <a:r>
              <a:rPr kumimoji="1" lang="en-US" altLang="zh-CN" dirty="0" err="1"/>
              <a:t>nonterminals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B, C, D</a:t>
            </a:r>
            <a:r>
              <a:rPr kumimoji="1" lang="en-US" altLang="zh-CN" dirty="0"/>
              <a:t>.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361243" y="4087906"/>
            <a:ext cx="6078978" cy="277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An LR parser does perform reductions, and associated semantic actions, in </a:t>
            </a:r>
            <a:r>
              <a:rPr kumimoji="1" lang="en-US" altLang="zh-CN" dirty="0">
                <a:solidFill>
                  <a:srgbClr val="0070C0"/>
                </a:solidFill>
              </a:rPr>
              <a:t>a deterministic and predictable order</a:t>
            </a:r>
            <a:r>
              <a:rPr kumimoji="1" lang="en-US" altLang="zh-CN" dirty="0"/>
              <a:t>: a bottom-up, left-to-right traversal of the parse tree.</a:t>
            </a:r>
          </a:p>
          <a:p>
            <a:pPr marL="0" indent="0">
              <a:buNone/>
            </a:pPr>
            <a:r>
              <a:rPr kumimoji="1" lang="en-US" altLang="zh-CN" sz="2400" dirty="0"/>
              <a:t>the (virtual) parse tree is traversed in 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postorder</a:t>
            </a:r>
            <a:endParaRPr kumimoji="1"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22537" y="3956216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E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14157" y="4536631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370" y="4523378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E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039369" y="5048534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039369" y="5583490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int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07697" y="5609994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int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21480" y="5075700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13885" y="5584238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int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5" idx="2"/>
            <a:endCxn id="6" idx="0"/>
          </p:cNvCxnSpPr>
          <p:nvPr/>
        </p:nvCxnSpPr>
        <p:spPr>
          <a:xfrm flipH="1">
            <a:off x="6992453" y="4278663"/>
            <a:ext cx="808380" cy="25796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2"/>
            <a:endCxn id="7" idx="0"/>
          </p:cNvCxnSpPr>
          <p:nvPr/>
        </p:nvCxnSpPr>
        <p:spPr>
          <a:xfrm>
            <a:off x="7800833" y="4278663"/>
            <a:ext cx="516833" cy="24471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10" idx="0"/>
          </p:cNvCxnSpPr>
          <p:nvPr/>
        </p:nvCxnSpPr>
        <p:spPr>
          <a:xfrm flipH="1">
            <a:off x="6585993" y="4859078"/>
            <a:ext cx="406460" cy="7509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</p:cNvCxnSpPr>
          <p:nvPr/>
        </p:nvCxnSpPr>
        <p:spPr>
          <a:xfrm>
            <a:off x="6992453" y="4859078"/>
            <a:ext cx="399728" cy="21662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2"/>
            <a:endCxn id="8" idx="0"/>
          </p:cNvCxnSpPr>
          <p:nvPr/>
        </p:nvCxnSpPr>
        <p:spPr>
          <a:xfrm flipH="1">
            <a:off x="8317665" y="4845825"/>
            <a:ext cx="1" cy="20270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12" idx="0"/>
          </p:cNvCxnSpPr>
          <p:nvPr/>
        </p:nvCxnSpPr>
        <p:spPr>
          <a:xfrm>
            <a:off x="7392181" y="5371643"/>
            <a:ext cx="0" cy="21259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8" idx="2"/>
            <a:endCxn id="9" idx="0"/>
          </p:cNvCxnSpPr>
          <p:nvPr/>
        </p:nvCxnSpPr>
        <p:spPr>
          <a:xfrm>
            <a:off x="8317665" y="5370981"/>
            <a:ext cx="0" cy="21250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707428" y="5620914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21" name="直线箭头连接符 20"/>
          <p:cNvCxnSpPr>
            <a:stCxn id="6" idx="2"/>
            <a:endCxn id="20" idx="0"/>
          </p:cNvCxnSpPr>
          <p:nvPr/>
        </p:nvCxnSpPr>
        <p:spPr>
          <a:xfrm flipH="1">
            <a:off x="6985724" y="4859078"/>
            <a:ext cx="6729" cy="76183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540120" y="5561705"/>
            <a:ext cx="556591" cy="322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</a:rPr>
              <a:t>+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>
            <a:stCxn id="5" idx="2"/>
            <a:endCxn id="22" idx="0"/>
          </p:cNvCxnSpPr>
          <p:nvPr/>
        </p:nvCxnSpPr>
        <p:spPr>
          <a:xfrm>
            <a:off x="7800833" y="4278663"/>
            <a:ext cx="17583" cy="128304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4.2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2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It is possible to write an entire compiler that ﬁts </a:t>
            </a:r>
            <a:r>
              <a:rPr kumimoji="1" lang="en-GB" altLang="zh-CN" dirty="0">
                <a:solidFill>
                  <a:srgbClr val="0070C0"/>
                </a:solidFill>
              </a:rPr>
              <a:t>within the semantic action phrases</a:t>
            </a:r>
            <a:r>
              <a:rPr kumimoji="1" lang="en-GB" altLang="zh-CN" dirty="0"/>
              <a:t> of a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parser.</a:t>
            </a:r>
          </a:p>
          <a:p>
            <a:pPr lvl="1"/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</a:t>
            </a:r>
          </a:p>
          <a:p>
            <a:pPr lvl="1"/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GB" altLang="zh-CN" dirty="0"/>
              <a:t>analyze the program in exactly the order it is parsed</a:t>
            </a:r>
          </a:p>
          <a:p>
            <a:endParaRPr kumimoji="1" lang="en-GB" altLang="zh-CN" dirty="0"/>
          </a:p>
          <a:p>
            <a:pPr marL="0" indent="0">
              <a:buNone/>
            </a:pPr>
            <a:r>
              <a:rPr lang="en-GB" altLang="zh-CN" sz="19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void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9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r>
              <a:rPr lang="zh-CN" altLang="en-US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9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zh-CN" altLang="en-US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altLang="zh-CN" sz="19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void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9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  <a:r>
              <a:rPr lang="zh-CN" altLang="en-US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9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Idea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(parsing)</a:t>
            </a:r>
            <a:r>
              <a:rPr kumimoji="1" lang="zh-CN" altLang="en-US" dirty="0"/>
              <a:t> 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(type-checking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code).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One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solution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traverse.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6" name="对话气泡: 圆角矩形 9">
            <a:extLst>
              <a:ext uri="{FF2B5EF4-FFF2-40B4-BE49-F238E27FC236}">
                <a16:creationId xmlns:a16="http://schemas.microsoft.com/office/drawing/2014/main" id="{C6C09A2C-BCB2-F5DE-A4C3-F9DBDEF36C56}"/>
              </a:ext>
            </a:extLst>
          </p:cNvPr>
          <p:cNvSpPr/>
          <p:nvPr/>
        </p:nvSpPr>
        <p:spPr>
          <a:xfrm>
            <a:off x="4932205" y="3429000"/>
            <a:ext cx="2449902" cy="652346"/>
          </a:xfrm>
          <a:prstGeom prst="wedgeRoundRectCallout">
            <a:avLst>
              <a:gd name="adj1" fmla="val -67833"/>
              <a:gd name="adj2" fmla="val -4642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Yacc</a:t>
            </a:r>
            <a:r>
              <a:rPr lang="en-US" altLang="zh-CN" dirty="0"/>
              <a:t> error: unknown function </a:t>
            </a:r>
            <a:r>
              <a:rPr lang="en-US" altLang="zh-CN" b="1" dirty="0"/>
              <a:t>bar()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86" name="内容占位符 85"/>
          <p:cNvSpPr>
            <a:spLocks noGrp="1"/>
          </p:cNvSpPr>
          <p:nvPr>
            <p:ph idx="1"/>
          </p:nvPr>
        </p:nvSpPr>
        <p:spPr>
          <a:xfrm>
            <a:off x="361244" y="1002338"/>
            <a:ext cx="6048823" cy="2764567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Technically, </a:t>
            </a:r>
            <a:r>
              <a:rPr kumimoji="1" lang="en-GB" altLang="zh-CN" b="1" dirty="0">
                <a:solidFill>
                  <a:srgbClr val="0070C0"/>
                </a:solidFill>
              </a:rPr>
              <a:t>a parse tree </a:t>
            </a:r>
            <a:r>
              <a:rPr kumimoji="1" lang="en-GB" altLang="zh-CN" dirty="0"/>
              <a:t>has exactly </a:t>
            </a:r>
            <a:r>
              <a:rPr kumimoji="1" lang="en-GB" altLang="zh-CN" dirty="0">
                <a:solidFill>
                  <a:srgbClr val="0070C0"/>
                </a:solidFill>
              </a:rPr>
              <a:t>one leaf for each token </a:t>
            </a:r>
            <a:r>
              <a:rPr kumimoji="1" lang="en-GB" altLang="zh-CN" dirty="0"/>
              <a:t>of the input and </a:t>
            </a:r>
            <a:r>
              <a:rPr kumimoji="1" lang="en-GB" altLang="zh-CN" dirty="0">
                <a:solidFill>
                  <a:srgbClr val="0070C0"/>
                </a:solidFill>
              </a:rPr>
              <a:t>one internal node for each grammar rule </a:t>
            </a:r>
            <a:r>
              <a:rPr kumimoji="1" lang="en-GB" altLang="zh-CN" dirty="0"/>
              <a:t>reduced during the parsing procedure.</a:t>
            </a:r>
          </a:p>
          <a:p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GB" altLang="zh-CN" b="1" dirty="0">
                <a:solidFill>
                  <a:srgbClr val="0070C0"/>
                </a:solidFill>
              </a:rPr>
              <a:t>concrete parse tree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GB" altLang="zh-CN" dirty="0"/>
              <a:t>representing the concrete syntax of the source language</a:t>
            </a:r>
            <a:r>
              <a:rPr kumimoji="1" lang="en-US" altLang="zh-CN" dirty="0"/>
              <a:t>.</a:t>
            </a:r>
          </a:p>
        </p:txBody>
      </p:sp>
      <p:sp>
        <p:nvSpPr>
          <p:cNvPr id="87" name="内容占位符 85"/>
          <p:cNvSpPr txBox="1"/>
          <p:nvPr/>
        </p:nvSpPr>
        <p:spPr>
          <a:xfrm>
            <a:off x="362217" y="3761913"/>
            <a:ext cx="5678220" cy="2773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inconvenient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directly:</a:t>
            </a:r>
          </a:p>
          <a:p>
            <a:pPr>
              <a:buFont typeface="系统字体常规体"/>
              <a:buChar char="-"/>
            </a:pPr>
            <a:r>
              <a:rPr kumimoji="1" lang="en-US" altLang="zh-CN" sz="2400" dirty="0"/>
              <a:t>redundant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useless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tokens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phases</a:t>
            </a:r>
          </a:p>
          <a:p>
            <a:pPr marL="0" indent="0">
              <a:buNone/>
            </a:pPr>
            <a:r>
              <a:rPr kumimoji="1" lang="en-US" altLang="zh-CN" sz="2400" dirty="0"/>
              <a:t>	e.g.,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</a:t>
            </a:r>
          </a:p>
          <a:p>
            <a:pPr>
              <a:buFont typeface="系统字体常规体"/>
              <a:buChar char="-"/>
            </a:pPr>
            <a:r>
              <a:rPr kumimoji="1" lang="en-US" altLang="zh-CN" sz="2400" dirty="0"/>
              <a:t>memory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usage depends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much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grammar</a:t>
            </a:r>
          </a:p>
          <a:p>
            <a:pPr marL="914400" lvl="2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changes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6487885" y="2761710"/>
            <a:ext cx="2428968" cy="4081776"/>
            <a:chOff x="7221838" y="2779328"/>
            <a:chExt cx="2016382" cy="4070126"/>
          </a:xfrm>
        </p:grpSpPr>
        <p:sp>
          <p:nvSpPr>
            <p:cNvPr id="30" name="圆角矩形 29"/>
            <p:cNvSpPr/>
            <p:nvPr/>
          </p:nvSpPr>
          <p:spPr>
            <a:xfrm>
              <a:off x="8676753" y="4369913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)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672304" y="4981832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8672303" y="550998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T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8681629" y="6026963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8676355" y="6527007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4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664720" y="2779328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228081" y="3379332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173224" y="3896980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739988" y="4374476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(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175678" y="437447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737892" y="4981833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E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179629" y="4989713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+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37891" y="5518474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T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7227676" y="394767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T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666957" y="3403587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+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线箭头连接符 37"/>
            <p:cNvCxnSpPr>
              <a:stCxn id="24" idx="2"/>
              <a:endCxn id="26" idx="0"/>
            </p:cNvCxnSpPr>
            <p:nvPr/>
          </p:nvCxnSpPr>
          <p:spPr>
            <a:xfrm flipH="1">
              <a:off x="7506377" y="3101775"/>
              <a:ext cx="436639" cy="2775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stCxn id="24" idx="2"/>
              <a:endCxn id="37" idx="0"/>
            </p:cNvCxnSpPr>
            <p:nvPr/>
          </p:nvCxnSpPr>
          <p:spPr>
            <a:xfrm>
              <a:off x="7943016" y="3101775"/>
              <a:ext cx="2237" cy="301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>
              <a:stCxn id="24" idx="2"/>
              <a:endCxn id="90" idx="0"/>
            </p:cNvCxnSpPr>
            <p:nvPr/>
          </p:nvCxnSpPr>
          <p:spPr>
            <a:xfrm>
              <a:off x="7943016" y="3101775"/>
              <a:ext cx="508504" cy="2775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stCxn id="26" idx="2"/>
              <a:endCxn id="36" idx="0"/>
            </p:cNvCxnSpPr>
            <p:nvPr/>
          </p:nvCxnSpPr>
          <p:spPr>
            <a:xfrm flipH="1">
              <a:off x="7505972" y="3701779"/>
              <a:ext cx="405" cy="2458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stCxn id="27" idx="2"/>
              <a:endCxn id="28" idx="0"/>
            </p:cNvCxnSpPr>
            <p:nvPr/>
          </p:nvCxnSpPr>
          <p:spPr>
            <a:xfrm flipH="1">
              <a:off x="8018284" y="4219427"/>
              <a:ext cx="433236" cy="1550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/>
            <p:cNvCxnSpPr>
              <a:stCxn id="27" idx="2"/>
              <a:endCxn id="29" idx="0"/>
            </p:cNvCxnSpPr>
            <p:nvPr/>
          </p:nvCxnSpPr>
          <p:spPr>
            <a:xfrm>
              <a:off x="8451520" y="4219427"/>
              <a:ext cx="2454" cy="1550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/>
            <p:cNvCxnSpPr>
              <a:stCxn id="27" idx="2"/>
              <a:endCxn id="30" idx="0"/>
            </p:cNvCxnSpPr>
            <p:nvPr/>
          </p:nvCxnSpPr>
          <p:spPr>
            <a:xfrm>
              <a:off x="8451520" y="4219427"/>
              <a:ext cx="503529" cy="1504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/>
            <p:cNvCxnSpPr>
              <a:stCxn id="29" idx="2"/>
              <a:endCxn id="32" idx="0"/>
            </p:cNvCxnSpPr>
            <p:nvPr/>
          </p:nvCxnSpPr>
          <p:spPr>
            <a:xfrm>
              <a:off x="8453974" y="4696922"/>
              <a:ext cx="496626" cy="2849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29" idx="2"/>
              <a:endCxn id="31" idx="0"/>
            </p:cNvCxnSpPr>
            <p:nvPr/>
          </p:nvCxnSpPr>
          <p:spPr>
            <a:xfrm flipH="1">
              <a:off x="8016188" y="4696922"/>
              <a:ext cx="437786" cy="2849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29" idx="2"/>
              <a:endCxn id="33" idx="0"/>
            </p:cNvCxnSpPr>
            <p:nvPr/>
          </p:nvCxnSpPr>
          <p:spPr>
            <a:xfrm>
              <a:off x="8453974" y="4696922"/>
              <a:ext cx="3951" cy="292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31" idx="2"/>
              <a:endCxn id="34" idx="0"/>
            </p:cNvCxnSpPr>
            <p:nvPr/>
          </p:nvCxnSpPr>
          <p:spPr>
            <a:xfrm flipH="1">
              <a:off x="8016187" y="5304280"/>
              <a:ext cx="1" cy="214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32" idx="2"/>
              <a:endCxn id="35" idx="0"/>
            </p:cNvCxnSpPr>
            <p:nvPr/>
          </p:nvCxnSpPr>
          <p:spPr>
            <a:xfrm flipH="1">
              <a:off x="8950599" y="5304279"/>
              <a:ext cx="1" cy="2057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圆角矩形 89"/>
            <p:cNvSpPr/>
            <p:nvPr/>
          </p:nvSpPr>
          <p:spPr>
            <a:xfrm>
              <a:off x="8173224" y="3379331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T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线箭头连接符 91"/>
            <p:cNvCxnSpPr>
              <a:stCxn id="90" idx="2"/>
              <a:endCxn id="27" idx="0"/>
            </p:cNvCxnSpPr>
            <p:nvPr/>
          </p:nvCxnSpPr>
          <p:spPr>
            <a:xfrm>
              <a:off x="8451520" y="3701778"/>
              <a:ext cx="0" cy="19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圆角矩形 97"/>
            <p:cNvSpPr/>
            <p:nvPr/>
          </p:nvSpPr>
          <p:spPr>
            <a:xfrm>
              <a:off x="7227112" y="4498265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7221838" y="4998309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2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直线箭头连接符 99"/>
            <p:cNvCxnSpPr>
              <a:stCxn id="36" idx="2"/>
              <a:endCxn id="98" idx="0"/>
            </p:cNvCxnSpPr>
            <p:nvPr/>
          </p:nvCxnSpPr>
          <p:spPr>
            <a:xfrm flipH="1">
              <a:off x="7505408" y="4270122"/>
              <a:ext cx="564" cy="2281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98" idx="2"/>
              <a:endCxn id="99" idx="0"/>
            </p:cNvCxnSpPr>
            <p:nvPr/>
          </p:nvCxnSpPr>
          <p:spPr>
            <a:xfrm flipH="1">
              <a:off x="7500134" y="4820712"/>
              <a:ext cx="5274" cy="177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圆角矩形 106"/>
            <p:cNvSpPr/>
            <p:nvPr/>
          </p:nvSpPr>
          <p:spPr>
            <a:xfrm>
              <a:off x="7737891" y="6020184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F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732617" y="6520228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3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107" idx="2"/>
              <a:endCxn id="108" idx="0"/>
            </p:cNvCxnSpPr>
            <p:nvPr/>
          </p:nvCxnSpPr>
          <p:spPr>
            <a:xfrm flipH="1">
              <a:off x="8010913" y="6342631"/>
              <a:ext cx="5274" cy="177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/>
            <p:cNvCxnSpPr>
              <a:stCxn id="111" idx="2"/>
              <a:endCxn id="112" idx="0"/>
            </p:cNvCxnSpPr>
            <p:nvPr/>
          </p:nvCxnSpPr>
          <p:spPr>
            <a:xfrm flipH="1">
              <a:off x="8954651" y="6349410"/>
              <a:ext cx="5274" cy="1775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>
              <a:stCxn id="34" idx="2"/>
              <a:endCxn id="107" idx="0"/>
            </p:cNvCxnSpPr>
            <p:nvPr/>
          </p:nvCxnSpPr>
          <p:spPr>
            <a:xfrm>
              <a:off x="8016187" y="5840921"/>
              <a:ext cx="0" cy="179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>
              <a:stCxn id="35" idx="2"/>
              <a:endCxn id="111" idx="0"/>
            </p:cNvCxnSpPr>
            <p:nvPr/>
          </p:nvCxnSpPr>
          <p:spPr>
            <a:xfrm>
              <a:off x="8950599" y="5832432"/>
              <a:ext cx="9326" cy="1945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6931498" y="938649"/>
            <a:ext cx="2019100" cy="17851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55" y="923726"/>
            <a:ext cx="8449733" cy="2205897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An </a:t>
            </a:r>
            <a:r>
              <a:rPr kumimoji="1" lang="en-GB" altLang="zh-CN" dirty="0">
                <a:solidFill>
                  <a:srgbClr val="0070C0"/>
                </a:solidFill>
              </a:rPr>
              <a:t>abstract syntax </a:t>
            </a:r>
            <a:r>
              <a:rPr kumimoji="1" lang="en-GB" altLang="zh-CN" dirty="0"/>
              <a:t>makes a </a:t>
            </a:r>
            <a:r>
              <a:rPr kumimoji="1" lang="en-GB" altLang="zh-CN" b="1" dirty="0"/>
              <a:t>clean interface </a:t>
            </a:r>
            <a:r>
              <a:rPr kumimoji="1" lang="en-GB" altLang="zh-CN" dirty="0"/>
              <a:t>between the parser and the later phases of a compiler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meant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parsing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The parser uses the </a:t>
            </a:r>
            <a:r>
              <a:rPr kumimoji="1" lang="en-US" altLang="zh-CN" dirty="0">
                <a:solidFill>
                  <a:srgbClr val="0070C0"/>
                </a:solidFill>
              </a:rPr>
              <a:t>concrete syntax </a:t>
            </a:r>
            <a:r>
              <a:rPr kumimoji="1" lang="en-US" altLang="zh-CN" dirty="0"/>
              <a:t>to build a parse tree for the abstract 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abstract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syntax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5966" y="3186855"/>
            <a:ext cx="2019100" cy="19389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0480" y="3897797"/>
            <a:ext cx="2019100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243" y="5098126"/>
            <a:ext cx="255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Concrete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Syntax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787947" y="5086968"/>
            <a:ext cx="281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Abstract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Syntax</a:t>
            </a:r>
            <a:endParaRPr kumimoji="1" lang="zh-CN" altLang="en-US" sz="24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361243" y="5582741"/>
            <a:ext cx="8449733" cy="128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dirty="0"/>
              <a:t>The </a:t>
            </a:r>
            <a:r>
              <a:rPr kumimoji="1" lang="en-GB" altLang="zh-CN" dirty="0">
                <a:solidFill>
                  <a:srgbClr val="0070C0"/>
                </a:solidFill>
              </a:rPr>
              <a:t>abstract syntax tree </a:t>
            </a:r>
            <a:r>
              <a:rPr kumimoji="1" lang="en-GB" altLang="zh-CN" dirty="0"/>
              <a:t>conveys the </a:t>
            </a:r>
            <a:r>
              <a:rPr kumimoji="1" lang="en-GB" altLang="zh-CN" dirty="0">
                <a:solidFill>
                  <a:srgbClr val="0070C0"/>
                </a:solidFill>
              </a:rPr>
              <a:t>phrase structure </a:t>
            </a:r>
            <a:r>
              <a:rPr kumimoji="1" lang="en-GB" altLang="zh-CN" dirty="0"/>
              <a:t>of the source program, with all parsing issues resolved but without any semantic interpretation.</a:t>
            </a:r>
            <a:endParaRPr kumimoji="1"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462085" y="3562188"/>
            <a:ext cx="1960714" cy="1496774"/>
            <a:chOff x="6793950" y="4405912"/>
            <a:chExt cx="1960714" cy="1496774"/>
          </a:xfrm>
        </p:grpSpPr>
        <p:sp>
          <p:nvSpPr>
            <p:cNvPr id="10" name="圆角矩形 9"/>
            <p:cNvSpPr/>
            <p:nvPr/>
          </p:nvSpPr>
          <p:spPr>
            <a:xfrm>
              <a:off x="7259618" y="4405912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+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93950" y="4976888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2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825171" y="5001143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b="1" dirty="0">
                  <a:solidFill>
                    <a:schemeClr val="tx1"/>
                  </a:solidFill>
                </a:rPr>
                <a:t>*</a:t>
              </a:r>
              <a:endParaRPr kumimoji="1" lang="en-US" altLang="zh-CN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391935" y="5580239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3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198073" y="5575676"/>
              <a:ext cx="556591" cy="3224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200" b="1" dirty="0">
                  <a:solidFill>
                    <a:schemeClr val="tx1"/>
                  </a:solidFill>
                </a:rPr>
                <a:t>4</a:t>
              </a:r>
              <a:endParaRPr kumimoji="1" lang="zh-CN" alt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线箭头连接符 22"/>
            <p:cNvCxnSpPr>
              <a:stCxn id="10" idx="2"/>
              <a:endCxn id="11" idx="0"/>
            </p:cNvCxnSpPr>
            <p:nvPr/>
          </p:nvCxnSpPr>
          <p:spPr>
            <a:xfrm flipH="1">
              <a:off x="7072246" y="4728359"/>
              <a:ext cx="465668" cy="2485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10" idx="2"/>
              <a:endCxn id="12" idx="0"/>
            </p:cNvCxnSpPr>
            <p:nvPr/>
          </p:nvCxnSpPr>
          <p:spPr>
            <a:xfrm>
              <a:off x="7537914" y="4728359"/>
              <a:ext cx="565553" cy="27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12" idx="2"/>
              <a:endCxn id="13" idx="0"/>
            </p:cNvCxnSpPr>
            <p:nvPr/>
          </p:nvCxnSpPr>
          <p:spPr>
            <a:xfrm flipH="1">
              <a:off x="7670231" y="5323590"/>
              <a:ext cx="433236" cy="2566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12" idx="2"/>
              <a:endCxn id="15" idx="0"/>
            </p:cNvCxnSpPr>
            <p:nvPr/>
          </p:nvCxnSpPr>
          <p:spPr>
            <a:xfrm>
              <a:off x="8103467" y="5323590"/>
              <a:ext cx="372902" cy="252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右箭头 34"/>
          <p:cNvSpPr/>
          <p:nvPr/>
        </p:nvSpPr>
        <p:spPr>
          <a:xfrm>
            <a:off x="5489207" y="4375013"/>
            <a:ext cx="654760" cy="245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11736" y="5086968"/>
            <a:ext cx="281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Abstract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Syntax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Tree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35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16561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-GB" altLang="zh-CN" dirty="0"/>
              <a:t>he compiler will need to represent and manipulate abstract syntax trees as </a:t>
            </a:r>
            <a:r>
              <a:rPr kumimoji="1" lang="en-GB" altLang="zh-CN" dirty="0">
                <a:solidFill>
                  <a:srgbClr val="0070C0"/>
                </a:solidFill>
              </a:rPr>
              <a:t>data structures</a:t>
            </a:r>
            <a:r>
              <a:rPr kumimoji="1" lang="en-GB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How?</a:t>
            </a:r>
            <a:endParaRPr kumimoji="1" lang="en-GB" altLang="zh-CN" b="1" dirty="0"/>
          </a:p>
          <a:p>
            <a:r>
              <a:rPr kumimoji="1" lang="en-US" altLang="zh-CN" dirty="0"/>
              <a:t>A typedef for each nonterminal, a union-variant for each production.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75480" y="4127938"/>
            <a:ext cx="2019100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986" y="2965590"/>
            <a:ext cx="64800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1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1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A_plusExp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1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A_timesExp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times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A_PlusExp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A_TimesExp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2695" y="3277570"/>
            <a:ext cx="63773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A_PlusExp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checked_malloc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A_plusExp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6E4EDCA-BC39-A847-0022-8D4EE6D5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16561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-GB" altLang="zh-CN" dirty="0"/>
              <a:t>he compiler will need to represent and manipulate abstract syntax trees as </a:t>
            </a:r>
            <a:r>
              <a:rPr kumimoji="1" lang="en-GB" altLang="zh-CN" dirty="0">
                <a:solidFill>
                  <a:srgbClr val="0070C0"/>
                </a:solidFill>
              </a:rPr>
              <a:t>data structures</a:t>
            </a:r>
            <a:r>
              <a:rPr kumimoji="1" lang="en-GB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How?</a:t>
            </a:r>
            <a:endParaRPr kumimoji="1" lang="en-GB" altLang="zh-CN" b="1" dirty="0"/>
          </a:p>
          <a:p>
            <a:r>
              <a:rPr kumimoji="1" lang="en-US" altLang="zh-CN" dirty="0"/>
              <a:t>A typedef for each nonterminal, a union-variant for each production.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>2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3</a:t>
            </a:r>
            <a:r>
              <a:rPr kumimoji="1" lang="zh-CN" altLang="en-US" dirty="0">
                <a:solidFill>
                  <a:srgbClr val="0070C0"/>
                </a:solidFill>
              </a:rPr>
              <a:t> * </a:t>
            </a:r>
            <a:r>
              <a:rPr kumimoji="1" lang="en-US" altLang="zh-CN" dirty="0">
                <a:solidFill>
                  <a:srgbClr val="0070C0"/>
                </a:solidFill>
              </a:rPr>
              <a:t>4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 and the concrete syntax: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6506" y="3336716"/>
            <a:ext cx="37160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e2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e4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A_TimesExp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(e2,e3)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e5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A_PlusExp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(e1,e4)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75382"/>
              </p:ext>
            </p:extLst>
          </p:nvPr>
        </p:nvGraphicFramePr>
        <p:xfrm>
          <a:off x="4212889" y="3673891"/>
          <a:ext cx="130628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NumExp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num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=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53652"/>
              </p:ext>
            </p:extLst>
          </p:nvPr>
        </p:nvGraphicFramePr>
        <p:xfrm>
          <a:off x="5374033" y="2026542"/>
          <a:ext cx="130628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68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PlusExp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left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right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0581"/>
              </p:ext>
            </p:extLst>
          </p:nvPr>
        </p:nvGraphicFramePr>
        <p:xfrm>
          <a:off x="6744676" y="3673891"/>
          <a:ext cx="130628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TimeExp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left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right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26006"/>
              </p:ext>
            </p:extLst>
          </p:nvPr>
        </p:nvGraphicFramePr>
        <p:xfrm>
          <a:off x="5657663" y="5340698"/>
          <a:ext cx="130628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NumExp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22421"/>
              </p:ext>
            </p:extLst>
          </p:nvPr>
        </p:nvGraphicFramePr>
        <p:xfrm>
          <a:off x="7635943" y="5313234"/>
          <a:ext cx="130628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NumExp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直线箭头连接符 11"/>
          <p:cNvCxnSpPr>
            <a:stCxn id="7" idx="1"/>
            <a:endCxn id="6" idx="0"/>
          </p:cNvCxnSpPr>
          <p:nvPr/>
        </p:nvCxnSpPr>
        <p:spPr>
          <a:xfrm flipH="1">
            <a:off x="4866032" y="2712342"/>
            <a:ext cx="508001" cy="961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8" idx="0"/>
          </p:cNvCxnSpPr>
          <p:nvPr/>
        </p:nvCxnSpPr>
        <p:spPr>
          <a:xfrm>
            <a:off x="6701132" y="3221697"/>
            <a:ext cx="696687" cy="45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1"/>
            <a:endCxn id="9" idx="0"/>
          </p:cNvCxnSpPr>
          <p:nvPr/>
        </p:nvCxnSpPr>
        <p:spPr>
          <a:xfrm flipH="1">
            <a:off x="6310806" y="4359691"/>
            <a:ext cx="433870" cy="9810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0" idx="0"/>
          </p:cNvCxnSpPr>
          <p:nvPr/>
        </p:nvCxnSpPr>
        <p:spPr>
          <a:xfrm>
            <a:off x="8050962" y="4850194"/>
            <a:ext cx="238124" cy="46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64180" y="-928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Introduction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Lexical Analysis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dirty="0">
                      <a:solidFill>
                        <a:srgbClr val="1F497D"/>
                      </a:solidFill>
                      <a:latin typeface="Calibri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GB" altLang="zh-CN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Parsing</a:t>
                  </a: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dirty="0">
                      <a:solidFill>
                        <a:srgbClr val="1F497D"/>
                      </a:solidFill>
                      <a:latin typeface="Calibri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1275112"/>
            <a:ext cx="8449733" cy="5177896"/>
          </a:xfrm>
        </p:spPr>
        <p:txBody>
          <a:bodyPr/>
          <a:lstStyle/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automatically?</a:t>
            </a:r>
          </a:p>
          <a:p>
            <a:r>
              <a:rPr kumimoji="1" lang="en-GB" altLang="zh-CN" dirty="0"/>
              <a:t>The </a:t>
            </a:r>
            <a:r>
              <a:rPr kumimoji="1" lang="en-GB" altLang="zh-CN" dirty="0" err="1"/>
              <a:t>Yacc</a:t>
            </a:r>
            <a:r>
              <a:rPr kumimoji="1" lang="en-GB" altLang="zh-CN" dirty="0"/>
              <a:t> (or recursive-descent) parser, parsing the concrete syntax, constructs the abstract syntax tree.</a:t>
            </a:r>
          </a:p>
          <a:p>
            <a:r>
              <a:rPr kumimoji="1" lang="en-US" altLang="zh-CN" dirty="0"/>
              <a:t>How?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43437" y="3429000"/>
            <a:ext cx="71199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PLUS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%left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TIMES</a:t>
            </a:r>
          </a:p>
          <a:p>
            <a:endParaRPr lang="en-GB" altLang="zh-CN" sz="2000" b="1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%%</a:t>
            </a:r>
          </a:p>
          <a:p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A_PlusExp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TIMES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{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$$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A_TimesExp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);}</a:t>
            </a:r>
            <a:endParaRPr lang="en-US" altLang="zh-CN" sz="2000" b="1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1" y="1160093"/>
            <a:ext cx="8781142" cy="5184020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In a one-pass compiler, lexical analysis, parsing, and semantic analysis are all done simultaneously.</a:t>
            </a:r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error</a:t>
            </a:r>
            <a:r>
              <a:rPr kumimoji="1" lang="zh-CN" altLang="en-US" dirty="0"/>
              <a:t> </a:t>
            </a:r>
            <a:r>
              <a:rPr kumimoji="1" lang="en-GB" altLang="zh-CN" dirty="0"/>
              <a:t>that must be reported to the user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GB" altLang="zh-CN" dirty="0"/>
              <a:t>the </a:t>
            </a:r>
            <a:r>
              <a:rPr kumimoji="1" lang="en-GB" altLang="zh-CN" i="1" dirty="0">
                <a:solidFill>
                  <a:srgbClr val="0070C0"/>
                </a:solidFill>
              </a:rPr>
              <a:t>current position </a:t>
            </a:r>
            <a:r>
              <a:rPr kumimoji="1" lang="en-GB" altLang="zh-CN" dirty="0"/>
              <a:t>of the lexical analyzer is a reasonable approximation of the source position of the error.</a:t>
            </a:r>
          </a:p>
          <a:p>
            <a:r>
              <a:rPr kumimoji="1" lang="en-GB" altLang="zh-CN" dirty="0"/>
              <a:t>In a </a:t>
            </a:r>
            <a:r>
              <a:rPr kumimoji="1" lang="en-GB" altLang="zh-CN" dirty="0">
                <a:solidFill>
                  <a:srgbClr val="0070C0"/>
                </a:solidFill>
              </a:rPr>
              <a:t>one-pass </a:t>
            </a:r>
            <a:r>
              <a:rPr kumimoji="1" lang="en-GB" altLang="zh-CN" dirty="0"/>
              <a:t>compiler, the lexical analyzer keeps a “</a:t>
            </a:r>
            <a:r>
              <a:rPr kumimoji="1" lang="en-GB" altLang="zh-CN" dirty="0">
                <a:solidFill>
                  <a:srgbClr val="0070C0"/>
                </a:solidFill>
              </a:rPr>
              <a:t>current position</a:t>
            </a:r>
            <a:r>
              <a:rPr kumimoji="1" lang="en-GB" altLang="zh-CN" dirty="0"/>
              <a:t>” global variable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GB" altLang="zh-CN" dirty="0"/>
              <a:t> compiler that </a:t>
            </a:r>
            <a:r>
              <a:rPr kumimoji="1" lang="en-GB" altLang="zh-CN" dirty="0">
                <a:solidFill>
                  <a:srgbClr val="0070C0"/>
                </a:solidFill>
              </a:rPr>
              <a:t>uses abstract-syntax-tree data structures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 not do all the parsing and semantic analysis in one pass</a:t>
            </a:r>
          </a:p>
          <a:p>
            <a:pPr lvl="1"/>
            <a:r>
              <a:rPr kumimoji="1" lang="en-GB" altLang="zh-CN" dirty="0"/>
              <a:t>The </a:t>
            </a:r>
            <a:r>
              <a:rPr kumimoji="1" lang="en-GB" altLang="zh-CN" dirty="0" err="1"/>
              <a:t>lexer</a:t>
            </a:r>
            <a:r>
              <a:rPr kumimoji="1" lang="en-GB" altLang="zh-CN" dirty="0"/>
              <a:t> reaches the end of ﬁle before semantic analysis even begins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error?</a:t>
            </a:r>
            <a:endParaRPr kumimoji="1"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1292365"/>
            <a:ext cx="8449733" cy="3038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</a:t>
            </a:r>
            <a:r>
              <a:rPr kumimoji="1" lang="en-GB" altLang="zh-CN" dirty="0"/>
              <a:t>he source-ﬁle position of each node of the abstract syntax tree must be remembered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How?</a:t>
            </a:r>
          </a:p>
          <a:p>
            <a:r>
              <a:rPr kumimoji="1" lang="en-US" altLang="zh-CN" dirty="0"/>
              <a:t>T</a:t>
            </a:r>
            <a:r>
              <a:rPr kumimoji="1" lang="en-GB" altLang="zh-CN" dirty="0"/>
              <a:t>he abstract-syntax data structures must be sprinkled with </a:t>
            </a:r>
            <a:r>
              <a:rPr kumimoji="1" lang="en-GB" altLang="zh-CN" dirty="0">
                <a:solidFill>
                  <a:srgbClr val="0070C0"/>
                </a:solidFill>
              </a:rPr>
              <a:t>pos</a:t>
            </a:r>
            <a:r>
              <a:rPr kumimoji="1" lang="en-GB" altLang="zh-CN" dirty="0"/>
              <a:t> ﬁelds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position</a:t>
            </a:r>
            <a:r>
              <a:rPr kumimoji="1" lang="en-GB" altLang="zh-CN" dirty="0"/>
              <a:t>, within the original source ﬁle, of the characters </a:t>
            </a:r>
            <a:r>
              <a:rPr kumimoji="1" lang="en-GB" altLang="zh-CN" dirty="0">
                <a:solidFill>
                  <a:srgbClr val="0070C0"/>
                </a:solidFill>
              </a:rPr>
              <a:t>from which these abstract syntax structures were derived</a:t>
            </a:r>
            <a:r>
              <a:rPr kumimoji="1" lang="en-GB" altLang="zh-CN" dirty="0"/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ADB8EC-846D-9109-7733-C06A842290E5}"/>
              </a:ext>
            </a:extLst>
          </p:cNvPr>
          <p:cNvSpPr txBox="1"/>
          <p:nvPr/>
        </p:nvSpPr>
        <p:spPr>
          <a:xfrm>
            <a:off x="608591" y="4829175"/>
            <a:ext cx="47796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effectLst/>
                <a:latin typeface="Menlo" panose="020B0609030804020204" pitchFamily="49" charset="0"/>
              </a:rPr>
              <a:t>e1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altLang="zh-CN" sz="2000" b="1" dirty="0">
                <a:effectLst/>
                <a:latin typeface="Menlo" panose="020B0609030804020204" pitchFamily="49" charset="0"/>
              </a:rPr>
              <a:t>, </a:t>
            </a:r>
            <a:r>
              <a:rPr lang="en-GB" altLang="zh-CN" sz="2000" b="1" dirty="0" err="1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altLang="zh-CN" sz="2000" b="1" dirty="0">
                <a:effectLst/>
                <a:latin typeface="Menlo" panose="020B0609030804020204" pitchFamily="49" charset="0"/>
              </a:rPr>
              <a:t>e2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altLang="zh-CN" sz="2000" b="1" dirty="0">
                <a:latin typeface="Menlo" panose="020B0609030804020204" pitchFamily="49" charset="0"/>
              </a:rPr>
              <a:t>, </a:t>
            </a:r>
            <a:r>
              <a:rPr lang="en-GB" altLang="zh-CN" sz="2000" b="1" dirty="0" err="1">
                <a:solidFill>
                  <a:srgbClr val="C00000"/>
                </a:solidFill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altLang="zh-CN" sz="2000" b="1" dirty="0">
                <a:effectLst/>
                <a:latin typeface="Menlo" panose="020B0609030804020204" pitchFamily="49" charset="0"/>
              </a:rPr>
              <a:t>e3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A_NumExp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altLang="zh-CN" sz="2000" b="1" dirty="0">
                <a:latin typeface="Menlo" panose="020B0609030804020204" pitchFamily="49" charset="0"/>
              </a:rPr>
              <a:t>, </a:t>
            </a:r>
            <a:r>
              <a:rPr lang="en-GB" altLang="zh-CN" sz="2000" b="1" dirty="0" err="1">
                <a:solidFill>
                  <a:srgbClr val="C00000"/>
                </a:solidFill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e4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A_TimesExp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(e2, e3</a:t>
            </a:r>
            <a:r>
              <a:rPr lang="en-GB" altLang="zh-CN" sz="2000" b="1" dirty="0">
                <a:latin typeface="Menlo" panose="020B0609030804020204" pitchFamily="49" charset="0"/>
              </a:rPr>
              <a:t>, </a:t>
            </a:r>
            <a:r>
              <a:rPr lang="en-GB" altLang="zh-CN" sz="2000" b="1" dirty="0" err="1">
                <a:solidFill>
                  <a:srgbClr val="C00000"/>
                </a:solidFill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e5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A_PlusExp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(e1, e4</a:t>
            </a:r>
            <a:r>
              <a:rPr lang="en-GB" altLang="zh-CN" sz="2000" b="1" dirty="0">
                <a:latin typeface="Menlo" panose="020B0609030804020204" pitchFamily="49" charset="0"/>
              </a:rPr>
              <a:t>, </a:t>
            </a:r>
            <a:r>
              <a:rPr lang="en-GB" altLang="zh-CN" sz="2000" b="1" dirty="0" err="1">
                <a:solidFill>
                  <a:srgbClr val="C00000"/>
                </a:solidFill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219629-2EF3-0EA0-677B-7E66FF75B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33094"/>
              </p:ext>
            </p:extLst>
          </p:nvPr>
        </p:nvGraphicFramePr>
        <p:xfrm>
          <a:off x="6078313" y="5069081"/>
          <a:ext cx="19557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167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NumExp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(line 1, pos 3)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C0C8D58-F714-EF33-99BD-9504558CB413}"/>
              </a:ext>
            </a:extLst>
          </p:cNvPr>
          <p:cNvSpPr txBox="1"/>
          <p:nvPr/>
        </p:nvSpPr>
        <p:spPr>
          <a:xfrm>
            <a:off x="3841631" y="4216511"/>
            <a:ext cx="13687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+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*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4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endParaRPr lang="zh-CN" altLang="en-US" dirty="0"/>
          </a:p>
        </p:txBody>
      </p:sp>
      <p:cxnSp>
        <p:nvCxnSpPr>
          <p:cNvPr id="14" name="直线箭头连接符 11">
            <a:extLst>
              <a:ext uri="{FF2B5EF4-FFF2-40B4-BE49-F238E27FC236}">
                <a16:creationId xmlns:a16="http://schemas.microsoft.com/office/drawing/2014/main" id="{A2D3651C-E63C-7825-6B84-3E5EA8BD44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99472" y="5375514"/>
            <a:ext cx="1678841" cy="379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47F9804-360A-9311-F90C-654CB0561BFC}"/>
              </a:ext>
            </a:extLst>
          </p:cNvPr>
          <p:cNvSpPr/>
          <p:nvPr/>
        </p:nvSpPr>
        <p:spPr>
          <a:xfrm>
            <a:off x="4399472" y="4708954"/>
            <a:ext cx="224286" cy="26454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2422" y="1585663"/>
            <a:ext cx="7957763" cy="423429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fields?</a:t>
            </a:r>
          </a:p>
          <a:p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lexer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must pass the positions of the beginning and end of each token to the </a:t>
            </a:r>
            <a:r>
              <a:rPr kumimoji="1" lang="en-US" altLang="zh-CN" dirty="0">
                <a:solidFill>
                  <a:srgbClr val="0070C0"/>
                </a:solidFill>
              </a:rPr>
              <a:t>parser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Then,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</a:rPr>
              <a:t>for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</a:rPr>
              <a:t>parsers:</a:t>
            </a:r>
            <a:endParaRPr kumimoji="1" lang="en-US" altLang="zh-CN" dirty="0"/>
          </a:p>
          <a:p>
            <a:r>
              <a:rPr kumimoji="1" lang="en-US" altLang="zh-CN" dirty="0"/>
              <a:t>Ideally,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GB" altLang="zh-CN" dirty="0"/>
              <a:t>maintain a </a:t>
            </a:r>
            <a:r>
              <a:rPr kumimoji="1" lang="en-GB" altLang="zh-CN" i="1" dirty="0">
                <a:solidFill>
                  <a:srgbClr val="0070C0"/>
                </a:solidFill>
              </a:rPr>
              <a:t>position stack </a:t>
            </a:r>
            <a:r>
              <a:rPr kumimoji="1" lang="en-GB" altLang="zh-CN" dirty="0"/>
              <a:t>along with the </a:t>
            </a:r>
            <a:r>
              <a:rPr kumimoji="1" lang="en-GB" altLang="zh-CN" i="1" dirty="0"/>
              <a:t>semantic value stack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available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for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semantic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actions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use.</a:t>
            </a:r>
          </a:p>
          <a:p>
            <a:pPr lvl="1"/>
            <a:r>
              <a:rPr kumimoji="1" lang="en-US" altLang="zh-CN" dirty="0"/>
              <a:t>Bison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this,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Yacc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does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not</a:t>
            </a:r>
            <a:endParaRPr kumimoji="1" lang="en-US" altLang="zh-C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Positions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95" y="1631512"/>
            <a:ext cx="8215378" cy="1807393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Yacc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one solution is to </a:t>
            </a:r>
            <a:r>
              <a:rPr kumimoji="1" lang="en-GB" altLang="zh-CN" dirty="0">
                <a:solidFill>
                  <a:srgbClr val="0070C0"/>
                </a:solidFill>
              </a:rPr>
              <a:t>deﬁne a nonterminal symbol pos </a:t>
            </a:r>
            <a:r>
              <a:rPr kumimoji="1" lang="en-GB" altLang="zh-CN" dirty="0"/>
              <a:t>whose semantic value is a </a:t>
            </a:r>
            <a:r>
              <a:rPr kumimoji="1" lang="en-GB" altLang="zh-CN" dirty="0">
                <a:solidFill>
                  <a:srgbClr val="0070C0"/>
                </a:solidFill>
              </a:rPr>
              <a:t>source location </a:t>
            </a:r>
            <a:r>
              <a:rPr kumimoji="1" lang="en-GB" altLang="zh-CN" dirty="0"/>
              <a:t>(line number, or line number and position within line).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PLUS</a:t>
            </a:r>
            <a:endParaRPr kumimoji="1" lang="en-GB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403" y="3915108"/>
            <a:ext cx="89565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%{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A_OpExp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A_exp,A_binop,A_exp,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position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%}</a:t>
            </a:r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%union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num; string id; position pos;….};</a:t>
            </a: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%type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pos</a:t>
            </a:r>
          </a:p>
          <a:p>
            <a:endParaRPr lang="en-GB" altLang="zh-CN" sz="20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{$$=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A_OpExp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($1,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A_plus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$4,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$3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r>
              <a:rPr lang="en-GB" altLang="zh-CN" sz="2000" b="1" dirty="0" err="1">
                <a:solidFill>
                  <a:srgbClr val="267F9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pos</a:t>
            </a:r>
            <a:r>
              <a:rPr lang="en-GB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</a:t>
            </a:r>
            <a:r>
              <a:rPr lang="en-GB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{ $$ = </a:t>
            </a:r>
            <a:r>
              <a:rPr lang="en-GB" altLang="zh-CN" sz="2000" b="1" dirty="0" err="1">
                <a:solidFill>
                  <a:srgbClr val="267F99"/>
                </a:solidFill>
                <a:latin typeface="Menlo" panose="020B0609030804020204" pitchFamily="49" charset="0"/>
              </a:rPr>
              <a:t>EM_tokpos</a:t>
            </a:r>
            <a:r>
              <a:rPr lang="en-GB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</p:txBody>
      </p:sp>
      <p:sp>
        <p:nvSpPr>
          <p:cNvPr id="4" name="对话气泡: 圆角矩形 9">
            <a:extLst>
              <a:ext uri="{FF2B5EF4-FFF2-40B4-BE49-F238E27FC236}">
                <a16:creationId xmlns:a16="http://schemas.microsoft.com/office/drawing/2014/main" id="{1C2E9D38-3DF4-EF82-8AEF-A57424E11BBC}"/>
              </a:ext>
            </a:extLst>
          </p:cNvPr>
          <p:cNvSpPr/>
          <p:nvPr/>
        </p:nvSpPr>
        <p:spPr>
          <a:xfrm>
            <a:off x="4018715" y="5897758"/>
            <a:ext cx="2449902" cy="672860"/>
          </a:xfrm>
          <a:prstGeom prst="wedgeRoundRectCallout">
            <a:avLst>
              <a:gd name="adj1" fmla="val -81489"/>
              <a:gd name="adj2" fmla="val -57969"/>
              <a:gd name="adj3" fmla="val 16667"/>
            </a:avLst>
          </a:prstGeom>
          <a:solidFill>
            <a:srgbClr val="2E75B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variable in </a:t>
            </a:r>
            <a:r>
              <a:rPr lang="en-US" altLang="zh-CN" dirty="0" err="1"/>
              <a:t>lexer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dirty="0"/>
              <a:t>4.2</a:t>
            </a:r>
            <a:endParaRPr kumimoji="1"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950" y="1284471"/>
            <a:ext cx="4565366" cy="13998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parser</a:t>
            </a:r>
            <a:r>
              <a:rPr kumimoji="1" lang="zh-CN" altLang="en-US" dirty="0"/>
              <a:t> </a:t>
            </a:r>
            <a:r>
              <a:rPr kumimoji="1" lang="en-GB" altLang="zh-CN" dirty="0"/>
              <a:t>recognize</a:t>
            </a:r>
            <a:r>
              <a:rPr kumimoji="1" lang="en-US" altLang="zh-CN" dirty="0"/>
              <a:t>s</a:t>
            </a:r>
            <a:r>
              <a:rPr kumimoji="1" lang="en-GB" altLang="zh-CN" dirty="0"/>
              <a:t> whether a sentence belongs to the language of a grammar</a:t>
            </a:r>
            <a:r>
              <a:rPr kumimoji="1" lang="en-US" altLang="zh-CN" dirty="0"/>
              <a:t>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283326" y="1883765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bg1"/>
                </a:solidFill>
              </a:rPr>
              <a:t>Syntax</a:t>
            </a:r>
            <a:r>
              <a:rPr kumimoji="0" lang="zh-CN" altLang="en-US" sz="2000" dirty="0">
                <a:solidFill>
                  <a:schemeClr val="bg1"/>
                </a:solidFill>
              </a:rPr>
              <a:t> </a:t>
            </a:r>
            <a:endParaRPr kumimoji="0" lang="en-US" altLang="zh-CN" sz="20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35526" y="2112365"/>
            <a:ext cx="1371600" cy="228600"/>
          </a:xfrm>
          <a:prstGeom prst="rightArrow">
            <a:avLst>
              <a:gd name="adj1" fmla="val 50000"/>
              <a:gd name="adj2" fmla="val 105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879976" y="1477365"/>
            <a:ext cx="1325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stream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tokens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502526" y="2112365"/>
            <a:ext cx="1371600" cy="228600"/>
          </a:xfrm>
          <a:prstGeom prst="rightArrow">
            <a:avLst>
              <a:gd name="adj1" fmla="val 50000"/>
              <a:gd name="adj2" fmla="val 105556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200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546976" y="1477365"/>
            <a:ext cx="1171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abstract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syntax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41892" y="2583832"/>
            <a:ext cx="939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i="1" dirty="0"/>
              <a:t>Parser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33071" y="1477365"/>
            <a:ext cx="4038600" cy="147631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250333" y="910616"/>
            <a:ext cx="1208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/>
              <a:t>grammar</a:t>
            </a:r>
          </a:p>
        </p:txBody>
      </p:sp>
      <p:sp>
        <p:nvSpPr>
          <p:cNvPr id="12" name="下箭头 11"/>
          <p:cNvSpPr/>
          <p:nvPr/>
        </p:nvSpPr>
        <p:spPr>
          <a:xfrm>
            <a:off x="6781366" y="1286448"/>
            <a:ext cx="155385" cy="508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/>
          <p:cNvSpPr txBox="1"/>
          <p:nvPr/>
        </p:nvSpPr>
        <p:spPr>
          <a:xfrm>
            <a:off x="394825" y="3090708"/>
            <a:ext cx="8382572" cy="34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compiler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sentence:</a:t>
            </a:r>
          </a:p>
          <a:p>
            <a:pPr lvl="1"/>
            <a:r>
              <a:rPr kumimoji="1" lang="en-US" altLang="zh-CN" dirty="0"/>
              <a:t>constructing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pPr lvl="1"/>
            <a:r>
              <a:rPr kumimoji="1" lang="en-US" altLang="zh-CN" dirty="0"/>
              <a:t>performing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pPr lvl="1"/>
            <a:r>
              <a:rPr kumimoji="1" lang="en-US" altLang="zh-CN" dirty="0"/>
              <a:t>generating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(IR)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semantic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actions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parsed.</a:t>
            </a:r>
          </a:p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in:</a:t>
            </a:r>
          </a:p>
          <a:p>
            <a:pPr marL="457200" lvl="1" indent="0">
              <a:buNone/>
            </a:pPr>
            <a:r>
              <a:rPr kumimoji="1" lang="en-US" altLang="zh-CN" dirty="0"/>
              <a:t>(1) 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             (2) </a:t>
            </a:r>
            <a:r>
              <a:rPr kumimoji="1" lang="en-US" altLang="zh-CN" dirty="0" err="1"/>
              <a:t>Yacc</a:t>
            </a:r>
            <a:r>
              <a:rPr kumimoji="1" lang="en-US" altLang="zh-CN" dirty="0"/>
              <a:t>-Generated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6436" y="1620003"/>
            <a:ext cx="1658815" cy="3936023"/>
          </a:xfrm>
          <a:prstGeom prst="rect">
            <a:avLst/>
          </a:prstGeom>
          <a:ln w="38100">
            <a:solidFill>
              <a:srgbClr val="0000FF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+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→*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/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23476" y="1108334"/>
            <a:ext cx="5691444" cy="5092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8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...};</a:t>
            </a:r>
          </a:p>
          <a:p>
            <a:pPr marL="0" indent="0">
              <a:buNone/>
            </a:pPr>
            <a:endParaRPr lang="en-GB" altLang="zh-CN" sz="1800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[]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{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TIMES, RPAREN,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-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};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{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{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LPAREN: {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(LPAREN);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     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eatOrSkipTo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(RPAREN, </a:t>
            </a:r>
            <a:r>
              <a:rPr lang="en-GB" altLang="zh-CN" sz="18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             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break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}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“expected ID, NUM, or left-</a:t>
            </a:r>
            <a:r>
              <a:rPr lang="en-GB" altLang="zh-CN" sz="1800" b="1" dirty="0" err="1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paren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  <a:endParaRPr lang="en-US" altLang="zh-CN" sz="18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skipto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}}</a:t>
            </a:r>
            <a:b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000" y="6108953"/>
            <a:ext cx="751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What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want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evaluate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input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string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with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parsing?</a:t>
            </a:r>
            <a:endParaRPr kumimoji="1"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86" y="999066"/>
            <a:ext cx="5636797" cy="5788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...};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union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tokenval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{string </a:t>
            </a:r>
            <a:r>
              <a:rPr lang="en-GB" altLang="zh-CN" sz="16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...};</a:t>
            </a:r>
          </a:p>
          <a:p>
            <a:pPr marL="0" indent="0">
              <a:buNone/>
            </a:pP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union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tokenval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tokval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//assume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look</a:t>
            </a:r>
            <a:r>
              <a:rPr lang="en-US" altLang="zh-CN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up</a:t>
            </a:r>
            <a:r>
              <a:rPr lang="zh-CN" altLang="en-US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table</a:t>
            </a:r>
            <a:r>
              <a:rPr lang="zh-CN" altLang="en-US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mapping identifiers to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integers</a:t>
            </a:r>
            <a:endParaRPr lang="en-GB" altLang="zh-CN" sz="16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lookup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(string </a:t>
            </a:r>
            <a:r>
              <a:rPr lang="en-GB" altLang="zh-CN" sz="16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... }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6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[]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{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TIMES, RPAREN,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-</a:t>
            </a:r>
            <a:r>
              <a:rPr lang="en-GB" altLang="zh-CN" sz="16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};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{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{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1600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lookup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tokval</a:t>
            </a:r>
            <a:r>
              <a:rPr lang="en-GB" altLang="zh-CN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.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);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;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{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tokval</a:t>
            </a:r>
            <a:r>
              <a:rPr lang="en-GB" altLang="zh-CN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.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LPAREN: {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(LPAREN);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GB" altLang="zh-CN" sz="1600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();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           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eatOrSkipTo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(RPAREN,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;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"expected ID, NUM, or left-</a:t>
            </a:r>
            <a:r>
              <a:rPr lang="en-GB" altLang="zh-CN" sz="1600" b="1" dirty="0" err="1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paren</a:t>
            </a:r>
            <a:r>
              <a:rPr lang="en-GB" altLang="zh-CN" sz="16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skipto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479" y="1798282"/>
            <a:ext cx="1658815" cy="3936023"/>
          </a:xfrm>
          <a:prstGeom prst="rect">
            <a:avLst/>
          </a:prstGeom>
          <a:ln w="38100">
            <a:solidFill>
              <a:srgbClr val="0000FF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+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→*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/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171537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 a recursive-descent parser, the </a:t>
            </a:r>
            <a:r>
              <a:rPr kumimoji="1" lang="en-US" altLang="zh-CN" dirty="0">
                <a:solidFill>
                  <a:srgbClr val="0070C0"/>
                </a:solidFill>
              </a:rPr>
              <a:t>semantic actions</a:t>
            </a:r>
            <a:r>
              <a:rPr kumimoji="1" lang="en-US" altLang="zh-CN" dirty="0"/>
              <a:t> are the </a:t>
            </a:r>
            <a:r>
              <a:rPr kumimoji="1" lang="en-US" altLang="zh-CN" dirty="0">
                <a:solidFill>
                  <a:srgbClr val="0070C0"/>
                </a:solidFill>
              </a:rPr>
              <a:t>values</a:t>
            </a:r>
            <a:r>
              <a:rPr kumimoji="1" lang="en-US" altLang="zh-CN" dirty="0"/>
              <a:t> returned by parsing functions, or the </a:t>
            </a:r>
            <a:r>
              <a:rPr kumimoji="1" lang="en-US" altLang="zh-CN" dirty="0">
                <a:solidFill>
                  <a:srgbClr val="0070C0"/>
                </a:solidFill>
              </a:rPr>
              <a:t>side effects </a:t>
            </a:r>
            <a:r>
              <a:rPr kumimoji="1" lang="en-US" altLang="zh-CN" dirty="0"/>
              <a:t>of those functions, or </a:t>
            </a:r>
            <a:r>
              <a:rPr kumimoji="1" lang="en-US" altLang="zh-CN" dirty="0">
                <a:solidFill>
                  <a:srgbClr val="0070C0"/>
                </a:solidFill>
              </a:rPr>
              <a:t>both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Examples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effects: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E9C07D-C99C-70DD-6CF4-C9FF3CE9CCF7}"/>
              </a:ext>
            </a:extLst>
          </p:cNvPr>
          <p:cNvSpPr txBox="1"/>
          <p:nvPr/>
        </p:nvSpPr>
        <p:spPr>
          <a:xfrm>
            <a:off x="361242" y="4807701"/>
            <a:ext cx="8270927" cy="1633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For each terminal and nonterminal symbol, we associate a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type of semantic values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representing phrases derived from that symbol.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type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from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 implementation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language of the compiler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F41C40-82DB-84FC-88CE-E9D8B67C538C}"/>
              </a:ext>
            </a:extLst>
          </p:cNvPr>
          <p:cNvSpPr txBox="1"/>
          <p:nvPr/>
        </p:nvSpPr>
        <p:spPr>
          <a:xfrm>
            <a:off x="973434" y="2934503"/>
            <a:ext cx="8270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7F99"/>
                </a:solidFill>
                <a:latin typeface="Menlo" panose="020B0609030804020204" pitchFamily="49" charset="0"/>
              </a:rPr>
              <a:t>S -&gt; id := num   </a:t>
            </a:r>
            <a:r>
              <a:rPr lang="zh-CN" altLang="en-US" sz="2400" b="1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1" dirty="0">
                <a:solidFill>
                  <a:srgbClr val="267F99"/>
                </a:solidFill>
                <a:latin typeface="Menlo" panose="020B0609030804020204" pitchFamily="49" charset="0"/>
              </a:rPr>
              <a:t>S -&gt; print (id)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圆角矩形 9">
                <a:extLst>
                  <a:ext uri="{FF2B5EF4-FFF2-40B4-BE49-F238E27FC236}">
                    <a16:creationId xmlns:a16="http://schemas.microsoft.com/office/drawing/2014/main" id="{9C2FD087-37CA-8B24-B105-69281F25A762}"/>
                  </a:ext>
                </a:extLst>
              </p:cNvPr>
              <p:cNvSpPr/>
              <p:nvPr/>
            </p:nvSpPr>
            <p:spPr>
              <a:xfrm>
                <a:off x="1509691" y="3789872"/>
                <a:ext cx="2449902" cy="672860"/>
              </a:xfrm>
              <a:prstGeom prst="wedgeRoundRectCallout">
                <a:avLst>
                  <a:gd name="adj1" fmla="val -1834"/>
                  <a:gd name="adj2" fmla="val -111003"/>
                  <a:gd name="adj3" fmla="val 16667"/>
                </a:avLst>
              </a:prstGeom>
              <a:solidFill>
                <a:srgbClr val="2E75B6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record </a:t>
                </a:r>
                <a:r>
                  <a:rPr lang="en-US" altLang="zh-CN" b="1" dirty="0"/>
                  <a:t>id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zh-CN" b="1" dirty="0"/>
                  <a:t> num </a:t>
                </a:r>
                <a:r>
                  <a:rPr lang="en-US" altLang="zh-CN" dirty="0"/>
                  <a:t>in </a:t>
                </a:r>
              </a:p>
              <a:p>
                <a:pPr algn="ctr"/>
                <a:r>
                  <a:rPr lang="en-US" altLang="zh-CN" dirty="0"/>
                  <a:t>the lookup table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对话气泡: 圆角矩形 9">
                <a:extLst>
                  <a:ext uri="{FF2B5EF4-FFF2-40B4-BE49-F238E27FC236}">
                    <a16:creationId xmlns:a16="http://schemas.microsoft.com/office/drawing/2014/main" id="{9C2FD087-37CA-8B24-B105-69281F25A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91" y="3789872"/>
                <a:ext cx="2449902" cy="672860"/>
              </a:xfrm>
              <a:prstGeom prst="wedgeRoundRectCallout">
                <a:avLst>
                  <a:gd name="adj1" fmla="val -1834"/>
                  <a:gd name="adj2" fmla="val -111003"/>
                  <a:gd name="adj3" fmla="val 16667"/>
                </a:avLst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DF54C24-6982-70B1-F464-BEAA2B948BCD}"/>
              </a:ext>
            </a:extLst>
          </p:cNvPr>
          <p:cNvSpPr/>
          <p:nvPr/>
        </p:nvSpPr>
        <p:spPr>
          <a:xfrm>
            <a:off x="4711215" y="3802885"/>
            <a:ext cx="2449902" cy="672860"/>
          </a:xfrm>
          <a:prstGeom prst="wedgeRoundRectCallout">
            <a:avLst>
              <a:gd name="adj1" fmla="val -8545"/>
              <a:gd name="adj2" fmla="val -113567"/>
              <a:gd name="adj3" fmla="val 16667"/>
            </a:avLst>
          </a:prstGeom>
          <a:solidFill>
            <a:srgbClr val="2E75B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print the value of </a:t>
            </a:r>
            <a:r>
              <a:rPr lang="en-US" altLang="zh-CN" b="1" dirty="0"/>
              <a:t>id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0784" y="999066"/>
            <a:ext cx="5804131" cy="5788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MINUS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...};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union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tokenval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string </a:t>
            </a:r>
            <a:r>
              <a:rPr lang="en-GB" altLang="zh-CN" sz="1600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; </a:t>
            </a:r>
            <a:r>
              <a:rPr lang="en-GB" altLang="zh-CN" sz="16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; ...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};</a:t>
            </a:r>
          </a:p>
          <a:p>
            <a:pPr marL="0" indent="0">
              <a:buNone/>
            </a:pPr>
            <a:r>
              <a:rPr lang="en-GB" altLang="zh-CN" sz="1600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union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267F99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tokenval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tokval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//assume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look</a:t>
            </a:r>
            <a:r>
              <a:rPr lang="en-US" altLang="zh-CN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up</a:t>
            </a:r>
            <a:r>
              <a:rPr lang="zh-CN" altLang="en-US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table</a:t>
            </a:r>
            <a:r>
              <a:rPr lang="zh-CN" altLang="en-US" sz="1600" b="1" dirty="0">
                <a:solidFill>
                  <a:srgbClr val="008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mapping identifiers to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integers</a:t>
            </a:r>
            <a:endParaRPr lang="en-GB" altLang="zh-CN" sz="16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lookup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(string </a:t>
            </a:r>
            <a:r>
              <a:rPr lang="en-GB" altLang="zh-CN" sz="16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... }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6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[]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{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TIMES, RPAREN,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-</a:t>
            </a:r>
            <a:r>
              <a:rPr lang="en-GB" altLang="zh-CN" sz="16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};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{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{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lookup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tokval</a:t>
            </a:r>
            <a:r>
              <a:rPr lang="en-GB" altLang="zh-CN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.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{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tokval</a:t>
            </a:r>
            <a:r>
              <a:rPr lang="en-GB" altLang="zh-CN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.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advance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LPAREN: {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(LPAREN);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           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eatOrSkipTo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(RPAREN,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;}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"expected ID, NUM, or left-</a:t>
            </a:r>
            <a:r>
              <a:rPr lang="en-GB" altLang="zh-CN" sz="1600" b="1" dirty="0" err="1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paren</a:t>
            </a:r>
            <a:r>
              <a:rPr lang="en-GB" altLang="zh-CN" sz="16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skipto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F_follow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409" y="1666010"/>
            <a:ext cx="1658815" cy="3936023"/>
          </a:xfrm>
          <a:prstGeom prst="rect">
            <a:avLst/>
          </a:prstGeom>
          <a:ln w="38100">
            <a:solidFill>
              <a:srgbClr val="0000FF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+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→*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/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6413" y="1338372"/>
            <a:ext cx="7414565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1"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lang="en-GB" altLang="zh-CN" sz="22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int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2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GB" altLang="zh-CN" sz="22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2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22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TIMES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sz="22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22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=</a:t>
            </a:r>
            <a:r>
              <a:rPr lang="en-GB" altLang="zh-CN" sz="22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(); </a:t>
            </a:r>
            <a:r>
              <a:rPr lang="en-GB" altLang="zh-CN" sz="22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22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a*b;</a:t>
            </a:r>
          </a:p>
          <a:p>
            <a:pPr marL="0" indent="0">
              <a:buNone/>
            </a:pPr>
            <a:endParaRPr lang="en-GB" altLang="zh-CN" sz="2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→*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/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action: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2087" y="999067"/>
            <a:ext cx="5252278" cy="55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</a:t>
            </a: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void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6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LPAREN: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()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"expected ID, NUM, or left-</a:t>
            </a:r>
            <a:r>
              <a:rPr lang="en-GB" altLang="zh-CN" sz="1600" b="1" dirty="0" err="1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paren</a:t>
            </a:r>
            <a:r>
              <a:rPr lang="en-GB" altLang="zh-CN" sz="16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"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skipto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T_follow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}} </a:t>
            </a:r>
          </a:p>
          <a:p>
            <a:pPr marL="0" indent="0">
              <a:buNone/>
            </a:pPr>
            <a:b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</a:br>
            <a:r>
              <a:rPr lang="en-GB" altLang="zh-CN" sz="16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)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{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switch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6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tok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{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TIMES: </a:t>
            </a:r>
            <a:r>
              <a:rPr lang="en-GB" altLang="zh-CN" sz="16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eat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(TIMES);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Tprime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600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*</a:t>
            </a:r>
            <a:r>
              <a:rPr lang="en-GB" altLang="zh-CN" sz="1600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F</a:t>
            </a:r>
            <a:r>
              <a:rPr lang="en-GB" altLang="zh-CN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等线" panose="02010600030101010101" charset="-122"/>
                <a:ea typeface="等线" panose="02010600030101010101" charset="-122"/>
              </a:rPr>
              <a:t>()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PLUS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RPAREN: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case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70C1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EOF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6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 </a:t>
            </a: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6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default</a:t>
            </a: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 ... </a:t>
            </a:r>
          </a:p>
          <a:p>
            <a:pPr marL="0" indent="0">
              <a:buNone/>
            </a:pPr>
            <a:r>
              <a:rPr lang="en-GB" altLang="zh-CN" sz="16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}} </a:t>
            </a:r>
          </a:p>
          <a:p>
            <a:pPr marL="0" indent="0">
              <a:buNone/>
            </a:pPr>
            <a:endParaRPr kumimoji="1" lang="zh-CN" altLang="en-US" sz="1600" b="1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366" y="1816830"/>
            <a:ext cx="1658815" cy="3936023"/>
          </a:xfrm>
          <a:prstGeom prst="rect">
            <a:avLst/>
          </a:prstGeom>
          <a:ln w="38100">
            <a:solidFill>
              <a:srgbClr val="0000FF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+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→*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/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→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(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3NDkzZjZkYTQ0ZGI2MDM1OWJmMDZmYTJmNWEzZ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1924</TotalTime>
  <Words>2833</Words>
  <Application>Microsoft Macintosh PowerPoint</Application>
  <PresentationFormat>全屏显示(4:3)</PresentationFormat>
  <Paragraphs>418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微软雅黑</vt:lpstr>
      <vt:lpstr>系统字体常规体</vt:lpstr>
      <vt:lpstr>Arial</vt:lpstr>
      <vt:lpstr>Calibri</vt:lpstr>
      <vt:lpstr>Calibri Light</vt:lpstr>
      <vt:lpstr>Cambria Math</vt:lpstr>
      <vt:lpstr>Menlo</vt:lpstr>
      <vt:lpstr>Times New Roman</vt:lpstr>
      <vt:lpstr>Verdana</vt:lpstr>
      <vt:lpstr>Office 主题​​</vt:lpstr>
      <vt:lpstr>默认设计模板</vt:lpstr>
      <vt:lpstr>Office Theme</vt:lpstr>
      <vt:lpstr>PowerPoint 演示文稿</vt:lpstr>
      <vt:lpstr>课程内容</vt:lpstr>
      <vt:lpstr>4.1 Semantic Actions</vt:lpstr>
      <vt:lpstr>Recursive Descent</vt:lpstr>
      <vt:lpstr>Semantic Actions in Recursive Descent</vt:lpstr>
      <vt:lpstr>Semantic Actions in Recursive Descent</vt:lpstr>
      <vt:lpstr>Semantic Actions in Recursive Descent</vt:lpstr>
      <vt:lpstr>Semantic Actions in Recursive Descent</vt:lpstr>
      <vt:lpstr>Semantic Actions in Recursive Descent</vt:lpstr>
      <vt:lpstr>Semantic Actions in Yacc-Generated Parsers</vt:lpstr>
      <vt:lpstr>Semantic Actions in Yacc-Generated Parsers</vt:lpstr>
      <vt:lpstr>Semantic Actions in Yacc-Generated Parsers</vt:lpstr>
      <vt:lpstr>Semantic Actions</vt:lpstr>
      <vt:lpstr>4.2 Abstract Parse Trees</vt:lpstr>
      <vt:lpstr>Parse Tree</vt:lpstr>
      <vt:lpstr>Abstract Syntax Tree</vt:lpstr>
      <vt:lpstr>Abstract Syntax Tree</vt:lpstr>
      <vt:lpstr>Abstract Syntax Tree</vt:lpstr>
      <vt:lpstr>Abstract Syntax Tree</vt:lpstr>
      <vt:lpstr>Abstract Syntax Tree </vt:lpstr>
      <vt:lpstr>Positions</vt:lpstr>
      <vt:lpstr>Positions</vt:lpstr>
      <vt:lpstr>Positions</vt:lpstr>
      <vt:lpstr>Positions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1959</cp:revision>
  <dcterms:created xsi:type="dcterms:W3CDTF">2020-08-10T07:34:00Z</dcterms:created>
  <dcterms:modified xsi:type="dcterms:W3CDTF">2024-04-10T12:16:59Z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C62AE0C9C1FE4A0F83513E38611BFD37_13</vt:lpwstr>
  </property>
  <property fmtid="{D5CDD505-2E9C-101B-9397-08002B2CF9AE}" pid="3" name="KSOProductBuildVer">
    <vt:lpwstr>2052-12.1.0.16417</vt:lpwstr>
  </property>
</Properties>
</file>