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  <p:sldMasterId id="2147483674" r:id="rId3"/>
  </p:sldMasterIdLst>
  <p:notesMasterIdLst>
    <p:notesMasterId r:id="rId36"/>
  </p:notesMasterIdLst>
  <p:handoutMasterIdLst>
    <p:handoutMasterId r:id="rId37"/>
  </p:handoutMasterIdLst>
  <p:sldIdLst>
    <p:sldId id="303" r:id="rId4"/>
    <p:sldId id="1739" r:id="rId5"/>
    <p:sldId id="279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1740" r:id="rId22"/>
    <p:sldId id="273" r:id="rId23"/>
    <p:sldId id="274" r:id="rId24"/>
    <p:sldId id="275" r:id="rId25"/>
    <p:sldId id="276" r:id="rId26"/>
    <p:sldId id="277" r:id="rId27"/>
    <p:sldId id="278" r:id="rId28"/>
    <p:sldId id="257" r:id="rId29"/>
    <p:sldId id="1741" r:id="rId30"/>
    <p:sldId id="1742" r:id="rId31"/>
    <p:sldId id="1743" r:id="rId32"/>
    <p:sldId id="1744" r:id="rId33"/>
    <p:sldId id="1745" r:id="rId34"/>
    <p:sldId id="1746" r:id="rId35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03"/>
            <p14:sldId id="1739"/>
            <p14:sldId id="279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1740"/>
            <p14:sldId id="273"/>
            <p14:sldId id="274"/>
            <p14:sldId id="275"/>
            <p14:sldId id="276"/>
            <p14:sldId id="277"/>
            <p14:sldId id="278"/>
            <p14:sldId id="257"/>
            <p14:sldId id="1741"/>
            <p14:sldId id="1742"/>
            <p14:sldId id="1743"/>
            <p14:sldId id="1744"/>
            <p14:sldId id="1745"/>
            <p14:sldId id="17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6" autoAdjust="0"/>
    <p:restoredTop sz="90822"/>
  </p:normalViewPr>
  <p:slideViewPr>
    <p:cSldViewPr snapToGrid="0" snapToObjects="1">
      <p:cViewPr varScale="1">
        <p:scale>
          <a:sx n="113" d="100"/>
          <a:sy n="113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200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320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897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标记了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:=j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674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2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0ED605E-627C-7F46-9798-A3AAE67DD0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67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这里的</a:t>
            </a:r>
            <a:r>
              <a:rPr kumimoji="1" lang="en-US" altLang="zh-CN" dirty="0"/>
              <a:t>let-in</a:t>
            </a:r>
            <a:r>
              <a:rPr kumimoji="1" lang="zh-CN" altLang="en-US" dirty="0"/>
              <a:t>结构可能需要给学生解释一句，课程安排里面没有涉及过有这种的表达的语言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8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2024/4/10</a:t>
            </a:fld>
            <a:endParaRPr kumimoji="1"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EBDFB-8B05-D84C-90A8-B4DBE5F9992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3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530E4-1CD8-444E-81D5-5F66436C890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23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608F-E12A-3549-B868-81EE2E7A15C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14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28FA-1C9F-CA4C-8834-F725C577D04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68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AF45-E783-8746-8293-670B25546A8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39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46D8-C88D-FA4D-986C-69AC2F0DF1A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3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2024/4/10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7E43-71A7-B549-A063-C3D872E30EC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43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B83FE-A26A-694A-9EA9-37B5FD9BD54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44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6CF4-72A5-2A44-B066-CBCAD08B115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1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705C-2595-F74D-9428-31CB3AA2B6F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42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BA17-3AE6-CB4F-87E0-327679BA9C7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4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4507661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290530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369993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0081896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66091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889454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D345B-6D02-CE4F-BE34-A7D154638067}" type="slidenum">
              <a:rPr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75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C899EFB-6059-D44E-8C95-09916307E1F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8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88577"/>
            <a:ext cx="8663940" cy="0"/>
          </a:xfrm>
          <a:custGeom>
            <a:avLst/>
            <a:gdLst/>
            <a:ahLst/>
            <a:cxnLst/>
            <a:rect l="l" t="t" r="r" b="b"/>
            <a:pathLst>
              <a:path w="8663940">
                <a:moveTo>
                  <a:pt x="0" y="0"/>
                </a:moveTo>
                <a:lnTo>
                  <a:pt x="8663880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36056"/>
            <a:ext cx="8379459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0705" y="6433001"/>
            <a:ext cx="2825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0292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965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-1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marL="6350" marR="76200" lvl="0" indent="0" algn="ctr" defTabSz="914400" rtl="0" eaLnBrk="0" fontAlgn="base" latinLnBrk="0" hangingPunct="0">
                <a:lnSpc>
                  <a:spcPct val="100000"/>
                </a:lnSpc>
                <a:spcBef>
                  <a:spcPts val="12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6A5CC71-BB5A-2AB4-C6F4-375618FF29EA}"/>
              </a:ext>
            </a:extLst>
          </p:cNvPr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b="1" dirty="0"/>
              <a:t>Imperative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Style</a:t>
            </a:r>
            <a:endParaRPr kumimoji="1" lang="en-GB" altLang="zh-CN" sz="2800" b="1" dirty="0"/>
          </a:p>
          <a:p>
            <a:r>
              <a:rPr kumimoji="1" lang="en-GB" altLang="zh-CN" dirty="0"/>
              <a:t>Because a large program may contain thousands of distinct identiﬁers, symbol tables must permit </a:t>
            </a:r>
            <a:r>
              <a:rPr kumimoji="1" lang="en-GB" altLang="zh-CN" dirty="0">
                <a:solidFill>
                  <a:srgbClr val="0070C0"/>
                </a:solidFill>
              </a:rPr>
              <a:t>efﬁcient lookup</a:t>
            </a:r>
            <a:r>
              <a:rPr kumimoji="1" lang="en-GB" altLang="zh-CN" dirty="0"/>
              <a:t>.</a:t>
            </a:r>
          </a:p>
          <a:p>
            <a:r>
              <a:rPr kumimoji="1" lang="en-US" altLang="zh-CN" b="1" dirty="0"/>
              <a:t>How?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Hash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Table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’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=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</a:t>
            </a:r>
            <a:r>
              <a:rPr kumimoji="1" lang="zh-CN" altLang="en-US" dirty="0">
                <a:solidFill>
                  <a:srgbClr val="0070C0"/>
                </a:solidFill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{</a:t>
            </a:r>
            <a:r>
              <a:rPr lang="en-US" altLang="zh-CN" sz="2400" dirty="0">
                <a:solidFill>
                  <a:srgbClr val="0070C0"/>
                </a:solidFill>
                <a:sym typeface="Symbol" panose="05050102010706020507" pitchFamily="2" charset="2"/>
              </a:rPr>
              <a:t>a </a:t>
            </a:r>
            <a:r>
              <a:rPr lang="en-US" altLang="zh-CN" sz="2400" dirty="0">
                <a:solidFill>
                  <a:srgbClr val="0070C0"/>
                </a:solidFill>
              </a:rPr>
              <a:t>↦ int</a:t>
            </a:r>
            <a:r>
              <a:rPr kumimoji="1"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}</a:t>
            </a:r>
          </a:p>
          <a:p>
            <a:pPr lvl="1"/>
            <a:r>
              <a:rPr kumimoji="1" lang="en-US" altLang="zh-CN" dirty="0"/>
              <a:t>insert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</a:p>
        </p:txBody>
      </p:sp>
      <p:grpSp>
        <p:nvGrpSpPr>
          <p:cNvPr id="4" name="Group 27"/>
          <p:cNvGrpSpPr/>
          <p:nvPr/>
        </p:nvGrpSpPr>
        <p:grpSpPr bwMode="auto">
          <a:xfrm>
            <a:off x="5968826" y="2584733"/>
            <a:ext cx="3019899" cy="2520950"/>
            <a:chOff x="3334" y="1525"/>
            <a:chExt cx="1950" cy="1588"/>
          </a:xfrm>
        </p:grpSpPr>
        <p:grpSp>
          <p:nvGrpSpPr>
            <p:cNvPr id="5" name="Group 22"/>
            <p:cNvGrpSpPr/>
            <p:nvPr/>
          </p:nvGrpSpPr>
          <p:grpSpPr bwMode="auto">
            <a:xfrm>
              <a:off x="3334" y="1525"/>
              <a:ext cx="1950" cy="1588"/>
              <a:chOff x="3334" y="1525"/>
              <a:chExt cx="1950" cy="1588"/>
            </a:xfrm>
          </p:grpSpPr>
          <p:grpSp>
            <p:nvGrpSpPr>
              <p:cNvPr id="7" name="Group 20"/>
              <p:cNvGrpSpPr/>
              <p:nvPr/>
            </p:nvGrpSpPr>
            <p:grpSpPr bwMode="auto">
              <a:xfrm>
                <a:off x="3334" y="1525"/>
                <a:ext cx="1860" cy="1588"/>
                <a:chOff x="3379" y="1434"/>
                <a:chExt cx="1860" cy="1588"/>
              </a:xfrm>
            </p:grpSpPr>
            <p:pic>
              <p:nvPicPr>
                <p:cNvPr id="9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62" t="8464" r="50000" b="55544"/>
                <a:stretch>
                  <a:fillRect/>
                </a:stretch>
              </p:blipFill>
              <p:spPr bwMode="auto">
                <a:xfrm>
                  <a:off x="3379" y="1434"/>
                  <a:ext cx="1815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" name="Rectangle 10"/>
                <p:cNvSpPr>
                  <a:spLocks noChangeArrowheads="1"/>
                </p:cNvSpPr>
                <p:nvPr/>
              </p:nvSpPr>
              <p:spPr bwMode="auto">
                <a:xfrm>
                  <a:off x="4830" y="1933"/>
                  <a:ext cx="409" cy="1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" name="Rectangle 13"/>
                <p:cNvSpPr>
                  <a:spLocks noChangeArrowheads="1"/>
                </p:cNvSpPr>
                <p:nvPr/>
              </p:nvSpPr>
              <p:spPr bwMode="auto">
                <a:xfrm>
                  <a:off x="3833" y="1979"/>
                  <a:ext cx="86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" name="Rectangle 14"/>
                <p:cNvSpPr>
                  <a:spLocks noChangeArrowheads="1"/>
                </p:cNvSpPr>
                <p:nvPr/>
              </p:nvSpPr>
              <p:spPr bwMode="auto">
                <a:xfrm>
                  <a:off x="3787" y="1979"/>
                  <a:ext cx="9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" name="Rectangle 15"/>
                <p:cNvSpPr>
                  <a:spLocks noChangeArrowheads="1"/>
                </p:cNvSpPr>
                <p:nvPr/>
              </p:nvSpPr>
              <p:spPr bwMode="auto">
                <a:xfrm>
                  <a:off x="3923" y="1842"/>
                  <a:ext cx="590" cy="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" name="Rectangle 19"/>
                <p:cNvSpPr>
                  <a:spLocks noChangeArrowheads="1"/>
                </p:cNvSpPr>
                <p:nvPr/>
              </p:nvSpPr>
              <p:spPr bwMode="auto">
                <a:xfrm>
                  <a:off x="4332" y="1752"/>
                  <a:ext cx="498" cy="18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4785" y="1842"/>
                <a:ext cx="499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4266" y="179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61243" y="4107553"/>
            <a:ext cx="624275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Symbol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tables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need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to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support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deletion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easily.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61243" y="4994702"/>
            <a:ext cx="842151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600" b="1" dirty="0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>
                <a:solidFill>
                  <a:srgbClr val="0070C0"/>
                </a:solidFill>
              </a:rPr>
              <a:t>Hash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Table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with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external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chaining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e.g.,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hash(a)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-&gt;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&lt;a,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int&gt;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-&gt;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&lt;a,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string&gt;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600" b="1" dirty="0"/>
              <a:t>Efficient Imperative Symbol Tables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9886" y="1131854"/>
            <a:ext cx="814078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{ string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};</a:t>
            </a:r>
          </a:p>
          <a:p>
            <a:b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#define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 SIZE </a:t>
            </a:r>
            <a:r>
              <a:rPr lang="en-GB" altLang="zh-CN" b="1" dirty="0">
                <a:solidFill>
                  <a:srgbClr val="098658"/>
                </a:solidFill>
                <a:effectLst/>
                <a:latin typeface="+mn-ea"/>
              </a:rPr>
              <a:t>109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SIZE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];</a:t>
            </a:r>
          </a:p>
          <a:p>
            <a:b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unsigned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795E26"/>
                </a:solidFill>
                <a:effectLst/>
                <a:latin typeface="+mn-ea"/>
              </a:rPr>
              <a:t>hash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char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en-GB" altLang="zh-CN" b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unsigned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>
                <a:solidFill>
                  <a:srgbClr val="098658"/>
                </a:solidFill>
                <a:effectLst/>
                <a:latin typeface="+mn-ea"/>
              </a:rPr>
              <a:t>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char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for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++)</a:t>
            </a:r>
          </a:p>
          <a:p>
            <a:r>
              <a:rPr lang="zh-CN" altLang="en-US" b="1" dirty="0">
                <a:solidFill>
                  <a:srgbClr val="001080"/>
                </a:solidFill>
                <a:effectLst/>
                <a:latin typeface="+mn-ea"/>
              </a:rPr>
              <a:t>   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*</a:t>
            </a:r>
            <a:r>
              <a:rPr lang="en-GB" altLang="zh-CN" b="1" dirty="0">
                <a:solidFill>
                  <a:srgbClr val="098658"/>
                </a:solidFill>
                <a:effectLst/>
                <a:latin typeface="+mn-ea"/>
              </a:rPr>
              <a:t>65599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+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795E26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(string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zh-CN" altLang="en-US" b="1" dirty="0">
                <a:solidFill>
                  <a:srgbClr val="0000FF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 err="1">
                <a:solidFill>
                  <a:srgbClr val="795E26"/>
                </a:solidFill>
                <a:effectLst/>
                <a:latin typeface="+mn-ea"/>
              </a:rPr>
              <a:t>checked_malloc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+mn-ea"/>
              </a:rPr>
              <a:t>sizeof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));</a:t>
            </a:r>
          </a:p>
          <a:p>
            <a:r>
              <a:rPr lang="zh-CN" altLang="en-US" b="1" dirty="0">
                <a:solidFill>
                  <a:srgbClr val="001080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1683" y="1635310"/>
            <a:ext cx="5105400" cy="495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</a:rPr>
              <a:t>h = (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</a:t>
            </a:r>
            <a:r>
              <a:rPr kumimoji="0" lang="en-US" altLang="zh-CN" sz="2400" b="1" baseline="30000" dirty="0">
                <a:solidFill>
                  <a:srgbClr val="0000CC"/>
                </a:solidFill>
              </a:rPr>
              <a:t>n-1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c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anose="05050102010706020507" pitchFamily="2" charset="2"/>
              </a:rPr>
              <a:t>1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+</a:t>
            </a:r>
            <a:r>
              <a:rPr kumimoji="0" lang="en-US" altLang="zh-CN" sz="2400" b="1" baseline="30000" dirty="0">
                <a:solidFill>
                  <a:srgbClr val="0000CC"/>
                </a:solidFill>
              </a:rPr>
              <a:t>n-2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c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anose="05050102010706020507" pitchFamily="2" charset="2"/>
              </a:rPr>
              <a:t>2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 +…..+ </a:t>
            </a:r>
            <a:r>
              <a:rPr kumimoji="0" lang="en-US" altLang="zh-CN" sz="2400" b="1" dirty="0">
                <a:solidFill>
                  <a:srgbClr val="0000CC"/>
                </a:solidFill>
              </a:rPr>
              <a:t> c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anose="05050102010706020507" pitchFamily="2" charset="2"/>
              </a:rPr>
              <a:t>n-1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+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anose="05050102010706020507" pitchFamily="2" charset="2"/>
              </a:rPr>
              <a:t> </a:t>
            </a:r>
            <a:r>
              <a:rPr kumimoji="0" lang="en-US" altLang="zh-CN" sz="2400" b="1" dirty="0" err="1">
                <a:solidFill>
                  <a:srgbClr val="0000CC"/>
                </a:solidFill>
                <a:sym typeface="Symbol" panose="05050102010706020507" pitchFamily="2" charset="2"/>
              </a:rPr>
              <a:t>c</a:t>
            </a:r>
            <a:r>
              <a:rPr kumimoji="0" lang="en-US" altLang="zh-CN" sz="2400" b="1" baseline="-30000" dirty="0" err="1">
                <a:solidFill>
                  <a:srgbClr val="0000CC"/>
                </a:solidFill>
                <a:sym typeface="Symbol" panose="05050102010706020507" pitchFamily="2" charset="2"/>
              </a:rPr>
              <a:t>n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) </a:t>
            </a:r>
          </a:p>
        </p:txBody>
      </p:sp>
      <p:grpSp>
        <p:nvGrpSpPr>
          <p:cNvPr id="7" name="Group 27"/>
          <p:cNvGrpSpPr/>
          <p:nvPr/>
        </p:nvGrpSpPr>
        <p:grpSpPr bwMode="auto">
          <a:xfrm>
            <a:off x="4714117" y="2346510"/>
            <a:ext cx="3095625" cy="2520950"/>
            <a:chOff x="3334" y="1525"/>
            <a:chExt cx="1950" cy="1588"/>
          </a:xfrm>
        </p:grpSpPr>
        <p:grpSp>
          <p:nvGrpSpPr>
            <p:cNvPr id="8" name="Group 22"/>
            <p:cNvGrpSpPr/>
            <p:nvPr/>
          </p:nvGrpSpPr>
          <p:grpSpPr bwMode="auto">
            <a:xfrm>
              <a:off x="3334" y="1525"/>
              <a:ext cx="1950" cy="1588"/>
              <a:chOff x="3334" y="1525"/>
              <a:chExt cx="1950" cy="1588"/>
            </a:xfrm>
          </p:grpSpPr>
          <p:grpSp>
            <p:nvGrpSpPr>
              <p:cNvPr id="10" name="Group 20"/>
              <p:cNvGrpSpPr/>
              <p:nvPr/>
            </p:nvGrpSpPr>
            <p:grpSpPr bwMode="auto">
              <a:xfrm>
                <a:off x="3334" y="1525"/>
                <a:ext cx="1860" cy="1588"/>
                <a:chOff x="3379" y="1434"/>
                <a:chExt cx="1860" cy="1588"/>
              </a:xfrm>
            </p:grpSpPr>
            <p:pic>
              <p:nvPicPr>
                <p:cNvPr id="12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62" t="8464" r="50000" b="55544"/>
                <a:stretch>
                  <a:fillRect/>
                </a:stretch>
              </p:blipFill>
              <p:spPr bwMode="auto">
                <a:xfrm>
                  <a:off x="3379" y="1434"/>
                  <a:ext cx="1815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Rectangle 10"/>
                <p:cNvSpPr>
                  <a:spLocks noChangeArrowheads="1"/>
                </p:cNvSpPr>
                <p:nvPr/>
              </p:nvSpPr>
              <p:spPr bwMode="auto">
                <a:xfrm>
                  <a:off x="4830" y="1933"/>
                  <a:ext cx="409" cy="1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3833" y="1979"/>
                  <a:ext cx="86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auto">
                <a:xfrm>
                  <a:off x="3787" y="1979"/>
                  <a:ext cx="9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3923" y="1842"/>
                  <a:ext cx="590" cy="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4332" y="1752"/>
                  <a:ext cx="498" cy="18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1" name="Rectangle 21"/>
              <p:cNvSpPr>
                <a:spLocks noChangeArrowheads="1"/>
              </p:cNvSpPr>
              <p:nvPr/>
            </p:nvSpPr>
            <p:spPr bwMode="auto">
              <a:xfrm>
                <a:off x="4785" y="1842"/>
                <a:ext cx="499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4266" y="179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600" b="1" dirty="0"/>
              <a:t>Efficient Imperative Symbol Tables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69735" y="1039905"/>
            <a:ext cx="652055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insert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(string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zh-CN" altLang="en-US" sz="2000" b="1" dirty="0">
                <a:solidFill>
                  <a:srgbClr val="0000FF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hash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)%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SIZE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zh-CN" altLang="en-US" sz="2000" b="1" dirty="0">
                <a:solidFill>
                  <a:srgbClr val="001080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]=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Bucket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]); 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lookup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(string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zh-CN" altLang="en-US" sz="2000" b="1" dirty="0">
                <a:solidFill>
                  <a:srgbClr val="0000FF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hash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)%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SIZE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</a:p>
          <a:p>
            <a:r>
              <a:rPr lang="zh-CN" altLang="en-US" sz="2000" b="1" dirty="0">
                <a:solidFill>
                  <a:srgbClr val="0000FF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bucket *b;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for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(b =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]; b; b=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if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+mn-ea"/>
              </a:rPr>
              <a:t>0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==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strcmp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)) 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NULL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pop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(string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 </a:t>
            </a:r>
          </a:p>
          <a:p>
            <a:r>
              <a:rPr lang="zh-CN" altLang="en-US" sz="2000" b="1" dirty="0">
                <a:solidFill>
                  <a:srgbClr val="0000FF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hash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)%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SIZE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1080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[index]=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[index].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534" y="1712184"/>
            <a:ext cx="8316931" cy="3538427"/>
          </a:xfrm>
        </p:spPr>
        <p:txBody>
          <a:bodyPr/>
          <a:lstStyle/>
          <a:p>
            <a:r>
              <a:rPr kumimoji="1" lang="en-GB" altLang="zh-CN" sz="2400" dirty="0"/>
              <a:t>Consider </a:t>
            </a:r>
            <a:r>
              <a:rPr kumimoji="0" lang="en-US" altLang="zh-CN" sz="2400" b="1" dirty="0">
                <a:solidFill>
                  <a:schemeClr val="tx2"/>
                </a:solidFill>
                <a:sym typeface="Symbol" panose="05050102010706020507" pitchFamily="2" charset="2"/>
              </a:rPr>
              <a:t></a:t>
            </a:r>
            <a:r>
              <a:rPr kumimoji="1" lang="en-GB" altLang="zh-CN" sz="2400" dirty="0"/>
              <a:t> + {a ↦ </a:t>
            </a:r>
            <a:r>
              <a:rPr kumimoji="1" lang="el-GR" altLang="zh-CN" sz="2400" dirty="0"/>
              <a:t>τ2} </a:t>
            </a:r>
            <a:r>
              <a:rPr kumimoji="1" lang="en-GB" altLang="zh-CN" sz="2400" dirty="0"/>
              <a:t>when </a:t>
            </a:r>
            <a:r>
              <a:rPr kumimoji="0" lang="en-US" altLang="zh-CN" sz="2400" b="1" dirty="0">
                <a:solidFill>
                  <a:schemeClr val="tx2"/>
                </a:solidFill>
                <a:sym typeface="Symbol" panose="05050102010706020507" pitchFamily="2" charset="2"/>
              </a:rPr>
              <a:t></a:t>
            </a:r>
            <a:r>
              <a:rPr kumimoji="1" lang="en-GB" altLang="zh-CN" sz="2400" dirty="0"/>
              <a:t> contains a ↦ </a:t>
            </a:r>
            <a:r>
              <a:rPr kumimoji="1" lang="el-GR" altLang="zh-CN" sz="2400" dirty="0"/>
              <a:t>τ1 </a:t>
            </a:r>
            <a:r>
              <a:rPr kumimoji="1" lang="en-GB" altLang="zh-CN" sz="2400" dirty="0"/>
              <a:t>already</a:t>
            </a:r>
            <a:r>
              <a:rPr kumimoji="1" lang="en-US" altLang="zh-CN" sz="2400" dirty="0"/>
              <a:t>.</a:t>
            </a:r>
            <a:r>
              <a:rPr kumimoji="1" lang="zh-CN" altLang="en-US" sz="2400" dirty="0"/>
              <a:t> </a:t>
            </a:r>
            <a:r>
              <a:rPr kumimoji="1" lang="en-GB" altLang="zh-CN" dirty="0"/>
              <a:t>The insert function leaves a ↦ </a:t>
            </a:r>
            <a:r>
              <a:rPr kumimoji="1" lang="el-GR" altLang="zh-CN" dirty="0"/>
              <a:t>τ1 </a:t>
            </a:r>
            <a:r>
              <a:rPr kumimoji="1" lang="en-GB" altLang="zh-CN" dirty="0"/>
              <a:t>in the bucket and puts a ↦ </a:t>
            </a:r>
            <a:r>
              <a:rPr kumimoji="1" lang="el-GR" altLang="zh-CN" dirty="0"/>
              <a:t>τ2 </a:t>
            </a:r>
            <a:r>
              <a:rPr kumimoji="1" lang="en-GB" altLang="zh-CN" dirty="0"/>
              <a:t>earlier in the list. </a:t>
            </a:r>
          </a:p>
          <a:p>
            <a:pPr lvl="1"/>
            <a:r>
              <a:rPr kumimoji="1" lang="en-US" altLang="zh-CN" dirty="0"/>
              <a:t>hash(a)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&lt;a,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l-GR" altLang="zh-CN" sz="2400" dirty="0">
                <a:solidFill>
                  <a:srgbClr val="C00000"/>
                </a:solidFill>
              </a:rPr>
              <a:t>τ2 </a:t>
            </a:r>
            <a:r>
              <a:rPr kumimoji="1" lang="en-US" altLang="zh-CN" dirty="0">
                <a:solidFill>
                  <a:srgbClr val="C00000"/>
                </a:solidFill>
              </a:rPr>
              <a:t>&gt;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&lt;a,</a:t>
            </a:r>
            <a:r>
              <a:rPr kumimoji="1" lang="zh-CN" altLang="en-US" dirty="0"/>
              <a:t> </a:t>
            </a:r>
            <a:r>
              <a:rPr kumimoji="1" lang="el-GR" altLang="zh-CN" sz="2400" dirty="0"/>
              <a:t>τ</a:t>
            </a:r>
            <a:r>
              <a:rPr kumimoji="1" lang="en-US" altLang="zh-CN" sz="2400" dirty="0"/>
              <a:t>1</a:t>
            </a:r>
            <a:r>
              <a:rPr kumimoji="1" lang="en-US" altLang="zh-CN" dirty="0"/>
              <a:t>&gt;</a:t>
            </a:r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GB" altLang="zh-CN" dirty="0"/>
              <a:t>when pop(a) is done at the end of a's scope, </a:t>
            </a:r>
            <a:r>
              <a:rPr kumimoji="0" lang="en-US" altLang="zh-CN" sz="2400" b="1" dirty="0">
                <a:solidFill>
                  <a:schemeClr val="tx2"/>
                </a:solidFill>
                <a:sym typeface="Symbol" panose="05050102010706020507" pitchFamily="2" charset="2"/>
              </a:rPr>
              <a:t></a:t>
            </a:r>
            <a:r>
              <a:rPr kumimoji="1" lang="en-GB" altLang="zh-CN" dirty="0"/>
              <a:t> is restored. (insertion and pop work in a stack</a:t>
            </a:r>
            <a:r>
              <a:rPr kumimoji="1" lang="en-US" altLang="zh-CN" dirty="0"/>
              <a:t>-</a:t>
            </a:r>
            <a:r>
              <a:rPr kumimoji="1" lang="en-GB" altLang="zh-CN" dirty="0"/>
              <a:t>like fashion.)</a:t>
            </a:r>
          </a:p>
          <a:p>
            <a:pPr lvl="1"/>
            <a:r>
              <a:rPr kumimoji="1" lang="en-US" altLang="zh-CN" dirty="0"/>
              <a:t>hash(a)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&lt;a,</a:t>
            </a:r>
            <a:r>
              <a:rPr kumimoji="1" lang="zh-CN" altLang="en-US" dirty="0"/>
              <a:t> </a:t>
            </a:r>
            <a:r>
              <a:rPr kumimoji="1" lang="el-GR" altLang="zh-CN" sz="2400" dirty="0"/>
              <a:t>τ</a:t>
            </a:r>
            <a:r>
              <a:rPr kumimoji="1" lang="en-US" altLang="zh-CN" sz="2400" dirty="0"/>
              <a:t>1</a:t>
            </a:r>
            <a:r>
              <a:rPr kumimoji="1" lang="en-US" altLang="zh-CN" dirty="0"/>
              <a:t>&gt;</a:t>
            </a:r>
            <a:endParaRPr kumimoji="1"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590" y="1688540"/>
            <a:ext cx="7844819" cy="3400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Functional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Style</a:t>
            </a:r>
          </a:p>
          <a:p>
            <a:r>
              <a:rPr kumimoji="1" lang="en-GB" altLang="zh-CN" dirty="0"/>
              <a:t>We wish to compute </a:t>
            </a:r>
            <a:r>
              <a:rPr kumimoji="0" lang="en-US" altLang="zh-CN" sz="2400" b="1" dirty="0">
                <a:sym typeface="Symbol" panose="05050102010706020507" pitchFamily="2" charset="2"/>
              </a:rPr>
              <a:t></a:t>
            </a:r>
            <a:r>
              <a:rPr kumimoji="1" lang="en-GB" altLang="zh-CN" dirty="0"/>
              <a:t>′ = </a:t>
            </a:r>
            <a:r>
              <a:rPr kumimoji="0" lang="en-US" altLang="zh-CN" sz="2400" b="1" dirty="0">
                <a:sym typeface="Symbol" panose="05050102010706020507" pitchFamily="2" charset="2"/>
              </a:rPr>
              <a:t></a:t>
            </a:r>
            <a:r>
              <a:rPr kumimoji="1" lang="en-GB" altLang="zh-CN" dirty="0"/>
              <a:t> + {a ↦ </a:t>
            </a:r>
            <a:r>
              <a:rPr kumimoji="1" lang="el-GR" altLang="zh-CN" dirty="0"/>
              <a:t>τ} </a:t>
            </a:r>
            <a:r>
              <a:rPr kumimoji="1" lang="en-GB" altLang="zh-CN" dirty="0"/>
              <a:t>in such a way that we still have </a:t>
            </a:r>
            <a:r>
              <a:rPr kumimoji="0" lang="en-US" altLang="zh-CN" sz="2400" b="1" dirty="0">
                <a:sym typeface="Symbol" panose="05050102010706020507" pitchFamily="2" charset="2"/>
              </a:rPr>
              <a:t></a:t>
            </a:r>
            <a:r>
              <a:rPr kumimoji="1" lang="en-GB" altLang="zh-CN" dirty="0"/>
              <a:t> available to look up identifiers. 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en-GB" altLang="zh-CN" dirty="0"/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a new table </a:t>
            </a:r>
            <a:r>
              <a:rPr kumimoji="1" lang="en-GB" altLang="zh-CN" dirty="0"/>
              <a:t>by computing the "sum" of an existing table and a new binding.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2429933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2" charset="2"/>
              </a:rPr>
              <a:t>m2</a:t>
            </a:r>
            <a:r>
              <a:rPr kumimoji="1" lang="en-GB" altLang="zh-CN" dirty="0"/>
              <a:t> = </a:t>
            </a:r>
            <a:r>
              <a:rPr lang="en-US" altLang="zh-CN" dirty="0">
                <a:sym typeface="Symbol" panose="05050102010706020507" pitchFamily="2" charset="2"/>
              </a:rPr>
              <a:t>m1</a:t>
            </a:r>
            <a:r>
              <a:rPr kumimoji="1" lang="en-GB" altLang="zh-CN" dirty="0"/>
              <a:t> + {</a:t>
            </a:r>
            <a:r>
              <a:rPr kumimoji="1" lang="en-US" altLang="zh-CN" dirty="0"/>
              <a:t>mouse</a:t>
            </a:r>
            <a:r>
              <a:rPr kumimoji="1" lang="en-GB" altLang="zh-CN" dirty="0"/>
              <a:t> ↦ </a:t>
            </a:r>
            <a:r>
              <a:rPr kumimoji="1" lang="en-US" altLang="zh-CN" dirty="0"/>
              <a:t>4</a:t>
            </a:r>
            <a:r>
              <a:rPr kumimoji="1" lang="el-GR" altLang="zh-CN" dirty="0"/>
              <a:t>}</a:t>
            </a:r>
            <a:endParaRPr kumimoji="1" lang="en-US" altLang="zh-CN" dirty="0"/>
          </a:p>
          <a:p>
            <a:r>
              <a:rPr lang="en-US" altLang="zh-CN" dirty="0">
                <a:sym typeface="Symbol" panose="05050102010706020507" pitchFamily="2" charset="2"/>
              </a:rPr>
              <a:t>m1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=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{bat ↦ 1,camel ↦ 2,dog ↦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3},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suppose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index(camel)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=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index(mouse)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=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5</a:t>
            </a:r>
            <a:endParaRPr kumimoji="0" lang="en-US" altLang="zh-CN" dirty="0">
              <a:sym typeface="Symbol" panose="05050102010706020507" pitchFamily="2" charset="2"/>
            </a:endParaRPr>
          </a:p>
          <a:p>
            <a:r>
              <a:rPr lang="en-US" altLang="zh-CN" dirty="0">
                <a:sym typeface="Symbol" panose="05050102010706020507" pitchFamily="2" charset="2"/>
              </a:rPr>
              <a:t>H</a:t>
            </a:r>
            <a:r>
              <a:rPr kumimoji="0" lang="en-US" altLang="zh-CN" dirty="0">
                <a:sym typeface="Symbol" panose="05050102010706020507" pitchFamily="2" charset="2"/>
              </a:rPr>
              <a:t>ash(mouse)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-</a:t>
            </a:r>
            <a:r>
              <a:rPr kumimoji="0" lang="en-US" altLang="zh-CN" dirty="0">
                <a:sym typeface="Symbol" panose="05050102010706020507" pitchFamily="2" charset="2"/>
              </a:rPr>
              <a:t>&gt;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&lt;mouse,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4&gt;: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m1 is destroyed </a:t>
            </a:r>
          </a:p>
        </p:txBody>
      </p:sp>
      <p:grpSp>
        <p:nvGrpSpPr>
          <p:cNvPr id="16" name="Group 27"/>
          <p:cNvGrpSpPr/>
          <p:nvPr/>
        </p:nvGrpSpPr>
        <p:grpSpPr bwMode="auto">
          <a:xfrm>
            <a:off x="556826" y="3761785"/>
            <a:ext cx="3843893" cy="2696433"/>
            <a:chOff x="3334" y="1525"/>
            <a:chExt cx="1950" cy="1588"/>
          </a:xfrm>
        </p:grpSpPr>
        <p:grpSp>
          <p:nvGrpSpPr>
            <p:cNvPr id="17" name="Group 22"/>
            <p:cNvGrpSpPr/>
            <p:nvPr/>
          </p:nvGrpSpPr>
          <p:grpSpPr bwMode="auto">
            <a:xfrm>
              <a:off x="3334" y="1525"/>
              <a:ext cx="1950" cy="1588"/>
              <a:chOff x="3334" y="1525"/>
              <a:chExt cx="1950" cy="1588"/>
            </a:xfrm>
          </p:grpSpPr>
          <p:grpSp>
            <p:nvGrpSpPr>
              <p:cNvPr id="19" name="Group 20"/>
              <p:cNvGrpSpPr/>
              <p:nvPr/>
            </p:nvGrpSpPr>
            <p:grpSpPr bwMode="auto">
              <a:xfrm>
                <a:off x="3334" y="1525"/>
                <a:ext cx="1860" cy="1588"/>
                <a:chOff x="3379" y="1434"/>
                <a:chExt cx="1860" cy="1588"/>
              </a:xfrm>
            </p:grpSpPr>
            <p:pic>
              <p:nvPicPr>
                <p:cNvPr id="21" name="Picture 5"/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62" t="8464" r="50000" b="55544"/>
                <a:stretch>
                  <a:fillRect/>
                </a:stretch>
              </p:blipFill>
              <p:spPr bwMode="auto">
                <a:xfrm>
                  <a:off x="3379" y="1434"/>
                  <a:ext cx="1815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4830" y="1933"/>
                  <a:ext cx="409" cy="1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" name="Rectangle 13"/>
                <p:cNvSpPr>
                  <a:spLocks noChangeArrowheads="1"/>
                </p:cNvSpPr>
                <p:nvPr/>
              </p:nvSpPr>
              <p:spPr bwMode="auto">
                <a:xfrm>
                  <a:off x="3833" y="1979"/>
                  <a:ext cx="86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" name="Rectangle 14"/>
                <p:cNvSpPr>
                  <a:spLocks noChangeArrowheads="1"/>
                </p:cNvSpPr>
                <p:nvPr/>
              </p:nvSpPr>
              <p:spPr bwMode="auto">
                <a:xfrm>
                  <a:off x="3787" y="1979"/>
                  <a:ext cx="9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" name="Rectangle 15"/>
                <p:cNvSpPr>
                  <a:spLocks noChangeArrowheads="1"/>
                </p:cNvSpPr>
                <p:nvPr/>
              </p:nvSpPr>
              <p:spPr bwMode="auto">
                <a:xfrm>
                  <a:off x="3923" y="1842"/>
                  <a:ext cx="590" cy="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" name="Rectangle 19"/>
                <p:cNvSpPr>
                  <a:spLocks noChangeArrowheads="1"/>
                </p:cNvSpPr>
                <p:nvPr/>
              </p:nvSpPr>
              <p:spPr bwMode="auto">
                <a:xfrm>
                  <a:off x="4332" y="1752"/>
                  <a:ext cx="498" cy="18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4785" y="1842"/>
                <a:ext cx="499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4266" y="179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7" name="表格 27"/>
          <p:cNvGraphicFramePr>
            <a:graphicFrameLocks noGrp="1"/>
          </p:cNvGraphicFramePr>
          <p:nvPr/>
        </p:nvGraphicFramePr>
        <p:xfrm>
          <a:off x="4743282" y="4344618"/>
          <a:ext cx="1484729" cy="85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mouse</a:t>
                      </a:r>
                      <a:endParaRPr lang="zh-CN" altLang="en-US" sz="2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4</a:t>
                      </a:r>
                      <a:endParaRPr lang="zh-CN" altLang="en-US" sz="22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20">
                <a:tc gridSpan="2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T="45719" marB="45719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直线箭头连接符 28"/>
          <p:cNvCxnSpPr>
            <a:endCxn id="27" idx="0"/>
          </p:cNvCxnSpPr>
          <p:nvPr/>
        </p:nvCxnSpPr>
        <p:spPr>
          <a:xfrm>
            <a:off x="2210686" y="4062774"/>
            <a:ext cx="3274960" cy="281844"/>
          </a:xfrm>
          <a:prstGeom prst="curvedConnector2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8"/>
          <p:cNvCxnSpPr/>
          <p:nvPr/>
        </p:nvCxnSpPr>
        <p:spPr>
          <a:xfrm rot="10800000">
            <a:off x="3277730" y="4918127"/>
            <a:ext cx="2207918" cy="56574"/>
          </a:xfrm>
          <a:prstGeom prst="curvedConnector3">
            <a:avLst>
              <a:gd name="adj1" fmla="val 49233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717833" y="4264499"/>
            <a:ext cx="33019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  <a:sym typeface="Symbol" panose="05050102010706020507" pitchFamily="2" charset="2"/>
              </a:rPr>
              <a:t>X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2946401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2" charset="2"/>
              </a:rPr>
              <a:t>m2</a:t>
            </a:r>
            <a:r>
              <a:rPr kumimoji="1" lang="en-GB" altLang="zh-CN" dirty="0"/>
              <a:t> = </a:t>
            </a:r>
            <a:r>
              <a:rPr lang="en-US" altLang="zh-CN" dirty="0">
                <a:sym typeface="Symbol" panose="05050102010706020507" pitchFamily="2" charset="2"/>
              </a:rPr>
              <a:t>m1</a:t>
            </a:r>
            <a:r>
              <a:rPr kumimoji="1" lang="en-GB" altLang="zh-CN" dirty="0"/>
              <a:t> + {</a:t>
            </a:r>
            <a:r>
              <a:rPr kumimoji="1" lang="en-US" altLang="zh-CN" dirty="0"/>
              <a:t>mouse</a:t>
            </a:r>
            <a:r>
              <a:rPr kumimoji="1" lang="en-GB" altLang="zh-CN" dirty="0"/>
              <a:t> ↦ </a:t>
            </a:r>
            <a:r>
              <a:rPr kumimoji="1" lang="en-US" altLang="zh-CN" dirty="0"/>
              <a:t>4</a:t>
            </a:r>
            <a:r>
              <a:rPr kumimoji="1" lang="el-GR" altLang="zh-CN" dirty="0"/>
              <a:t>}</a:t>
            </a:r>
            <a:endParaRPr kumimoji="1" lang="en-US" altLang="zh-CN" dirty="0"/>
          </a:p>
          <a:p>
            <a:r>
              <a:rPr lang="en-US" altLang="zh-CN" dirty="0">
                <a:sym typeface="Symbol" panose="05050102010706020507" pitchFamily="2" charset="2"/>
              </a:rPr>
              <a:t>m1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=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{bat ↦ 1,camel ↦ 2,dog ↦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3},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suppose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index(camel)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=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index(mouse)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=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5</a:t>
            </a:r>
            <a:endParaRPr kumimoji="0" lang="en-US" altLang="zh-CN" dirty="0">
              <a:sym typeface="Symbol" panose="05050102010706020507" pitchFamily="2" charset="2"/>
            </a:endParaRPr>
          </a:p>
          <a:p>
            <a:r>
              <a:rPr lang="en-US" altLang="zh-CN" dirty="0">
                <a:sym typeface="Symbol" panose="05050102010706020507" pitchFamily="2" charset="2"/>
              </a:rPr>
              <a:t>H</a:t>
            </a:r>
            <a:r>
              <a:rPr kumimoji="0" lang="en-US" altLang="zh-CN" dirty="0">
                <a:sym typeface="Symbol" panose="05050102010706020507" pitchFamily="2" charset="2"/>
              </a:rPr>
              <a:t>ash(mouse)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 -&gt;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 &lt;mouse,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4&gt;: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m1 is destroyed </a:t>
            </a:r>
          </a:p>
          <a:p>
            <a:r>
              <a:rPr kumimoji="0" lang="en-US" altLang="zh-CN" dirty="0">
                <a:sym typeface="Symbol" panose="05050102010706020507" pitchFamily="2" charset="2"/>
              </a:rPr>
              <a:t>Copy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the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array</a:t>
            </a:r>
            <a:r>
              <a:rPr lang="en-US" altLang="zh-CN" dirty="0">
                <a:sym typeface="Symbol" panose="05050102010706020507" pitchFamily="2" charset="2"/>
              </a:rPr>
              <a:t>,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but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share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all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the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old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buckets: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not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efficient</a:t>
            </a:r>
          </a:p>
          <a:p>
            <a:pPr lvl="1"/>
            <a:r>
              <a:rPr lang="en-US" altLang="zh-CN" dirty="0">
                <a:sym typeface="Symbol" panose="05050102010706020507" pitchFamily="2" charset="2"/>
              </a:rPr>
              <a:t>The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array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a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hash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table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should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be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quite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large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t="8101" r="7118" b="50053"/>
          <a:stretch>
            <a:fillRect/>
          </a:stretch>
        </p:blipFill>
        <p:spPr>
          <a:xfrm>
            <a:off x="333024" y="3821565"/>
            <a:ext cx="8619067" cy="3036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GB" altLang="zh-CN" dirty="0"/>
              <a:t>e can perform such “functional” additions to </a:t>
            </a:r>
            <a:r>
              <a:rPr kumimoji="1" lang="en-GB" altLang="zh-CN" dirty="0">
                <a:solidFill>
                  <a:srgbClr val="0070C0"/>
                </a:solidFill>
              </a:rPr>
              <a:t>Search Trees </a:t>
            </a:r>
            <a:r>
              <a:rPr kumimoji="1" lang="en-GB" altLang="zh-CN" dirty="0"/>
              <a:t>efﬁciently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via binary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 (instead of </a:t>
            </a:r>
            <a:r>
              <a:rPr kumimoji="1" lang="en-US" altLang="zh-CN" dirty="0">
                <a:solidFill>
                  <a:srgbClr val="0070C0"/>
                </a:solidFill>
              </a:rPr>
              <a:t>Hash Tables</a:t>
            </a:r>
            <a:r>
              <a:rPr kumimoji="1" lang="en-US" altLang="zh-CN" dirty="0"/>
              <a:t>).</a:t>
            </a:r>
          </a:p>
          <a:p>
            <a:r>
              <a:rPr kumimoji="1" lang="en-GB" altLang="zh-CN" dirty="0"/>
              <a:t>If we add a new node at depth </a:t>
            </a:r>
            <a:r>
              <a:rPr kumimoji="1" lang="en-GB" altLang="zh-CN" i="1" dirty="0"/>
              <a:t>d</a:t>
            </a:r>
            <a:r>
              <a:rPr kumimoji="1" lang="en-GB" altLang="zh-CN" dirty="0"/>
              <a:t> of the tree, we must create </a:t>
            </a:r>
            <a:r>
              <a:rPr kumimoji="1" lang="en-GB" altLang="zh-CN" i="1" dirty="0"/>
              <a:t>d</a:t>
            </a:r>
            <a:r>
              <a:rPr kumimoji="1" lang="en-GB" altLang="zh-CN" dirty="0"/>
              <a:t> new nodes – but we don’t need to copy the whole tree.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75110" y="2850747"/>
            <a:ext cx="33076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Copy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inserted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m1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keeps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unchanged.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Looking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element: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log(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n</a:t>
            </a:r>
            <a:r>
              <a:rPr kumimoji="1" lang="en-US" altLang="zh-CN" sz="2400" dirty="0">
                <a:solidFill>
                  <a:srgbClr val="0070C0"/>
                </a:solidFill>
              </a:rPr>
              <a:t>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balanced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tree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nodes.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0" y="3207399"/>
            <a:ext cx="5039426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5153621"/>
            <a:ext cx="8449734" cy="1574800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2600" dirty="0"/>
              <a:t>Must examine every character of string s for hashing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sz="2600" dirty="0"/>
              <a:t>Each time it compares s against a string in the </a:t>
            </a:r>
            <a:r>
              <a:rPr kumimoji="1" lang="en-US" altLang="zh-CN" sz="2600" i="1" dirty="0" err="1"/>
              <a:t>i</a:t>
            </a:r>
            <a:r>
              <a:rPr kumimoji="1" lang="en-US" altLang="zh-CN" sz="2600" dirty="0" err="1"/>
              <a:t>-th</a:t>
            </a:r>
            <a:r>
              <a:rPr kumimoji="1" lang="en-US" altLang="zh-CN" sz="2600" dirty="0"/>
              <a:t> bucket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How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to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improve?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CC6291-FD24-1560-D441-71B13CB943F3}"/>
              </a:ext>
            </a:extLst>
          </p:cNvPr>
          <p:cNvSpPr txBox="1"/>
          <p:nvPr/>
        </p:nvSpPr>
        <p:spPr>
          <a:xfrm>
            <a:off x="479886" y="1037705"/>
            <a:ext cx="8140780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unsigned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795E26"/>
                </a:solidFill>
                <a:effectLst/>
                <a:latin typeface="+mn-ea"/>
              </a:rPr>
              <a:t>hash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char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en-GB" altLang="zh-CN" b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unsigned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>
                <a:solidFill>
                  <a:srgbClr val="098658"/>
                </a:solidFill>
                <a:effectLst/>
                <a:latin typeface="+mn-ea"/>
              </a:rPr>
              <a:t>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char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+mn-ea"/>
              </a:rPr>
              <a:t>for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=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s0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; *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; 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++)</a:t>
            </a:r>
          </a:p>
          <a:p>
            <a:r>
              <a:rPr lang="zh-CN" altLang="en-US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    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=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*</a:t>
            </a:r>
            <a:r>
              <a:rPr lang="en-GB" altLang="zh-CN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+mn-ea"/>
              </a:rPr>
              <a:t>65599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 + *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;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r>
              <a:rPr lang="en-GB" altLang="zh-CN" b="1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 *</a:t>
            </a:r>
            <a:r>
              <a:rPr lang="en-GB" altLang="zh-CN" b="1" dirty="0">
                <a:solidFill>
                  <a:srgbClr val="795E26"/>
                </a:solidFill>
                <a:latin typeface="+mn-ea"/>
              </a:rPr>
              <a:t>lookup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GB" altLang="zh-CN" b="1" dirty="0">
                <a:solidFill>
                  <a:srgbClr val="001080"/>
                </a:solidFill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latin typeface="+mn-ea"/>
              </a:rPr>
              <a:t>index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GB" altLang="zh-CN" b="1" dirty="0">
                <a:solidFill>
                  <a:srgbClr val="795E26"/>
                </a:solidFill>
                <a:latin typeface="+mn-ea"/>
              </a:rPr>
              <a:t>hash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)%</a:t>
            </a:r>
            <a:r>
              <a:rPr lang="en-GB" altLang="zh-CN" b="1" dirty="0">
                <a:solidFill>
                  <a:srgbClr val="0000FF"/>
                </a:solidFill>
                <a:latin typeface="+mn-ea"/>
              </a:rPr>
              <a:t>SIZE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0000FF"/>
                </a:solidFill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 bucket *b;</a:t>
            </a:r>
          </a:p>
          <a:p>
            <a:r>
              <a:rPr lang="zh-CN" altLang="en-US" b="1" dirty="0">
                <a:solidFill>
                  <a:srgbClr val="AF00DB"/>
                </a:solidFill>
                <a:highlight>
                  <a:srgbClr val="FFFF00"/>
                </a:highlight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highlight>
                  <a:srgbClr val="FFFF00"/>
                </a:highlight>
                <a:latin typeface="+mn-ea"/>
              </a:rPr>
              <a:t>for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 (b = 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table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[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index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]; b; b=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) </a:t>
            </a:r>
          </a:p>
          <a:p>
            <a:r>
              <a:rPr lang="zh-CN" altLang="en-US" b="1" dirty="0">
                <a:solidFill>
                  <a:srgbClr val="AF00DB"/>
                </a:solidFill>
                <a:highlight>
                  <a:srgbClr val="FFFF00"/>
                </a:highlight>
                <a:latin typeface="+mn-ea"/>
              </a:rPr>
              <a:t>    </a:t>
            </a:r>
            <a:r>
              <a:rPr lang="en-GB" altLang="zh-CN" b="1" dirty="0">
                <a:solidFill>
                  <a:srgbClr val="AF00DB"/>
                </a:solidFill>
                <a:highlight>
                  <a:srgbClr val="FFFF00"/>
                </a:highlight>
                <a:latin typeface="+mn-ea"/>
              </a:rPr>
              <a:t>if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 (</a:t>
            </a:r>
            <a:r>
              <a:rPr lang="en-GB" altLang="zh-CN" b="1" dirty="0">
                <a:solidFill>
                  <a:srgbClr val="098658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==</a:t>
            </a:r>
            <a:r>
              <a:rPr lang="en-GB" altLang="zh-CN" b="1" dirty="0" err="1">
                <a:solidFill>
                  <a:srgbClr val="795E26"/>
                </a:solidFill>
                <a:highlight>
                  <a:srgbClr val="FFFF00"/>
                </a:highlight>
                <a:latin typeface="+mn-ea"/>
              </a:rPr>
              <a:t>strcmp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-&gt;</a:t>
            </a:r>
            <a:r>
              <a:rPr lang="en-GB" altLang="zh-CN" b="1" dirty="0" err="1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key</a:t>
            </a:r>
            <a:r>
              <a:rPr lang="en-GB" altLang="zh-CN" b="1" dirty="0" err="1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,</a:t>
            </a:r>
            <a:r>
              <a:rPr lang="en-GB" altLang="zh-CN" b="1" dirty="0" err="1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)) </a:t>
            </a:r>
          </a:p>
          <a:p>
            <a:r>
              <a:rPr lang="zh-CN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      </a:t>
            </a:r>
            <a:r>
              <a:rPr lang="en-GB" altLang="zh-CN" b="1" dirty="0">
                <a:solidFill>
                  <a:srgbClr val="AF00DB"/>
                </a:solidFill>
                <a:highlight>
                  <a:srgbClr val="FFFF00"/>
                </a:highlight>
                <a:latin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binding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; </a:t>
            </a:r>
          </a:p>
          <a:p>
            <a:r>
              <a:rPr lang="zh-CN" altLang="en-US" b="1" dirty="0">
                <a:solidFill>
                  <a:srgbClr val="AF00DB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latin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latin typeface="+mn-ea"/>
              </a:rPr>
              <a:t>NULL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; </a:t>
            </a:r>
          </a:p>
          <a:p>
            <a:r>
              <a:rPr lang="en-GB" altLang="zh-CN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684E7D02-65B8-63E7-45F7-422C4F1F2878}"/>
              </a:ext>
            </a:extLst>
          </p:cNvPr>
          <p:cNvGrpSpPr/>
          <p:nvPr/>
        </p:nvGrpSpPr>
        <p:grpSpPr bwMode="auto">
          <a:xfrm>
            <a:off x="4962473" y="1759424"/>
            <a:ext cx="3095625" cy="2520950"/>
            <a:chOff x="3334" y="1525"/>
            <a:chExt cx="1950" cy="1588"/>
          </a:xfrm>
        </p:grpSpPr>
        <p:grpSp>
          <p:nvGrpSpPr>
            <p:cNvPr id="7" name="Group 22">
              <a:extLst>
                <a:ext uri="{FF2B5EF4-FFF2-40B4-BE49-F238E27FC236}">
                  <a16:creationId xmlns:a16="http://schemas.microsoft.com/office/drawing/2014/main" id="{CA6AA1BA-4B1D-54A9-6CED-B01D37EE6CF5}"/>
                </a:ext>
              </a:extLst>
            </p:cNvPr>
            <p:cNvGrpSpPr/>
            <p:nvPr/>
          </p:nvGrpSpPr>
          <p:grpSpPr bwMode="auto">
            <a:xfrm>
              <a:off x="3334" y="1525"/>
              <a:ext cx="1950" cy="1588"/>
              <a:chOff x="3334" y="1525"/>
              <a:chExt cx="1950" cy="1588"/>
            </a:xfrm>
          </p:grpSpPr>
          <p:grpSp>
            <p:nvGrpSpPr>
              <p:cNvPr id="9" name="Group 20">
                <a:extLst>
                  <a:ext uri="{FF2B5EF4-FFF2-40B4-BE49-F238E27FC236}">
                    <a16:creationId xmlns:a16="http://schemas.microsoft.com/office/drawing/2014/main" id="{9304B031-FEB0-C5BC-9DCA-835FB5836C3E}"/>
                  </a:ext>
                </a:extLst>
              </p:cNvPr>
              <p:cNvGrpSpPr/>
              <p:nvPr/>
            </p:nvGrpSpPr>
            <p:grpSpPr bwMode="auto">
              <a:xfrm>
                <a:off x="3334" y="1525"/>
                <a:ext cx="1860" cy="1588"/>
                <a:chOff x="3379" y="1434"/>
                <a:chExt cx="1860" cy="1588"/>
              </a:xfrm>
            </p:grpSpPr>
            <p:pic>
              <p:nvPicPr>
                <p:cNvPr id="11" name="Picture 5">
                  <a:extLst>
                    <a:ext uri="{FF2B5EF4-FFF2-40B4-BE49-F238E27FC236}">
                      <a16:creationId xmlns:a16="http://schemas.microsoft.com/office/drawing/2014/main" id="{FB2F3F5F-2684-B537-3071-83A2F1E558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62" t="8464" r="50000" b="55544"/>
                <a:stretch>
                  <a:fillRect/>
                </a:stretch>
              </p:blipFill>
              <p:spPr bwMode="auto">
                <a:xfrm>
                  <a:off x="3379" y="1434"/>
                  <a:ext cx="1815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" name="Rectangle 10">
                  <a:extLst>
                    <a:ext uri="{FF2B5EF4-FFF2-40B4-BE49-F238E27FC236}">
                      <a16:creationId xmlns:a16="http://schemas.microsoft.com/office/drawing/2014/main" id="{9F8CA25A-2EB2-F72D-8AEA-A77546384A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0" y="1933"/>
                  <a:ext cx="409" cy="1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" name="Rectangle 13">
                  <a:extLst>
                    <a:ext uri="{FF2B5EF4-FFF2-40B4-BE49-F238E27FC236}">
                      <a16:creationId xmlns:a16="http://schemas.microsoft.com/office/drawing/2014/main" id="{77E3AAE9-BB17-D048-28CE-4521B5A45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3" y="1979"/>
                  <a:ext cx="86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" name="Rectangle 14">
                  <a:extLst>
                    <a:ext uri="{FF2B5EF4-FFF2-40B4-BE49-F238E27FC236}">
                      <a16:creationId xmlns:a16="http://schemas.microsoft.com/office/drawing/2014/main" id="{968D57D7-7F38-0922-32BB-ED4545478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1979"/>
                  <a:ext cx="9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" name="Rectangle 15">
                  <a:extLst>
                    <a:ext uri="{FF2B5EF4-FFF2-40B4-BE49-F238E27FC236}">
                      <a16:creationId xmlns:a16="http://schemas.microsoft.com/office/drawing/2014/main" id="{E00A53B1-8356-91AE-D68F-9F9BC6A797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3" y="1842"/>
                  <a:ext cx="590" cy="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" name="Rectangle 19">
                  <a:extLst>
                    <a:ext uri="{FF2B5EF4-FFF2-40B4-BE49-F238E27FC236}">
                      <a16:creationId xmlns:a16="http://schemas.microsoft.com/office/drawing/2014/main" id="{F28F6BB3-1408-95A4-32C1-E93BFDB48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2" y="1752"/>
                  <a:ext cx="498" cy="18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" name="Rectangle 21">
                <a:extLst>
                  <a:ext uri="{FF2B5EF4-FFF2-40B4-BE49-F238E27FC236}">
                    <a16:creationId xmlns:a16="http://schemas.microsoft.com/office/drawing/2014/main" id="{FC74A823-CE73-6415-627D-A87E9D458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1842"/>
                <a:ext cx="499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" name="Line 26">
              <a:extLst>
                <a:ext uri="{FF2B5EF4-FFF2-40B4-BE49-F238E27FC236}">
                  <a16:creationId xmlns:a16="http://schemas.microsoft.com/office/drawing/2014/main" id="{D1440334-F6DA-DAA8-43DE-09D574CBC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79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2023048"/>
            <a:ext cx="8449733" cy="356495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kumimoji="1" lang="en-US" altLang="zh-CN" dirty="0"/>
              <a:t>Convert each string to a </a:t>
            </a:r>
            <a:r>
              <a:rPr kumimoji="1" lang="en-US" altLang="zh-CN" i="1" dirty="0">
                <a:solidFill>
                  <a:srgbClr val="0070C0"/>
                </a:solidFill>
              </a:rPr>
              <a:t>symbol</a:t>
            </a:r>
          </a:p>
          <a:p>
            <a:r>
              <a:rPr kumimoji="1" lang="en-GB" altLang="zh-CN" dirty="0"/>
              <a:t>The Symbol module has these important properties:</a:t>
            </a:r>
          </a:p>
          <a:p>
            <a:pPr lvl="1"/>
            <a:r>
              <a:rPr kumimoji="1" lang="en-GB" altLang="zh-CN" dirty="0">
                <a:solidFill>
                  <a:srgbClr val="0070C0"/>
                </a:solidFill>
              </a:rPr>
              <a:t>Extracting an integer hash-key</a:t>
            </a:r>
            <a:r>
              <a:rPr kumimoji="1" lang="en-GB" altLang="zh-CN" dirty="0"/>
              <a:t> is very fast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use the Symbol-pointer itself as the integer hash-key.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tables)</a:t>
            </a:r>
            <a:endParaRPr kumimoji="1" lang="en-GB" altLang="zh-CN" dirty="0"/>
          </a:p>
          <a:p>
            <a:pPr lvl="1"/>
            <a:r>
              <a:rPr kumimoji="1" lang="en-GB" altLang="zh-CN" dirty="0">
                <a:solidFill>
                  <a:srgbClr val="0070C0"/>
                </a:solidFill>
              </a:rPr>
              <a:t>Comparing symbols for equality</a:t>
            </a:r>
            <a:r>
              <a:rPr kumimoji="1" lang="en-GB" altLang="zh-CN" dirty="0"/>
              <a:t> is fast (just pointer or integer comparison).</a:t>
            </a:r>
          </a:p>
          <a:p>
            <a:pPr lvl="1"/>
            <a:r>
              <a:rPr kumimoji="1" lang="en-GB" altLang="zh-CN" dirty="0">
                <a:solidFill>
                  <a:srgbClr val="0070C0"/>
                </a:solidFill>
              </a:rPr>
              <a:t>Comparing two symbols for “greater-than” </a:t>
            </a:r>
            <a:r>
              <a:rPr kumimoji="1" lang="en-GB" altLang="zh-CN" dirty="0"/>
              <a:t>(in some arbitrary ordering) is very fast 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7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137667"/>
            <a:ext cx="144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课程内容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3812671" y="1315319"/>
            <a:ext cx="1512000" cy="654393"/>
            <a:chOff x="3831472" y="983123"/>
            <a:chExt cx="1512000" cy="654393"/>
          </a:xfrm>
        </p:grpSpPr>
        <p:sp>
          <p:nvSpPr>
            <p:cNvPr id="96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Introduction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263550" y="2343372"/>
            <a:ext cx="8610242" cy="3828828"/>
            <a:chOff x="263550" y="2362200"/>
            <a:chExt cx="8610242" cy="3828828"/>
          </a:xfrm>
        </p:grpSpPr>
        <p:grpSp>
          <p:nvGrpSpPr>
            <p:cNvPr id="98" name="组合 97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41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Lexical Analysis</a:t>
                  </a: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Parsing</a:t>
                  </a: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5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3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1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129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127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5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3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1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9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11" name="直线箭头连接符 110"/>
              <p:cNvCxnSpPr>
                <a:stCxn id="141" idx="3"/>
                <a:endCxn id="139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/>
              <p:cNvCxnSpPr>
                <a:stCxn id="139" idx="3"/>
                <a:endCxn id="137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/>
              <p:cNvCxnSpPr>
                <a:stCxn id="137" idx="3"/>
                <a:endCxn id="135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135" idx="2"/>
                <a:endCxn id="131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>
                <a:stCxn id="131" idx="1"/>
                <a:endCxn id="129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stCxn id="125" idx="3"/>
                <a:endCxn id="123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肘形连接符 116"/>
              <p:cNvCxnSpPr>
                <a:stCxn id="133" idx="2"/>
                <a:endCxn id="131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/>
              <p:cNvCxnSpPr>
                <a:endCxn id="119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5" name="文本框 144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文本框 145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2048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The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interface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of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symbols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and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symbol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tables</a:t>
            </a:r>
          </a:p>
          <a:p>
            <a:r>
              <a:rPr kumimoji="1" lang="en-US" altLang="zh-CN" dirty="0"/>
              <a:t>void</a:t>
            </a:r>
            <a:r>
              <a:rPr kumimoji="1" lang="zh-CN" altLang="en-US" dirty="0"/>
              <a:t> *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We want </a:t>
            </a:r>
            <a:r>
              <a:rPr kumimoji="1" lang="en-GB" altLang="zh-CN" dirty="0">
                <a:solidFill>
                  <a:srgbClr val="0070C0"/>
                </a:solidFill>
              </a:rPr>
              <a:t>different notions of binding </a:t>
            </a:r>
            <a:r>
              <a:rPr kumimoji="1" lang="en-GB" altLang="zh-CN" dirty="0"/>
              <a:t>for different purposes in the compiler – type bindings for types, value bindings for variables and functions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8988" y="3069625"/>
            <a:ext cx="826661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typedef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+mn-ea"/>
              </a:rPr>
              <a:t>_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string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  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string -&gt; symbol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string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latin typeface="+mn-ea"/>
              </a:rPr>
              <a:t>);   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symbol -&gt; string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typedef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TAB_table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+mn-ea"/>
              </a:rPr>
              <a:t>_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S_empty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latin typeface="+mn-ea"/>
              </a:rPr>
              <a:t>);   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create an empty symbol table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S_enter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value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enter binding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S_look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look up symbol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S_beginScope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remember current table state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S_endScope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restore to most recent </a:t>
            </a:r>
            <a:r>
              <a:rPr lang="en-GB" altLang="zh-CN" sz="2000" b="1" dirty="0" err="1">
                <a:solidFill>
                  <a:srgbClr val="008000"/>
                </a:solidFill>
                <a:latin typeface="+mn-ea"/>
              </a:rPr>
              <a:t>beginScope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 </a:t>
            </a:r>
          </a:p>
          <a:p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                                                   that is not closed yet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62645" y="886178"/>
            <a:ext cx="700241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static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mksymbol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(string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,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zh-CN" altLang="en-US" sz="2000" b="1" dirty="0">
                <a:solidFill>
                  <a:srgbClr val="795E26"/>
                </a:solidFill>
                <a:effectLst/>
                <a:latin typeface="+mn-ea"/>
              </a:rPr>
              <a:t> 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s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checked_malloc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+mn-ea"/>
              </a:rPr>
              <a:t>sizeof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(*s));</a:t>
            </a:r>
          </a:p>
          <a:p>
            <a:r>
              <a:rPr lang="zh-CN" altLang="en-US" sz="2000" b="1" dirty="0">
                <a:solidFill>
                  <a:srgbClr val="001080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s;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(string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	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hash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)%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SIZE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	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hashtable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[index],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	for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	</a:t>
            </a:r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if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+mn-ea"/>
              </a:rPr>
              <a:t>0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strcmp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))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	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mksymbol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,syms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  <a:p>
            <a:r>
              <a:rPr lang="en-GB" altLang="zh-CN" sz="2000" b="1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hashtable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] =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string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1235110"/>
            <a:ext cx="8449733" cy="1117026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GB" altLang="zh-CN" dirty="0"/>
              <a:t>use</a:t>
            </a:r>
            <a:r>
              <a:rPr kumimoji="1" lang="en-US" altLang="zh-CN" dirty="0"/>
              <a:t>s</a:t>
            </a:r>
            <a:r>
              <a:rPr kumimoji="1" lang="en-GB" altLang="zh-CN" dirty="0"/>
              <a:t> destructive-update env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GB" altLang="zh-CN" dirty="0"/>
              <a:t>.</a:t>
            </a:r>
          </a:p>
          <a:p>
            <a:r>
              <a:rPr kumimoji="1" lang="en-GB" altLang="zh-CN" dirty="0"/>
              <a:t>An imperative table is implemented using a hash table.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27402" y="2450673"/>
            <a:ext cx="65053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8000"/>
                </a:solidFill>
                <a:effectLst/>
                <a:latin typeface="+mn-ea"/>
              </a:rPr>
              <a:t>// make a new </a:t>
            </a:r>
            <a:r>
              <a:rPr lang="en-GB" altLang="zh-CN" sz="2000" b="1" dirty="0" err="1">
                <a:solidFill>
                  <a:srgbClr val="008000"/>
                </a:solidFill>
                <a:effectLst/>
                <a:latin typeface="+mn-ea"/>
              </a:rPr>
              <a:t>S_Table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S_empty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TAB_empty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(); 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r>
              <a:rPr lang="en-GB" altLang="zh-CN" sz="2000" b="1" dirty="0">
                <a:solidFill>
                  <a:srgbClr val="008000"/>
                </a:solidFill>
                <a:effectLst/>
                <a:latin typeface="+mn-ea"/>
              </a:rPr>
              <a:t>// insert a binding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S_enter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*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value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){ </a:t>
            </a:r>
          </a:p>
          <a:p>
            <a:r>
              <a:rPr lang="zh-CN" altLang="en-US" sz="2000" b="1" dirty="0">
                <a:solidFill>
                  <a:srgbClr val="795E26"/>
                </a:solidFill>
                <a:effectLst/>
                <a:latin typeface="+mn-ea"/>
              </a:rPr>
              <a:t> 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TAB_enter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value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 </a:t>
            </a:r>
            <a:endParaRPr lang="en-GB" altLang="zh-CN" sz="2000" b="1" dirty="0">
              <a:solidFill>
                <a:srgbClr val="008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8000"/>
                </a:solidFill>
                <a:effectLst/>
                <a:latin typeface="+mn-ea"/>
              </a:rPr>
              <a:t>// look up a symbol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S_look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 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TAB_look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9204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destructive-update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environments:</a:t>
            </a:r>
          </a:p>
          <a:p>
            <a:r>
              <a:rPr kumimoji="1" lang="en-GB" altLang="zh-CN" b="1" dirty="0" err="1">
                <a:solidFill>
                  <a:srgbClr val="0070C0"/>
                </a:solidFill>
              </a:rPr>
              <a:t>S_beginScope</a:t>
            </a:r>
            <a:r>
              <a:rPr kumimoji="1" lang="en-GB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Remembers the current state of the table.</a:t>
            </a:r>
          </a:p>
          <a:p>
            <a:r>
              <a:rPr kumimoji="1" lang="en-GB" altLang="zh-CN" b="1" dirty="0" err="1">
                <a:solidFill>
                  <a:srgbClr val="0070C0"/>
                </a:solidFill>
              </a:rPr>
              <a:t>S_endScope</a:t>
            </a:r>
            <a:r>
              <a:rPr kumimoji="1" lang="en-GB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Restores the table to where it was at the most recent </a:t>
            </a:r>
            <a:r>
              <a:rPr kumimoji="1" lang="en-GB" altLang="zh-CN" dirty="0" err="1"/>
              <a:t>beginScope</a:t>
            </a:r>
            <a:r>
              <a:rPr kumimoji="1" lang="en-GB" altLang="zh-CN" dirty="0"/>
              <a:t> that has not already been ended.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8110" y="2784966"/>
            <a:ext cx="67306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static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+mn-ea"/>
              </a:rPr>
              <a:t>_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marksym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{ “&lt;mark&gt;”, 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+mn-ea"/>
              </a:rPr>
              <a:t>0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};</a:t>
            </a: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S_beginScope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 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S_enter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&amp;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marksym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NULL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S_endScope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</a:p>
          <a:p>
            <a:r>
              <a:rPr lang="zh-CN" altLang="en-US" sz="2000" b="1" dirty="0">
                <a:solidFill>
                  <a:srgbClr val="795E26"/>
                </a:solidFill>
                <a:effectLst/>
                <a:latin typeface="+mn-ea"/>
              </a:rPr>
              <a:t> 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s;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do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s=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TAB_pop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while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(s != &amp;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marksym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902" y="1592791"/>
            <a:ext cx="8036417" cy="387773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kumimoji="1" lang="en-GB" altLang="zh-CN" sz="2800" b="1" dirty="0">
                <a:solidFill>
                  <a:srgbClr val="0070C0"/>
                </a:solidFill>
              </a:rPr>
              <a:t>Auxiliary stack:</a:t>
            </a:r>
          </a:p>
          <a:p>
            <a:r>
              <a:rPr kumimoji="1" lang="en-GB" altLang="zh-CN" dirty="0"/>
              <a:t>Showing in what order the symbols were “pushed” into the symbol table. </a:t>
            </a:r>
          </a:p>
          <a:p>
            <a:r>
              <a:rPr kumimoji="1" lang="en-GB" altLang="zh-CN" dirty="0"/>
              <a:t>As each symbol is popped, the head binding in its bucket is removed.</a:t>
            </a:r>
          </a:p>
          <a:p>
            <a:r>
              <a:rPr kumimoji="1" lang="en-US" altLang="zh-CN" b="1" dirty="0" err="1">
                <a:solidFill>
                  <a:srgbClr val="0070C0"/>
                </a:solidFill>
              </a:rPr>
              <a:t>beginScope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pushes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</a:p>
          <a:p>
            <a:r>
              <a:rPr kumimoji="1" lang="en-US" altLang="zh-CN" b="1" dirty="0" err="1">
                <a:solidFill>
                  <a:srgbClr val="0070C0"/>
                </a:solidFill>
              </a:rPr>
              <a:t>endScope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until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marker.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GB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33" y="1229223"/>
            <a:ext cx="8449733" cy="1738489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The auxiliary stack can be integrated into the Binder by having a global variable top showing the </a:t>
            </a:r>
            <a:r>
              <a:rPr kumimoji="1" lang="en-GB" altLang="zh-CN" dirty="0">
                <a:solidFill>
                  <a:srgbClr val="0070C0"/>
                </a:solidFill>
              </a:rPr>
              <a:t>most recent Symbol</a:t>
            </a:r>
            <a:r>
              <a:rPr kumimoji="1" lang="en-GB" altLang="zh-CN" dirty="0"/>
              <a:t> bound in the table. </a:t>
            </a:r>
          </a:p>
          <a:p>
            <a:r>
              <a:rPr kumimoji="1" lang="en-GB" altLang="zh-CN" dirty="0"/>
              <a:t>Pushing: copy top into the </a:t>
            </a:r>
            <a:r>
              <a:rPr kumimoji="1" lang="en-GB" altLang="zh-CN" dirty="0" err="1"/>
              <a:t>prevtop</a:t>
            </a:r>
            <a:r>
              <a:rPr kumimoji="1" lang="en-GB" altLang="zh-CN" dirty="0"/>
              <a:t> field of the Binder.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9512" y="3209157"/>
            <a:ext cx="77731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 err="1">
                <a:solidFill>
                  <a:srgbClr val="267F99"/>
                </a:solidFill>
                <a:effectLst/>
                <a:latin typeface="+mn-ea"/>
              </a:rPr>
              <a:t>TAB_table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_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{</a:t>
            </a:r>
          </a:p>
          <a:p>
            <a:r>
              <a:rPr lang="zh-CN" altLang="en-US" b="1" dirty="0">
                <a:solidFill>
                  <a:srgbClr val="267F99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binder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TABSIZE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];</a:t>
            </a:r>
          </a:p>
          <a:p>
            <a:r>
              <a:rPr lang="zh-CN" altLang="en-US" b="1" dirty="0">
                <a:solidFill>
                  <a:srgbClr val="0000FF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top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};</a:t>
            </a:r>
          </a:p>
          <a:p>
            <a:b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static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binder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795E26"/>
                </a:solidFill>
                <a:effectLst/>
                <a:latin typeface="+mn-ea"/>
              </a:rPr>
              <a:t>Binder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value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binder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prevtop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{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binder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b="1" dirty="0" err="1">
                <a:solidFill>
                  <a:srgbClr val="795E26"/>
                </a:solidFill>
                <a:effectLst/>
                <a:latin typeface="+mn-ea"/>
              </a:rPr>
              <a:t>checked_malloc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+mn-ea"/>
              </a:rPr>
              <a:t>sizeof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));</a:t>
            </a:r>
          </a:p>
          <a:p>
            <a:r>
              <a:rPr lang="zh-CN" altLang="en-US" b="1" dirty="0">
                <a:solidFill>
                  <a:srgbClr val="001080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value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value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prevtop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prevtop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D5B06-FCDA-CB05-ED9A-F0111893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8C0AA-7871-FD58-9231-54E741FD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1088502"/>
            <a:ext cx="8449733" cy="137081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spaces (symbol tables):</a:t>
            </a:r>
          </a:p>
          <a:p>
            <a:pPr lvl="1"/>
            <a:r>
              <a:rPr kumimoji="1" lang="en-US" altLang="zh-CN" b="1" dirty="0"/>
              <a:t>Types</a:t>
            </a:r>
            <a:endParaRPr kumimoji="1" lang="en-US" altLang="zh-C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b="1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variables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2447AA-8B65-4E5A-D29B-FEF98814EB18}"/>
              </a:ext>
            </a:extLst>
          </p:cNvPr>
          <p:cNvSpPr txBox="1"/>
          <p:nvPr/>
        </p:nvSpPr>
        <p:spPr>
          <a:xfrm>
            <a:off x="748994" y="2881782"/>
            <a:ext cx="4087551" cy="13234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let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type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endParaRPr kumimoji="0" lang="e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:=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endParaRPr kumimoji="0" lang="e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...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end</a:t>
            </a:r>
            <a:endParaRPr kumimoji="0" lang="e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4BB47A-FC13-B607-633E-F6A2446F150A}"/>
              </a:ext>
            </a:extLst>
          </p:cNvPr>
          <p:cNvSpPr txBox="1"/>
          <p:nvPr/>
        </p:nvSpPr>
        <p:spPr>
          <a:xfrm>
            <a:off x="748994" y="4561798"/>
            <a:ext cx="4087551" cy="13234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let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function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(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 =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:=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endParaRPr kumimoji="0" lang="e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end</a:t>
            </a:r>
            <a:endParaRPr kumimoji="0" lang="e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E8F05386-7E96-9162-EF9E-A27E57F8E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430" y="4728217"/>
            <a:ext cx="2964391" cy="990600"/>
          </a:xfrm>
          <a:prstGeom prst="wedgeRoundRectCallout">
            <a:avLst>
              <a:gd name="adj1" fmla="val -86420"/>
              <a:gd name="adj2" fmla="val 4938"/>
              <a:gd name="adj3" fmla="val 16667"/>
            </a:avLst>
          </a:prstGeom>
          <a:solidFill>
            <a:srgbClr val="C0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overwrites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function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8317754F-7DD5-139A-C534-D6429472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431" y="3025183"/>
            <a:ext cx="2226718" cy="990600"/>
          </a:xfrm>
          <a:prstGeom prst="wedgeRoundRectCallout">
            <a:avLst>
              <a:gd name="adj1" fmla="val -98671"/>
              <a:gd name="adj2" fmla="val 4084"/>
              <a:gd name="adj3" fmla="val 16667"/>
            </a:avLst>
          </a:prstGeom>
          <a:solidFill>
            <a:srgbClr val="0070C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Both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a’s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24527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325E1-FBD8-CC6B-B623-1EA81120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095F8-7277-D095-DC85-58A38146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4331842"/>
            <a:ext cx="8449733" cy="181591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built-in (primitive)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string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records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arrays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from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other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types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(primitive,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array)</a:t>
            </a:r>
          </a:p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1FDE3-5DC2-7473-7E04-8566842ADF72}"/>
              </a:ext>
            </a:extLst>
          </p:cNvPr>
          <p:cNvSpPr txBox="1">
            <a:spLocks noChangeArrowheads="1"/>
          </p:cNvSpPr>
          <p:nvPr/>
        </p:nvSpPr>
        <p:spPr>
          <a:xfrm>
            <a:off x="374748" y="1290194"/>
            <a:ext cx="4645546" cy="2637631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tydec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‘{’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tyfields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‘}’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type-id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tyfields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ε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id: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type-id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{,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id:type-id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C1607B-2DB2-5026-99B2-B1BAA12E05E2}"/>
              </a:ext>
            </a:extLst>
          </p:cNvPr>
          <p:cNvSpPr txBox="1"/>
          <p:nvPr/>
        </p:nvSpPr>
        <p:spPr>
          <a:xfrm>
            <a:off x="5317746" y="1947289"/>
            <a:ext cx="3451506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 t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ype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can be: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ype x = int;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ype y = {a: int, b: string};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ype z = array of int;</a:t>
            </a:r>
          </a:p>
        </p:txBody>
      </p:sp>
    </p:spTree>
    <p:extLst>
      <p:ext uri="{BB962C8B-B14F-4D97-AF65-F5344CB8AC3E}">
        <p14:creationId xmlns:p14="http://schemas.microsoft.com/office/powerpoint/2010/main" val="43646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D4599-EAAF-C472-8771-E8CA70FF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24B0A-0184-F329-E266-282CB2E683EE}"/>
              </a:ext>
            </a:extLst>
          </p:cNvPr>
          <p:cNvSpPr txBox="1">
            <a:spLocks noChangeArrowheads="1"/>
          </p:cNvSpPr>
          <p:nvPr/>
        </p:nvSpPr>
        <p:spPr>
          <a:xfrm>
            <a:off x="2263338" y="951746"/>
            <a:ext cx="4645546" cy="2637631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tydec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‘{’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tyfields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‘}’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type-id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tyfields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ε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id: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type-id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{,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id:type-id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4328D-DDA7-5174-DE7A-9FDEF52ECD30}"/>
              </a:ext>
            </a:extLst>
          </p:cNvPr>
          <p:cNvSpPr txBox="1"/>
          <p:nvPr/>
        </p:nvSpPr>
        <p:spPr>
          <a:xfrm>
            <a:off x="1638486" y="3708296"/>
            <a:ext cx="5867028" cy="28623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typedef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*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enum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Ty_record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Ty_nil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Ty_int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Ty_string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Ty_array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Ty_name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Ty_void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kind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union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Ty_fieldList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record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array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S_symbol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sym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;}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name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u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   };</a:t>
            </a:r>
          </a:p>
        </p:txBody>
      </p:sp>
    </p:spTree>
    <p:extLst>
      <p:ext uri="{BB962C8B-B14F-4D97-AF65-F5344CB8AC3E}">
        <p14:creationId xmlns:p14="http://schemas.microsoft.com/office/powerpoint/2010/main" val="812672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4EFB-D09B-4743-450E-BB2CB933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9BC16-BEBC-1612-D28E-C3E933D7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2037488"/>
          </a:xfrm>
        </p:spPr>
        <p:txBody>
          <a:bodyPr/>
          <a:lstStyle/>
          <a:p>
            <a:r>
              <a:rPr kumimoji="1" lang="en" altLang="zh-CN" dirty="0"/>
              <a:t>For </a:t>
            </a:r>
            <a:r>
              <a:rPr kumimoji="1" lang="en" altLang="zh-CN" dirty="0">
                <a:solidFill>
                  <a:srgbClr val="0070C0"/>
                </a:solidFill>
              </a:rPr>
              <a:t>array</a:t>
            </a:r>
            <a:r>
              <a:rPr kumimoji="1" lang="en" altLang="zh-CN" dirty="0"/>
              <a:t> and </a:t>
            </a:r>
            <a:r>
              <a:rPr kumimoji="1" lang="en" altLang="zh-CN" dirty="0">
                <a:solidFill>
                  <a:srgbClr val="0070C0"/>
                </a:solidFill>
              </a:rPr>
              <a:t>record types</a:t>
            </a:r>
            <a:r>
              <a:rPr kumimoji="1" lang="en" altLang="zh-CN" dirty="0"/>
              <a:t>, there is another implicit piece of information carried by the </a:t>
            </a:r>
            <a:r>
              <a:rPr kumimoji="1" lang="en" altLang="zh-CN" dirty="0" err="1">
                <a:solidFill>
                  <a:srgbClr val="0070C0"/>
                </a:solidFill>
              </a:rPr>
              <a:t>Ty_array</a:t>
            </a:r>
            <a:r>
              <a:rPr kumimoji="1" lang="en" altLang="zh-CN" dirty="0">
                <a:solidFill>
                  <a:srgbClr val="0070C0"/>
                </a:solidFill>
              </a:rPr>
              <a:t> </a:t>
            </a:r>
            <a:r>
              <a:rPr kumimoji="1" lang="en" altLang="zh-CN" dirty="0"/>
              <a:t>or </a:t>
            </a:r>
            <a:r>
              <a:rPr kumimoji="1" lang="en" altLang="zh-CN" dirty="0" err="1">
                <a:solidFill>
                  <a:srgbClr val="0070C0"/>
                </a:solidFill>
              </a:rPr>
              <a:t>Ty_record</a:t>
            </a:r>
            <a:r>
              <a:rPr kumimoji="1" lang="en" altLang="zh-CN" dirty="0">
                <a:solidFill>
                  <a:srgbClr val="0070C0"/>
                </a:solidFill>
              </a:rPr>
              <a:t> </a:t>
            </a:r>
            <a:r>
              <a:rPr kumimoji="1" lang="en" altLang="zh-CN" dirty="0"/>
              <a:t>object: the address of the object itself.</a:t>
            </a:r>
          </a:p>
          <a:p>
            <a:r>
              <a:rPr kumimoji="1" lang="en-US" altLang="zh-CN" dirty="0"/>
              <a:t>E</a:t>
            </a:r>
            <a:r>
              <a:rPr kumimoji="1" lang="en" altLang="zh-CN" dirty="0"/>
              <a:t>very Tiger-language “</a:t>
            </a:r>
            <a:r>
              <a:rPr kumimoji="1" lang="en" altLang="zh-CN" dirty="0">
                <a:solidFill>
                  <a:srgbClr val="0070C0"/>
                </a:solidFill>
              </a:rPr>
              <a:t>record type expression</a:t>
            </a:r>
            <a:r>
              <a:rPr kumimoji="1" lang="en" altLang="zh-CN" dirty="0"/>
              <a:t>” creates a new (and different) record type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036695-43B8-B0F3-DA02-C22CAE359B8A}"/>
              </a:ext>
            </a:extLst>
          </p:cNvPr>
          <p:cNvSpPr txBox="1"/>
          <p:nvPr/>
        </p:nvSpPr>
        <p:spPr>
          <a:xfrm>
            <a:off x="1223893" y="3066201"/>
            <a:ext cx="3291875" cy="17543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let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type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= {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x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type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= {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x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: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:=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j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: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:=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:=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j</a:t>
            </a:r>
            <a:endParaRPr kumimoji="0" lang="e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end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3360F0-7C48-75C3-7539-4727B4064F23}"/>
              </a:ext>
            </a:extLst>
          </p:cNvPr>
          <p:cNvSpPr txBox="1"/>
          <p:nvPr/>
        </p:nvSpPr>
        <p:spPr>
          <a:xfrm>
            <a:off x="1223893" y="4924936"/>
            <a:ext cx="3291875" cy="17543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let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type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= {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x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type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endParaRPr kumimoji="0" lang="e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: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:=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j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: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:=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:=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j</a:t>
            </a:r>
            <a:endParaRPr kumimoji="0" lang="e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end</a:t>
            </a:r>
            <a:endParaRPr kumimoji="0" lang="e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3858974-D2CE-D1E3-5365-27F0139A8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882" y="3821446"/>
            <a:ext cx="2738717" cy="646289"/>
          </a:xfrm>
          <a:prstGeom prst="wedgeRoundRectCallout">
            <a:avLst>
              <a:gd name="adj1" fmla="val -91684"/>
              <a:gd name="adj2" fmla="val 27825"/>
              <a:gd name="adj3" fmla="val 16667"/>
            </a:avLst>
          </a:prstGeom>
          <a:solidFill>
            <a:srgbClr val="C0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Illegal in Tiger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CDA68E79-E79B-D963-9A85-774D9B05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883" y="5663784"/>
            <a:ext cx="2738716" cy="646289"/>
          </a:xfrm>
          <a:prstGeom prst="wedgeRoundRectCallout">
            <a:avLst>
              <a:gd name="adj1" fmla="val -91431"/>
              <a:gd name="adj2" fmla="val 27613"/>
              <a:gd name="adj3" fmla="val 16667"/>
            </a:avLst>
          </a:prstGeom>
          <a:solidFill>
            <a:srgbClr val="BBE0E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Legal in Tiger</a:t>
            </a:r>
          </a:p>
        </p:txBody>
      </p:sp>
    </p:spTree>
    <p:extLst>
      <p:ext uri="{BB962C8B-B14F-4D97-AF65-F5344CB8AC3E}">
        <p14:creationId xmlns:p14="http://schemas.microsoft.com/office/powerpoint/2010/main" val="40040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33" y="3469176"/>
            <a:ext cx="8449733" cy="242993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i="1" dirty="0">
                <a:solidFill>
                  <a:srgbClr val="0070C0"/>
                </a:solidFill>
              </a:rPr>
              <a:t>semantic</a:t>
            </a:r>
            <a:r>
              <a:rPr kumimoji="1" lang="zh-CN" altLang="en-US" sz="28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i="1" dirty="0">
                <a:solidFill>
                  <a:srgbClr val="0070C0"/>
                </a:solidFill>
              </a:rPr>
              <a:t>analysis</a:t>
            </a:r>
            <a:r>
              <a:rPr kumimoji="1" lang="zh-CN" altLang="en-US" sz="28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/>
              <a:t>phase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compiler:</a:t>
            </a:r>
          </a:p>
          <a:p>
            <a:r>
              <a:rPr kumimoji="1" lang="en-US" altLang="zh-CN" dirty="0"/>
              <a:t>connects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</a:p>
          <a:p>
            <a:r>
              <a:rPr kumimoji="1" lang="en-GB" altLang="zh-CN" dirty="0"/>
              <a:t>checks that each expression has a correct type</a:t>
            </a:r>
          </a:p>
          <a:p>
            <a:r>
              <a:rPr kumimoji="1" lang="en" altLang="zh-CN" dirty="0"/>
              <a:t>translates the abstract syntax into a simpler representation suitable for generating machine code (in Chapter 7)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24FC66D5-F7B4-EF6C-0A23-DF4F09B0AB85}"/>
              </a:ext>
            </a:extLst>
          </p:cNvPr>
          <p:cNvSpPr/>
          <p:nvPr/>
        </p:nvSpPr>
        <p:spPr>
          <a:xfrm>
            <a:off x="1144437" y="1760733"/>
            <a:ext cx="6855124" cy="83388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se-man-tic</a:t>
            </a:r>
            <a:r>
              <a:rPr lang="en-US" altLang="zh-CN" sz="2400" dirty="0"/>
              <a:t>: of or relating to meaning in language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94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D4599-EAAF-C472-8771-E8CA70FF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4328D-DDA7-5174-DE7A-9FDEF52ECD30}"/>
              </a:ext>
            </a:extLst>
          </p:cNvPr>
          <p:cNvSpPr txBox="1"/>
          <p:nvPr/>
        </p:nvSpPr>
        <p:spPr>
          <a:xfrm>
            <a:off x="1569206" y="3308503"/>
            <a:ext cx="6033806" cy="31700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typedef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*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enum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Ty_record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Ty_nil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Ty_int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Ty_string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Ty_array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Ty_name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Ty_void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kind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union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Ty_fieldList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record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array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S_symbol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sym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 </a:t>
            </a:r>
            <a:r>
              <a:rPr kumimoji="0" lang="e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;}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name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 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u</a:t>
            </a: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};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6AA3D-46DA-7F6D-518E-1D7BDD652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99066"/>
            <a:ext cx="9144000" cy="2246157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nil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Ty_Nil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void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Ty_Void</a:t>
            </a:r>
            <a:endParaRPr kumimoji="1" lang="en" altLang="zh-CN" dirty="0">
              <a:solidFill>
                <a:srgbClr val="0070C0"/>
              </a:solidFill>
            </a:endParaRPr>
          </a:p>
          <a:p>
            <a:r>
              <a:rPr kumimoji="1" lang="en" altLang="zh-CN" dirty="0"/>
              <a:t>When processing mutually recursive types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Ty_Name</a:t>
            </a:r>
            <a:r>
              <a:rPr kumimoji="1" lang="en-US" altLang="zh-CN" dirty="0">
                <a:solidFill>
                  <a:srgbClr val="0070C0"/>
                </a:solidFill>
              </a:rPr>
              <a:t>(</a:t>
            </a:r>
            <a:r>
              <a:rPr kumimoji="1" lang="en-US" altLang="zh-CN" dirty="0" err="1">
                <a:solidFill>
                  <a:srgbClr val="0070C0"/>
                </a:solidFill>
              </a:rPr>
              <a:t>sym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NULL)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place-holder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type-name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sym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457200" lvl="1" indent="0" algn="ctr">
              <a:buNone/>
            </a:pPr>
            <a:r>
              <a:rPr kumimoji="1" lang="en-US" altLang="zh-CN" b="1" dirty="0">
                <a:solidFill>
                  <a:srgbClr val="7030A0"/>
                </a:solidFill>
              </a:rPr>
              <a:t>type</a:t>
            </a:r>
            <a:r>
              <a:rPr kumimoji="1" lang="en-US" altLang="zh-CN" b="1" dirty="0"/>
              <a:t> </a:t>
            </a:r>
            <a:r>
              <a:rPr kumimoji="1" lang="en-US" altLang="zh-CN" b="1" dirty="0">
                <a:highlight>
                  <a:srgbClr val="FFFF00"/>
                </a:highlight>
              </a:rPr>
              <a:t>list</a:t>
            </a:r>
            <a:r>
              <a:rPr kumimoji="1" lang="en-US" altLang="zh-CN" b="1" dirty="0"/>
              <a:t> = {first: </a:t>
            </a:r>
            <a:r>
              <a:rPr kumimoji="1" lang="en-US" altLang="zh-CN" b="1" dirty="0">
                <a:solidFill>
                  <a:srgbClr val="0000FF"/>
                </a:solidFill>
              </a:rPr>
              <a:t>int</a:t>
            </a:r>
            <a:r>
              <a:rPr kumimoji="1" lang="en-US" altLang="zh-CN" b="1" dirty="0"/>
              <a:t>, rest: </a:t>
            </a:r>
            <a:r>
              <a:rPr kumimoji="1" lang="en-US" altLang="zh-CN" b="1" dirty="0">
                <a:highlight>
                  <a:srgbClr val="FFFF00"/>
                </a:highlight>
              </a:rPr>
              <a:t>list</a:t>
            </a:r>
            <a:r>
              <a:rPr kumimoji="1" lang="en-US" altLang="zh-CN" b="1" dirty="0"/>
              <a:t>}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95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37F69-C505-94A8-ECC5-8C8301D9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Environments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1CB90-9E6F-19C8-B380-76324494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1014884"/>
            <a:ext cx="5063729" cy="305469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spaces</a:t>
            </a:r>
          </a:p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 symbols to bindings:</a:t>
            </a:r>
            <a:br>
              <a:rPr kumimoji="1" lang="en-US" altLang="zh-CN" dirty="0"/>
            </a:br>
            <a:r>
              <a:rPr kumimoji="1" lang="en-US" altLang="zh-CN" b="1" dirty="0">
                <a:solidFill>
                  <a:srgbClr val="0070C0"/>
                </a:solidFill>
              </a:rPr>
              <a:t>Type environment </a:t>
            </a:r>
            <a:br>
              <a:rPr kumimoji="1" lang="en-US" altLang="zh-CN" dirty="0"/>
            </a:br>
            <a:r>
              <a:rPr kumimoji="1" lang="en-US" altLang="zh-CN" b="1" dirty="0">
                <a:solidFill>
                  <a:srgbClr val="0070C0"/>
                </a:solidFill>
              </a:rPr>
              <a:t>Value environment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variable?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syntactic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A8A0CE-6F75-6749-D145-E9C8C548BCDA}"/>
              </a:ext>
            </a:extLst>
          </p:cNvPr>
          <p:cNvSpPr txBox="1"/>
          <p:nvPr/>
        </p:nvSpPr>
        <p:spPr>
          <a:xfrm>
            <a:off x="5424973" y="1479318"/>
            <a:ext cx="3170851" cy="17851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et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type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endParaRPr kumimoji="0" lang="en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:= 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r>
            <a:endParaRPr kumimoji="0" lang="en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: 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:= 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endParaRPr kumimoji="0" lang="en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</a:t>
            </a: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</a:t>
            </a:r>
            <a:r>
              <a:rPr kumimoji="0" lang="en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+</a:t>
            </a:r>
            <a:r>
              <a:rPr kumimoji="0" lang="en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</a:t>
            </a:r>
            <a:endParaRPr kumimoji="0" lang="en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end</a:t>
            </a:r>
            <a:endParaRPr kumimoji="0" lang="en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E15B3F7-033F-69E4-A885-FB47A2E24257}"/>
              </a:ext>
            </a:extLst>
          </p:cNvPr>
          <p:cNvSpPr txBox="1">
            <a:spLocks/>
          </p:cNvSpPr>
          <p:nvPr/>
        </p:nvSpPr>
        <p:spPr>
          <a:xfrm>
            <a:off x="361244" y="3857563"/>
            <a:ext cx="8449731" cy="271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What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bindings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type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env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and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value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env?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Type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environment: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symbol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Ty_ty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Value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environment: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variable: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symbol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Ty_ty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function: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symbol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struct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Ty_tyList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formals,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Ty_ty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result;}</a:t>
            </a:r>
          </a:p>
        </p:txBody>
      </p:sp>
    </p:spTree>
    <p:extLst>
      <p:ext uri="{BB962C8B-B14F-4D97-AF65-F5344CB8AC3E}">
        <p14:creationId xmlns:p14="http://schemas.microsoft.com/office/powerpoint/2010/main" val="343881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50DEA-BEF0-54F1-6DC1-F68C6E19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Environments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0878D6-C84B-BBBF-66C5-6C11A15A1728}"/>
              </a:ext>
            </a:extLst>
          </p:cNvPr>
          <p:cNvSpPr txBox="1"/>
          <p:nvPr/>
        </p:nvSpPr>
        <p:spPr>
          <a:xfrm>
            <a:off x="1315901" y="1594567"/>
            <a:ext cx="63616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typedef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E_enventry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*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E_enventry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E_enventry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enum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E_varEntry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E_funEntry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kind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union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;}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{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Ty_tyList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formals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result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;}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fun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u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b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E_enventry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E_VarEntry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E_enventry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E_FunEntry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Ty_tyList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formals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result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b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S_table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E_base_tenv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void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);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Ty_ty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environment</a:t>
            </a:r>
            <a:endParaRPr kumimoji="0" lang="e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S_table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E_base_venv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(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void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);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kumimoji="0" lang="en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E_enventry</a:t>
            </a:r>
            <a:r>
              <a:rPr kumimoji="0" lang="e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environment</a:t>
            </a:r>
            <a:endParaRPr kumimoji="0" lang="e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85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2588948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characterized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GB" altLang="zh-CN" dirty="0"/>
              <a:t>maintenance of </a:t>
            </a:r>
            <a:r>
              <a:rPr kumimoji="1" lang="en-GB" altLang="zh-CN" b="1" i="1" dirty="0">
                <a:solidFill>
                  <a:srgbClr val="0070C0"/>
                </a:solidFill>
              </a:rPr>
              <a:t>symbol tables </a:t>
            </a:r>
            <a:r>
              <a:rPr kumimoji="1" lang="en-GB" altLang="zh-CN" dirty="0"/>
              <a:t>(also called</a:t>
            </a:r>
            <a:r>
              <a:rPr kumimoji="1" lang="en-GB" altLang="zh-CN" b="1" i="1" dirty="0"/>
              <a:t> </a:t>
            </a:r>
            <a:r>
              <a:rPr kumimoji="1" lang="en-GB" altLang="zh-CN" b="1" i="1" dirty="0">
                <a:solidFill>
                  <a:srgbClr val="0070C0"/>
                </a:solidFill>
              </a:rPr>
              <a:t>environments</a:t>
            </a:r>
            <a:r>
              <a:rPr kumimoji="1" lang="en-GB" altLang="zh-CN" dirty="0"/>
              <a:t>) mapping identiﬁers to their types and locations.</a:t>
            </a:r>
            <a:endParaRPr kumimoji="1" lang="en-US" altLang="zh-CN" dirty="0"/>
          </a:p>
          <a:p>
            <a:r>
              <a:rPr kumimoji="1" lang="en-US" altLang="zh-CN" dirty="0"/>
              <a:t>Declarations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identifiers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v.s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identifiers</a:t>
            </a:r>
          </a:p>
          <a:p>
            <a:r>
              <a:rPr kumimoji="1" lang="en-US" altLang="zh-CN" dirty="0"/>
              <a:t>An </a:t>
            </a:r>
            <a:r>
              <a:rPr kumimoji="1" lang="en-US" altLang="zh-CN" dirty="0">
                <a:solidFill>
                  <a:srgbClr val="0070C0"/>
                </a:solidFill>
              </a:rPr>
              <a:t>environment</a:t>
            </a:r>
            <a:r>
              <a:rPr kumimoji="1" lang="en-US" altLang="zh-CN" dirty="0"/>
              <a:t> is a set of </a:t>
            </a:r>
            <a:r>
              <a:rPr kumimoji="1" lang="en-US" altLang="zh-CN" b="1" dirty="0"/>
              <a:t>bindings</a:t>
            </a:r>
            <a:r>
              <a:rPr kumimoji="1" lang="en-US" altLang="zh-CN" dirty="0"/>
              <a:t> denoted by ‘↦’: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σ0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{g</a:t>
            </a:r>
            <a:r>
              <a:rPr kumimoji="1" lang="zh-CN" altLang="en-US" dirty="0"/>
              <a:t> </a:t>
            </a:r>
            <a:r>
              <a:rPr kumimoji="1" lang="en-US" altLang="zh-CN" dirty="0"/>
              <a:t>↦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↦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int}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48972" y="3948554"/>
            <a:ext cx="4765928" cy="23083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  <a:latin typeface="等线" panose="02010600030101010101" charset="-122"/>
                <a:ea typeface="等线" panose="02010600030101010101" charset="-122"/>
              </a:rPr>
              <a:t>1</a:t>
            </a:r>
            <a:r>
              <a:rPr lang="zh-CN" altLang="en-US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function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=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2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print_int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+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</a:p>
          <a:p>
            <a:pPr>
              <a:tabLst>
                <a:tab pos="522288" algn="l"/>
              </a:tabLst>
            </a:pPr>
            <a:r>
              <a:rPr lang="en-US" altLang="zh-CN" b="1" dirty="0">
                <a:effectLst/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	let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j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:=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+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tabLst>
                <a:tab pos="842963" algn="l"/>
              </a:tabLst>
            </a:pPr>
            <a:r>
              <a:rPr lang="en-US" altLang="zh-CN" b="1" dirty="0">
                <a:effectLst/>
                <a:latin typeface="等线" panose="02010600030101010101" charset="-122"/>
                <a:ea typeface="等线" panose="02010600030101010101" charset="-122"/>
              </a:rPr>
              <a:t>4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	var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:= “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hello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”</a:t>
            </a:r>
          </a:p>
          <a:p>
            <a:r>
              <a:rPr lang="en-US" altLang="zh-CN" b="1" dirty="0">
                <a:effectLst/>
                <a:latin typeface="等线" panose="02010600030101010101" charset="-122"/>
                <a:ea typeface="等线" panose="02010600030101010101" charset="-122"/>
              </a:rPr>
              <a:t>5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print_int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j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</a:t>
            </a:r>
          </a:p>
          <a:p>
            <a:r>
              <a:rPr lang="en-US" altLang="zh-CN" b="1" dirty="0">
                <a:effectLst/>
                <a:latin typeface="等线" panose="02010600030101010101" charset="-122"/>
                <a:ea typeface="等线" panose="02010600030101010101" charset="-122"/>
              </a:rPr>
              <a:t>6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	end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r>
              <a:rPr lang="en-US" altLang="zh-CN" b="1" dirty="0">
                <a:effectLst/>
                <a:latin typeface="等线" panose="02010600030101010101" charset="-122"/>
                <a:ea typeface="等线" panose="02010600030101010101" charset="-122"/>
              </a:rPr>
              <a:t>7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print_int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8	)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93924" y="3551378"/>
            <a:ext cx="4080128" cy="83099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line 1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  <a:sym typeface="Symbol" panose="05050102010706020507" pitchFamily="2" charset="2"/>
              </a:rPr>
              <a:t></a:t>
            </a:r>
            <a:r>
              <a:rPr lang="en-US" altLang="zh-CN" sz="2400" dirty="0">
                <a:latin typeface="+mn-lt"/>
              </a:rPr>
              <a:t>1 =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  <a:sym typeface="Symbol" panose="05050102010706020507" pitchFamily="2" charset="2"/>
              </a:rPr>
              <a:t> </a:t>
            </a:r>
            <a:r>
              <a:rPr lang="en-US" altLang="zh-CN" sz="2400" dirty="0">
                <a:latin typeface="+mn-lt"/>
              </a:rPr>
              <a:t>0 + {a ↦ int, b ↦ int, c ↦ int}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93924" y="5478574"/>
            <a:ext cx="4080128" cy="46166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3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</a:t>
            </a:r>
            <a:r>
              <a:rPr lang="en-US" altLang="zh-CN" sz="2400" dirty="0"/>
              <a:t>2 = </a:t>
            </a:r>
            <a:r>
              <a:rPr lang="en-US" altLang="zh-CN" sz="2400" dirty="0">
                <a:sym typeface="Symbol" panose="05050102010706020507" pitchFamily="2" charset="2"/>
              </a:rPr>
              <a:t></a:t>
            </a:r>
            <a:r>
              <a:rPr lang="en-US" altLang="zh-CN" sz="2400" dirty="0"/>
              <a:t>1 + {j ↦ int}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93924" y="6107177"/>
            <a:ext cx="4080128" cy="46166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4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3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2" charset="2"/>
              </a:rPr>
              <a:t></a:t>
            </a:r>
            <a:r>
              <a:rPr lang="en-US" altLang="zh-CN" sz="2400" dirty="0"/>
              <a:t>2 + {a ↦ string} </a:t>
            </a:r>
            <a:endParaRPr lang="en-US" altLang="zh-CN" sz="2400" dirty="0"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93924" y="4480639"/>
            <a:ext cx="40801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does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compiler</a:t>
            </a:r>
            <a:r>
              <a:rPr lang="zh-CN" altLang="en-US" sz="2400" dirty="0"/>
              <a:t> </a:t>
            </a:r>
            <a:r>
              <a:rPr lang="en-US" altLang="zh-CN" sz="2400" dirty="0"/>
              <a:t>know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type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j?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9" grpId="0" animBg="1"/>
      <p:bldP spid="10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33" y="4410835"/>
            <a:ext cx="8449733" cy="208965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Symbol" panose="05050102010706020507" pitchFamily="2" charset="2"/>
              </a:rPr>
              <a:t></a:t>
            </a:r>
            <a:r>
              <a:rPr lang="en-US" altLang="zh-CN" sz="2800" dirty="0"/>
              <a:t>2</a:t>
            </a:r>
            <a:r>
              <a:rPr lang="zh-CN" altLang="en-US" sz="2800" dirty="0"/>
              <a:t> </a:t>
            </a:r>
            <a:r>
              <a:rPr lang="en-US" altLang="zh-CN" sz="2800" dirty="0"/>
              <a:t>contains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↦</a:t>
            </a:r>
            <a:r>
              <a:rPr lang="zh-CN" altLang="en-US" sz="2800" dirty="0"/>
              <a:t> </a:t>
            </a:r>
            <a:r>
              <a:rPr lang="en-US" altLang="zh-CN" sz="2800" dirty="0"/>
              <a:t>int</a:t>
            </a:r>
            <a:endParaRPr kumimoji="1" lang="en-US" altLang="zh-CN" dirty="0"/>
          </a:p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lang="en-US" altLang="zh-CN" sz="2800" dirty="0">
                <a:sym typeface="Symbol" panose="05050102010706020507" pitchFamily="2" charset="2"/>
              </a:rPr>
              <a:t>3?</a:t>
            </a:r>
            <a:endParaRPr kumimoji="1" lang="en-US" altLang="zh-CN" dirty="0"/>
          </a:p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right-hand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left.</a:t>
            </a:r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X.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503310" y="1658511"/>
            <a:ext cx="5192890" cy="255454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/>
                <a:latin typeface="+mn-ea"/>
              </a:rPr>
              <a:t>1</a:t>
            </a:r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function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f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c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=</a:t>
            </a:r>
          </a:p>
          <a:p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</a:rPr>
              <a:t>2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print_int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+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c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  <a:p>
            <a:pPr>
              <a:tabLst>
                <a:tab pos="522288" algn="l"/>
              </a:tabLst>
            </a:pPr>
            <a:r>
              <a:rPr lang="en-US" altLang="zh-CN" sz="2000" b="1" dirty="0">
                <a:effectLst/>
                <a:latin typeface="+mn-ea"/>
              </a:rPr>
              <a:t>3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	let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var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j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:=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+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b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tabLst>
                <a:tab pos="522288" algn="l"/>
              </a:tabLst>
            </a:pPr>
            <a:r>
              <a:rPr lang="en-US" altLang="zh-CN" sz="2000" b="1" dirty="0">
                <a:effectLst/>
                <a:latin typeface="+mn-ea"/>
              </a:rPr>
              <a:t>4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	</a:t>
            </a:r>
            <a:r>
              <a:rPr lang="en-GB" altLang="zh-CN" sz="2000" b="1" dirty="0">
                <a:solidFill>
                  <a:srgbClr val="AF00DB"/>
                </a:solidFill>
                <a:latin typeface="+mn-ea"/>
              </a:rPr>
              <a:t>	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var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a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:= “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hello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”</a:t>
            </a:r>
          </a:p>
          <a:p>
            <a:r>
              <a:rPr lang="en-US" altLang="zh-CN" sz="2000" b="1" dirty="0">
                <a:effectLst/>
                <a:latin typeface="+mn-ea"/>
              </a:rPr>
              <a:t>5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	</a:t>
            </a:r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in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print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print_int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j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r>
              <a:rPr lang="en-US" altLang="zh-CN" sz="2000" b="1" dirty="0">
                <a:effectLst/>
                <a:latin typeface="+mn-ea"/>
              </a:rPr>
              <a:t>6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	end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en-US" altLang="zh-CN" sz="2000" b="1" dirty="0">
                <a:effectLst/>
                <a:latin typeface="+mn-ea"/>
              </a:rPr>
              <a:t>7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	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print_int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8	)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59691" y="1016000"/>
            <a:ext cx="4080128" cy="46166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4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3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2" charset="2"/>
              </a:rPr>
              <a:t></a:t>
            </a:r>
            <a:r>
              <a:rPr lang="en-US" altLang="zh-CN" sz="2400" dirty="0"/>
              <a:t>2 + {a ↦ string} </a:t>
            </a:r>
            <a:endParaRPr lang="en-US" altLang="zh-CN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749139"/>
          </a:xfrm>
        </p:spPr>
        <p:txBody>
          <a:bodyPr/>
          <a:lstStyle/>
          <a:p>
            <a:r>
              <a:rPr kumimoji="1" lang="en-GB" altLang="zh-CN" dirty="0"/>
              <a:t>Each local variable in a program has a </a:t>
            </a:r>
            <a:r>
              <a:rPr kumimoji="1" lang="en-GB" altLang="zh-CN" i="1" dirty="0">
                <a:solidFill>
                  <a:srgbClr val="0070C0"/>
                </a:solidFill>
              </a:rPr>
              <a:t>scope</a:t>
            </a:r>
            <a:r>
              <a:rPr kumimoji="1" lang="en-GB" altLang="zh-CN" dirty="0"/>
              <a:t> in which it is “visible”. In other words, it is defined in that scope.</a:t>
            </a:r>
          </a:p>
          <a:p>
            <a:r>
              <a:rPr kumimoji="1" lang="en-GB" altLang="zh-CN" dirty="0"/>
              <a:t>As the semantic analysis reaches the end of each scope, the identiﬁer bindings local to that scope are discarded.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4491" y="2878664"/>
            <a:ext cx="4634090" cy="23008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  <a:latin typeface="+mn-ea"/>
              </a:rPr>
              <a:t>1</a:t>
            </a:r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function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f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c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 =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+mn-ea"/>
              </a:rPr>
              <a:t>2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print_int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+mn-ea"/>
              </a:rPr>
              <a:t>+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c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</a:p>
          <a:p>
            <a:pPr>
              <a:tabLst>
                <a:tab pos="522288" algn="l"/>
              </a:tabLst>
            </a:pPr>
            <a:r>
              <a:rPr lang="en-US" altLang="zh-CN" b="1" dirty="0">
                <a:effectLst/>
                <a:latin typeface="+mn-ea"/>
              </a:rPr>
              <a:t>3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	let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var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j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:=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+mn-ea"/>
              </a:rPr>
              <a:t>+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b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tabLst>
                <a:tab pos="479425" algn="l"/>
                <a:tab pos="842963" algn="l"/>
              </a:tabLst>
            </a:pPr>
            <a:r>
              <a:rPr lang="en-US" altLang="zh-CN" b="1" dirty="0">
                <a:effectLst/>
                <a:latin typeface="+mn-ea"/>
              </a:rPr>
              <a:t>4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	</a:t>
            </a:r>
            <a:r>
              <a:rPr lang="en-GB" altLang="zh-CN" b="1" dirty="0">
                <a:solidFill>
                  <a:srgbClr val="AF00DB"/>
                </a:solidFill>
                <a:latin typeface="+mn-ea"/>
              </a:rPr>
              <a:t>	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var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a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:= “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hello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”</a:t>
            </a:r>
          </a:p>
          <a:p>
            <a:r>
              <a:rPr lang="en-US" altLang="zh-CN" b="1" dirty="0">
                <a:effectLst/>
                <a:latin typeface="+mn-ea"/>
              </a:rPr>
              <a:t>5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	</a:t>
            </a:r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in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print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print_int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j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r>
              <a:rPr lang="en-US" altLang="zh-CN" b="1" dirty="0">
                <a:effectLst/>
                <a:latin typeface="+mn-ea"/>
              </a:rPr>
              <a:t>6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	end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</a:p>
          <a:p>
            <a:r>
              <a:rPr lang="en-US" altLang="zh-CN" b="1" dirty="0">
                <a:effectLst/>
                <a:latin typeface="+mn-ea"/>
              </a:rPr>
              <a:t>7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	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print_int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+mn-ea"/>
              </a:rPr>
              <a:t>8	)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899381" y="2861095"/>
            <a:ext cx="4080128" cy="83099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6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discard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3,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latin typeface="+mn-lt"/>
              </a:rPr>
              <a:t>go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back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to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1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(line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1)</a:t>
            </a:r>
            <a:endParaRPr lang="en-US" altLang="zh-CN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99381" y="4424214"/>
            <a:ext cx="4080128" cy="83099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8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discard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1,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go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back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to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0</a:t>
            </a:r>
            <a:endParaRPr lang="en-US" altLang="zh-CN" sz="24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361243" y="5612345"/>
            <a:ext cx="8449733" cy="49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should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symbol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tables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implemented?</a:t>
            </a:r>
            <a:endParaRPr kumimoji="1" lang="zh-CN" altLang="en-US" b="1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99381" y="3834296"/>
            <a:ext cx="4080128" cy="46166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7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look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up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b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in</a:t>
            </a:r>
            <a:r>
              <a:rPr lang="en-US" altLang="zh-CN" sz="2400" dirty="0">
                <a:sym typeface="Symbol" panose="05050102010706020507" pitchFamily="2" charset="2"/>
              </a:rPr>
              <a:t> 1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10843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b="1" dirty="0">
                <a:solidFill>
                  <a:srgbClr val="0070C0"/>
                </a:solidFill>
              </a:rPr>
              <a:t>Functional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Style</a:t>
            </a:r>
          </a:p>
          <a:p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lang="en-US" altLang="zh-CN" dirty="0">
                <a:sym typeface="Symbol" panose="05050102010706020507" pitchFamily="2" charset="2"/>
              </a:rPr>
              <a:t>1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GB" altLang="zh-CN" dirty="0">
                <a:sym typeface="Symbol" panose="05050102010706020507" pitchFamily="2" charset="2"/>
              </a:rPr>
              <a:t>pristine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condition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while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creating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2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and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3</a:t>
            </a:r>
          </a:p>
          <a:p>
            <a:r>
              <a:rPr lang="en-US" altLang="zh-CN" dirty="0">
                <a:sym typeface="Symbol" panose="05050102010706020507" pitchFamily="2" charset="2"/>
              </a:rPr>
              <a:t>Easy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to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restore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1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endParaRPr lang="en-US" altLang="zh-CN" dirty="0">
              <a:sym typeface="Symbol" panose="05050102010706020507" pitchFamily="2" charset="2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800" b="1" dirty="0">
                <a:solidFill>
                  <a:srgbClr val="0070C0"/>
                </a:solidFill>
              </a:rPr>
              <a:t>Imperative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Style</a:t>
            </a:r>
          </a:p>
          <a:p>
            <a:r>
              <a:rPr kumimoji="1" lang="en-US" altLang="zh-CN" dirty="0"/>
              <a:t>modify</a:t>
            </a:r>
            <a:r>
              <a:rPr kumimoji="1" lang="zh-CN" altLang="en-US" dirty="0"/>
              <a:t> </a:t>
            </a:r>
            <a:r>
              <a:rPr lang="en-US" altLang="zh-CN" dirty="0">
                <a:sym typeface="Symbol" panose="05050102010706020507" pitchFamily="2" charset="2"/>
              </a:rPr>
              <a:t>1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until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it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becomes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2</a:t>
            </a:r>
          </a:p>
          <a:p>
            <a:r>
              <a:rPr kumimoji="1" lang="en-US" altLang="zh-CN" dirty="0">
                <a:sym typeface="Symbol" panose="05050102010706020507" pitchFamily="2" charset="2"/>
              </a:rPr>
              <a:t>while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2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exists,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we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cannot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look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things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up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1</a:t>
            </a:r>
          </a:p>
          <a:p>
            <a:r>
              <a:rPr kumimoji="1" lang="en-US" altLang="zh-CN" dirty="0">
                <a:sym typeface="Symbol" panose="05050102010706020507" pitchFamily="2" charset="2"/>
              </a:rPr>
              <a:t>when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we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are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done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with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2,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we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can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undo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the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modification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to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get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1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back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again</a:t>
            </a:r>
          </a:p>
          <a:p>
            <a:pPr lvl="1"/>
            <a:r>
              <a:rPr kumimoji="1" lang="en-US" altLang="zh-CN" dirty="0">
                <a:sym typeface="Symbol" panose="05050102010706020507" pitchFamily="2" charset="2"/>
              </a:rPr>
              <a:t>how?</a:t>
            </a:r>
          </a:p>
          <a:p>
            <a:pPr lvl="1"/>
            <a:r>
              <a:rPr kumimoji="1" lang="en-US" altLang="zh-CN" dirty="0">
                <a:sym typeface="Symbol" panose="05050102010706020507" pitchFamily="2" charset="2"/>
              </a:rPr>
              <a:t>a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single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global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environment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+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an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undo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stack</a:t>
            </a:r>
          </a:p>
          <a:p>
            <a:pPr marL="0" indent="0">
              <a:buNone/>
            </a:pPr>
            <a:endParaRPr kumimoji="1" lang="en-US" altLang="zh-CN" dirty="0">
              <a:sym typeface="Symbol" panose="05050102010706020507" pitchFamily="2" charset="2"/>
            </a:endParaRPr>
          </a:p>
          <a:p>
            <a:pPr marL="457200" lvl="1" indent="0" algn="ctr">
              <a:buNone/>
            </a:pPr>
            <a:endParaRPr kumimoji="1" lang="en-US" altLang="zh-CN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80621" y="6241862"/>
            <a:ext cx="8782757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/>
              <a:t>Either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style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can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be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5" y="886178"/>
            <a:ext cx="8449733" cy="5177896"/>
          </a:xfrm>
        </p:spPr>
        <p:txBody>
          <a:bodyPr/>
          <a:lstStyle/>
          <a:p>
            <a:r>
              <a:rPr kumimoji="1" lang="en-GB" altLang="zh-CN" dirty="0"/>
              <a:t>In some languages there can be several active environments at once: Each module, or class, or record in the program has a </a:t>
            </a:r>
            <a:r>
              <a:rPr kumimoji="1" lang="en-GB" altLang="zh-CN" dirty="0">
                <a:solidFill>
                  <a:srgbClr val="0070C0"/>
                </a:solidFill>
              </a:rPr>
              <a:t>symbol table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</a:t>
            </a:r>
            <a:r>
              <a:rPr kumimoji="1" lang="en-GB" altLang="zh-CN" dirty="0">
                <a:solidFill>
                  <a:srgbClr val="0070C0"/>
                </a:solidFill>
              </a:rPr>
              <a:t> </a:t>
            </a:r>
            <a:r>
              <a:rPr kumimoji="1" lang="en-GB" altLang="zh-CN" dirty="0"/>
              <a:t>of its own.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89262" y="2063397"/>
            <a:ext cx="4176713" cy="41465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package M;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class E {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     static int a = 5;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}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class N {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     static int b = 10;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     static int a = </a:t>
            </a:r>
            <a:r>
              <a:rPr kumimoji="0" lang="en-US" altLang="zh-CN" sz="2400" b="1" dirty="0" err="1"/>
              <a:t>E.a</a:t>
            </a:r>
            <a:r>
              <a:rPr kumimoji="0" lang="en-US" altLang="zh-CN" sz="2400" b="1" dirty="0"/>
              <a:t> + b;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 }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class D {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     static int d = </a:t>
            </a:r>
            <a:r>
              <a:rPr kumimoji="0" lang="en-US" altLang="zh-CN" sz="2400" b="1" dirty="0" err="1"/>
              <a:t>E.a</a:t>
            </a:r>
            <a:r>
              <a:rPr kumimoji="0" lang="en-US" altLang="zh-CN" sz="2400" b="1" dirty="0"/>
              <a:t> + </a:t>
            </a:r>
            <a:r>
              <a:rPr kumimoji="0" lang="en-US" altLang="zh-CN" sz="2400" b="1" dirty="0" err="1"/>
              <a:t>N.a</a:t>
            </a:r>
            <a:r>
              <a:rPr kumimoji="0" lang="en-US" altLang="zh-CN" sz="2400" b="1" dirty="0"/>
              <a:t>;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 } 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778027" y="2016461"/>
            <a:ext cx="3505200" cy="266964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1 = { a </a:t>
            </a:r>
            <a:r>
              <a:rPr lang="en-US" altLang="zh-CN" sz="2200" b="1" dirty="0"/>
              <a:t>↦</a:t>
            </a:r>
            <a:r>
              <a:rPr lang="en-US" altLang="zh-CN" sz="2200" b="1" i="1" dirty="0"/>
              <a:t> int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2 = { </a:t>
            </a:r>
            <a:r>
              <a:rPr lang="en-US" altLang="zh-CN" sz="2200" b="1" i="1" dirty="0">
                <a:sym typeface="Symbol" panose="05050102010706020507" pitchFamily="2" charset="2"/>
              </a:rPr>
              <a:t>E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anose="05050102010706020507" pitchFamily="2" charset="2"/>
              </a:rPr>
              <a:t>1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3= {b </a:t>
            </a:r>
            <a:r>
              <a:rPr lang="en-US" altLang="zh-CN" sz="2200" b="1" dirty="0"/>
              <a:t>↦ </a:t>
            </a:r>
            <a:r>
              <a:rPr lang="en-US" altLang="zh-CN" sz="2200" b="1" i="1" dirty="0"/>
              <a:t>int </a:t>
            </a:r>
            <a:r>
              <a:rPr lang="en-US" altLang="zh-CN" sz="2200" b="1" dirty="0"/>
              <a:t>, </a:t>
            </a:r>
            <a:r>
              <a:rPr lang="en-US" altLang="zh-CN" sz="2200" b="1" dirty="0">
                <a:sym typeface="Symbol" panose="05050102010706020507" pitchFamily="2" charset="2"/>
              </a:rPr>
              <a:t>a </a:t>
            </a:r>
            <a:r>
              <a:rPr lang="en-US" altLang="zh-CN" sz="2200" b="1" dirty="0"/>
              <a:t>↦ </a:t>
            </a:r>
            <a:r>
              <a:rPr lang="en-US" altLang="zh-CN" sz="2200" b="1" i="1" dirty="0"/>
              <a:t>int </a:t>
            </a:r>
            <a:r>
              <a:rPr lang="en-US" altLang="zh-CN" sz="2200" b="1" dirty="0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4= { </a:t>
            </a:r>
            <a:r>
              <a:rPr lang="en-US" altLang="zh-CN" sz="2200" b="1" i="1" dirty="0">
                <a:sym typeface="Symbol" panose="05050102010706020507" pitchFamily="2" charset="2"/>
              </a:rPr>
              <a:t>N</a:t>
            </a:r>
            <a:r>
              <a:rPr lang="en-US" altLang="zh-CN" sz="2200" b="1" dirty="0">
                <a:sym typeface="Symbol" panose="05050102010706020507" pitchFamily="2" charset="2"/>
              </a:rPr>
              <a:t>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anose="05050102010706020507" pitchFamily="2" charset="2"/>
              </a:rPr>
              <a:t>3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5= { d </a:t>
            </a:r>
            <a:r>
              <a:rPr lang="en-US" altLang="zh-CN" sz="2200" b="1" dirty="0"/>
              <a:t>↦</a:t>
            </a:r>
            <a:r>
              <a:rPr lang="en-US" altLang="zh-CN" sz="2200" b="1" i="1" dirty="0"/>
              <a:t> </a:t>
            </a:r>
            <a:r>
              <a:rPr lang="en-US" altLang="zh-CN" sz="2200" b="1" i="1" dirty="0">
                <a:sym typeface="Symbol" panose="05050102010706020507" pitchFamily="2" charset="2"/>
              </a:rPr>
              <a:t>int</a:t>
            </a:r>
            <a:r>
              <a:rPr lang="en-US" altLang="zh-CN" sz="2200" b="1" i="1" dirty="0"/>
              <a:t> </a:t>
            </a:r>
            <a:r>
              <a:rPr lang="en-US" altLang="zh-CN" sz="2200" b="1" dirty="0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6= { </a:t>
            </a:r>
            <a:r>
              <a:rPr lang="en-US" altLang="zh-CN" sz="2200" b="1" i="1" dirty="0">
                <a:sym typeface="Symbol" panose="05050102010706020507" pitchFamily="2" charset="2"/>
              </a:rPr>
              <a:t>D</a:t>
            </a:r>
            <a:r>
              <a:rPr lang="en-US" altLang="zh-CN" sz="2200" b="1" dirty="0">
                <a:sym typeface="Symbol" panose="05050102010706020507" pitchFamily="2" charset="2"/>
              </a:rPr>
              <a:t>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anose="05050102010706020507" pitchFamily="2" charset="2"/>
              </a:rPr>
              <a:t>5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7 = 2 +4+ 6</a:t>
            </a:r>
            <a:endParaRPr lang="en-US" altLang="zh-CN" sz="2200" b="1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62149" y="6210975"/>
            <a:ext cx="97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0000CC"/>
                </a:solidFill>
              </a:rPr>
              <a:t>Java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4503470" y="4847460"/>
            <a:ext cx="4279287" cy="183824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/>
              <a:t>In Java, forward reference is allowed.</a:t>
            </a:r>
            <a:r>
              <a:rPr lang="zh-CN" altLang="en-US" dirty="0"/>
              <a:t> </a:t>
            </a:r>
            <a:r>
              <a:rPr lang="en-US" altLang="zh-CN" dirty="0"/>
              <a:t>So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/>
              <a:t>, and </a:t>
            </a:r>
            <a:r>
              <a:rPr lang="en-US" altLang="zh-CN" i="1" dirty="0"/>
              <a:t>D</a:t>
            </a:r>
            <a:r>
              <a:rPr lang="en-US" altLang="zh-CN" dirty="0"/>
              <a:t> are all compiled in the environment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kumimoji="1" lang="en-US" altLang="zh-CN" dirty="0">
                <a:sym typeface="Symbol" panose="05050102010706020507" pitchFamily="2" charset="2"/>
              </a:rPr>
              <a:t>7.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/>
              <a:t>The result of the analysis is {</a:t>
            </a:r>
            <a:r>
              <a:rPr lang="en-US" altLang="zh-CN" i="1" dirty="0"/>
              <a:t>M</a:t>
            </a:r>
            <a:r>
              <a:rPr lang="en-US" altLang="zh-CN" dirty="0"/>
              <a:t> ↦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7}.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314447"/>
            <a:ext cx="3886200" cy="4724400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structure M = struct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structure E = struct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 err="1"/>
              <a:t>val</a:t>
            </a:r>
            <a:r>
              <a:rPr lang="en-US" altLang="zh-CN" sz="2800" b="1" dirty="0"/>
              <a:t> a = 5;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end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structure N = struct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 err="1"/>
              <a:t>val</a:t>
            </a:r>
            <a:r>
              <a:rPr lang="en-US" altLang="zh-CN" sz="2800" b="1" dirty="0"/>
              <a:t> b = 10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 err="1"/>
              <a:t>val</a:t>
            </a:r>
            <a:r>
              <a:rPr lang="en-US" altLang="zh-CN" sz="2800" b="1" dirty="0"/>
              <a:t> a = </a:t>
            </a:r>
            <a:r>
              <a:rPr lang="en-US" altLang="zh-CN" sz="2800" b="1" dirty="0" err="1"/>
              <a:t>E.a</a:t>
            </a:r>
            <a:r>
              <a:rPr lang="en-US" altLang="zh-CN" sz="2800" b="1" dirty="0"/>
              <a:t> +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end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structure D = struct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 err="1"/>
              <a:t>val</a:t>
            </a:r>
            <a:r>
              <a:rPr lang="en-US" altLang="zh-CN" sz="2800" b="1" dirty="0"/>
              <a:t> d = </a:t>
            </a:r>
            <a:r>
              <a:rPr lang="en-US" altLang="zh-CN" sz="2800" b="1" dirty="0" err="1"/>
              <a:t>E.a</a:t>
            </a:r>
            <a:r>
              <a:rPr lang="en-US" altLang="zh-CN" sz="2800" b="1" dirty="0"/>
              <a:t> + </a:t>
            </a:r>
            <a:r>
              <a:rPr lang="en-US" altLang="zh-CN" sz="2800" b="1" dirty="0" err="1"/>
              <a:t>N.a</a:t>
            </a:r>
            <a:r>
              <a:rPr lang="en-US" altLang="zh-CN" sz="2800" b="1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end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end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22450" y="6051505"/>
            <a:ext cx="69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CC"/>
                </a:solidFill>
              </a:rPr>
              <a:t>ML</a:t>
            </a:r>
          </a:p>
        </p:txBody>
      </p:sp>
      <p:sp>
        <p:nvSpPr>
          <p:cNvPr id="8" name="内容占位符 2"/>
          <p:cNvSpPr txBox="1"/>
          <p:nvPr/>
        </p:nvSpPr>
        <p:spPr>
          <a:xfrm>
            <a:off x="4292424" y="4230993"/>
            <a:ext cx="4622976" cy="208006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i="1" dirty="0"/>
              <a:t>N</a:t>
            </a:r>
            <a:r>
              <a:rPr lang="en-US" altLang="zh-CN" dirty="0"/>
              <a:t> is compiled using environment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0 +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2. </a:t>
            </a:r>
            <a:r>
              <a:rPr lang="en-US" altLang="zh-CN" i="1" dirty="0"/>
              <a:t>D</a:t>
            </a:r>
            <a:r>
              <a:rPr lang="en-US" altLang="zh-CN" dirty="0"/>
              <a:t> is compiled using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0 +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2 +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4.  </a:t>
            </a:r>
          </a:p>
          <a:p>
            <a:pPr marL="0" indent="0" eaLnBrk="1" hangingPunct="1">
              <a:buNone/>
            </a:pPr>
            <a:r>
              <a:rPr lang="en-US" altLang="zh-CN" dirty="0"/>
              <a:t>The result of the analysis is</a:t>
            </a:r>
            <a:r>
              <a:rPr lang="zh-CN" altLang="en-US" dirty="0"/>
              <a:t> </a:t>
            </a:r>
            <a:r>
              <a:rPr lang="en-US" altLang="zh-CN" dirty="0"/>
              <a:t>also {</a:t>
            </a:r>
            <a:r>
              <a:rPr lang="en-US" altLang="zh-CN" i="1" dirty="0"/>
              <a:t>M</a:t>
            </a:r>
            <a:r>
              <a:rPr lang="en-US" altLang="zh-CN" dirty="0"/>
              <a:t> ↦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7}.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29202" y="1314447"/>
            <a:ext cx="3505200" cy="266964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1 = { a </a:t>
            </a:r>
            <a:r>
              <a:rPr lang="en-US" altLang="zh-CN" sz="2200" b="1" dirty="0"/>
              <a:t>↦</a:t>
            </a:r>
            <a:r>
              <a:rPr lang="en-US" altLang="zh-CN" sz="2200" b="1" i="1" dirty="0"/>
              <a:t> int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2 = { </a:t>
            </a:r>
            <a:r>
              <a:rPr lang="en-US" altLang="zh-CN" sz="2200" b="1" i="1" dirty="0">
                <a:sym typeface="Symbol" panose="05050102010706020507" pitchFamily="2" charset="2"/>
              </a:rPr>
              <a:t>E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anose="05050102010706020507" pitchFamily="2" charset="2"/>
              </a:rPr>
              <a:t>1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3= {b </a:t>
            </a:r>
            <a:r>
              <a:rPr lang="en-US" altLang="zh-CN" sz="2200" b="1" dirty="0"/>
              <a:t>↦ </a:t>
            </a:r>
            <a:r>
              <a:rPr lang="en-US" altLang="zh-CN" sz="2200" b="1" i="1" dirty="0"/>
              <a:t>int </a:t>
            </a:r>
            <a:r>
              <a:rPr lang="en-US" altLang="zh-CN" sz="2200" b="1" dirty="0"/>
              <a:t>, </a:t>
            </a:r>
            <a:r>
              <a:rPr lang="en-US" altLang="zh-CN" sz="2200" b="1" dirty="0">
                <a:sym typeface="Symbol" panose="05050102010706020507" pitchFamily="2" charset="2"/>
              </a:rPr>
              <a:t>a </a:t>
            </a:r>
            <a:r>
              <a:rPr lang="en-US" altLang="zh-CN" sz="2200" b="1" dirty="0"/>
              <a:t>↦ </a:t>
            </a:r>
            <a:r>
              <a:rPr lang="en-US" altLang="zh-CN" sz="2200" b="1" i="1" dirty="0"/>
              <a:t>int </a:t>
            </a:r>
            <a:r>
              <a:rPr lang="en-US" altLang="zh-CN" sz="2200" b="1" dirty="0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4= { </a:t>
            </a:r>
            <a:r>
              <a:rPr lang="en-US" altLang="zh-CN" sz="2200" b="1" i="1" dirty="0">
                <a:sym typeface="Symbol" panose="05050102010706020507" pitchFamily="2" charset="2"/>
              </a:rPr>
              <a:t>N</a:t>
            </a:r>
            <a:r>
              <a:rPr lang="en-US" altLang="zh-CN" sz="2200" b="1" dirty="0">
                <a:sym typeface="Symbol" panose="05050102010706020507" pitchFamily="2" charset="2"/>
              </a:rPr>
              <a:t>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anose="05050102010706020507" pitchFamily="2" charset="2"/>
              </a:rPr>
              <a:t>3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5= { d </a:t>
            </a:r>
            <a:r>
              <a:rPr lang="en-US" altLang="zh-CN" sz="2200" b="1" dirty="0"/>
              <a:t>↦</a:t>
            </a:r>
            <a:r>
              <a:rPr lang="en-US" altLang="zh-CN" sz="2200" b="1" i="1" dirty="0"/>
              <a:t> </a:t>
            </a:r>
            <a:r>
              <a:rPr lang="en-US" altLang="zh-CN" sz="2200" b="1" i="1" dirty="0">
                <a:sym typeface="Symbol" panose="05050102010706020507" pitchFamily="2" charset="2"/>
              </a:rPr>
              <a:t>int</a:t>
            </a:r>
            <a:r>
              <a:rPr lang="en-US" altLang="zh-CN" sz="2200" b="1" i="1" dirty="0"/>
              <a:t> </a:t>
            </a:r>
            <a:r>
              <a:rPr lang="en-US" altLang="zh-CN" sz="2200" b="1" dirty="0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6= { </a:t>
            </a:r>
            <a:r>
              <a:rPr lang="en-US" altLang="zh-CN" sz="2200" b="1" i="1" dirty="0">
                <a:sym typeface="Symbol" panose="05050102010706020507" pitchFamily="2" charset="2"/>
              </a:rPr>
              <a:t>D</a:t>
            </a:r>
            <a:r>
              <a:rPr lang="en-US" altLang="zh-CN" sz="2200" b="1" dirty="0">
                <a:sym typeface="Symbol" panose="05050102010706020507" pitchFamily="2" charset="2"/>
              </a:rPr>
              <a:t>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anose="05050102010706020507" pitchFamily="2" charset="2"/>
              </a:rPr>
              <a:t>5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7 = 2 +4+ 6</a:t>
            </a:r>
            <a:endParaRPr lang="en-US" altLang="zh-C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U3NDkzZjZkYTQ0ZGI2MDM1OWJmMDZmYTJmNWEzZm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2270</TotalTime>
  <Words>3653</Words>
  <Application>Microsoft Macintosh PowerPoint</Application>
  <PresentationFormat>全屏显示(4:3)</PresentationFormat>
  <Paragraphs>450</Paragraphs>
  <Slides>32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等线</vt:lpstr>
      <vt:lpstr>微软雅黑</vt:lpstr>
      <vt:lpstr>Arial</vt:lpstr>
      <vt:lpstr>Calibri</vt:lpstr>
      <vt:lpstr>Calibri Light</vt:lpstr>
      <vt:lpstr>Symbol</vt:lpstr>
      <vt:lpstr>Times New Roman</vt:lpstr>
      <vt:lpstr>Verdana</vt:lpstr>
      <vt:lpstr>Office 主题​​</vt:lpstr>
      <vt:lpstr>默认设计模板</vt:lpstr>
      <vt:lpstr>Office Theme</vt:lpstr>
      <vt:lpstr>PowerPoint 演示文稿</vt:lpstr>
      <vt:lpstr>课程内容</vt:lpstr>
      <vt:lpstr>Overview</vt:lpstr>
      <vt:lpstr>5.1 Symbol Tables</vt:lpstr>
      <vt:lpstr>Symbol Tables</vt:lpstr>
      <vt:lpstr>Symbol Tables</vt:lpstr>
      <vt:lpstr>Symbol Tables</vt:lpstr>
      <vt:lpstr>Multiple Symbol Tables</vt:lpstr>
      <vt:lpstr>Multiple Symbol Tables</vt:lpstr>
      <vt:lpstr>Efficient Imperative Symbol Tables</vt:lpstr>
      <vt:lpstr>Efficient Imperative Symbol Tables</vt:lpstr>
      <vt:lpstr>Efficient Imperative Symbol Tables</vt:lpstr>
      <vt:lpstr>Effective Imperative Symbol Tables</vt:lpstr>
      <vt:lpstr>Efficient Functional Symbol Tables</vt:lpstr>
      <vt:lpstr>Efficient Functional Symbol Tables</vt:lpstr>
      <vt:lpstr>Efficient Functional Symbol Tables</vt:lpstr>
      <vt:lpstr>Efficient Functional Symbol Table</vt:lpstr>
      <vt:lpstr>Symbols in The Tiger Compiler</vt:lpstr>
      <vt:lpstr>Symbols in The Tiger Compiler</vt:lpstr>
      <vt:lpstr>Symbols in The Tiger Compiler</vt:lpstr>
      <vt:lpstr>The Implementation of Symbols</vt:lpstr>
      <vt:lpstr>The Implementation of Symbol Tables</vt:lpstr>
      <vt:lpstr>The Implementation of Symbol Tables</vt:lpstr>
      <vt:lpstr>The Implementation of Symbol Tables</vt:lpstr>
      <vt:lpstr>The Implementation of Symbol Tables</vt:lpstr>
      <vt:lpstr>Bindings for the Tiger Compiler</vt:lpstr>
      <vt:lpstr>Bindings for the Tiger Compiler</vt:lpstr>
      <vt:lpstr>Bindings for the Tiger Compiler</vt:lpstr>
      <vt:lpstr>Bindings for the Tiger Compiler</vt:lpstr>
      <vt:lpstr>Bindings for the Tiger Compiler</vt:lpstr>
      <vt:lpstr>Environments</vt:lpstr>
      <vt:lpstr>Environments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2104</cp:revision>
  <dcterms:created xsi:type="dcterms:W3CDTF">2020-08-10T07:34:00Z</dcterms:created>
  <dcterms:modified xsi:type="dcterms:W3CDTF">2024-04-10T13:42:51Z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3185A5C720204CBBA568AEF4A794612B_13</vt:lpwstr>
  </property>
  <property fmtid="{D5CDD505-2E9C-101B-9397-08002B2CF9AE}" pid="3" name="KSOProductBuildVer">
    <vt:lpwstr>2052-12.1.0.16417</vt:lpwstr>
  </property>
</Properties>
</file>