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23"/>
  </p:notesMasterIdLst>
  <p:handoutMasterIdLst>
    <p:handoutMasterId r:id="rId24"/>
  </p:handoutMasterIdLst>
  <p:sldIdLst>
    <p:sldId id="303" r:id="rId4"/>
    <p:sldId id="1739" r:id="rId5"/>
    <p:sldId id="279" r:id="rId6"/>
    <p:sldId id="280" r:id="rId7"/>
    <p:sldId id="263" r:id="rId8"/>
    <p:sldId id="265" r:id="rId9"/>
    <p:sldId id="264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279"/>
            <p14:sldId id="280"/>
            <p14:sldId id="263"/>
            <p14:sldId id="265"/>
            <p14:sldId id="264"/>
            <p14:sldId id="28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3" autoAdjust="0"/>
    <p:restoredTop sz="81701"/>
  </p:normalViewPr>
  <p:slideViewPr>
    <p:cSldViewPr snapToGrid="0" snapToObjects="1">
      <p:cViewPr varScale="1">
        <p:scale>
          <a:sx n="99" d="100"/>
          <a:sy n="99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7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26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8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5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7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2024/4/10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2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3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2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2024/4/10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28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76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4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51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95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74926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03192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57356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999034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7807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888015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4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1491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A5CC71-BB5A-2AB4-C6F4-375618FF29EA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E62A6-E5BA-C82E-CEDA-7FDEA914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85E8E-125F-0A85-4F65-0CAD61D3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252111"/>
            <a:ext cx="8449733" cy="1905498"/>
          </a:xfrm>
        </p:spPr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constraint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zh-CN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1" lang="zh-CN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kumimoji="1" lang="zh-CN" altLang="en-US" sz="26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E6F64A-CA82-6A61-B7AF-01D8CA480D98}"/>
              </a:ext>
            </a:extLst>
          </p:cNvPr>
          <p:cNvSpPr txBox="1"/>
          <p:nvPr/>
        </p:nvSpPr>
        <p:spPr>
          <a:xfrm>
            <a:off x="1336561" y="3356387"/>
            <a:ext cx="6470878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+mn-ea"/>
              </a:rPr>
              <a:t>transDec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A_dec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d) {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AF00DB"/>
                </a:solidFill>
                <a:effectLst/>
                <a:latin typeface="+mn-ea"/>
              </a:rPr>
              <a:t>switch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kind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" altLang="zh-CN" sz="2000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A_varDec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: { 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    </a:t>
            </a:r>
            <a:r>
              <a:rPr lang="en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e =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transExp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venv,tenv,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d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u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var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init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);</a:t>
            </a: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S_enter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venv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, </a:t>
            </a:r>
            <a:r>
              <a:rPr lang="en" altLang="zh-CN" sz="2000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d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u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var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var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,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E_VarEntry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e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ty</a:t>
            </a:r>
            <a:r>
              <a:rPr lang="en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));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...</a:t>
            </a:r>
            <a:endParaRPr lang="en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对话气泡: 圆角矩形 9">
            <a:extLst>
              <a:ext uri="{FF2B5EF4-FFF2-40B4-BE49-F238E27FC236}">
                <a16:creationId xmlns:a16="http://schemas.microsoft.com/office/drawing/2014/main" id="{CE6E9F16-371B-0FF2-305C-89E58A325D83}"/>
              </a:ext>
            </a:extLst>
          </p:cNvPr>
          <p:cNvSpPr/>
          <p:nvPr/>
        </p:nvSpPr>
        <p:spPr>
          <a:xfrm>
            <a:off x="3400022" y="5157452"/>
            <a:ext cx="3966692" cy="586525"/>
          </a:xfrm>
          <a:prstGeom prst="wedgeRoundRectCallout">
            <a:avLst>
              <a:gd name="adj1" fmla="val -41261"/>
              <a:gd name="adj2" fmla="val -71766"/>
              <a:gd name="adj3" fmla="val 16667"/>
            </a:avLst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type of x inherits from that of exp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4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5CA4-1C8B-69E5-E8E4-95D7B38D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8F5D3-66FE-C116-5724-5E5618AC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64" y="1338698"/>
            <a:ext cx="8086893" cy="3112858"/>
          </a:xfrm>
        </p:spPr>
        <p:txBody>
          <a:bodyPr/>
          <a:lstStyle/>
          <a:p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constraint:</a:t>
            </a:r>
          </a:p>
          <a:p>
            <a:pPr marL="0" indent="0">
              <a:buNone/>
            </a:pP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var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type-id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r>
              <a:rPr kumimoji="1" lang="en" altLang="zh-CN" dirty="0"/>
              <a:t>It will be necessary to check that the constraint and the initializing expression are compatible.</a:t>
            </a:r>
          </a:p>
          <a:p>
            <a:r>
              <a:rPr kumimoji="1" lang="en" altLang="zh-CN" dirty="0"/>
              <a:t>Also, initializing expressions of type </a:t>
            </a:r>
            <a:r>
              <a:rPr kumimoji="1" lang="en" altLang="zh-CN" dirty="0" err="1">
                <a:solidFill>
                  <a:srgbClr val="0070C0"/>
                </a:solidFill>
              </a:rPr>
              <a:t>Ty_Nil</a:t>
            </a:r>
            <a:r>
              <a:rPr kumimoji="1" lang="en" altLang="zh-CN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must be constrained by a </a:t>
            </a:r>
            <a:r>
              <a:rPr kumimoji="1" lang="en" altLang="zh-CN" dirty="0" err="1">
                <a:solidFill>
                  <a:srgbClr val="0070C0"/>
                </a:solidFill>
              </a:rPr>
              <a:t>Ty_Record</a:t>
            </a:r>
            <a:r>
              <a:rPr kumimoji="1" lang="en" altLang="zh-CN" dirty="0"/>
              <a:t> type.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BBBE2-CA32-E119-F8F3-322DB9F484D2}"/>
              </a:ext>
            </a:extLst>
          </p:cNvPr>
          <p:cNvSpPr txBox="1">
            <a:spLocks noChangeArrowheads="1"/>
          </p:cNvSpPr>
          <p:nvPr/>
        </p:nvSpPr>
        <p:spPr>
          <a:xfrm>
            <a:off x="4323958" y="4100414"/>
            <a:ext cx="4645546" cy="2637631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‘{’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‘}’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{,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id:type-id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1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F0F7E-EF34-1210-44FB-AA56C5C3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FDD33-D3A0-8C0D-C59B-B1E78462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5"/>
            <a:ext cx="8449733" cy="276611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Nonrecursive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0" indent="0" algn="ctr">
              <a:buNone/>
            </a:pP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type-id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</a:p>
          <a:p>
            <a:r>
              <a:rPr kumimoji="1" lang="en-US" altLang="zh-CN" dirty="0" err="1">
                <a:cs typeface="Times New Roman" panose="02020603050405020304" pitchFamily="18" charset="0"/>
              </a:rPr>
              <a:t>transTy</a:t>
            </a:r>
            <a:r>
              <a:rPr kumimoji="1" lang="en-US" altLang="zh-CN" dirty="0"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translates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  <a:cs typeface="Times New Roman" panose="02020603050405020304" pitchFamily="18" charset="0"/>
              </a:rPr>
              <a:t>A_ty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  <a:cs typeface="Times New Roman" panose="02020603050405020304" pitchFamily="18" charset="0"/>
              </a:rPr>
              <a:t>Ty_ty</a:t>
            </a:r>
            <a:endParaRPr kumimoji="1"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cs typeface="Times New Roman" panose="02020603050405020304" pitchFamily="18" charset="0"/>
              </a:rPr>
              <a:t>Recursively</a:t>
            </a:r>
          </a:p>
          <a:p>
            <a:r>
              <a:rPr kumimoji="1" lang="en-US" altLang="zh-CN" dirty="0"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fragment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handles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type-declaration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list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length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1 (i.e., only head)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F59777-9FD4-29D6-7DA9-454F34907E2D}"/>
              </a:ext>
            </a:extLst>
          </p:cNvPr>
          <p:cNvSpPr txBox="1"/>
          <p:nvPr/>
        </p:nvSpPr>
        <p:spPr>
          <a:xfrm>
            <a:off x="427647" y="3799061"/>
            <a:ext cx="8383331" cy="2554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+mn-ea"/>
              </a:rPr>
              <a:t>transDec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A_dec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 d) { 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case 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A_typeDec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: { </a:t>
            </a: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  </a:t>
            </a:r>
            <a:r>
              <a:rPr lang="en" altLang="zh-CN" sz="2000" b="1" dirty="0">
                <a:solidFill>
                  <a:srgbClr val="795E26"/>
                </a:solidFill>
                <a:effectLst/>
                <a:latin typeface="+mn-ea"/>
              </a:rPr>
              <a:t>S_enter</a:t>
            </a:r>
          </a:p>
          <a:p>
            <a:r>
              <a:rPr lang="en" altLang="zh-CN" sz="2000" b="1" dirty="0">
                <a:solidFill>
                  <a:srgbClr val="795E26"/>
                </a:solidFill>
                <a:latin typeface="+mn-ea"/>
              </a:rPr>
              <a:t>	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(tenv, 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type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sz="2000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transTy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-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&gt;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sz="2000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sz="2000" b="1" dirty="0" err="1">
                <a:solidFill>
                  <a:srgbClr val="001080"/>
                </a:solidFill>
                <a:effectLst/>
                <a:latin typeface="+mn-ea"/>
              </a:rPr>
              <a:t>type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sz="2000" b="1" dirty="0">
                <a:solidFill>
                  <a:srgbClr val="001080"/>
                </a:solidFill>
                <a:effectLst/>
                <a:latin typeface="+mn-ea"/>
              </a:rPr>
              <a:t>ty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)); 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en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8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F1B8-5329-3661-E388-5E397DB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83904-96B0-8602-29A7-A9DC5E0B2532}"/>
              </a:ext>
            </a:extLst>
          </p:cNvPr>
          <p:cNvSpPr txBox="1"/>
          <p:nvPr/>
        </p:nvSpPr>
        <p:spPr>
          <a:xfrm>
            <a:off x="1224416" y="1597862"/>
            <a:ext cx="6723385" cy="507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d) {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switch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A_functionDec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: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A_fundec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f =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function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267F99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267F99"/>
                </a:solidFill>
                <a:effectLst/>
                <a:latin typeface="+mn-ea"/>
              </a:rPr>
              <a:t>Ty_ty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resultTy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result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267F99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Ty_tyList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formalTys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makeFormalTyList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params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E_FunEntry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formalTys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resultTy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00FFFF"/>
                </a:highlight>
                <a:latin typeface="+mn-ea"/>
              </a:rPr>
              <a:t>S_beginScope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00FFFF"/>
                </a:highlight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{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A_fieldList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Ty_tyList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params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formalTys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tail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tail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  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venv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E_VarEntry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function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body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00FFFF"/>
                </a:highlight>
                <a:latin typeface="+mn-ea"/>
              </a:rPr>
              <a:t>S_endScope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00FFFF"/>
                </a:highlight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break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1C1AE7D-DEF3-12EE-A9B7-24FD86B5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5"/>
            <a:ext cx="8449733" cy="598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tyfields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type-id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pPr marL="0" indent="0" algn="ctr">
              <a:buNone/>
            </a:pPr>
            <a:endParaRPr kumimoji="1" lang="en-US" altLang="zh-CN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5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81A12-0156-7E7C-DBD6-C0C56A1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A5234-CF04-D87A-247C-ADF5BC39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04" y="1407383"/>
            <a:ext cx="8380191" cy="4464330"/>
          </a:xfrm>
        </p:spPr>
        <p:txBody>
          <a:bodyPr/>
          <a:lstStyle/>
          <a:p>
            <a:r>
              <a:rPr kumimoji="1" lang="en" altLang="zh-CN" dirty="0"/>
              <a:t>The above code is very stripped-down implementation: </a:t>
            </a:r>
          </a:p>
          <a:p>
            <a:pPr lvl="1"/>
            <a:r>
              <a:rPr kumimoji="1" lang="en" altLang="zh-CN" dirty="0"/>
              <a:t>it handles only the case of a single function;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endParaRPr kumimoji="1" lang="en" altLang="zh-CN" dirty="0"/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errors</a:t>
            </a:r>
          </a:p>
          <a:p>
            <a:pPr lvl="1"/>
            <a:r>
              <a:rPr kumimoji="1" lang="en-US" altLang="zh-CN" dirty="0"/>
              <a:t>it doesn’t check that the type of the body expression matches the declared result type</a:t>
            </a:r>
          </a:p>
          <a:p>
            <a:pPr lvl="1"/>
            <a:r>
              <a:rPr kumimoji="1" lang="en-US" altLang="zh-CN" dirty="0"/>
              <a:t>…</a:t>
            </a:r>
          </a:p>
          <a:p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f(a: ta, b: tb) : rt =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r>
              <a:rPr kumimoji="1" lang="en" altLang="zh-CN" b="1" i="1" dirty="0" err="1">
                <a:solidFill>
                  <a:srgbClr val="0070C0"/>
                </a:solidFill>
              </a:rPr>
              <a:t>makeFormalTyList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traverses</a:t>
            </a:r>
            <a:r>
              <a:rPr kumimoji="1" lang="zh-CN" altLang="en-US" dirty="0"/>
              <a:t> </a:t>
            </a:r>
            <a:r>
              <a:rPr kumimoji="1" lang="en" altLang="zh-CN" dirty="0"/>
              <a:t>the list of formal parameters and returns a list of their types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2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4AFAC-9AA7-EB5B-54EF-C064753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F44BF-BC79-331A-37DC-FEA4A0E75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2" y="1620004"/>
            <a:ext cx="8449733" cy="33775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list = {first: int, rest: list}</a:t>
            </a:r>
          </a:p>
          <a:p>
            <a:r>
              <a:rPr kumimoji="1" lang="en-US" altLang="zh-CN" dirty="0">
                <a:cs typeface="Times New Roman" panose="02020603050405020304" pitchFamily="18" charset="0"/>
              </a:rPr>
              <a:t>Before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adding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list</a:t>
            </a:r>
            <a:r>
              <a:rPr kumimoji="1" lang="zh-CN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type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environment,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we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need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{first: int, rest: list}</a:t>
            </a:r>
          </a:p>
          <a:p>
            <a:r>
              <a:rPr kumimoji="1" lang="en-US" altLang="zh-CN" i="1" dirty="0">
                <a:cs typeface="Times New Roman" panose="02020603050405020304" pitchFamily="18" charset="0"/>
              </a:rPr>
              <a:t>Processing</a:t>
            </a:r>
            <a:r>
              <a:rPr kumimoji="1" lang="zh-CN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type list = {first: int, rest: list}</a:t>
            </a:r>
            <a:r>
              <a:rPr kumimoji="1" lang="zh-CN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requires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lookup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list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from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type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environment</a:t>
            </a:r>
          </a:p>
          <a:p>
            <a:pPr lvl="1"/>
            <a:r>
              <a:rPr kumimoji="1"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undefined</a:t>
            </a:r>
            <a:r>
              <a:rPr kumimoji="1" lang="zh-CN" alt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type!</a:t>
            </a:r>
          </a:p>
          <a:p>
            <a:r>
              <a:rPr kumimoji="1" lang="en-US" altLang="zh-CN" dirty="0">
                <a:cs typeface="Times New Roman" panose="02020603050405020304" pitchFamily="18" charset="0"/>
              </a:rPr>
              <a:t>How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handle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838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687C-BB30-AF6F-4BF4-1240281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4564F-E232-BAC6-22E7-3C4E8291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32" y="999066"/>
            <a:ext cx="8833358" cy="5571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list = {first: int, rest: list}</a:t>
            </a:r>
            <a:endParaRPr kumimoji="1" lang="en" altLang="zh-CN" dirty="0">
              <a:cs typeface="Times New Roman" panose="02020603050405020304" pitchFamily="18" charset="0"/>
            </a:endParaRPr>
          </a:p>
          <a:p>
            <a:r>
              <a:rPr kumimoji="1" lang="en" altLang="zh-CN" dirty="0">
                <a:cs typeface="Times New Roman" panose="02020603050405020304" pitchFamily="18" charset="0"/>
              </a:rPr>
              <a:t>Solu</a:t>
            </a:r>
            <a:r>
              <a:rPr kumimoji="1" lang="en-US" altLang="zh-CN" dirty="0" err="1">
                <a:cs typeface="Times New Roman" panose="02020603050405020304" pitchFamily="18" charset="0"/>
              </a:rPr>
              <a:t>tion</a:t>
            </a:r>
            <a:r>
              <a:rPr kumimoji="1" lang="en-US" altLang="zh-CN" dirty="0"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put all the “headers” in the environment ﬁrst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though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do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not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bodies)</a:t>
            </a:r>
          </a:p>
          <a:p>
            <a:r>
              <a:rPr kumimoji="1" lang="en-US" altLang="zh-CN" dirty="0">
                <a:cs typeface="Times New Roman" panose="02020603050405020304" pitchFamily="18" charset="0"/>
              </a:rPr>
              <a:t>What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is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header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example?</a:t>
            </a:r>
          </a:p>
          <a:p>
            <a:endParaRPr kumimoji="1" lang="en-US" altLang="zh-CN" dirty="0"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cs typeface="Times New Roman" panose="02020603050405020304" pitchFamily="18" charset="0"/>
              </a:rPr>
              <a:t>How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enter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header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into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an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environment?</a:t>
            </a:r>
          </a:p>
          <a:p>
            <a:pPr marL="0" indent="0" algn="ctr">
              <a:buNone/>
            </a:pPr>
            <a:r>
              <a:rPr kumimoji="1"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S_enter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tenv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kumimoji="1"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Ty_Name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(name,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NULL));</a:t>
            </a:r>
            <a:endParaRPr kumimoji="1" lang="en-US" altLang="zh-CN" dirty="0"/>
          </a:p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transTy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“body”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{first: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rest: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list}</a:t>
            </a:r>
          </a:p>
          <a:p>
            <a:r>
              <a:rPr kumimoji="1" lang="en" altLang="zh-CN" dirty="0">
                <a:cs typeface="Times New Roman" panose="02020603050405020304" pitchFamily="18" charset="0"/>
              </a:rPr>
              <a:t>The</a:t>
            </a:r>
            <a:r>
              <a:rPr kumimoji="1" lang="en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type </a:t>
            </a:r>
            <a:r>
              <a:rPr kumimoji="1" lang="en" altLang="zh-CN" dirty="0">
                <a:cs typeface="Times New Roman" panose="02020603050405020304" pitchFamily="18" charset="0"/>
              </a:rPr>
              <a:t>that </a:t>
            </a:r>
            <a:r>
              <a:rPr kumimoji="1" lang="en" altLang="zh-CN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transTy</a:t>
            </a:r>
            <a:r>
              <a:rPr kumimoji="1" lang="en" altLang="zh-CN" dirty="0">
                <a:cs typeface="Times New Roman" panose="02020603050405020304" pitchFamily="18" charset="0"/>
              </a:rPr>
              <a:t> returns can then be assigned into the ty ﬁeld within the </a:t>
            </a:r>
            <a:r>
              <a:rPr kumimoji="1" lang="en" altLang="zh-CN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Ty_Name</a:t>
            </a:r>
            <a:r>
              <a:rPr kumimoji="1" lang="en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cs typeface="Times New Roman" panose="02020603050405020304" pitchFamily="18" charset="0"/>
              </a:rPr>
              <a:t>struct.</a:t>
            </a:r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EE187-C3C4-2D0F-1019-4A9D7114D4E1}"/>
              </a:ext>
            </a:extLst>
          </p:cNvPr>
          <p:cNvSpPr txBox="1"/>
          <p:nvPr/>
        </p:nvSpPr>
        <p:spPr>
          <a:xfrm>
            <a:off x="5807911" y="2106208"/>
            <a:ext cx="2949389" cy="9233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struct {</a:t>
            </a:r>
          </a:p>
          <a:p>
            <a:r>
              <a:rPr lang="en" altLang="zh-CN" b="1" dirty="0">
                <a:solidFill>
                  <a:schemeClr val="bg1"/>
                </a:solidFill>
                <a:latin typeface="Menlo" panose="020B0609030804020204" pitchFamily="49" charset="0"/>
              </a:rPr>
              <a:t>	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1" dirty="0">
                <a:solidFill>
                  <a:schemeClr val="bg1"/>
                </a:solidFill>
                <a:latin typeface="Menlo" panose="020B0609030804020204" pitchFamily="49" charset="0"/>
              </a:rPr>
              <a:t>	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Ty_ty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ty;} name;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59EA-6F37-6013-D80C-E3A2C753DF7B}"/>
              </a:ext>
            </a:extLst>
          </p:cNvPr>
          <p:cNvSpPr txBox="1"/>
          <p:nvPr/>
        </p:nvSpPr>
        <p:spPr>
          <a:xfrm>
            <a:off x="2064589" y="2803322"/>
            <a:ext cx="1794294" cy="4524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 list =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E8F0622-33D5-4A91-1495-3C272915B98A}"/>
              </a:ext>
            </a:extLst>
          </p:cNvPr>
          <p:cNvCxnSpPr>
            <a:cxnSpLocks/>
          </p:cNvCxnSpPr>
          <p:nvPr/>
        </p:nvCxnSpPr>
        <p:spPr>
          <a:xfrm flipV="1">
            <a:off x="6331789" y="3071004"/>
            <a:ext cx="950816" cy="763666"/>
          </a:xfrm>
          <a:prstGeom prst="curvedConnector3">
            <a:avLst>
              <a:gd name="adj1" fmla="val 1044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B150-6B00-B753-D4F0-582B455D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0B3E8-383B-CC42-7B83-30053708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385545"/>
          </a:xfrm>
        </p:spPr>
        <p:txBody>
          <a:bodyPr/>
          <a:lstStyle/>
          <a:p>
            <a:r>
              <a:rPr kumimoji="1" lang="en" altLang="zh-CN" dirty="0"/>
              <a:t>Every cycle in a set of mutually recursive type declarations must pass through a record or array declaration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C004DE-1228-DD62-818A-4E46E48FFFAA}"/>
              </a:ext>
            </a:extLst>
          </p:cNvPr>
          <p:cNvSpPr txBox="1"/>
          <p:nvPr/>
        </p:nvSpPr>
        <p:spPr>
          <a:xfrm>
            <a:off x="5558115" y="2349937"/>
            <a:ext cx="2501802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7D293-999F-A4C8-D30C-E622A8EAB0B1}"/>
              </a:ext>
            </a:extLst>
          </p:cNvPr>
          <p:cNvSpPr txBox="1"/>
          <p:nvPr/>
        </p:nvSpPr>
        <p:spPr>
          <a:xfrm>
            <a:off x="522606" y="2362785"/>
            <a:ext cx="1981200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A8F7A72-2192-7690-BF63-2147DCF9E0BA}"/>
              </a:ext>
            </a:extLst>
          </p:cNvPr>
          <p:cNvSpPr txBox="1">
            <a:spLocks/>
          </p:cNvSpPr>
          <p:nvPr/>
        </p:nvSpPr>
        <p:spPr>
          <a:xfrm>
            <a:off x="361242" y="6093684"/>
            <a:ext cx="8449733" cy="58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Illegal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type-checker</a:t>
            </a:r>
            <a:endParaRPr kumimoji="1" lang="zh-CN" alt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B19C8ED-0048-0176-442A-24787E5A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661" y="2080071"/>
            <a:ext cx="1742236" cy="898918"/>
          </a:xfrm>
          <a:prstGeom prst="wedgeRoundRectCallout">
            <a:avLst>
              <a:gd name="adj1" fmla="val -95560"/>
              <a:gd name="adj2" fmla="val 11775"/>
              <a:gd name="adj3" fmla="val 16667"/>
            </a:avLst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/>
              <a:t>It is illegal in Tiger.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B4DA07-1496-4C70-0F55-55A2EB0DE406}"/>
              </a:ext>
            </a:extLst>
          </p:cNvPr>
          <p:cNvSpPr txBox="1"/>
          <p:nvPr/>
        </p:nvSpPr>
        <p:spPr>
          <a:xfrm>
            <a:off x="522606" y="4603629"/>
            <a:ext cx="1995311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417FF84-E073-742F-30D2-C3B806C4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784" y="4343361"/>
            <a:ext cx="1763310" cy="907917"/>
          </a:xfrm>
          <a:prstGeom prst="wedgeRoundRectCallout">
            <a:avLst>
              <a:gd name="adj1" fmla="val -95560"/>
              <a:gd name="adj2" fmla="val 11775"/>
              <a:gd name="adj3" fmla="val 16667"/>
            </a:avLst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/>
              <a:t>It is illegal in Tiger.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4162D0-0885-FD63-6A88-F7132F9B1E80}"/>
              </a:ext>
            </a:extLst>
          </p:cNvPr>
          <p:cNvSpPr txBox="1"/>
          <p:nvPr/>
        </p:nvSpPr>
        <p:spPr>
          <a:xfrm>
            <a:off x="2738212" y="5231067"/>
            <a:ext cx="286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contains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illegal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cycle: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78E147-AB57-7BF8-7D3F-4F22AA95606D}"/>
              </a:ext>
            </a:extLst>
          </p:cNvPr>
          <p:cNvSpPr txBox="1"/>
          <p:nvPr/>
        </p:nvSpPr>
        <p:spPr>
          <a:xfrm>
            <a:off x="5672005" y="4669437"/>
            <a:ext cx="2949389" cy="9233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struct {</a:t>
            </a:r>
          </a:p>
          <a:p>
            <a:r>
              <a:rPr lang="en" altLang="zh-CN" b="1" dirty="0">
                <a:solidFill>
                  <a:schemeClr val="bg1"/>
                </a:solidFill>
                <a:latin typeface="Menlo" panose="020B0609030804020204" pitchFamily="49" charset="0"/>
              </a:rPr>
              <a:t>	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1" dirty="0">
                <a:solidFill>
                  <a:schemeClr val="bg1"/>
                </a:solidFill>
                <a:latin typeface="Menlo" panose="020B0609030804020204" pitchFamily="49" charset="0"/>
              </a:rPr>
              <a:t>	</a:t>
            </a:r>
            <a:r>
              <a:rPr lang="en" altLang="zh-CN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Ty_ty</a:t>
            </a:r>
            <a:r>
              <a:rPr lang="en" altLang="zh-CN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ty;} name;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583EFB-682D-0375-D0DF-D2B0ADA5621D}"/>
              </a:ext>
            </a:extLst>
          </p:cNvPr>
          <p:cNvSpPr txBox="1"/>
          <p:nvPr/>
        </p:nvSpPr>
        <p:spPr>
          <a:xfrm>
            <a:off x="0" y="3171004"/>
            <a:ext cx="380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line1: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b’s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},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{b,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NULL}</a:t>
            </a:r>
          </a:p>
          <a:p>
            <a:r>
              <a:rPr kumimoji="1" lang="en-US" altLang="zh-CN" dirty="0"/>
              <a:t>line2: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{b,</a:t>
            </a:r>
            <a:r>
              <a:rPr kumimoji="1" lang="zh-CN" altLang="en-US" dirty="0"/>
              <a:t> </a:t>
            </a:r>
            <a:r>
              <a:rPr kumimoji="1" lang="en-US" altLang="zh-CN" dirty="0"/>
              <a:t>a’s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b’s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7B240-2B85-73BC-F135-A15CA7C0FCBE}"/>
              </a:ext>
            </a:extLst>
          </p:cNvPr>
          <p:cNvSpPr txBox="1"/>
          <p:nvPr/>
        </p:nvSpPr>
        <p:spPr>
          <a:xfrm>
            <a:off x="5558115" y="3171003"/>
            <a:ext cx="380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line1: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b’s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},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{b,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NULL}</a:t>
            </a:r>
          </a:p>
          <a:p>
            <a:r>
              <a:rPr kumimoji="1" lang="en-US" altLang="zh-CN" dirty="0"/>
              <a:t>line2: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Ty_Record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b’s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Ty_Name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61749-1739-4E4A-59FA-241FFE3B8F14}"/>
              </a:ext>
            </a:extLst>
          </p:cNvPr>
          <p:cNvSpPr txBox="1"/>
          <p:nvPr/>
        </p:nvSpPr>
        <p:spPr>
          <a:xfrm>
            <a:off x="3585886" y="3419288"/>
            <a:ext cx="14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actual_ty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will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never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stop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1" grpId="0" animBg="1"/>
      <p:bldP spid="12" grpId="0" animBg="1"/>
      <p:bldP spid="13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CFA1-6E2F-5D55-5230-9256BA20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0033E-D4EA-2149-1CC7-19BB6E8A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1861069"/>
            <a:ext cx="8449733" cy="31358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Mutually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Recursive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Functions</a:t>
            </a:r>
          </a:p>
          <a:p>
            <a:pPr marL="0" indent="0">
              <a:buNone/>
            </a:pP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calls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calls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pass:</a:t>
            </a:r>
            <a:r>
              <a:rPr kumimoji="1" lang="zh-CN" altLang="en-US" dirty="0"/>
              <a:t> </a:t>
            </a:r>
            <a:r>
              <a:rPr kumimoji="1" lang="en" altLang="zh-CN" dirty="0"/>
              <a:t>gathers information about the </a:t>
            </a:r>
            <a:r>
              <a:rPr kumimoji="1" lang="en" altLang="zh-CN" i="1" dirty="0">
                <a:solidFill>
                  <a:srgbClr val="0070C0"/>
                </a:solidFill>
              </a:rPr>
              <a:t>header</a:t>
            </a:r>
            <a:r>
              <a:rPr kumimoji="1" lang="en" altLang="zh-CN" dirty="0"/>
              <a:t> of each function (function name, formal parameter list, return type) but leaves the bodies of the functions untouched.</a:t>
            </a:r>
          </a:p>
          <a:p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pass:</a:t>
            </a:r>
            <a:r>
              <a:rPr kumimoji="1" lang="zh-CN" altLang="en-US" dirty="0"/>
              <a:t> </a:t>
            </a:r>
            <a:r>
              <a:rPr kumimoji="1" lang="en" altLang="zh-CN" dirty="0"/>
              <a:t>processes the </a:t>
            </a:r>
            <a:r>
              <a:rPr kumimoji="1" lang="en" altLang="zh-CN" dirty="0">
                <a:solidFill>
                  <a:srgbClr val="0070C0"/>
                </a:solidFill>
              </a:rPr>
              <a:t>bodies</a:t>
            </a:r>
            <a:r>
              <a:rPr kumimoji="1" lang="en" altLang="zh-CN" dirty="0"/>
              <a:t> of all function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augmented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67946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ACC6B-FD8E-5E7E-002B-50924DC5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FF9D5-384D-6D91-63AA-C4FA8C2E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(a,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09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dirty="0">
                      <a:solidFill>
                        <a:srgbClr val="1F497D"/>
                      </a:solidFill>
                      <a:latin typeface="Calibri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Parsing</a:t>
                  </a: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dirty="0">
                      <a:solidFill>
                        <a:srgbClr val="1F497D"/>
                      </a:solidFill>
                      <a:latin typeface="Calibri"/>
                      <a:ea typeface="宋体" panose="02010600030101010101" pitchFamily="2" charset="-122"/>
                    </a:rPr>
                    <a:t>4</a:t>
                  </a:r>
                  <a:endParaRPr kumimoji="1" lang="zh-CN" altLang="en-US" sz="2000" dirty="0">
                    <a:solidFill>
                      <a:srgbClr val="1F497D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3469176"/>
            <a:ext cx="8449733" cy="24299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analysis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compiler:</a:t>
            </a:r>
          </a:p>
          <a:p>
            <a:r>
              <a:rPr kumimoji="1" lang="en-US" altLang="zh-CN" dirty="0"/>
              <a:t>connects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</a:p>
          <a:p>
            <a:r>
              <a:rPr kumimoji="1" lang="en-GB" altLang="zh-CN" dirty="0"/>
              <a:t>checks that each expression has a correct type</a:t>
            </a:r>
          </a:p>
          <a:p>
            <a:r>
              <a:rPr kumimoji="1" lang="en" altLang="zh-CN" dirty="0"/>
              <a:t>translates the abstract syntax into a simpler representation suitable for generating machine code (in Chapter 7)</a:t>
            </a:r>
          </a:p>
        </p:txBody>
      </p:sp>
      <p:sp>
        <p:nvSpPr>
          <p:cNvPr id="5" name="流程图: 可选过程 3">
            <a:extLst>
              <a:ext uri="{FF2B5EF4-FFF2-40B4-BE49-F238E27FC236}">
                <a16:creationId xmlns:a16="http://schemas.microsoft.com/office/drawing/2014/main" id="{0A4BD420-0F83-E987-0AB4-929A2F85EC50}"/>
              </a:ext>
            </a:extLst>
          </p:cNvPr>
          <p:cNvSpPr/>
          <p:nvPr/>
        </p:nvSpPr>
        <p:spPr>
          <a:xfrm>
            <a:off x="1144437" y="1760733"/>
            <a:ext cx="6855124" cy="83388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se-man-tic</a:t>
            </a:r>
            <a:r>
              <a:rPr lang="en-US" altLang="zh-CN" sz="2400" dirty="0"/>
              <a:t>: of or relating to meaning in language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94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98789-133C-24E7-CCBD-60F157A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Type-Checking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934E-6A17-C302-C324-1641EF43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1" y="1591412"/>
            <a:ext cx="7954620" cy="3392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The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</a:t>
            </a:r>
            <a:r>
              <a:rPr kumimoji="1" lang="en-US" altLang="zh-CN" sz="2400" dirty="0"/>
              <a:t> module (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semant.h</a:t>
            </a:r>
            <a:r>
              <a:rPr kumimoji="1" lang="en-US" altLang="zh-CN" sz="2400" dirty="0">
                <a:solidFill>
                  <a:srgbClr val="0070C0"/>
                </a:solidFill>
              </a:rPr>
              <a:t>,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semant.c</a:t>
            </a:r>
            <a:r>
              <a:rPr kumimoji="1" lang="en-US" altLang="zh-CN" sz="2400" dirty="0"/>
              <a:t>) performs semantic analysis including type-checking – of abstract syntax.</a:t>
            </a:r>
          </a:p>
          <a:p>
            <a:r>
              <a:rPr kumimoji="1" lang="en-US" altLang="zh-CN" b="1" dirty="0"/>
              <a:t>Type-Checking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expressions</a:t>
            </a:r>
          </a:p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  <a:p>
            <a:endParaRPr kumimoji="1" lang="en-US" altLang="zh-CN" sz="2400" dirty="0"/>
          </a:p>
          <a:p>
            <a:pPr lvl="1"/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1419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98789-133C-24E7-CCBD-60F157A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934E-6A17-C302-C324-1641EF43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999065"/>
            <a:ext cx="9036423" cy="568308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" altLang="zh-CN" dirty="0"/>
              <a:t>that recur over syntax trees: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The type-checker is a </a:t>
            </a:r>
            <a:r>
              <a:rPr kumimoji="1" lang="en" altLang="zh-CN" i="1" dirty="0">
                <a:solidFill>
                  <a:srgbClr val="FF0000"/>
                </a:solidFill>
              </a:rPr>
              <a:t>recursive function</a:t>
            </a:r>
            <a:r>
              <a:rPr kumimoji="1" lang="en" altLang="zh-CN" i="1" dirty="0"/>
              <a:t> </a:t>
            </a:r>
            <a:r>
              <a:rPr kumimoji="1" lang="en" altLang="zh-CN" dirty="0"/>
              <a:t>of the abstract syntax tree.   -- </a:t>
            </a:r>
            <a:r>
              <a:rPr kumimoji="1" lang="en" altLang="zh-CN" b="1" dirty="0" err="1">
                <a:solidFill>
                  <a:srgbClr val="FF0000"/>
                </a:solidFill>
              </a:rPr>
              <a:t>transExp</a:t>
            </a:r>
            <a:endParaRPr kumimoji="1" lang="en" altLang="zh-CN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kumimoji="0" lang="en-US" altLang="zh-CN" sz="2400" b="1" dirty="0"/>
              <a:t>argument</a:t>
            </a:r>
            <a:r>
              <a:rPr kumimoji="0" lang="en-US" altLang="zh-CN" sz="2400" dirty="0"/>
              <a:t>: </a:t>
            </a:r>
            <a:r>
              <a:rPr kumimoji="0" lang="zh-CN" altLang="en-US" sz="2400" dirty="0"/>
              <a:t>   </a:t>
            </a:r>
            <a:r>
              <a:rPr kumimoji="0" lang="en-US" altLang="zh-CN" sz="2400" dirty="0"/>
              <a:t>a value environment   </a:t>
            </a:r>
            <a:r>
              <a:rPr kumimoji="0" lang="en-US" altLang="zh-CN" sz="2400" dirty="0" err="1">
                <a:solidFill>
                  <a:srgbClr val="0000CC"/>
                </a:solidFill>
              </a:rPr>
              <a:t>venv</a:t>
            </a:r>
            <a:endParaRPr kumimoji="0" lang="en-US" altLang="zh-CN" sz="2400" dirty="0">
              <a:solidFill>
                <a:srgbClr val="0000CC"/>
              </a:solidFill>
            </a:endParaRPr>
          </a:p>
          <a:p>
            <a:pPr lvl="4" eaLnBrk="1" hangingPunct="1">
              <a:buFontTx/>
              <a:buNone/>
            </a:pPr>
            <a:r>
              <a:rPr kumimoji="0" lang="en-US" altLang="zh-CN" sz="2400" dirty="0"/>
              <a:t>a type environment  </a:t>
            </a:r>
            <a:r>
              <a:rPr kumimoji="0" lang="en-US" altLang="zh-CN" sz="2400" dirty="0" err="1">
                <a:solidFill>
                  <a:srgbClr val="0000CC"/>
                </a:solidFill>
              </a:rPr>
              <a:t>tenv</a:t>
            </a:r>
            <a:endParaRPr kumimoji="0" lang="en-US" altLang="zh-CN" sz="2400" dirty="0">
              <a:solidFill>
                <a:srgbClr val="0000CC"/>
              </a:solidFill>
            </a:endParaRPr>
          </a:p>
          <a:p>
            <a:pPr lvl="4" eaLnBrk="1" hangingPunct="1">
              <a:buFontTx/>
              <a:buNone/>
            </a:pPr>
            <a:r>
              <a:rPr kumimoji="0" lang="en-US" altLang="zh-CN" sz="2400" dirty="0"/>
              <a:t>an expression</a:t>
            </a:r>
            <a:r>
              <a:rPr kumimoji="0"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</a:p>
          <a:p>
            <a:pPr marL="0" lvl="4">
              <a:buNone/>
            </a:pPr>
            <a:r>
              <a:rPr kumimoji="0" lang="zh-CN" altLang="en-US" sz="2400" dirty="0">
                <a:solidFill>
                  <a:schemeClr val="tx2"/>
                </a:solidFill>
              </a:rPr>
              <a:t>   </a:t>
            </a:r>
            <a:r>
              <a:rPr kumimoji="0" lang="en-US" altLang="zh-CN" sz="2400" b="1" dirty="0">
                <a:solidFill>
                  <a:srgbClr val="002060"/>
                </a:solidFill>
              </a:rPr>
              <a:t>result:</a:t>
            </a:r>
            <a:r>
              <a:rPr kumimoji="0" lang="en-US" altLang="zh-CN" sz="2400" dirty="0">
                <a:solidFill>
                  <a:srgbClr val="002060"/>
                </a:solidFill>
              </a:rPr>
              <a:t>  containing a translated expression and its Tiger-language type</a:t>
            </a:r>
            <a:r>
              <a:rPr lang="en-US" altLang="zh-CN" sz="2400" dirty="0">
                <a:solidFill>
                  <a:srgbClr val="002060"/>
                </a:solidFill>
              </a:rPr>
              <a:t>:</a:t>
            </a:r>
            <a:r>
              <a:rPr kumimoji="0" lang="en-US" altLang="zh-CN" sz="2400" dirty="0">
                <a:solidFill>
                  <a:schemeClr val="tx2"/>
                </a:solidFill>
              </a:rPr>
              <a:t> </a:t>
            </a:r>
          </a:p>
          <a:p>
            <a:pPr marL="0" lvl="4" algn="ctr">
              <a:buNone/>
            </a:pPr>
            <a:r>
              <a:rPr lang="en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Ty_ty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;};</a:t>
            </a:r>
            <a:endParaRPr kumimoji="1"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7150" lvl="4" indent="-285750"/>
            <a:r>
              <a:rPr kumimoji="1" lang="en-US" altLang="zh-CN" sz="2600" dirty="0"/>
              <a:t>e.g.,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CFBE1-D40D-D0BD-ABB1-5EB23F673786}"/>
              </a:ext>
            </a:extLst>
          </p:cNvPr>
          <p:cNvSpPr txBox="1"/>
          <p:nvPr/>
        </p:nvSpPr>
        <p:spPr>
          <a:xfrm>
            <a:off x="361243" y="1920731"/>
            <a:ext cx="8421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Void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" altLang="zh-CN" b="1" dirty="0" err="1">
                <a:solidFill>
                  <a:srgbClr val="267F99"/>
                </a:solidFill>
                <a:effectLst/>
                <a:latin typeface="+mn-ea"/>
              </a:rPr>
              <a:t>Ty_ty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</p:txBody>
      </p:sp>
      <p:sp>
        <p:nvSpPr>
          <p:cNvPr id="4" name="对话气泡: 圆角矩形 9">
            <a:extLst>
              <a:ext uri="{FF2B5EF4-FFF2-40B4-BE49-F238E27FC236}">
                <a16:creationId xmlns:a16="http://schemas.microsoft.com/office/drawing/2014/main" id="{603C9324-90CC-557A-9BF9-A5D08245E3A6}"/>
              </a:ext>
            </a:extLst>
          </p:cNvPr>
          <p:cNvSpPr/>
          <p:nvPr/>
        </p:nvSpPr>
        <p:spPr>
          <a:xfrm>
            <a:off x="5025624" y="6122181"/>
            <a:ext cx="2449902" cy="448437"/>
          </a:xfrm>
          <a:prstGeom prst="wedgeRoundRectCallout">
            <a:avLst>
              <a:gd name="adj1" fmla="val -41261"/>
              <a:gd name="adj2" fmla="val -71766"/>
              <a:gd name="adj3" fmla="val 16667"/>
            </a:avLst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translated expression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8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292C-6E25-2F45-CE0D-CCA26425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D982F-7E47-38A6-5D50-1436E5C3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Tiger’s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non-overloaded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’+’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38BCBB-8784-8762-B2F4-EECBBB7A9A2D}"/>
              </a:ext>
            </a:extLst>
          </p:cNvPr>
          <p:cNvSpPr txBox="1"/>
          <p:nvPr/>
        </p:nvSpPr>
        <p:spPr>
          <a:xfrm>
            <a:off x="361243" y="1502688"/>
            <a:ext cx="84497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switch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A_opExp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: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A_oper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oper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op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oper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   </a:t>
            </a:r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left =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venv,tenv,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op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left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   </a:t>
            </a:r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right=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venv,tenv,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op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right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oper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==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A_plusOp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       </a:t>
            </a:r>
            <a:r>
              <a:rPr lang="en" altLang="zh-CN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if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left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ty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!=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Ty_int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   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EM_error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op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left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pos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, </a:t>
            </a:r>
            <a:r>
              <a:rPr lang="en" altLang="zh-CN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n-ea"/>
              </a:rPr>
              <a:t>"integer required"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       </a:t>
            </a:r>
            <a:r>
              <a:rPr lang="en" altLang="zh-CN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if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(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right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ty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!=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Ty_int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   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EM_error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op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right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pos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,</a:t>
            </a:r>
            <a:r>
              <a:rPr lang="en" altLang="zh-CN" b="1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n-ea"/>
              </a:rPr>
              <a:t>"integer</a:t>
            </a:r>
            <a:r>
              <a:rPr lang="en" altLang="zh-CN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n-ea"/>
              </a:rPr>
              <a:t> required"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       </a:t>
            </a:r>
            <a:r>
              <a:rPr lang="en" altLang="zh-CN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" altLang="zh-CN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n-ea"/>
              </a:rPr>
              <a:t>NULL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,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Ty_Int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());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}...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latin typeface="+mn-ea"/>
              </a:rPr>
              <a:t>assert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r>
              <a:rPr lang="en" altLang="zh-CN" b="1" dirty="0">
                <a:solidFill>
                  <a:srgbClr val="008000"/>
                </a:solidFill>
                <a:effectLst/>
                <a:latin typeface="+mn-ea"/>
              </a:rPr>
              <a:t> /* should have returned from some clause of the switch */</a:t>
            </a:r>
            <a:endParaRPr lang="en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13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7DB1-38E2-F0F2-9408-5FEE0175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Subscripts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8939A-EAAF-58C7-EE84-212E6F93DB6C}"/>
              </a:ext>
            </a:extLst>
          </p:cNvPr>
          <p:cNvSpPr txBox="1"/>
          <p:nvPr/>
        </p:nvSpPr>
        <p:spPr>
          <a:xfrm>
            <a:off x="1005644" y="2569386"/>
            <a:ext cx="7471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) {</a:t>
            </a:r>
          </a:p>
          <a:p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switch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A_simpleVar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: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E_enventry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x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simple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x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&amp;&amp;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x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kind</a:t>
            </a:r>
            <a:r>
              <a:rPr lang="zh-CN" altLang="en-US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==</a:t>
            </a:r>
            <a:r>
              <a:rPr lang="zh-CN" alt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E_varEntry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v is a defined var in value env.</a:t>
            </a:r>
            <a:endParaRPr lang="en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795E26"/>
                </a:solidFill>
                <a:highlight>
                  <a:srgbClr val="FFFF00"/>
                </a:highlight>
                <a:latin typeface="+mn-ea"/>
              </a:rPr>
              <a:t>actual_ty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x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var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));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skip placeholders</a:t>
            </a:r>
            <a:endParaRPr lang="en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else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{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EM_error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pos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A31515"/>
                </a:solidFill>
                <a:effectLst/>
                <a:latin typeface="+mn-ea"/>
              </a:rPr>
              <a:t>“undefined variable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%s</a:t>
            </a:r>
            <a:r>
              <a:rPr lang="en" altLang="zh-CN" b="1" dirty="0">
                <a:solidFill>
                  <a:srgbClr val="A31515"/>
                </a:solidFill>
                <a:effectLst/>
                <a:latin typeface="+mn-ea"/>
              </a:rPr>
              <a:t>”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S_name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simple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Ty_Int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());}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A_fieldVar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  <a:endParaRPr lang="en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75446C-6126-1ACB-4F50-9972AD7DB59A}"/>
              </a:ext>
            </a:extLst>
          </p:cNvPr>
          <p:cNvSpPr txBox="1">
            <a:spLocks noChangeArrowheads="1"/>
          </p:cNvSpPr>
          <p:nvPr/>
        </p:nvSpPr>
        <p:spPr>
          <a:xfrm>
            <a:off x="2263338" y="1156524"/>
            <a:ext cx="4645546" cy="1236627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lvalue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lvalue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lvalue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30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98789-133C-24E7-CCBD-60F157A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Type-Checking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934E-6A17-C302-C324-1641EF43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631669"/>
            <a:ext cx="8449734" cy="3392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The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</a:t>
            </a:r>
            <a:r>
              <a:rPr kumimoji="1" lang="en-US" altLang="zh-CN" sz="2400" dirty="0"/>
              <a:t> module (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semant.h</a:t>
            </a:r>
            <a:r>
              <a:rPr kumimoji="1" lang="en-US" altLang="zh-CN" sz="2400" dirty="0">
                <a:solidFill>
                  <a:srgbClr val="0070C0"/>
                </a:solidFill>
              </a:rPr>
              <a:t>,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semant.c</a:t>
            </a:r>
            <a:r>
              <a:rPr kumimoji="1" lang="en-US" altLang="zh-CN" sz="2400" dirty="0"/>
              <a:t>) performs semantic analysis including type-checking – of abstract syntax.</a:t>
            </a:r>
          </a:p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</a:p>
          <a:p>
            <a:r>
              <a:rPr kumimoji="1" lang="en-US" altLang="zh-CN" b="1" dirty="0"/>
              <a:t>Type-Checking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  <a:p>
            <a:endParaRPr kumimoji="1" lang="en-US" altLang="zh-CN" sz="2400" dirty="0"/>
          </a:p>
          <a:p>
            <a:pPr lvl="1"/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611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0238-E032-7B75-60C3-B6218807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4AE9-410E-1A21-3388-A1A6C804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21" y="1027256"/>
            <a:ext cx="8782757" cy="987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Environments</a:t>
            </a:r>
            <a:r>
              <a:rPr kumimoji="1" lang="zh-CN" altLang="en-US" dirty="0"/>
              <a:t> </a:t>
            </a:r>
            <a:r>
              <a:rPr kumimoji="1" lang="en" altLang="zh-CN" dirty="0"/>
              <a:t>are constructed and augmented by declarations.</a:t>
            </a:r>
          </a:p>
          <a:p>
            <a:r>
              <a:rPr kumimoji="1" lang="en" altLang="zh-CN" dirty="0"/>
              <a:t>In Tiger, declarations appear only in a </a:t>
            </a:r>
            <a:r>
              <a:rPr kumimoji="1" lang="en" altLang="zh-CN" b="1" dirty="0"/>
              <a:t>let</a:t>
            </a:r>
            <a:r>
              <a:rPr kumimoji="1" lang="en" altLang="zh-CN" dirty="0"/>
              <a:t> expression.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72C77-292D-5B0D-17D1-ED2DB3392C88}"/>
              </a:ext>
            </a:extLst>
          </p:cNvPr>
          <p:cNvSpPr txBox="1"/>
          <p:nvPr/>
        </p:nvSpPr>
        <p:spPr>
          <a:xfrm>
            <a:off x="691365" y="2169024"/>
            <a:ext cx="7761270" cy="42473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S_table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a) {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switch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kind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...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case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A_letExp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: {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expty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exp;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A_decList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d;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(d = 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let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decs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; d; d=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tail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 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+mn-ea"/>
              </a:rPr>
              <a:t>transDec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venv,tenv,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effectLst/>
                <a:latin typeface="+mn-ea"/>
              </a:rPr>
              <a:t>head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exp =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transExp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venv,tenv,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u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let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" altLang="zh-CN" b="1" dirty="0" err="1">
                <a:solidFill>
                  <a:srgbClr val="001080"/>
                </a:solidFill>
                <a:effectLst/>
                <a:latin typeface="+mn-ea"/>
              </a:rPr>
              <a:t>body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795E26"/>
                </a:solidFill>
                <a:effectLst/>
                <a:latin typeface="+mn-ea"/>
              </a:rPr>
              <a:t>     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tenv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+mn-ea"/>
              </a:rPr>
              <a:t>venv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    </a:t>
            </a:r>
            <a:r>
              <a:rPr lang="en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 exp;</a:t>
            </a:r>
            <a:b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}...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0C0087-620E-4621-593A-050BAB76E991}"/>
              </a:ext>
            </a:extLst>
          </p:cNvPr>
          <p:cNvSpPr txBox="1"/>
          <p:nvPr/>
        </p:nvSpPr>
        <p:spPr>
          <a:xfrm>
            <a:off x="3632278" y="5498071"/>
            <a:ext cx="48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solidFill>
                  <a:srgbClr val="0070C0"/>
                </a:solidFill>
              </a:rPr>
              <a:t>How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is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 err="1">
                <a:solidFill>
                  <a:srgbClr val="0070C0"/>
                </a:solidFill>
              </a:rPr>
              <a:t>transDec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implemented?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variable,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type,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201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16603</TotalTime>
  <Words>1980</Words>
  <Application>Microsoft Macintosh PowerPoint</Application>
  <PresentationFormat>全屏显示(4:3)</PresentationFormat>
  <Paragraphs>258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Calibri Light</vt:lpstr>
      <vt:lpstr>Menlo</vt:lpstr>
      <vt:lpstr>Times New Roman</vt:lpstr>
      <vt:lpstr>Verdana</vt:lpstr>
      <vt:lpstr>Office 主题​​</vt:lpstr>
      <vt:lpstr>默认设计模板</vt:lpstr>
      <vt:lpstr>Office Theme</vt:lpstr>
      <vt:lpstr>PowerPoint 演示文稿</vt:lpstr>
      <vt:lpstr>课程内容</vt:lpstr>
      <vt:lpstr>Overview</vt:lpstr>
      <vt:lpstr>Type-Checking</vt:lpstr>
      <vt:lpstr>Type-Checking Expressions</vt:lpstr>
      <vt:lpstr>Type-Checking Expressions: Example</vt:lpstr>
      <vt:lpstr>Type-Checking Variables, Subscripts and Fields</vt:lpstr>
      <vt:lpstr>Type-Checking</vt:lpstr>
      <vt:lpstr>Type-Checking Declarations</vt:lpstr>
      <vt:lpstr>Variable Declarations</vt:lpstr>
      <vt:lpstr>Variable Declarations</vt:lpstr>
      <vt:lpstr>Type Declarations</vt:lpstr>
      <vt:lpstr>Function Declarations</vt:lpstr>
      <vt:lpstr>Function Declarations</vt:lpstr>
      <vt:lpstr>Recursive Declarations</vt:lpstr>
      <vt:lpstr>Recursive Declarations</vt:lpstr>
      <vt:lpstr>Recursive Declarations</vt:lpstr>
      <vt:lpstr>Recursive Declarations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2164</cp:revision>
  <dcterms:created xsi:type="dcterms:W3CDTF">2020-08-10T07:34:11Z</dcterms:created>
  <dcterms:modified xsi:type="dcterms:W3CDTF">2024-04-10T16:41:24Z</dcterms:modified>
</cp:coreProperties>
</file>