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modernComment_118_3A2C6693.xml" ContentType="application/vnd.ms-powerpoint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322" r:id="rId2"/>
    <p:sldId id="324" r:id="rId3"/>
    <p:sldId id="325" r:id="rId4"/>
    <p:sldId id="257" r:id="rId5"/>
    <p:sldId id="323" r:id="rId6"/>
    <p:sldId id="327" r:id="rId7"/>
    <p:sldId id="258" r:id="rId8"/>
    <p:sldId id="328" r:id="rId9"/>
    <p:sldId id="260" r:id="rId10"/>
    <p:sldId id="329" r:id="rId11"/>
    <p:sldId id="262" r:id="rId12"/>
    <p:sldId id="273" r:id="rId13"/>
    <p:sldId id="326" r:id="rId14"/>
    <p:sldId id="263" r:id="rId15"/>
    <p:sldId id="274" r:id="rId16"/>
    <p:sldId id="265" r:id="rId17"/>
    <p:sldId id="275" r:id="rId18"/>
    <p:sldId id="266" r:id="rId19"/>
    <p:sldId id="267" r:id="rId20"/>
    <p:sldId id="276" r:id="rId21"/>
    <p:sldId id="268" r:id="rId22"/>
    <p:sldId id="277" r:id="rId23"/>
    <p:sldId id="269" r:id="rId24"/>
    <p:sldId id="270" r:id="rId25"/>
    <p:sldId id="271" r:id="rId26"/>
    <p:sldId id="278" r:id="rId27"/>
    <p:sldId id="272" r:id="rId28"/>
    <p:sldId id="279" r:id="rId29"/>
    <p:sldId id="280" r:id="rId30"/>
    <p:sldId id="282" r:id="rId31"/>
    <p:sldId id="281" r:id="rId32"/>
    <p:sldId id="283" r:id="rId33"/>
    <p:sldId id="284" r:id="rId34"/>
    <p:sldId id="285" r:id="rId35"/>
    <p:sldId id="286" r:id="rId36"/>
    <p:sldId id="287" r:id="rId37"/>
    <p:sldId id="289" r:id="rId38"/>
    <p:sldId id="331" r:id="rId39"/>
    <p:sldId id="290" r:id="rId40"/>
    <p:sldId id="292" r:id="rId41"/>
    <p:sldId id="294" r:id="rId42"/>
    <p:sldId id="296" r:id="rId43"/>
    <p:sldId id="295" r:id="rId44"/>
    <p:sldId id="297" r:id="rId45"/>
    <p:sldId id="298" r:id="rId46"/>
    <p:sldId id="299" r:id="rId47"/>
    <p:sldId id="300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3" r:id="rId59"/>
    <p:sldId id="314" r:id="rId60"/>
    <p:sldId id="317" r:id="rId61"/>
    <p:sldId id="315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22"/>
            <p14:sldId id="324"/>
            <p14:sldId id="325"/>
            <p14:sldId id="257"/>
            <p14:sldId id="323"/>
            <p14:sldId id="327"/>
            <p14:sldId id="258"/>
            <p14:sldId id="328"/>
            <p14:sldId id="260"/>
            <p14:sldId id="329"/>
            <p14:sldId id="262"/>
            <p14:sldId id="273"/>
            <p14:sldId id="326"/>
            <p14:sldId id="263"/>
            <p14:sldId id="274"/>
            <p14:sldId id="265"/>
            <p14:sldId id="275"/>
            <p14:sldId id="266"/>
            <p14:sldId id="267"/>
            <p14:sldId id="276"/>
            <p14:sldId id="268"/>
            <p14:sldId id="277"/>
            <p14:sldId id="269"/>
            <p14:sldId id="270"/>
            <p14:sldId id="271"/>
            <p14:sldId id="278"/>
            <p14:sldId id="272"/>
            <p14:sldId id="279"/>
            <p14:sldId id="280"/>
            <p14:sldId id="282"/>
            <p14:sldId id="281"/>
            <p14:sldId id="283"/>
            <p14:sldId id="284"/>
            <p14:sldId id="285"/>
            <p14:sldId id="286"/>
            <p14:sldId id="287"/>
            <p14:sldId id="289"/>
            <p14:sldId id="331"/>
            <p14:sldId id="290"/>
            <p14:sldId id="292"/>
            <p14:sldId id="294"/>
            <p14:sldId id="296"/>
            <p14:sldId id="295"/>
            <p14:sldId id="297"/>
            <p14:sldId id="298"/>
            <p14:sldId id="299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3"/>
            <p14:sldId id="314"/>
            <p14:sldId id="317"/>
            <p14:sldId id="315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E0A457-7160-4A14-3EC2-6586609EDFAE}" name="一轩 卜" initials="一卜" userId="3394aa46d4864d1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9" autoAdjust="0"/>
    <p:restoredTop sz="91760"/>
  </p:normalViewPr>
  <p:slideViewPr>
    <p:cSldViewPr snapToGrid="0" snapToObjects="1">
      <p:cViewPr varScale="1">
        <p:scale>
          <a:sx n="164" d="100"/>
          <a:sy n="164" d="100"/>
        </p:scale>
        <p:origin x="18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omments/modernComment_118_3A2C669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485FF6-B1AE-4D9B-8B87-E24FBB1C716A}" authorId="{0AE0A457-7160-4A14-3EC2-6586609EDFAE}" created="2024-04-14T15:44:41.148">
    <pc:sldMkLst xmlns:pc="http://schemas.microsoft.com/office/powerpoint/2013/main/command">
      <pc:docMk/>
      <pc:sldMk cId="975988371" sldId="280"/>
    </pc:sldMkLst>
    <p188:txBody>
      <a:bodyPr/>
      <a:lstStyle/>
      <a:p>
        <a:r>
          <a:rPr lang="zh-CN" altLang="en-US"/>
          <a:t>上周一讲到这里。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BAC2433-2E79-42CD-2AEF-09FF8A87F3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A29A11-BAA7-7C51-39EA-A239F77B9D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  <a:t>2024/4/16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6EE9E-279B-92E3-8F71-E62FDEE970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E1E6E-E5BF-1156-2776-333B5230C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18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  <a:t>2024/4/16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32DAA-E91B-4E64-A167-ADD60F3477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59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481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加了一个结构图，不然这个栈帧不知道在什么地方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89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099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667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625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894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266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146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460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72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2150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17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902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655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009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162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780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034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706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2106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445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4580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089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7792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53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849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11386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9023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183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2220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6056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859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26302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4691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209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2228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646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24280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8826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7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42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50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063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63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07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18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03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63A01E-4848-BF4B-9906-C573923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687D2A-9185-C743-93A9-24F9C92A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1" y="1959360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14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DC7EF8-F7CE-6D41-BB50-4AFB87BCB969}"/>
              </a:ext>
            </a:extLst>
          </p:cNvPr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775C74-8B6A-054B-A23A-9A2FA5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4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ABA7FF9-1C74-584B-94A4-58E31F820A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B58DE52-1A7F-9E42-8369-739F5502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2024/4/16</a:t>
            </a:fld>
            <a:endParaRPr kumimoji="1"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5E3F1D0-3C0A-7B4C-921D-46F39DA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6AC2F1C8-5607-BD4A-B976-70653C8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41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C51B9C-615E-3E87-9C96-4F785C738C5A}"/>
              </a:ext>
            </a:extLst>
          </p:cNvPr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4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3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2024/4/16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3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2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1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3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6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8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4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61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8_3A2C669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1"/>
            <a:ext cx="8077200" cy="4837824"/>
            <a:chOff x="609600" y="1219200"/>
            <a:chExt cx="8077200" cy="4837824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1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3200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1" algn="ctr">
                <a:spcBef>
                  <a:spcPts val="965"/>
                </a:spcBef>
              </a:pPr>
              <a:r>
                <a:rPr lang="en-US" altLang="zh-CN" sz="2000" b="1" spc="-11" dirty="0" err="1">
                  <a:solidFill>
                    <a:prstClr val="black"/>
                  </a:solidFill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m.chen@zju.edu.cn</a:t>
              </a:r>
              <a:endParaRPr lang="en-US" altLang="zh-CN" sz="2000" dirty="0">
                <a:solidFill>
                  <a:prstClr val="black"/>
                </a:solidFill>
                <a:latin typeface="Times New Roman" panose="02020603050405020304"/>
                <a:cs typeface="Times New Roman" panose="02020603050405020304"/>
              </a:endParaRPr>
            </a:p>
            <a:p>
              <a:pPr marL="6351" marR="76198" algn="ctr">
                <a:spcBef>
                  <a:spcPts val="120"/>
                </a:spcBef>
              </a:pPr>
              <a:r>
                <a:rPr lang="zh-CN" altLang="en-US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lang="en-US" altLang="zh-CN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lang="zh-CN" altLang="en-US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2000" b="1" spc="-1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5400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D7D9603-88FA-3CB3-4613-FD4E840AB603}"/>
              </a:ext>
            </a:extLst>
          </p:cNvPr>
          <p:cNvSpPr txBox="1"/>
          <p:nvPr/>
        </p:nvSpPr>
        <p:spPr>
          <a:xfrm>
            <a:off x="4968586" y="632452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indent="0" algn="ctr" defTabSz="457200" rtl="0" eaLnBrk="1" fontAlgn="auto" latinLnBrk="0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Slides partially credited to </a:t>
            </a:r>
            <a:r>
              <a:rPr kumimoji="0" lang="en-US" altLang="zh-CN" sz="1600" b="1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Zhongxin</a:t>
            </a: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 Liu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86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0AB2F-7BFB-998A-C10C-812D714E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6.1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39488-E906-4963-55E0-7EBB280B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9" y="1464896"/>
            <a:ext cx="8334181" cy="375121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kumimoji="1" lang="en-US" altLang="zh-CN" dirty="0"/>
              <a:t>The stack usually </a:t>
            </a:r>
            <a:r>
              <a:rPr kumimoji="1" lang="en-US" altLang="zh-CN" dirty="0">
                <a:solidFill>
                  <a:srgbClr val="0070C0"/>
                </a:solidFill>
              </a:rPr>
              <a:t>grows</a:t>
            </a:r>
            <a:r>
              <a:rPr kumimoji="1" lang="en-US" altLang="zh-CN" dirty="0"/>
              <a:t> only </a:t>
            </a:r>
            <a:r>
              <a:rPr kumimoji="1" lang="en-US" altLang="zh-CN" dirty="0">
                <a:solidFill>
                  <a:srgbClr val="0070C0"/>
                </a:solidFill>
              </a:rPr>
              <a:t>at the entry to a function</a:t>
            </a:r>
            <a:r>
              <a:rPr kumimoji="1" lang="en-US" altLang="zh-CN" dirty="0"/>
              <a:t>, by an increment large enough to hold all the local variables for that function, and, just before </a:t>
            </a:r>
            <a:r>
              <a:rPr kumimoji="1" lang="en-US" altLang="zh-CN" dirty="0">
                <a:solidFill>
                  <a:srgbClr val="0070C0"/>
                </a:solidFill>
              </a:rPr>
              <a:t>the exit from the function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" altLang="zh-CN" dirty="0">
                <a:solidFill>
                  <a:srgbClr val="0070C0"/>
                </a:solidFill>
              </a:rPr>
              <a:t>shrinks</a:t>
            </a:r>
            <a:r>
              <a:rPr kumimoji="1" lang="en" altLang="zh-CN" dirty="0"/>
              <a:t> by the same amount.</a:t>
            </a:r>
          </a:p>
          <a:p>
            <a:pPr>
              <a:spcBef>
                <a:spcPts val="1600"/>
              </a:spcBef>
            </a:pP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function’s </a:t>
            </a:r>
            <a:r>
              <a:rPr kumimoji="1" lang="en-US" altLang="zh-CN" b="1" dirty="0">
                <a:solidFill>
                  <a:srgbClr val="0070C0"/>
                </a:solidFill>
              </a:rPr>
              <a:t>activation record</a:t>
            </a:r>
            <a:r>
              <a:rPr kumimoji="1" lang="en-US" altLang="zh-CN" i="1" dirty="0"/>
              <a:t> </a:t>
            </a:r>
            <a:r>
              <a:rPr kumimoji="1" lang="en-US" altLang="zh-CN" dirty="0"/>
              <a:t>or </a:t>
            </a:r>
            <a:r>
              <a:rPr kumimoji="1" lang="en-US" altLang="zh-CN" b="1" dirty="0">
                <a:solidFill>
                  <a:srgbClr val="0070C0"/>
                </a:solidFill>
              </a:rPr>
              <a:t>stack frame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area on the stack devoted to the local variables, parameters, return address, and other temporaries for 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function.</a:t>
            </a:r>
          </a:p>
          <a:p>
            <a:pPr>
              <a:spcBef>
                <a:spcPts val="1600"/>
              </a:spcBef>
            </a:pPr>
            <a:r>
              <a:rPr kumimoji="1" lang="en-US" altLang="zh-CN" dirty="0"/>
              <a:t>Run-time stacks usually start at a high memory address and grow toward lower addresses. </a:t>
            </a:r>
          </a:p>
        </p:txBody>
      </p:sp>
    </p:spTree>
    <p:extLst>
      <p:ext uri="{BB962C8B-B14F-4D97-AF65-F5344CB8AC3E}">
        <p14:creationId xmlns:p14="http://schemas.microsoft.com/office/powerpoint/2010/main" val="320567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00D69-7985-ED5E-33A6-17D46FCAD919}"/>
              </a:ext>
            </a:extLst>
          </p:cNvPr>
          <p:cNvSpPr txBox="1">
            <a:spLocks/>
          </p:cNvSpPr>
          <p:nvPr/>
        </p:nvSpPr>
        <p:spPr>
          <a:xfrm>
            <a:off x="3899650" y="0"/>
            <a:ext cx="5244353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Typical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Frame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Layout</a:t>
            </a:r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incoming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arguments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caller</a:t>
            </a:r>
          </a:p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local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variables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local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kept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the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return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address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where (within the calling function) control should return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created by the CALL instruction</a:t>
            </a:r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saved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registers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outgoing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argument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static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link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1C0583-18D9-1CF2-504A-C860E121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3721884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33702D-C0B0-93C8-55F0-A52A6C693011}"/>
              </a:ext>
            </a:extLst>
          </p:cNvPr>
          <p:cNvSpPr txBox="1"/>
          <p:nvPr/>
        </p:nvSpPr>
        <p:spPr>
          <a:xfrm>
            <a:off x="0" y="-3148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High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4F689A-00EC-411A-F1D1-515ADD0E0776}"/>
              </a:ext>
            </a:extLst>
          </p:cNvPr>
          <p:cNvSpPr txBox="1"/>
          <p:nvPr/>
        </p:nvSpPr>
        <p:spPr>
          <a:xfrm>
            <a:off x="42127" y="6519151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Low</a:t>
            </a:r>
            <a:endParaRPr lang="zh-CN" altLang="en-US" b="1" dirty="0"/>
          </a:p>
        </p:txBody>
      </p:sp>
      <p:sp>
        <p:nvSpPr>
          <p:cNvPr id="5" name="对话气泡: 圆角矩形 9">
            <a:extLst>
              <a:ext uri="{FF2B5EF4-FFF2-40B4-BE49-F238E27FC236}">
                <a16:creationId xmlns:a16="http://schemas.microsoft.com/office/drawing/2014/main" id="{7C1E3D1B-159A-10DE-8111-9C9E62C88FDA}"/>
              </a:ext>
            </a:extLst>
          </p:cNvPr>
          <p:cNvSpPr/>
          <p:nvPr/>
        </p:nvSpPr>
        <p:spPr>
          <a:xfrm>
            <a:off x="2887054" y="1100380"/>
            <a:ext cx="834831" cy="379722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caller</a:t>
            </a:r>
            <a:endParaRPr lang="zh-CN" altLang="en-US" sz="2000" dirty="0"/>
          </a:p>
        </p:txBody>
      </p:sp>
      <p:sp>
        <p:nvSpPr>
          <p:cNvPr id="6" name="对话气泡: 圆角矩形 9">
            <a:extLst>
              <a:ext uri="{FF2B5EF4-FFF2-40B4-BE49-F238E27FC236}">
                <a16:creationId xmlns:a16="http://schemas.microsoft.com/office/drawing/2014/main" id="{59AFD906-3055-B974-F401-41B2C813FCA3}"/>
              </a:ext>
            </a:extLst>
          </p:cNvPr>
          <p:cNvSpPr/>
          <p:nvPr/>
        </p:nvSpPr>
        <p:spPr>
          <a:xfrm>
            <a:off x="2887054" y="4010186"/>
            <a:ext cx="834831" cy="379722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callee</a:t>
            </a:r>
            <a:endParaRPr lang="zh-CN" altLang="en-US" sz="20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BF2BE63-05CA-1909-EA22-3BD344967F27}"/>
              </a:ext>
            </a:extLst>
          </p:cNvPr>
          <p:cNvSpPr/>
          <p:nvPr/>
        </p:nvSpPr>
        <p:spPr>
          <a:xfrm>
            <a:off x="2370015" y="153182"/>
            <a:ext cx="187206" cy="138889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90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51C0583-18D9-1CF2-504A-C860E121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438" y="0"/>
            <a:ext cx="3721884" cy="6858000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DFCA47E4-BBDA-BC48-9CEB-306FE333C2B6}"/>
              </a:ext>
            </a:extLst>
          </p:cNvPr>
          <p:cNvSpPr/>
          <p:nvPr/>
        </p:nvSpPr>
        <p:spPr>
          <a:xfrm>
            <a:off x="4673503" y="1557869"/>
            <a:ext cx="1065076" cy="27093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DD6A9EE5-8D49-9824-8DE5-539B99E63869}"/>
              </a:ext>
            </a:extLst>
          </p:cNvPr>
          <p:cNvSpPr/>
          <p:nvPr/>
        </p:nvSpPr>
        <p:spPr>
          <a:xfrm>
            <a:off x="4690438" y="5901269"/>
            <a:ext cx="1065076" cy="27093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8D4B81-ED0D-A5BE-FB42-D39CEADD0EDC}"/>
              </a:ext>
            </a:extLst>
          </p:cNvPr>
          <p:cNvGrpSpPr/>
          <p:nvPr/>
        </p:nvGrpSpPr>
        <p:grpSpPr>
          <a:xfrm>
            <a:off x="978962" y="1635136"/>
            <a:ext cx="2384628" cy="3986613"/>
            <a:chOff x="6572788" y="2364000"/>
            <a:chExt cx="2384626" cy="398661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75C27A5-8C8E-E64E-0283-961D7E9E7C00}"/>
                </a:ext>
              </a:extLst>
            </p:cNvPr>
            <p:cNvSpPr/>
            <p:nvPr/>
          </p:nvSpPr>
          <p:spPr>
            <a:xfrm>
              <a:off x="6572788" y="2459828"/>
              <a:ext cx="1835083" cy="6902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</a:rPr>
                <a:t>Code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6CFE015-A060-820A-496C-8060701EECB0}"/>
                </a:ext>
              </a:extLst>
            </p:cNvPr>
            <p:cNvSpPr/>
            <p:nvPr/>
          </p:nvSpPr>
          <p:spPr>
            <a:xfrm>
              <a:off x="6572791" y="3150738"/>
              <a:ext cx="1835083" cy="6902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</a:rPr>
                <a:t>Static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34EEB90-0C30-F4A7-78F4-0BA1B594553A}"/>
                </a:ext>
              </a:extLst>
            </p:cNvPr>
            <p:cNvSpPr/>
            <p:nvPr/>
          </p:nvSpPr>
          <p:spPr>
            <a:xfrm>
              <a:off x="6572790" y="3840694"/>
              <a:ext cx="1835083" cy="6902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4472C4"/>
                  </a:solidFill>
                  <a:latin typeface="Calibri" panose="020F0502020204030204"/>
                  <a:ea typeface="等线" panose="02010600030101010101" pitchFamily="2" charset="-122"/>
                </a:rPr>
                <a:t>Heap</a:t>
              </a:r>
              <a:endParaRPr lang="zh-CN" altLang="en-US" sz="2400" dirty="0">
                <a:solidFill>
                  <a:srgbClr val="4472C4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479E796-4F6D-75C6-A517-C1E0FE7CA6B3}"/>
                </a:ext>
              </a:extLst>
            </p:cNvPr>
            <p:cNvSpPr/>
            <p:nvPr/>
          </p:nvSpPr>
          <p:spPr>
            <a:xfrm>
              <a:off x="6572793" y="4530226"/>
              <a:ext cx="1835083" cy="10720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200" dirty="0">
                  <a:solidFill>
                    <a:srgbClr val="4472C4"/>
                  </a:solidFill>
                  <a:latin typeface="Calibri" panose="020F0502020204030204"/>
                  <a:ea typeface="等线" panose="02010600030101010101" pitchFamily="2" charset="-122"/>
                </a:rPr>
                <a:t>Free Memory</a:t>
              </a:r>
              <a:endParaRPr lang="zh-CN" altLang="en-US" sz="2200" dirty="0">
                <a:solidFill>
                  <a:srgbClr val="4472C4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D0F8B0F-2367-A87B-90EE-84F7D5FB34AD}"/>
                </a:ext>
              </a:extLst>
            </p:cNvPr>
            <p:cNvSpPr/>
            <p:nvPr/>
          </p:nvSpPr>
          <p:spPr>
            <a:xfrm>
              <a:off x="6572789" y="5602175"/>
              <a:ext cx="1835083" cy="6902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4472C4"/>
                  </a:solidFill>
                  <a:latin typeface="Calibri" panose="020F0502020204030204"/>
                  <a:ea typeface="等线" panose="02010600030101010101" pitchFamily="2" charset="-122"/>
                </a:rPr>
                <a:t>Stack</a:t>
              </a:r>
              <a:endParaRPr lang="zh-CN" altLang="en-US" sz="2400" dirty="0">
                <a:solidFill>
                  <a:srgbClr val="4472C4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999875A-7F00-5F9D-F90A-CDEA2819DA58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7490329" y="4530226"/>
              <a:ext cx="6" cy="323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AC61200-1C6A-9582-5913-0DCF565F598D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7490329" y="5279366"/>
              <a:ext cx="2" cy="322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4982044-0C30-4FAF-200C-4C8748E93A36}"/>
                </a:ext>
              </a:extLst>
            </p:cNvPr>
            <p:cNvSpPr txBox="1"/>
            <p:nvPr/>
          </p:nvSpPr>
          <p:spPr>
            <a:xfrm>
              <a:off x="8338335" y="2364000"/>
              <a:ext cx="576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Low</a:t>
              </a:r>
              <a:endParaRPr lang="zh-CN" altLang="en-US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F39B91C-0D13-7649-D881-168F66C6F98D}"/>
                </a:ext>
              </a:extLst>
            </p:cNvPr>
            <p:cNvSpPr txBox="1"/>
            <p:nvPr/>
          </p:nvSpPr>
          <p:spPr>
            <a:xfrm>
              <a:off x="8338335" y="5981280"/>
              <a:ext cx="619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High</a:t>
              </a:r>
              <a:endParaRPr lang="zh-CN" altLang="en-US" b="1" dirty="0"/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30919C8-CFF2-9B1B-D167-EBBBC7D624A2}"/>
              </a:ext>
            </a:extLst>
          </p:cNvPr>
          <p:cNvCxnSpPr>
            <a:cxnSpLocks/>
          </p:cNvCxnSpPr>
          <p:nvPr/>
        </p:nvCxnSpPr>
        <p:spPr>
          <a:xfrm>
            <a:off x="2814038" y="4873312"/>
            <a:ext cx="3299215" cy="129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051B2EF-5534-23C9-BDAC-690B2468D89B}"/>
              </a:ext>
            </a:extLst>
          </p:cNvPr>
          <p:cNvCxnSpPr>
            <a:cxnSpLocks/>
          </p:cNvCxnSpPr>
          <p:nvPr/>
        </p:nvCxnSpPr>
        <p:spPr>
          <a:xfrm flipV="1">
            <a:off x="2814052" y="1828802"/>
            <a:ext cx="3299201" cy="3255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228642D-6A82-F48D-66B2-1E78626F14EE}"/>
              </a:ext>
            </a:extLst>
          </p:cNvPr>
          <p:cNvCxnSpPr>
            <a:cxnSpLocks/>
          </p:cNvCxnSpPr>
          <p:nvPr/>
        </p:nvCxnSpPr>
        <p:spPr>
          <a:xfrm flipH="1">
            <a:off x="978953" y="5083834"/>
            <a:ext cx="1835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28914D9-5DBB-F629-C73D-BA4D6D53120A}"/>
              </a:ext>
            </a:extLst>
          </p:cNvPr>
          <p:cNvSpPr txBox="1"/>
          <p:nvPr/>
        </p:nvSpPr>
        <p:spPr>
          <a:xfrm>
            <a:off x="5341229" y="7700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High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CAB0391-4710-A2CC-223D-D1DBE5A2B34B}"/>
              </a:ext>
            </a:extLst>
          </p:cNvPr>
          <p:cNvSpPr txBox="1"/>
          <p:nvPr/>
        </p:nvSpPr>
        <p:spPr>
          <a:xfrm>
            <a:off x="5449179" y="6464908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Low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7774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C1456-E602-4708-DD96-ED764529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(FP)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3C0AE-85E0-3235-964F-F5988405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43" y="1102588"/>
            <a:ext cx="8275608" cy="128980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g(…)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f(a1,…, an)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g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caller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594EEE-331D-C714-179C-B94F8F85ECC3}"/>
              </a:ext>
            </a:extLst>
          </p:cNvPr>
          <p:cNvSpPr txBox="1"/>
          <p:nvPr/>
        </p:nvSpPr>
        <p:spPr>
          <a:xfrm>
            <a:off x="264543" y="2660490"/>
            <a:ext cx="4954671" cy="2242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When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calls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stack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pointer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points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to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first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argument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that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passes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to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allocates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frame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by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simply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subtracting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frame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size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from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stack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pointer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SP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AA0CB7-982D-3B79-D9E5-159FA443BFCC}"/>
              </a:ext>
            </a:extLst>
          </p:cNvPr>
          <p:cNvGrpSpPr/>
          <p:nvPr/>
        </p:nvGrpSpPr>
        <p:grpSpPr>
          <a:xfrm rot="16200000">
            <a:off x="6067392" y="3069505"/>
            <a:ext cx="3143412" cy="2089432"/>
            <a:chOff x="1841" y="6273"/>
            <a:chExt cx="4088" cy="2006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CEE9673-ADD0-0807-4ACD-7AE57FE97410}"/>
                </a:ext>
              </a:extLst>
            </p:cNvPr>
            <p:cNvCxnSpPr/>
            <p:nvPr/>
          </p:nvCxnSpPr>
          <p:spPr>
            <a:xfrm>
              <a:off x="1841" y="6333"/>
              <a:ext cx="4088" cy="0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AD5975B-91F5-4F5A-21FA-5CC1739C35AB}"/>
                </a:ext>
              </a:extLst>
            </p:cNvPr>
            <p:cNvCxnSpPr/>
            <p:nvPr/>
          </p:nvCxnSpPr>
          <p:spPr>
            <a:xfrm>
              <a:off x="5929" y="6273"/>
              <a:ext cx="0" cy="2007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B09FE3A-91D2-C151-1F88-A1AE1045C8A3}"/>
                </a:ext>
              </a:extLst>
            </p:cNvPr>
            <p:cNvCxnSpPr/>
            <p:nvPr/>
          </p:nvCxnSpPr>
          <p:spPr>
            <a:xfrm>
              <a:off x="1871" y="8234"/>
              <a:ext cx="4058" cy="0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5AC4E64A-ED64-067C-F340-A74A1A13BC23}"/>
              </a:ext>
            </a:extLst>
          </p:cNvPr>
          <p:cNvSpPr/>
          <p:nvPr/>
        </p:nvSpPr>
        <p:spPr>
          <a:xfrm>
            <a:off x="6703860" y="3222835"/>
            <a:ext cx="1870587" cy="89138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of g</a:t>
            </a:r>
            <a:endParaRPr lang="zh-CN" altLang="en-US" dirty="0"/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FC5F2BE0-8547-AF35-2205-A6DD1C432673}"/>
              </a:ext>
            </a:extLst>
          </p:cNvPr>
          <p:cNvSpPr/>
          <p:nvPr/>
        </p:nvSpPr>
        <p:spPr>
          <a:xfrm>
            <a:off x="5846760" y="3088257"/>
            <a:ext cx="695863" cy="34074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90A8AD94-E1B1-C673-871F-518C0A4E3C0D}"/>
              </a:ext>
            </a:extLst>
          </p:cNvPr>
          <p:cNvSpPr/>
          <p:nvPr/>
        </p:nvSpPr>
        <p:spPr>
          <a:xfrm>
            <a:off x="5846759" y="3904194"/>
            <a:ext cx="695863" cy="34074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88C3690-E320-92E2-E53F-6AA7CB1FB6F4}"/>
              </a:ext>
            </a:extLst>
          </p:cNvPr>
          <p:cNvSpPr/>
          <p:nvPr/>
        </p:nvSpPr>
        <p:spPr>
          <a:xfrm>
            <a:off x="6719373" y="4131472"/>
            <a:ext cx="1870587" cy="8913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frame of 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7B32B60-61FA-B7AD-A27C-E2B5305BCB6A}"/>
              </a:ext>
            </a:extLst>
          </p:cNvPr>
          <p:cNvSpPr txBox="1"/>
          <p:nvPr/>
        </p:nvSpPr>
        <p:spPr>
          <a:xfrm>
            <a:off x="7458226" y="3834272"/>
            <a:ext cx="392880" cy="3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600" dirty="0"/>
              <a:t>a2</a:t>
            </a:r>
          </a:p>
          <a:p>
            <a:pPr>
              <a:lnSpc>
                <a:spcPts val="1000"/>
              </a:lnSpc>
            </a:pPr>
            <a:r>
              <a:rPr lang="en-US" altLang="zh-CN" sz="1600" dirty="0"/>
              <a:t>a1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185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  <p:bldP spid="29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C1456-E602-4708-DD96-ED764529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3C0AE-85E0-3235-964F-F5988405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04" y="967760"/>
            <a:ext cx="4351791" cy="325552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enter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old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frame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pointer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FP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SP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SP = SP - #</a:t>
            </a:r>
            <a:r>
              <a:rPr kumimoji="1" lang="en-US" altLang="zh-CN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framesize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exists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SP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FP</a:t>
            </a:r>
          </a:p>
          <a:p>
            <a:pPr lvl="1"/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FP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5A80C0F-02DC-DE04-192D-21F45FB30E24}"/>
              </a:ext>
            </a:extLst>
          </p:cNvPr>
          <p:cNvGrpSpPr/>
          <p:nvPr/>
        </p:nvGrpSpPr>
        <p:grpSpPr>
          <a:xfrm rot="16200000">
            <a:off x="6044730" y="1606866"/>
            <a:ext cx="3143412" cy="2089432"/>
            <a:chOff x="1841" y="6273"/>
            <a:chExt cx="4088" cy="2006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1885C7D-30DE-8DA2-5996-C5E9AA88E48F}"/>
                </a:ext>
              </a:extLst>
            </p:cNvPr>
            <p:cNvCxnSpPr/>
            <p:nvPr/>
          </p:nvCxnSpPr>
          <p:spPr>
            <a:xfrm>
              <a:off x="1841" y="6333"/>
              <a:ext cx="4088" cy="0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F5817C0-FEBD-65A7-5F22-F6855FFC3B6C}"/>
                </a:ext>
              </a:extLst>
            </p:cNvPr>
            <p:cNvCxnSpPr/>
            <p:nvPr/>
          </p:nvCxnSpPr>
          <p:spPr>
            <a:xfrm>
              <a:off x="5929" y="6273"/>
              <a:ext cx="0" cy="2007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225D285-2A5F-448D-793A-6FBC40AD9915}"/>
                </a:ext>
              </a:extLst>
            </p:cNvPr>
            <p:cNvCxnSpPr/>
            <p:nvPr/>
          </p:nvCxnSpPr>
          <p:spPr>
            <a:xfrm>
              <a:off x="1871" y="8234"/>
              <a:ext cx="4058" cy="0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DA998BF-2A00-9ACA-081B-05DD11ADEC6E}"/>
              </a:ext>
            </a:extLst>
          </p:cNvPr>
          <p:cNvSpPr/>
          <p:nvPr/>
        </p:nvSpPr>
        <p:spPr>
          <a:xfrm>
            <a:off x="6681198" y="1760196"/>
            <a:ext cx="1870587" cy="89138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of g</a:t>
            </a:r>
            <a:endParaRPr lang="zh-CN" altLang="en-US" dirty="0"/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B083DC44-FFBB-7F2C-4A86-8CD678FF9D5D}"/>
              </a:ext>
            </a:extLst>
          </p:cNvPr>
          <p:cNvSpPr/>
          <p:nvPr/>
        </p:nvSpPr>
        <p:spPr>
          <a:xfrm>
            <a:off x="5824098" y="1625618"/>
            <a:ext cx="695863" cy="34074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2F68E130-D178-872D-72AF-0368B109BC2A}"/>
              </a:ext>
            </a:extLst>
          </p:cNvPr>
          <p:cNvSpPr/>
          <p:nvPr/>
        </p:nvSpPr>
        <p:spPr>
          <a:xfrm>
            <a:off x="5838472" y="2410559"/>
            <a:ext cx="695863" cy="34074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93BEBF-C812-EA26-7CE2-44B6206CB14F}"/>
              </a:ext>
            </a:extLst>
          </p:cNvPr>
          <p:cNvSpPr/>
          <p:nvPr/>
        </p:nvSpPr>
        <p:spPr>
          <a:xfrm>
            <a:off x="6681198" y="2668833"/>
            <a:ext cx="1870588" cy="8913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frame of 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DCEC6F-8FDC-BA3E-7C8C-BF5F4D60C86D}"/>
              </a:ext>
            </a:extLst>
          </p:cNvPr>
          <p:cNvSpPr txBox="1"/>
          <p:nvPr/>
        </p:nvSpPr>
        <p:spPr>
          <a:xfrm>
            <a:off x="7435564" y="2371633"/>
            <a:ext cx="392880" cy="3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600" dirty="0"/>
              <a:t>a2</a:t>
            </a:r>
          </a:p>
          <a:p>
            <a:pPr>
              <a:lnSpc>
                <a:spcPts val="1000"/>
              </a:lnSpc>
            </a:pPr>
            <a:r>
              <a:rPr lang="en-US" altLang="zh-CN" sz="1600" dirty="0"/>
              <a:t>a1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30EE9E-D3F7-1A2A-A767-8441809B2435}"/>
              </a:ext>
            </a:extLst>
          </p:cNvPr>
          <p:cNvSpPr txBox="1"/>
          <p:nvPr/>
        </p:nvSpPr>
        <p:spPr>
          <a:xfrm>
            <a:off x="7445308" y="2694044"/>
            <a:ext cx="392880" cy="197555"/>
          </a:xfrm>
          <a:prstGeom prst="rect">
            <a:avLst/>
          </a:prstGeom>
          <a:noFill/>
        </p:spPr>
        <p:txBody>
          <a:bodyPr wrap="square" tIns="46800" bIns="0" rtlCol="0" anchor="ctr" anchorCtr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600" b="1" dirty="0">
                <a:solidFill>
                  <a:srgbClr val="C00000"/>
                </a:solidFill>
              </a:rPr>
              <a:t>FP</a:t>
            </a: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E2736260-3212-2A62-5338-14A417F352BC}"/>
              </a:ext>
            </a:extLst>
          </p:cNvPr>
          <p:cNvSpPr/>
          <p:nvPr/>
        </p:nvSpPr>
        <p:spPr>
          <a:xfrm>
            <a:off x="5037124" y="2410558"/>
            <a:ext cx="695863" cy="34074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0BC9288C-EE8F-5B4C-FA16-D74539D6C211}"/>
              </a:ext>
            </a:extLst>
          </p:cNvPr>
          <p:cNvSpPr/>
          <p:nvPr/>
        </p:nvSpPr>
        <p:spPr>
          <a:xfrm>
            <a:off x="5824098" y="3316989"/>
            <a:ext cx="695863" cy="34074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7EAC64-8F36-36FC-294B-F748E97FFB16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6519961" y="1795990"/>
            <a:ext cx="925347" cy="99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638A033C-ABA9-4DCB-4AF8-48C6366E40B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519961" y="1795990"/>
            <a:ext cx="925347" cy="99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7E83FA2E-245A-A512-90CC-3B222FC9B9A9}"/>
              </a:ext>
            </a:extLst>
          </p:cNvPr>
          <p:cNvSpPr txBox="1">
            <a:spLocks/>
          </p:cNvSpPr>
          <p:nvPr/>
        </p:nvSpPr>
        <p:spPr>
          <a:xfrm>
            <a:off x="380204" y="4625795"/>
            <a:ext cx="8449734" cy="19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This arrangement is useful if </a:t>
            </a: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 ’s frame size can vary, or if frames are not always contiguous on the stack.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fixed: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#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framesize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FP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“fictional”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8115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/>
      <p:bldP spid="14" grpId="0" animBg="1"/>
      <p:bldP spid="14" grpId="1" animBg="1"/>
      <p:bldP spid="15" grpId="0" animBg="1"/>
      <p:bldP spid="15" grpId="1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51C0583-18D9-1CF2-504A-C860E121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059" y="0"/>
            <a:ext cx="3721884" cy="6858000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DD6A9EE5-8D49-9824-8DE5-539B99E63869}"/>
              </a:ext>
            </a:extLst>
          </p:cNvPr>
          <p:cNvSpPr/>
          <p:nvPr/>
        </p:nvSpPr>
        <p:spPr>
          <a:xfrm>
            <a:off x="4445002" y="3784603"/>
            <a:ext cx="745067" cy="44873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36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4115C-2659-EE4B-5C2C-DD889681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Registers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28FCB-DEC3-17E7-F3B0-F26C4CD2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41" y="1064466"/>
            <a:ext cx="8906739" cy="55287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Accessing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memory.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(typically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32).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registers, there will be conflicts.</a:t>
            </a:r>
          </a:p>
          <a:p>
            <a:r>
              <a:rPr kumimoji="1" lang="en-US" altLang="zh-CN" dirty="0"/>
              <a:t>Suppose:</a:t>
            </a:r>
          </a:p>
          <a:p>
            <a:pPr lvl="1"/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B050"/>
                </a:solidFill>
              </a:rPr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en-US" altLang="zh-CN" i="1" dirty="0"/>
              <a:t>.</a:t>
            </a:r>
          </a:p>
          <a:p>
            <a:pPr lvl="1"/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B050"/>
                </a:solidFill>
              </a:rPr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calculations.</a:t>
            </a:r>
          </a:p>
          <a:p>
            <a:pPr lvl="1"/>
            <a:r>
              <a:rPr kumimoji="1" lang="en-US" altLang="zh-CN" i="1" dirty="0">
                <a:solidFill>
                  <a:srgbClr val="00B050"/>
                </a:solidFill>
              </a:rPr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(stored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frame)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it.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(fetched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frame)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finished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it.</a:t>
            </a:r>
          </a:p>
          <a:p>
            <a:r>
              <a:rPr kumimoji="1" lang="en-US" altLang="zh-CN" dirty="0">
                <a:solidFill>
                  <a:srgbClr val="00B050"/>
                </a:solidFill>
              </a:rPr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caller-save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register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caller</a:t>
            </a:r>
            <a:r>
              <a:rPr kumimoji="1" lang="zh-CN" altLang="en-US" dirty="0"/>
              <a:t>                                             </a:t>
            </a:r>
            <a:r>
              <a:rPr kumimoji="1" lang="en-US" altLang="zh-CN" dirty="0"/>
              <a:t>(in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it.</a:t>
            </a:r>
          </a:p>
          <a:p>
            <a:r>
              <a:rPr kumimoji="1" lang="en-US" altLang="zh-CN" dirty="0">
                <a:solidFill>
                  <a:srgbClr val="00B050"/>
                </a:solidFill>
              </a:rPr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callee-save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register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                                  </a:t>
            </a:r>
            <a:r>
              <a:rPr kumimoji="1" lang="en-US" altLang="zh-CN" dirty="0"/>
              <a:t>responsibility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callee</a:t>
            </a:r>
            <a:r>
              <a:rPr kumimoji="1" lang="zh-CN" altLang="en-US" dirty="0"/>
              <a:t> </a:t>
            </a:r>
            <a:r>
              <a:rPr kumimoji="1" lang="en-US" altLang="zh-CN" dirty="0"/>
              <a:t>(in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  <a:r>
              <a:rPr kumimoji="1" lang="en-US" altLang="zh-CN" dirty="0"/>
              <a:t>)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C79F1C2A-D062-ED9F-B99B-EC4BB17966A1}"/>
              </a:ext>
            </a:extLst>
          </p:cNvPr>
          <p:cNvSpPr/>
          <p:nvPr/>
        </p:nvSpPr>
        <p:spPr>
          <a:xfrm rot="10800000">
            <a:off x="6435578" y="4930545"/>
            <a:ext cx="160092" cy="1371607"/>
          </a:xfrm>
          <a:prstGeom prst="leftBrace">
            <a:avLst>
              <a:gd name="adj1" fmla="val 5277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528592-1CF4-BA9F-9938-0040AB0A8043}"/>
              </a:ext>
            </a:extLst>
          </p:cNvPr>
          <p:cNvSpPr txBox="1"/>
          <p:nvPr/>
        </p:nvSpPr>
        <p:spPr>
          <a:xfrm>
            <a:off x="6595670" y="5046962"/>
            <a:ext cx="21000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register allocator</a:t>
            </a:r>
          </a:p>
          <a:p>
            <a:pPr algn="ctr"/>
            <a:r>
              <a:rPr kumimoji="1" lang="en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(cf. Chapter 11)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975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51C0583-18D9-1CF2-504A-C860E121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059" y="0"/>
            <a:ext cx="3721884" cy="6858000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DFCA47E4-BBDA-BC48-9CEB-306FE333C2B6}"/>
              </a:ext>
            </a:extLst>
          </p:cNvPr>
          <p:cNvSpPr/>
          <p:nvPr/>
        </p:nvSpPr>
        <p:spPr>
          <a:xfrm>
            <a:off x="3041259" y="550335"/>
            <a:ext cx="946543" cy="57573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DD6A9EE5-8D49-9824-8DE5-539B99E63869}"/>
              </a:ext>
            </a:extLst>
          </p:cNvPr>
          <p:cNvSpPr/>
          <p:nvPr/>
        </p:nvSpPr>
        <p:spPr>
          <a:xfrm>
            <a:off x="3041259" y="4953001"/>
            <a:ext cx="946543" cy="4741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1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DEC01-EF25-CB9B-38F3-43EE7D34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Parameter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46017-8296-38B8-53E2-DC355E1A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667" y="1311750"/>
            <a:ext cx="8666671" cy="520407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traffic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 consumes more time 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 passed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stack.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Parameter-passing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conventions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specify:</a:t>
            </a:r>
          </a:p>
          <a:p>
            <a:pPr lvl="1"/>
            <a:r>
              <a:rPr kumimoji="1" lang="en" altLang="zh-CN" dirty="0"/>
              <a:t>the </a:t>
            </a:r>
            <a:r>
              <a:rPr kumimoji="1" lang="en" altLang="zh-CN" dirty="0">
                <a:solidFill>
                  <a:srgbClr val="0070C0"/>
                </a:solidFill>
              </a:rPr>
              <a:t>ﬁrst k arguments </a:t>
            </a:r>
            <a:r>
              <a:rPr kumimoji="1" lang="en" altLang="zh-CN" dirty="0"/>
              <a:t>(for k = 4 or k = 6, typically) of a function are passed </a:t>
            </a:r>
            <a:r>
              <a:rPr kumimoji="1" lang="en" altLang="zh-CN" dirty="0">
                <a:solidFill>
                  <a:srgbClr val="0070C0"/>
                </a:solidFill>
              </a:rPr>
              <a:t>in registers</a:t>
            </a:r>
            <a:r>
              <a:rPr kumimoji="1" lang="en" altLang="zh-CN" dirty="0"/>
              <a:t> </a:t>
            </a:r>
            <a:r>
              <a:rPr lang="en-US" altLang="zh-CN" i="1" dirty="0" err="1"/>
              <a:t>r</a:t>
            </a:r>
            <a:r>
              <a:rPr lang="en-US" altLang="zh-CN" i="1" baseline="-30000" dirty="0" err="1"/>
              <a:t>p</a:t>
            </a:r>
            <a:r>
              <a:rPr lang="en-US" altLang="zh-CN" dirty="0"/>
              <a:t>, …, </a:t>
            </a:r>
            <a:r>
              <a:rPr lang="en-US" altLang="zh-CN" i="1" dirty="0" err="1"/>
              <a:t>r</a:t>
            </a:r>
            <a:r>
              <a:rPr lang="en-US" altLang="zh-CN" i="1" baseline="-30000" dirty="0" err="1"/>
              <a:t>p</a:t>
            </a:r>
            <a:r>
              <a:rPr lang="en-US" altLang="zh-CN" baseline="-30000" dirty="0"/>
              <a:t>+ </a:t>
            </a:r>
            <a:r>
              <a:rPr lang="en-US" altLang="zh-CN" i="1" baseline="-30000" dirty="0"/>
              <a:t>k</a:t>
            </a:r>
            <a:r>
              <a:rPr lang="en-US" altLang="zh-CN" baseline="-30000" dirty="0"/>
              <a:t>−1</a:t>
            </a:r>
            <a:r>
              <a:rPr kumimoji="1" lang="en" altLang="zh-CN" dirty="0"/>
              <a:t>, and </a:t>
            </a:r>
            <a:r>
              <a:rPr kumimoji="1" lang="en" altLang="zh-CN" dirty="0">
                <a:solidFill>
                  <a:srgbClr val="0070C0"/>
                </a:solidFill>
              </a:rPr>
              <a:t>the rest </a:t>
            </a:r>
            <a:r>
              <a:rPr kumimoji="1" lang="en" altLang="zh-CN" dirty="0"/>
              <a:t>of the arguments are passed </a:t>
            </a:r>
            <a:r>
              <a:rPr kumimoji="1" lang="en" altLang="zh-CN" dirty="0">
                <a:solidFill>
                  <a:srgbClr val="0070C0"/>
                </a:solidFill>
              </a:rPr>
              <a:t>in memory (stack)</a:t>
            </a:r>
            <a:r>
              <a:rPr kumimoji="1" lang="en" altLang="zh-CN" dirty="0"/>
              <a:t>.</a:t>
            </a:r>
          </a:p>
          <a:p>
            <a:r>
              <a:rPr kumimoji="1" lang="en-US" altLang="zh-CN" dirty="0"/>
              <a:t>E.g., </a:t>
            </a:r>
            <a:r>
              <a:rPr kumimoji="0" lang="en-US" altLang="zh-CN" i="1" dirty="0">
                <a:solidFill>
                  <a:srgbClr val="0070C0"/>
                </a:solidFill>
              </a:rPr>
              <a:t>f</a:t>
            </a:r>
            <a:r>
              <a:rPr kumimoji="0" lang="en-US" altLang="zh-CN" dirty="0">
                <a:solidFill>
                  <a:srgbClr val="0070C0"/>
                </a:solidFill>
              </a:rPr>
              <a:t>(</a:t>
            </a:r>
            <a:r>
              <a:rPr kumimoji="0" lang="en-US" altLang="zh-CN" i="1" dirty="0">
                <a:solidFill>
                  <a:srgbClr val="0070C0"/>
                </a:solidFill>
              </a:rPr>
              <a:t>a</a:t>
            </a:r>
            <a:r>
              <a:rPr kumimoji="0" lang="en-US" altLang="zh-CN" baseline="-30000" dirty="0">
                <a:solidFill>
                  <a:srgbClr val="0070C0"/>
                </a:solidFill>
              </a:rPr>
              <a:t>1</a:t>
            </a:r>
            <a:r>
              <a:rPr kumimoji="0" lang="en-US" altLang="zh-CN" dirty="0">
                <a:solidFill>
                  <a:srgbClr val="0070C0"/>
                </a:solidFill>
              </a:rPr>
              <a:t>, …, </a:t>
            </a:r>
            <a:r>
              <a:rPr kumimoji="0" lang="en-US" altLang="zh-CN" i="1" dirty="0">
                <a:solidFill>
                  <a:srgbClr val="0070C0"/>
                </a:solidFill>
              </a:rPr>
              <a:t>a</a:t>
            </a:r>
            <a:r>
              <a:rPr kumimoji="0" lang="en-US" altLang="zh-CN" i="1" baseline="-30000" dirty="0">
                <a:solidFill>
                  <a:srgbClr val="0070C0"/>
                </a:solidFill>
              </a:rPr>
              <a:t>n</a:t>
            </a:r>
            <a:r>
              <a:rPr kumimoji="0" lang="en-US" altLang="zh-CN" dirty="0">
                <a:solidFill>
                  <a:srgbClr val="0070C0"/>
                </a:solidFill>
              </a:rPr>
              <a:t>)</a:t>
            </a:r>
            <a:r>
              <a:rPr kumimoji="0" lang="en-US" altLang="zh-CN" dirty="0"/>
              <a:t> </a:t>
            </a:r>
            <a:r>
              <a:rPr lang="en-US" altLang="zh-CN" dirty="0"/>
              <a:t>received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kumimoji="0" lang="en-US" altLang="zh-CN" i="1" dirty="0">
                <a:solidFill>
                  <a:srgbClr val="0070C0"/>
                </a:solidFill>
              </a:rPr>
              <a:t>r</a:t>
            </a:r>
            <a:r>
              <a:rPr kumimoji="0" lang="en-US" altLang="zh-CN" baseline="-30000" dirty="0">
                <a:solidFill>
                  <a:srgbClr val="0070C0"/>
                </a:solidFill>
              </a:rPr>
              <a:t>1</a:t>
            </a:r>
            <a:r>
              <a:rPr kumimoji="0" lang="en-US" altLang="zh-CN" dirty="0">
                <a:solidFill>
                  <a:srgbClr val="0070C0"/>
                </a:solidFill>
              </a:rPr>
              <a:t>, …, </a:t>
            </a:r>
            <a:r>
              <a:rPr kumimoji="0" lang="en-US" altLang="zh-CN" i="1" dirty="0" err="1">
                <a:solidFill>
                  <a:srgbClr val="0070C0"/>
                </a:solidFill>
              </a:rPr>
              <a:t>r</a:t>
            </a:r>
            <a:r>
              <a:rPr kumimoji="0" lang="en-US" altLang="zh-CN" i="1" baseline="-30000" dirty="0" err="1">
                <a:solidFill>
                  <a:srgbClr val="0070C0"/>
                </a:solidFill>
              </a:rPr>
              <a:t>n</a:t>
            </a:r>
            <a:r>
              <a:rPr kumimoji="0" lang="zh-CN" altLang="en-US" i="1" baseline="-30000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h(z)</a:t>
            </a:r>
            <a:endParaRPr lang="en-US" altLang="zh-CN" i="1" baseline="-30000" dirty="0">
              <a:solidFill>
                <a:srgbClr val="0070C0"/>
              </a:solidFill>
            </a:endParaRPr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z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r</a:t>
            </a:r>
            <a:r>
              <a:rPr lang="en-US" altLang="zh-CN" baseline="-30000" dirty="0">
                <a:solidFill>
                  <a:srgbClr val="0070C0"/>
                </a:solidFill>
              </a:rPr>
              <a:t>1</a:t>
            </a:r>
            <a:r>
              <a:rPr lang="en-US" altLang="zh-CN" b="1" baseline="-30000" dirty="0"/>
              <a:t>.</a:t>
            </a:r>
          </a:p>
          <a:p>
            <a:pPr lvl="1"/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r</a:t>
            </a:r>
            <a:r>
              <a:rPr lang="en-US" altLang="zh-CN" i="1" baseline="-25000" dirty="0">
                <a:solidFill>
                  <a:srgbClr val="0070C0"/>
                </a:solidFill>
              </a:rPr>
              <a:t>1</a:t>
            </a:r>
            <a:r>
              <a:rPr kumimoji="0" lang="zh-CN" altLang="en-US" dirty="0"/>
              <a:t> </a:t>
            </a:r>
            <a:r>
              <a:rPr kumimoji="0" lang="en-US" altLang="zh-CN" dirty="0"/>
              <a:t>in</a:t>
            </a:r>
            <a:r>
              <a:rPr kumimoji="0"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calling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h</a:t>
            </a:r>
          </a:p>
          <a:p>
            <a:r>
              <a:rPr kumimoji="0" lang="en-US" altLang="zh-CN" dirty="0"/>
              <a:t>Such</a:t>
            </a:r>
            <a:r>
              <a:rPr kumimoji="0" lang="zh-CN" altLang="en-US" dirty="0"/>
              <a:t> </a:t>
            </a:r>
            <a:r>
              <a:rPr kumimoji="0" lang="en-US" altLang="zh-CN" dirty="0"/>
              <a:t>memory</a:t>
            </a:r>
            <a:r>
              <a:rPr kumimoji="0" lang="zh-CN" altLang="en-US" dirty="0"/>
              <a:t> </a:t>
            </a:r>
            <a:r>
              <a:rPr kumimoji="0" lang="en-US" altLang="zh-CN" dirty="0"/>
              <a:t>traffic</a:t>
            </a:r>
            <a:r>
              <a:rPr kumimoji="0" lang="zh-CN" altLang="en-US" dirty="0"/>
              <a:t> </a:t>
            </a:r>
            <a:r>
              <a:rPr kumimoji="0" lang="en-US" altLang="zh-CN" dirty="0"/>
              <a:t>was</a:t>
            </a:r>
            <a:r>
              <a:rPr kumimoji="0" lang="zh-CN" altLang="en-US" dirty="0"/>
              <a:t> </a:t>
            </a:r>
            <a:r>
              <a:rPr lang="en-US" altLang="zh-CN" dirty="0"/>
              <a:t>supposedly</a:t>
            </a:r>
            <a:r>
              <a:rPr lang="zh-CN" altLang="en-US" dirty="0"/>
              <a:t> </a:t>
            </a:r>
            <a:r>
              <a:rPr lang="en-US" altLang="zh-CN" dirty="0"/>
              <a:t>avoided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passing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register.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639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77945-18EE-5C45-1EF6-42107876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Parameter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963BD-F3FD-A990-424F-BFB33DA6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5" y="999070"/>
            <a:ext cx="8449733" cy="5571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 time?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" altLang="zh-CN" dirty="0"/>
              <a:t>Leaf procedures need not write their incoming arguments to memory.</a:t>
            </a:r>
          </a:p>
          <a:p>
            <a:pPr lvl="1"/>
            <a:r>
              <a:rPr kumimoji="1" lang="en-US" altLang="zh-CN" i="1" dirty="0">
                <a:solidFill>
                  <a:srgbClr val="0070C0"/>
                </a:solidFill>
              </a:rPr>
              <a:t>leaf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procedures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procedures</a:t>
            </a:r>
            <a:endParaRPr kumimoji="1" lang="en" altLang="zh-CN" dirty="0"/>
          </a:p>
          <a:p>
            <a:pPr marL="514338" indent="-514338">
              <a:buFont typeface="+mj-lt"/>
              <a:buAutoNum type="arabicPeriod"/>
            </a:pPr>
            <a:r>
              <a:rPr kumimoji="1" lang="en" altLang="zh-CN" dirty="0"/>
              <a:t>Some optimizing compilers use </a:t>
            </a:r>
            <a:r>
              <a:rPr kumimoji="1" lang="en" altLang="zh-CN" i="1" dirty="0" err="1">
                <a:solidFill>
                  <a:srgbClr val="FF0000"/>
                </a:solidFill>
              </a:rPr>
              <a:t>interprocedural</a:t>
            </a:r>
            <a:r>
              <a:rPr kumimoji="1" lang="en" altLang="zh-CN" i="1" dirty="0">
                <a:solidFill>
                  <a:srgbClr val="FF0000"/>
                </a:solidFill>
              </a:rPr>
              <a:t> register allocation</a:t>
            </a:r>
            <a:r>
              <a:rPr kumimoji="1" lang="en" altLang="zh-CN" dirty="0"/>
              <a:t>, analyzing all the functions in an entire program at once.</a:t>
            </a:r>
          </a:p>
          <a:p>
            <a:pPr lvl="1"/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" altLang="zh-CN" dirty="0"/>
              <a:t>Parameter </a:t>
            </a:r>
            <a:r>
              <a:rPr kumimoji="1" lang="en" altLang="zh-CN" i="1" dirty="0">
                <a:solidFill>
                  <a:srgbClr val="0070C0"/>
                </a:solidFill>
              </a:rPr>
              <a:t>x</a:t>
            </a:r>
            <a:r>
              <a:rPr kumimoji="1" lang="en" altLang="zh-CN" dirty="0"/>
              <a:t> is a dead variable at the point where </a:t>
            </a:r>
            <a:r>
              <a:rPr kumimoji="1" lang="en" altLang="zh-CN" i="1" dirty="0">
                <a:solidFill>
                  <a:srgbClr val="0070C0"/>
                </a:solidFill>
              </a:rPr>
              <a:t>h</a:t>
            </a:r>
            <a:r>
              <a:rPr kumimoji="1" lang="en-US" altLang="zh-CN" i="1" dirty="0">
                <a:solidFill>
                  <a:srgbClr val="0070C0"/>
                </a:solidFill>
              </a:rPr>
              <a:t>(z)</a:t>
            </a:r>
            <a:r>
              <a:rPr kumimoji="1" lang="en" altLang="zh-CN" dirty="0"/>
              <a:t> is called. Then </a:t>
            </a:r>
            <a:r>
              <a:rPr kumimoji="1" lang="en" altLang="zh-CN" i="1" dirty="0">
                <a:solidFill>
                  <a:srgbClr val="0070C0"/>
                </a:solidFill>
              </a:rPr>
              <a:t>f</a:t>
            </a:r>
            <a:r>
              <a:rPr kumimoji="1" lang="en-US" altLang="zh-CN" i="1" dirty="0">
                <a:solidFill>
                  <a:srgbClr val="0070C0"/>
                </a:solidFill>
              </a:rPr>
              <a:t>(x)</a:t>
            </a:r>
            <a:r>
              <a:rPr kumimoji="1" lang="en" altLang="zh-CN" dirty="0"/>
              <a:t> can overwrite </a:t>
            </a:r>
            <a:r>
              <a:rPr kumimoji="1" lang="en" altLang="zh-CN" i="1" dirty="0">
                <a:solidFill>
                  <a:srgbClr val="00B050"/>
                </a:solidFill>
              </a:rPr>
              <a:t>r</a:t>
            </a:r>
            <a:r>
              <a:rPr kumimoji="1" lang="en" altLang="zh-CN" i="1" baseline="-25000" dirty="0">
                <a:solidFill>
                  <a:srgbClr val="00B050"/>
                </a:solidFill>
              </a:rPr>
              <a:t>1</a:t>
            </a:r>
            <a:r>
              <a:rPr kumimoji="1" lang="en" altLang="zh-CN" dirty="0"/>
              <a:t> without saving it.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" altLang="zh-CN" dirty="0"/>
              <a:t>Some architectures have </a:t>
            </a:r>
            <a:r>
              <a:rPr kumimoji="1" lang="en" altLang="zh-CN" dirty="0">
                <a:solidFill>
                  <a:srgbClr val="FF0000"/>
                </a:solidFill>
              </a:rPr>
              <a:t>register windows</a:t>
            </a:r>
            <a:r>
              <a:rPr kumimoji="1" lang="en" altLang="zh-CN" dirty="0"/>
              <a:t>, so that each function invocation can allocate a fresh set of registers without memory traffic.</a:t>
            </a:r>
          </a:p>
        </p:txBody>
      </p:sp>
    </p:spTree>
    <p:extLst>
      <p:ext uri="{BB962C8B-B14F-4D97-AF65-F5344CB8AC3E}">
        <p14:creationId xmlns:p14="http://schemas.microsoft.com/office/powerpoint/2010/main" val="263421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Mid-Term Exam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36DC1-CE2F-EE18-DF44-AF8ADE4C881C}"/>
              </a:ext>
            </a:extLst>
          </p:cNvPr>
          <p:cNvSpPr txBox="1"/>
          <p:nvPr/>
        </p:nvSpPr>
        <p:spPr>
          <a:xfrm>
            <a:off x="807562" y="1531312"/>
            <a:ext cx="7955438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期中考试安排（总成绩占比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15%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）：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32" lvl="1" indent="-28574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6-8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32" lvl="1" indent="-28574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地点：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曹光彪大楼西楼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-202</a:t>
            </a:r>
          </a:p>
          <a:p>
            <a:pPr marL="742932" lvl="1" indent="-28574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题型：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判断题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选择题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简答题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形式：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1250" lvl="1" indent="-342900">
              <a:spcAft>
                <a:spcPts val="600"/>
              </a:spcAft>
              <a:buFont typeface="系统字体常规体"/>
              <a:buChar char="-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半开卷（可携带一张带有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notes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等内容的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纸）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1250" lvl="1" indent="-342900">
              <a:spcAft>
                <a:spcPts val="600"/>
              </a:spcAft>
              <a:buFont typeface="系统字体常规体"/>
              <a:buChar char="-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自备稿纸，携带学生证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范围：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1250" lvl="1" indent="-342900">
              <a:spcAft>
                <a:spcPts val="600"/>
              </a:spcAft>
              <a:buFont typeface="系统字体常规体"/>
              <a:buChar char="-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章（第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章为重点内容）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1250" lvl="1" indent="-342900">
              <a:spcAft>
                <a:spcPts val="600"/>
              </a:spcAft>
              <a:buFont typeface="系统字体常规体"/>
              <a:buChar char="-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代码实现及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Tiger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语言细节不在此次考试范围内）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51C0583-18D9-1CF2-504A-C860E121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059" y="0"/>
            <a:ext cx="3721884" cy="6858000"/>
          </a:xfrm>
          <a:prstGeom prst="rect">
            <a:avLst/>
          </a:prstGeom>
        </p:spPr>
      </p:pic>
      <p:sp>
        <p:nvSpPr>
          <p:cNvPr id="3" name="圆角矩形 2">
            <a:extLst>
              <a:ext uri="{FF2B5EF4-FFF2-40B4-BE49-F238E27FC236}">
                <a16:creationId xmlns:a16="http://schemas.microsoft.com/office/drawing/2014/main" id="{58BDF355-2E5F-6323-0945-5D396CBE182E}"/>
              </a:ext>
            </a:extLst>
          </p:cNvPr>
          <p:cNvSpPr/>
          <p:nvPr/>
        </p:nvSpPr>
        <p:spPr>
          <a:xfrm>
            <a:off x="4175792" y="2810933"/>
            <a:ext cx="1285208" cy="2540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5789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1C519-1BEE-A8EA-34D0-F37B846B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09913-557E-06FE-4B69-1AEB825E0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go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to?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(usually)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return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address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merely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puts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designated</a:t>
            </a:r>
            <a:r>
              <a:rPr kumimoji="1" lang="zh-CN" altLang="en-US" i="1" dirty="0">
                <a:solidFill>
                  <a:srgbClr val="FF0000"/>
                </a:solidFill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register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MIPS,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$</a:t>
            </a:r>
            <a:r>
              <a:rPr kumimoji="1" lang="en-US" altLang="zh-CN" i="1" dirty="0" err="1">
                <a:solidFill>
                  <a:srgbClr val="0070C0"/>
                </a:solidFill>
              </a:rPr>
              <a:t>ra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non-leaf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procedure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</a:p>
          <a:p>
            <a:pPr lvl="1"/>
            <a:r>
              <a:rPr kumimoji="1" lang="en-US" altLang="zh-CN" dirty="0"/>
              <a:t>unless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FF0000"/>
                </a:solidFill>
              </a:rPr>
              <a:t>interprocedural</a:t>
            </a:r>
            <a:r>
              <a:rPr kumimoji="1" lang="zh-CN" altLang="en-US" i="1" dirty="0">
                <a:solidFill>
                  <a:srgbClr val="FF0000"/>
                </a:solidFill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register</a:t>
            </a:r>
            <a:r>
              <a:rPr kumimoji="1" lang="zh-CN" altLang="en-US" i="1" dirty="0">
                <a:solidFill>
                  <a:srgbClr val="FF0000"/>
                </a:solidFill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leaf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procedure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not.</a:t>
            </a:r>
          </a:p>
        </p:txBody>
      </p:sp>
    </p:spTree>
    <p:extLst>
      <p:ext uri="{BB962C8B-B14F-4D97-AF65-F5344CB8AC3E}">
        <p14:creationId xmlns:p14="http://schemas.microsoft.com/office/powerpoint/2010/main" val="35017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51C0583-18D9-1CF2-504A-C860E121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059" y="0"/>
            <a:ext cx="3721884" cy="6858000"/>
          </a:xfrm>
          <a:prstGeom prst="rect">
            <a:avLst/>
          </a:prstGeom>
        </p:spPr>
      </p:pic>
      <p:sp>
        <p:nvSpPr>
          <p:cNvPr id="3" name="圆角矩形 2">
            <a:extLst>
              <a:ext uri="{FF2B5EF4-FFF2-40B4-BE49-F238E27FC236}">
                <a16:creationId xmlns:a16="http://schemas.microsoft.com/office/drawing/2014/main" id="{58BDF355-2E5F-6323-0945-5D396CBE182E}"/>
              </a:ext>
            </a:extLst>
          </p:cNvPr>
          <p:cNvSpPr/>
          <p:nvPr/>
        </p:nvSpPr>
        <p:spPr>
          <a:xfrm>
            <a:off x="4402669" y="2074333"/>
            <a:ext cx="804333" cy="4826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34CE7192-202B-E224-CE15-50B96DBAEC90}"/>
              </a:ext>
            </a:extLst>
          </p:cNvPr>
          <p:cNvSpPr/>
          <p:nvPr/>
        </p:nvSpPr>
        <p:spPr>
          <a:xfrm>
            <a:off x="4318000" y="3238506"/>
            <a:ext cx="982135" cy="28363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830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BE51C-4762-A8FD-A86E-B5EF54ED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Frame-Resident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AACE0-99F3-6861-1CE5-96A31978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97" y="1590515"/>
            <a:ext cx="7862605" cy="3860480"/>
          </a:xfrm>
        </p:spPr>
        <p:txBody>
          <a:bodyPr/>
          <a:lstStyle/>
          <a:p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procedure-call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will:</a:t>
            </a:r>
          </a:p>
          <a:p>
            <a:pPr lvl="1"/>
            <a:r>
              <a:rPr kumimoji="1" lang="en-US" altLang="zh-CN" dirty="0"/>
              <a:t>pass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function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parameters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</a:p>
          <a:p>
            <a:pPr lvl="1"/>
            <a:r>
              <a:rPr kumimoji="1" lang="en-US" altLang="zh-CN" dirty="0"/>
              <a:t>pass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return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address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</a:p>
          <a:p>
            <a:pPr lvl="1"/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function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result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</a:p>
          <a:p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local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variables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intermediate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results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</a:p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stack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frame</a:t>
            </a:r>
            <a:r>
              <a:rPr kumimoji="1" lang="en-US" altLang="zh-CN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99791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4A967-877C-C02E-5734-3C6C8104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Frame-Resident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0D46F-D4AE-1159-41D7-37879D6C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5" y="931332"/>
            <a:ext cx="8449733" cy="5858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frame)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necessary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reasons:</a:t>
            </a:r>
          </a:p>
          <a:p>
            <a:r>
              <a:rPr kumimoji="1" lang="en" altLang="zh-CN" dirty="0"/>
              <a:t>the variable will be passed by </a:t>
            </a:r>
            <a:r>
              <a:rPr kumimoji="1" lang="en" altLang="zh-CN" dirty="0">
                <a:solidFill>
                  <a:srgbClr val="C00000"/>
                </a:solidFill>
              </a:rPr>
              <a:t>reference</a:t>
            </a:r>
            <a:r>
              <a:rPr kumimoji="1" lang="en" altLang="zh-CN" dirty="0"/>
              <a:t>, so it must have a memory 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language);</a:t>
            </a:r>
          </a:p>
          <a:p>
            <a:r>
              <a:rPr kumimoji="1" lang="en" altLang="zh-CN" dirty="0"/>
              <a:t>the variable is accessed by a procedure </a:t>
            </a:r>
            <a:r>
              <a:rPr kumimoji="1" lang="en" altLang="zh-CN" dirty="0">
                <a:solidFill>
                  <a:srgbClr val="C00000"/>
                </a:solidFill>
              </a:rPr>
              <a:t>nested</a:t>
            </a:r>
            <a:r>
              <a:rPr kumimoji="1" lang="en" altLang="zh-CN" dirty="0"/>
              <a:t> inside the current one;</a:t>
            </a:r>
          </a:p>
          <a:p>
            <a:r>
              <a:rPr kumimoji="1" lang="en" altLang="zh-CN" dirty="0"/>
              <a:t>the value is </a:t>
            </a:r>
            <a:r>
              <a:rPr kumimoji="1" lang="en" altLang="zh-CN" dirty="0">
                <a:solidFill>
                  <a:srgbClr val="C00000"/>
                </a:solidFill>
              </a:rPr>
              <a:t>too big </a:t>
            </a:r>
            <a:r>
              <a:rPr kumimoji="1" lang="en" altLang="zh-CN" dirty="0"/>
              <a:t>to ﬁt into a single register;</a:t>
            </a:r>
          </a:p>
          <a:p>
            <a:r>
              <a:rPr kumimoji="1" lang="en" altLang="zh-CN" dirty="0"/>
              <a:t>the variable is an </a:t>
            </a:r>
            <a:r>
              <a:rPr kumimoji="1" lang="en" altLang="zh-CN" dirty="0">
                <a:solidFill>
                  <a:srgbClr val="C00000"/>
                </a:solidFill>
              </a:rPr>
              <a:t>array</a:t>
            </a:r>
            <a:r>
              <a:rPr kumimoji="1" lang="en" altLang="zh-CN" dirty="0"/>
              <a:t>, for which address arithmetic is necessary to extract components;</a:t>
            </a:r>
          </a:p>
          <a:p>
            <a:r>
              <a:rPr kumimoji="1" lang="en" altLang="zh-CN" dirty="0"/>
              <a:t>the register holding the variable is needed for a </a:t>
            </a:r>
            <a:r>
              <a:rPr kumimoji="1" lang="en" altLang="zh-CN" dirty="0">
                <a:solidFill>
                  <a:srgbClr val="C00000"/>
                </a:solidFill>
              </a:rPr>
              <a:t>speciﬁc purpose</a:t>
            </a:r>
            <a:r>
              <a:rPr kumimoji="1" lang="en" altLang="zh-CN" dirty="0"/>
              <a:t>, such as </a:t>
            </a:r>
            <a:r>
              <a:rPr kumimoji="1" lang="en" altLang="zh-CN" dirty="0">
                <a:solidFill>
                  <a:srgbClr val="0070C0"/>
                </a:solidFill>
              </a:rPr>
              <a:t>parameter passing </a:t>
            </a:r>
            <a:r>
              <a:rPr kumimoji="1" lang="en" altLang="zh-CN" dirty="0"/>
              <a:t>(as described above)</a:t>
            </a:r>
            <a:r>
              <a:rPr kumimoji="1" lang="en-US" altLang="zh-CN" dirty="0"/>
              <a:t>;</a:t>
            </a:r>
            <a:endParaRPr kumimoji="1" lang="en" altLang="zh-CN" dirty="0"/>
          </a:p>
          <a:p>
            <a:r>
              <a:rPr kumimoji="1" lang="en" altLang="zh-CN" dirty="0"/>
              <a:t>or there are </a:t>
            </a:r>
            <a:r>
              <a:rPr kumimoji="1" lang="en" altLang="zh-CN" dirty="0">
                <a:solidFill>
                  <a:srgbClr val="C00000"/>
                </a:solidFill>
              </a:rPr>
              <a:t>so many local variables and temporary values </a:t>
            </a:r>
            <a:r>
              <a:rPr kumimoji="1" lang="en" altLang="zh-CN" dirty="0"/>
              <a:t>that they won’t all ﬁt in registers, in which case some of them are “spilled” into the frame.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68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921F1-C96F-1001-7E74-924AAD56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Frame-Resident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58E47-C2DC-EA5C-81B9-E79C7747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014" y="2103246"/>
            <a:ext cx="7761964" cy="2794217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variable</a:t>
            </a:r>
            <a:r>
              <a:rPr kumimoji="1" lang="zh-CN" altLang="en-US" sz="2800" dirty="0"/>
              <a:t> </a:t>
            </a:r>
            <a:r>
              <a:rPr kumimoji="1" lang="en-US" altLang="zh-CN" sz="2800" b="1" i="1" dirty="0">
                <a:solidFill>
                  <a:srgbClr val="0070C0"/>
                </a:solidFill>
              </a:rPr>
              <a:t>escapes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:</a:t>
            </a:r>
          </a:p>
          <a:p>
            <a:pPr lvl="1"/>
            <a:r>
              <a:rPr kumimoji="1" lang="en-US" altLang="zh-CN" sz="2800" dirty="0"/>
              <a:t>it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passed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reference,</a:t>
            </a:r>
            <a:r>
              <a:rPr kumimoji="1" lang="zh-CN" altLang="en-US" sz="2800" dirty="0"/>
              <a:t> </a:t>
            </a:r>
            <a:endParaRPr kumimoji="1" lang="en-US" altLang="zh-CN" sz="2800" dirty="0"/>
          </a:p>
          <a:p>
            <a:pPr lvl="1"/>
            <a:r>
              <a:rPr kumimoji="1" lang="en-US" altLang="zh-CN" sz="2800" dirty="0"/>
              <a:t>its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address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taken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(using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C’s</a:t>
            </a:r>
            <a:r>
              <a:rPr kumimoji="1" lang="zh-CN" altLang="en-US" sz="2800" dirty="0"/>
              <a:t> </a:t>
            </a:r>
            <a:r>
              <a:rPr kumimoji="1" lang="en-US" altLang="zh-CN" sz="2800" i="1" dirty="0">
                <a:solidFill>
                  <a:srgbClr val="0070C0"/>
                </a:solidFill>
              </a:rPr>
              <a:t>&amp;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operator),</a:t>
            </a:r>
            <a:r>
              <a:rPr kumimoji="1" lang="zh-CN" altLang="en-US" sz="2800" dirty="0"/>
              <a:t> </a:t>
            </a:r>
            <a:endParaRPr kumimoji="1" lang="en-US" altLang="zh-CN" sz="2800" dirty="0"/>
          </a:p>
          <a:p>
            <a:pPr lvl="1">
              <a:spcAft>
                <a:spcPts val="1200"/>
              </a:spcAft>
            </a:pPr>
            <a:r>
              <a:rPr kumimoji="1" lang="en-US" altLang="zh-CN" sz="2800" dirty="0"/>
              <a:t>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accessed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from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nested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function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sz="2800" dirty="0"/>
              <a:t>Escaping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variables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must be written to memory.</a:t>
            </a:r>
          </a:p>
          <a:p>
            <a:pPr lvl="1"/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86667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51C0583-18D9-1CF2-504A-C860E121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059" y="0"/>
            <a:ext cx="3721884" cy="6858000"/>
          </a:xfrm>
          <a:prstGeom prst="rect">
            <a:avLst/>
          </a:prstGeom>
        </p:spPr>
      </p:pic>
      <p:sp>
        <p:nvSpPr>
          <p:cNvPr id="3" name="圆角矩形 2">
            <a:extLst>
              <a:ext uri="{FF2B5EF4-FFF2-40B4-BE49-F238E27FC236}">
                <a16:creationId xmlns:a16="http://schemas.microsoft.com/office/drawing/2014/main" id="{58BDF355-2E5F-6323-0945-5D396CBE182E}"/>
              </a:ext>
            </a:extLst>
          </p:cNvPr>
          <p:cNvSpPr/>
          <p:nvPr/>
        </p:nvSpPr>
        <p:spPr>
          <a:xfrm>
            <a:off x="4406901" y="1583269"/>
            <a:ext cx="804333" cy="211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A8747FB-87B8-05F2-E92E-7F9F7FB88B39}"/>
              </a:ext>
            </a:extLst>
          </p:cNvPr>
          <p:cNvSpPr/>
          <p:nvPr/>
        </p:nvSpPr>
        <p:spPr>
          <a:xfrm>
            <a:off x="4406901" y="5926669"/>
            <a:ext cx="804333" cy="211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322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98E5F-0C7A-48F0-9271-91F6DBCE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AEDFE-E500-5450-CC43-1C5A1955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62" y="2493673"/>
            <a:ext cx="8449734" cy="1870654"/>
          </a:xfrm>
        </p:spPr>
        <p:txBody>
          <a:bodyPr/>
          <a:lstStyle/>
          <a:p>
            <a:r>
              <a:rPr kumimoji="1" lang="en-US" altLang="zh-CN" b="1" i="1" dirty="0">
                <a:solidFill>
                  <a:srgbClr val="0070C0"/>
                </a:solidFill>
              </a:rPr>
              <a:t>Block</a:t>
            </a:r>
            <a:r>
              <a:rPr kumimoji="1" lang="zh-CN" altLang="en-US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Structure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nested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function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declarations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Pascal,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ML,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Tiger),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functions.</a:t>
            </a:r>
          </a:p>
        </p:txBody>
      </p:sp>
    </p:spTree>
    <p:extLst>
      <p:ext uri="{BB962C8B-B14F-4D97-AF65-F5344CB8AC3E}">
        <p14:creationId xmlns:p14="http://schemas.microsoft.com/office/powerpoint/2010/main" val="2400984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BBD3-4653-7D04-0810-8727ED87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4EAF8-B97A-E1F7-1B9B-DB22B059F21A}"/>
              </a:ext>
            </a:extLst>
          </p:cNvPr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= {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}</a:t>
            </a:r>
            <a:endParaRPr lang="en" altLang="zh-CN" dirty="0">
              <a:solidFill>
                <a:srgbClr val="AF00DB"/>
              </a:solidFill>
              <a:latin typeface="Menlo" panose="020B0609030804020204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highlight>
                  <a:srgbClr val="BBE0E3"/>
                </a:highlight>
                <a:latin typeface="Menlo" panose="020B0609030804020204"/>
              </a:rPr>
              <a:t>prettyprint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)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let</a:t>
            </a:r>
            <a:endParaRPr lang="en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/>
              </a:rPr>
              <a:t>  </a:t>
            </a:r>
            <a:endParaRPr lang="en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" altLang="zh-CN" dirty="0">
                <a:solidFill>
                  <a:srgbClr val="001080"/>
                </a:solidFill>
                <a:highlight>
                  <a:srgbClr val="BBE0E3"/>
                </a:highlight>
                <a:latin typeface="Menlo" panose="020B0609030804020204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) = 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/>
              </a:rPr>
              <a:t>      </a:t>
            </a:r>
            <a:r>
              <a:rPr lang="en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/>
              </a:rPr>
              <a:t>output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)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" altLang="zh-CN" dirty="0">
                <a:solidFill>
                  <a:srgbClr val="001080"/>
                </a:solidFill>
                <a:highlight>
                  <a:srgbClr val="BBE0E3"/>
                </a:highlight>
                <a:latin typeface="Menlo" panose="020B0609030804020204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/>
              </a:rPr>
              <a:t>n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" altLang="zh-CN" dirty="0">
                <a:solidFill>
                  <a:srgbClr val="001080"/>
                </a:solidFill>
                <a:highlight>
                  <a:srgbClr val="BBE0E3"/>
                </a:highlight>
                <a:latin typeface="Menlo" panose="020B0609030804020204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) =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/>
              </a:rPr>
              <a:t>n</a:t>
            </a:r>
            <a:endParaRPr lang="en" altLang="zh-CN" dirty="0">
              <a:solidFill>
                <a:srgbClr val="000000"/>
              </a:solidFill>
              <a:highlight>
                <a:srgbClr val="FFFF00"/>
              </a:highlight>
              <a:latin typeface="Menlo" panose="020B0609030804020204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  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do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/>
              </a:rPr>
              <a:t>“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/>
              </a:rPr>
              <a:t>"</a:t>
            </a:r>
            <a:r>
              <a:rPr lang="en" altLang="zh-CN" dirty="0">
                <a:solidFill>
                  <a:srgbClr val="EE0000"/>
                </a:solidFill>
                <a:latin typeface="Menlo" panose="020B0609030804020204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Menlo" panose="020B0609030804020204"/>
              </a:rPr>
              <a:t>nil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then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/>
              </a:rPr>
              <a:t>"."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/>
              </a:rPr>
              <a:t>);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/>
              </a:rPr>
              <a:t>output</a:t>
            </a:r>
            <a:endParaRPr lang="en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720D08-2778-8B7A-117B-92C162E63237}"/>
              </a:ext>
            </a:extLst>
          </p:cNvPr>
          <p:cNvSpPr txBox="1"/>
          <p:nvPr/>
        </p:nvSpPr>
        <p:spPr>
          <a:xfrm>
            <a:off x="5317069" y="4456002"/>
            <a:ext cx="3826933" cy="18158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/>
              <a:t>How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make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this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work?</a:t>
            </a:r>
          </a:p>
          <a:p>
            <a:r>
              <a:rPr kumimoji="1" lang="en-US" altLang="zh-CN" sz="2200" i="1" dirty="0">
                <a:solidFill>
                  <a:srgbClr val="0070C0"/>
                </a:solidFill>
              </a:rPr>
              <a:t>write</a:t>
            </a:r>
            <a:r>
              <a:rPr kumimoji="1" lang="zh-CN" altLang="en-US" sz="22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/>
              <a:t>must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have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access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frame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 err="1">
                <a:solidFill>
                  <a:srgbClr val="0070C0"/>
                </a:solidFill>
              </a:rPr>
              <a:t>prettyprint</a:t>
            </a:r>
            <a:r>
              <a:rPr kumimoji="1" lang="en-US" altLang="zh-CN" sz="2200" dirty="0"/>
              <a:t>;</a:t>
            </a:r>
          </a:p>
          <a:p>
            <a:r>
              <a:rPr kumimoji="1" lang="en-US" altLang="zh-CN" sz="2200" i="1" dirty="0">
                <a:solidFill>
                  <a:srgbClr val="0070C0"/>
                </a:solidFill>
              </a:rPr>
              <a:t>indent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must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have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access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frames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show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 err="1">
                <a:solidFill>
                  <a:srgbClr val="0070C0"/>
                </a:solidFill>
              </a:rPr>
              <a:t>prettyprint</a:t>
            </a:r>
            <a:endParaRPr kumimoji="1" lang="en-US" altLang="zh-CN" sz="2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98E5F-0C7A-48F0-9271-91F6DBCE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Implementing Block Structures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AEDFE-E500-5450-CC43-1C5A1955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5" y="1547062"/>
            <a:ext cx="8449733" cy="4507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implement</a:t>
            </a:r>
            <a:r>
              <a:rPr kumimoji="1" lang="zh-CN" altLang="en-US" b="1" dirty="0"/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block</a:t>
            </a:r>
            <a:r>
              <a:rPr kumimoji="1" lang="zh-CN" altLang="en-US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structures</a:t>
            </a:r>
            <a:r>
              <a:rPr kumimoji="1" lang="en-US" altLang="zh-CN" b="1" dirty="0"/>
              <a:t>?</a:t>
            </a:r>
          </a:p>
          <a:p>
            <a:r>
              <a:rPr kumimoji="1" lang="en-US" altLang="zh-CN" dirty="0"/>
              <a:t>Whenever a function </a:t>
            </a: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 is called, it can be passed a pointer to the frame of the function statically enclosing </a:t>
            </a: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 ; this pointer is the </a:t>
            </a:r>
            <a:r>
              <a:rPr kumimoji="1" lang="en-US" altLang="zh-CN" b="1" i="1" dirty="0">
                <a:solidFill>
                  <a:srgbClr val="0070C0"/>
                </a:solidFill>
              </a:rPr>
              <a:t>static link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A global array can be maintained, containing – in position </a:t>
            </a:r>
            <a:r>
              <a:rPr kumimoji="1" lang="en-US" altLang="zh-CN" dirty="0" err="1">
                <a:solidFill>
                  <a:srgbClr val="0070C0"/>
                </a:solidFill>
              </a:rPr>
              <a:t>i</a:t>
            </a:r>
            <a:r>
              <a:rPr kumimoji="1" lang="en-US" altLang="zh-CN" dirty="0"/>
              <a:t> – a pointer to the frame of the most recently entered procedure whose static nesting depth is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. This array is called a </a:t>
            </a:r>
            <a:r>
              <a:rPr kumimoji="1" lang="en-US" altLang="zh-CN" b="1" i="1" dirty="0">
                <a:solidFill>
                  <a:srgbClr val="0070C0"/>
                </a:solidFill>
              </a:rPr>
              <a:t>display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When g calls f, each variable of g that is actually accessed by f (or by any function nested inside f) is passed to f as an extra argument. This is called </a:t>
            </a:r>
            <a:r>
              <a:rPr kumimoji="1" lang="en-US" altLang="zh-CN" b="1" i="1" dirty="0">
                <a:solidFill>
                  <a:srgbClr val="0070C0"/>
                </a:solidFill>
              </a:rPr>
              <a:t>lambda lifting</a:t>
            </a:r>
            <a:r>
              <a:rPr kumimoji="1"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98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Activation Records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13D821-1DCD-3A7F-F5CF-C2AC1DE04DCF}"/>
              </a:ext>
            </a:extLst>
          </p:cNvPr>
          <p:cNvGrpSpPr/>
          <p:nvPr/>
        </p:nvGrpSpPr>
        <p:grpSpPr>
          <a:xfrm>
            <a:off x="3812671" y="1315322"/>
            <a:ext cx="1512000" cy="654393"/>
            <a:chOff x="3831472" y="983123"/>
            <a:chExt cx="1512000" cy="654393"/>
          </a:xfrm>
        </p:grpSpPr>
        <p:sp>
          <p:nvSpPr>
            <p:cNvPr id="7" name="圆角矩形 95">
              <a:extLst>
                <a:ext uri="{FF2B5EF4-FFF2-40B4-BE49-F238E27FC236}">
                  <a16:creationId xmlns:a16="http://schemas.microsoft.com/office/drawing/2014/main" id="{B2566D76-319D-D988-BD82-934AA67F8B53}"/>
                </a:ext>
              </a:extLst>
            </p:cNvPr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1800"/>
                </a:lnSpc>
              </a:pPr>
              <a:r>
                <a:rPr kumimoji="1" lang="en-US" altLang="zh-CN" dirty="0">
                  <a:solidFill>
                    <a:prstClr val="black"/>
                  </a:solidFill>
                  <a:latin typeface="Calibri"/>
                  <a:ea typeface="等线" panose="02010600030101010101" pitchFamily="2" charset="-122"/>
                </a:rPr>
                <a:t>Introduction</a:t>
              </a:r>
              <a:endParaRPr kumimoji="1" lang="zh-CN" altLang="en-US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4ED9C2-E94B-A006-A6A8-5361D88B122E}"/>
                </a:ext>
              </a:extLst>
            </p:cNvPr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prstClr val="black"/>
                  </a:solidFill>
                  <a:latin typeface="Calibri"/>
                  <a:ea typeface="等线" panose="02010600030101010101" pitchFamily="2" charset="-122"/>
                </a:rPr>
                <a:t>1</a:t>
              </a:r>
              <a:endParaRPr kumimoji="1" lang="zh-CN" altLang="en-US" sz="20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680200-4625-617E-D0E9-F7C36BC3B718}"/>
              </a:ext>
            </a:extLst>
          </p:cNvPr>
          <p:cNvGrpSpPr/>
          <p:nvPr/>
        </p:nvGrpSpPr>
        <p:grpSpPr>
          <a:xfrm>
            <a:off x="263550" y="2343374"/>
            <a:ext cx="8610243" cy="3828826"/>
            <a:chOff x="263550" y="2362200"/>
            <a:chExt cx="8610242" cy="382882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DDF288A-B960-8C33-6CD0-B70D7B3FDDF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4226955-76AA-873A-DDC1-34DA9A4699BD}"/>
                  </a:ext>
                </a:extLst>
              </p:cNvPr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7" name="圆角矩形 140">
                  <a:extLst>
                    <a:ext uri="{FF2B5EF4-FFF2-40B4-BE49-F238E27FC236}">
                      <a16:creationId xmlns:a16="http://schemas.microsoft.com/office/drawing/2014/main" id="{2FFC634A-7097-3FD7-3FC4-B88E8DAF4900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prstClr val="black"/>
                      </a:solidFill>
                      <a:latin typeface="Calibri"/>
                      <a:ea typeface="等线" panose="02010600030101010101" pitchFamily="2" charset="-122"/>
                    </a:rPr>
                    <a:t>Lexical Analysis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6BD34EB-FF26-75A2-E41A-996472D7CC15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/>
                      <a:ea typeface="等线" panose="02010600030101010101" pitchFamily="2" charset="-122"/>
                    </a:rPr>
                    <a:t>2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DED1269-5CE4-5D98-A29D-C03634E46974}"/>
                  </a:ext>
                </a:extLst>
              </p:cNvPr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5" name="圆角矩形 138">
                  <a:extLst>
                    <a:ext uri="{FF2B5EF4-FFF2-40B4-BE49-F238E27FC236}">
                      <a16:creationId xmlns:a16="http://schemas.microsoft.com/office/drawing/2014/main" id="{55DED93F-740E-75CE-AD64-30F75AA366EC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" altLang="zh-CN" dirty="0">
                      <a:solidFill>
                        <a:prstClr val="black"/>
                      </a:solidFill>
                      <a:latin typeface="Calibri"/>
                      <a:ea typeface="等线" panose="02010600030101010101" pitchFamily="2" charset="-122"/>
                    </a:rPr>
                    <a:t>Parsing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9D319FF-1960-F65E-7299-8052D366DDE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/>
                      <a:ea typeface="等线" panose="02010600030101010101" pitchFamily="2" charset="-122"/>
                    </a:rPr>
                    <a:t>3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93E43640-B2E0-D6F7-93F3-378C84E40449}"/>
                  </a:ext>
                </a:extLst>
              </p:cNvPr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3" name="圆角矩形 136">
                  <a:extLst>
                    <a:ext uri="{FF2B5EF4-FFF2-40B4-BE49-F238E27FC236}">
                      <a16:creationId xmlns:a16="http://schemas.microsoft.com/office/drawing/2014/main" id="{9C37A9D4-DDF9-A7B0-2B72-81FF90C709F7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prstClr val="black"/>
                      </a:solidFill>
                      <a:latin typeface="Calibri"/>
                      <a:ea typeface="等线" panose="02010600030101010101" pitchFamily="2" charset="-122"/>
                    </a:rPr>
                    <a:t>Abstract Syntax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4D68C9F-32E5-54F3-269F-ABF831DFD53D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/>
                      <a:ea typeface="等线" panose="02010600030101010101" pitchFamily="2" charset="-122"/>
                    </a:rPr>
                    <a:t>4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81A8397-B0F8-6C29-D76B-EAED55C3C341}"/>
                  </a:ext>
                </a:extLst>
              </p:cNvPr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1" name="圆角矩形 134">
                  <a:extLst>
                    <a:ext uri="{FF2B5EF4-FFF2-40B4-BE49-F238E27FC236}">
                      <a16:creationId xmlns:a16="http://schemas.microsoft.com/office/drawing/2014/main" id="{9365B8E4-6C2A-334B-939C-3A20C1EE81AA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  <a:latin typeface="Calibri"/>
                      <a:ea typeface="等线" panose="02010600030101010101" pitchFamily="2" charset="-122"/>
                    </a:rPr>
                    <a:t>Semantic Analysis</a:t>
                  </a:r>
                  <a:endParaRPr kumimoji="1" lang="zh-CN" altLang="en-US" dirty="0">
                    <a:solidFill>
                      <a:schemeClr val="tx1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3FD50E2-C477-E3F6-B0CF-69445CBAFA50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1"/>
                      </a:solidFill>
                      <a:latin typeface="Calibri"/>
                      <a:ea typeface="等线" panose="02010600030101010101" pitchFamily="2" charset="-122"/>
                    </a:rPr>
                    <a:t>5</a:t>
                  </a:r>
                  <a:endParaRPr kumimoji="1" lang="zh-CN" altLang="en-US" sz="2000" dirty="0">
                    <a:solidFill>
                      <a:schemeClr val="tx1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E8E957C-5049-75A2-A3BB-FBD3C61FB4B0}"/>
                  </a:ext>
                </a:extLst>
              </p:cNvPr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49" name="圆角矩形 132">
                  <a:extLst>
                    <a:ext uri="{FF2B5EF4-FFF2-40B4-BE49-F238E27FC236}">
                      <a16:creationId xmlns:a16="http://schemas.microsoft.com/office/drawing/2014/main" id="{9E23B102-C74C-0DD5-8663-3D42DEA033F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b="1" dirty="0">
                      <a:solidFill>
                        <a:srgbClr val="C00000"/>
                      </a:solidFill>
                      <a:latin typeface="Calibri"/>
                      <a:ea typeface="等线" panose="02010600030101010101" pitchFamily="2" charset="-122"/>
                    </a:rPr>
                    <a:t>Activation Records</a:t>
                  </a:r>
                  <a:endParaRPr kumimoji="1" lang="zh-CN" altLang="en-US" b="1" dirty="0">
                    <a:solidFill>
                      <a:srgbClr val="C00000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53679B2-7BCD-062E-A9A5-BE4AC2F21D5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rgbClr val="C00000"/>
                      </a:solidFill>
                      <a:latin typeface="Calibri"/>
                      <a:ea typeface="等线" panose="02010600030101010101" pitchFamily="2" charset="-122"/>
                    </a:rPr>
                    <a:t>6</a:t>
                  </a:r>
                  <a:endParaRPr kumimoji="1" lang="zh-CN" altLang="en-US" sz="2000" b="1" dirty="0">
                    <a:solidFill>
                      <a:srgbClr val="C00000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45376A0-BC87-3700-FA0E-9B4328E13557}"/>
                  </a:ext>
                </a:extLst>
              </p:cNvPr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47" name="圆角矩形 130">
                  <a:extLst>
                    <a:ext uri="{FF2B5EF4-FFF2-40B4-BE49-F238E27FC236}">
                      <a16:creationId xmlns:a16="http://schemas.microsoft.com/office/drawing/2014/main" id="{9CFDBB5B-175C-3CAB-74EB-B8D7F85F3B2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 err="1">
                      <a:solidFill>
                        <a:prstClr val="black"/>
                      </a:solidFill>
                      <a:latin typeface="Calibri"/>
                      <a:ea typeface="等线" panose="02010600030101010101" pitchFamily="2" charset="-122"/>
                    </a:rPr>
                    <a:t>Interm</a:t>
                  </a:r>
                  <a:r>
                    <a:rPr kumimoji="1" lang="en-US" altLang="zh-CN" dirty="0">
                      <a:solidFill>
                        <a:prstClr val="black"/>
                      </a:solidFill>
                      <a:latin typeface="Calibri"/>
                      <a:ea typeface="等线" panose="02010600030101010101" pitchFamily="2" charset="-122"/>
                    </a:rPr>
                    <a:t>. Code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20D71E7D-AC98-70F7-A616-BCE93C7D548E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/>
                      <a:ea typeface="等线" panose="02010600030101010101" pitchFamily="2" charset="-122"/>
                    </a:rPr>
                    <a:t>7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659469B-87B9-1E2F-8FE7-21F6AD1CD77E}"/>
                  </a:ext>
                </a:extLst>
              </p:cNvPr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45" name="圆角矩形 128">
                  <a:extLst>
                    <a:ext uri="{FF2B5EF4-FFF2-40B4-BE49-F238E27FC236}">
                      <a16:creationId xmlns:a16="http://schemas.microsoft.com/office/drawing/2014/main" id="{5068E44D-1B34-91DA-99AD-797F2C13DB03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" altLang="zh-CN" dirty="0">
                      <a:solidFill>
                        <a:prstClr val="black"/>
                      </a:solidFill>
                      <a:latin typeface="Calibri"/>
                      <a:ea typeface="等线" panose="02010600030101010101" pitchFamily="2" charset="-122"/>
                    </a:rPr>
                    <a:t>Blocks &amp; Traces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9ACBEB7-974D-80B2-93DE-FB1ADE806C7A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/>
                      <a:ea typeface="等线" panose="02010600030101010101" pitchFamily="2" charset="-122"/>
                    </a:rPr>
                    <a:t>8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2CE51EC3-F159-DAD6-3058-5244FDE4AA99}"/>
                  </a:ext>
                </a:extLst>
              </p:cNvPr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43" name="圆角矩形 126">
                  <a:extLst>
                    <a:ext uri="{FF2B5EF4-FFF2-40B4-BE49-F238E27FC236}">
                      <a16:creationId xmlns:a16="http://schemas.microsoft.com/office/drawing/2014/main" id="{B7D57C01-C544-3B21-11FF-B1B70F791F14}"/>
                    </a:ext>
                  </a:extLst>
                </p:cNvPr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prstClr val="black"/>
                      </a:solidFill>
                      <a:latin typeface="Calibri"/>
                      <a:ea typeface="等线" panose="02010600030101010101" pitchFamily="2" charset="-122"/>
                    </a:rPr>
                    <a:t>Instruct. Selection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C05B4760-F5C5-37D9-DED7-CA999B9A22B9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/>
                      <a:ea typeface="等线" panose="02010600030101010101" pitchFamily="2" charset="-122"/>
                    </a:rPr>
                    <a:t>9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B86D5FF9-570E-91F4-2EF5-B6AA0FC8DD04}"/>
                  </a:ext>
                </a:extLst>
              </p:cNvPr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41" name="圆角矩形 124">
                  <a:extLst>
                    <a:ext uri="{FF2B5EF4-FFF2-40B4-BE49-F238E27FC236}">
                      <a16:creationId xmlns:a16="http://schemas.microsoft.com/office/drawing/2014/main" id="{5BDFF2CA-02A6-DE9F-87B2-A2057F0BFE11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prstClr val="black"/>
                      </a:solidFill>
                      <a:latin typeface="Calibri"/>
                      <a:ea typeface="等线" panose="02010600030101010101" pitchFamily="2" charset="-122"/>
                    </a:rPr>
                    <a:t>Liveness Analysis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D3CF8D49-2117-AFD8-858C-79B3AE02CB87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/>
                      <a:ea typeface="等线" panose="02010600030101010101" pitchFamily="2" charset="-122"/>
                    </a:rPr>
                    <a:t>10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0477E2E-E24A-B5AF-D480-4F2836B6F037}"/>
                  </a:ext>
                </a:extLst>
              </p:cNvPr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39" name="圆角矩形 122">
                  <a:extLst>
                    <a:ext uri="{FF2B5EF4-FFF2-40B4-BE49-F238E27FC236}">
                      <a16:creationId xmlns:a16="http://schemas.microsoft.com/office/drawing/2014/main" id="{445ECF46-BA32-D85E-236A-7BD5579C975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prstClr val="black"/>
                      </a:solidFill>
                      <a:latin typeface="Calibri"/>
                      <a:ea typeface="等线" panose="02010600030101010101" pitchFamily="2" charset="-122"/>
                    </a:rPr>
                    <a:t>Register Allocation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498B575-0094-7C9C-DB62-C9FE3E7DE6A2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/>
                      <a:ea typeface="等线" panose="02010600030101010101" pitchFamily="2" charset="-122"/>
                    </a:rPr>
                    <a:t>11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2B891B09-4019-A1D9-4220-874CDE89FE4B}"/>
                  </a:ext>
                </a:extLst>
              </p:cNvPr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37" name="圆角矩形 120">
                  <a:extLst>
                    <a:ext uri="{FF2B5EF4-FFF2-40B4-BE49-F238E27FC236}">
                      <a16:creationId xmlns:a16="http://schemas.microsoft.com/office/drawing/2014/main" id="{08DF22D1-6227-6DFF-4BFF-7E385DE7BBBC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prstClr val="black"/>
                      </a:solidFill>
                      <a:latin typeface="Calibri"/>
                      <a:ea typeface="等线" panose="02010600030101010101" pitchFamily="2" charset="-122"/>
                    </a:rPr>
                    <a:t>Garbage Collection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FECDA80-30FE-8D79-8B7C-FD5CEBDBA5EE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/>
                      <a:ea typeface="等线" panose="02010600030101010101" pitchFamily="2" charset="-122"/>
                    </a:rPr>
                    <a:t>13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4CC468F-9930-263C-163B-35DF2655FF47}"/>
                  </a:ext>
                </a:extLst>
              </p:cNvPr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35" name="圆角矩形 118">
                  <a:extLst>
                    <a:ext uri="{FF2B5EF4-FFF2-40B4-BE49-F238E27FC236}">
                      <a16:creationId xmlns:a16="http://schemas.microsoft.com/office/drawing/2014/main" id="{076F69E1-6963-BFDA-3D1C-ACF979D694E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" altLang="zh-CN" dirty="0">
                      <a:solidFill>
                        <a:prstClr val="black"/>
                      </a:solidFill>
                      <a:latin typeface="Calibri"/>
                      <a:ea typeface="等线" panose="02010600030101010101" pitchFamily="2" charset="-122"/>
                    </a:rPr>
                    <a:t>Loop Optimizations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9CB0E042-44A9-7C07-18F7-2417BE8C1C8A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/>
                      <a:ea typeface="等线" panose="02010600030101010101" pitchFamily="2" charset="-122"/>
                    </a:rPr>
                    <a:t>18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</p:grpSp>
          <p:cxnSp>
            <p:nvCxnSpPr>
              <p:cNvPr id="27" name="直线箭头连接符 110">
                <a:extLst>
                  <a:ext uri="{FF2B5EF4-FFF2-40B4-BE49-F238E27FC236}">
                    <a16:creationId xmlns:a16="http://schemas.microsoft.com/office/drawing/2014/main" id="{7154F69E-F07D-A328-ABAA-A8B47F4B996D}"/>
                  </a:ext>
                </a:extLst>
              </p:cNvPr>
              <p:cNvCxnSpPr>
                <a:stCxn id="57" idx="3"/>
                <a:endCxn id="55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111">
                <a:extLst>
                  <a:ext uri="{FF2B5EF4-FFF2-40B4-BE49-F238E27FC236}">
                    <a16:creationId xmlns:a16="http://schemas.microsoft.com/office/drawing/2014/main" id="{B6D467ED-47F7-01E4-E0FE-D3A5A34DD017}"/>
                  </a:ext>
                </a:extLst>
              </p:cNvPr>
              <p:cNvCxnSpPr>
                <a:cxnSpLocks/>
                <a:stCxn id="55" idx="3"/>
                <a:endCxn id="53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112">
                <a:extLst>
                  <a:ext uri="{FF2B5EF4-FFF2-40B4-BE49-F238E27FC236}">
                    <a16:creationId xmlns:a16="http://schemas.microsoft.com/office/drawing/2014/main" id="{605D860A-CCE6-11C5-78AA-B2216A90913D}"/>
                  </a:ext>
                </a:extLst>
              </p:cNvPr>
              <p:cNvCxnSpPr>
                <a:cxnSpLocks/>
                <a:stCxn id="53" idx="3"/>
                <a:endCxn id="51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3">
                <a:extLst>
                  <a:ext uri="{FF2B5EF4-FFF2-40B4-BE49-F238E27FC236}">
                    <a16:creationId xmlns:a16="http://schemas.microsoft.com/office/drawing/2014/main" id="{2BFD3A69-932C-4949-487A-0C380DC824C3}"/>
                  </a:ext>
                </a:extLst>
              </p:cNvPr>
              <p:cNvCxnSpPr>
                <a:cxnSpLocks/>
                <a:stCxn id="51" idx="2"/>
                <a:endCxn id="47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4">
                <a:extLst>
                  <a:ext uri="{FF2B5EF4-FFF2-40B4-BE49-F238E27FC236}">
                    <a16:creationId xmlns:a16="http://schemas.microsoft.com/office/drawing/2014/main" id="{CFBE861A-1615-607A-8C3A-F38CB999A855}"/>
                  </a:ext>
                </a:extLst>
              </p:cNvPr>
              <p:cNvCxnSpPr>
                <a:cxnSpLocks/>
                <a:stCxn id="47" idx="1"/>
                <a:endCxn id="45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箭头连接符 115">
                <a:extLst>
                  <a:ext uri="{FF2B5EF4-FFF2-40B4-BE49-F238E27FC236}">
                    <a16:creationId xmlns:a16="http://schemas.microsoft.com/office/drawing/2014/main" id="{6C2D0E23-C7D4-8B45-F44E-D092CDF3C127}"/>
                  </a:ext>
                </a:extLst>
              </p:cNvPr>
              <p:cNvCxnSpPr>
                <a:cxnSpLocks/>
                <a:stCxn id="41" idx="3"/>
                <a:endCxn id="39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116">
                <a:extLst>
                  <a:ext uri="{FF2B5EF4-FFF2-40B4-BE49-F238E27FC236}">
                    <a16:creationId xmlns:a16="http://schemas.microsoft.com/office/drawing/2014/main" id="{0982D50D-4CEB-C211-088E-72C6F097BCB1}"/>
                  </a:ext>
                </a:extLst>
              </p:cNvPr>
              <p:cNvCxnSpPr>
                <a:cxnSpLocks/>
                <a:stCxn id="49" idx="2"/>
                <a:endCxn id="47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117">
                <a:extLst>
                  <a:ext uri="{FF2B5EF4-FFF2-40B4-BE49-F238E27FC236}">
                    <a16:creationId xmlns:a16="http://schemas.microsoft.com/office/drawing/2014/main" id="{09C0A335-4F4B-842D-D51B-C66E8492879F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E3BDEF4E-F197-D2C2-BAFC-B50F5FE1702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349" kern="0">
                <a:solidFill>
                  <a:srgbClr val="000000"/>
                </a:solidFill>
              </a:endParaRPr>
            </a:p>
          </p:txBody>
        </p:sp>
        <p:sp>
          <p:nvSpPr>
            <p:cNvPr id="12" name="矩形 27">
              <a:extLst>
                <a:ext uri="{FF2B5EF4-FFF2-40B4-BE49-F238E27FC236}">
                  <a16:creationId xmlns:a16="http://schemas.microsoft.com/office/drawing/2014/main" id="{09EE47CF-D7F3-E29B-1D7A-100AACDB440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349" kern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1FFE53-0DC7-6822-A3B0-854A3B4F8750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b="1" dirty="0">
                  <a:solidFill>
                    <a:srgbClr val="44546A"/>
                  </a:solidFill>
                  <a:latin typeface="Calibri"/>
                  <a:ea typeface="等线" panose="02010600030101010101" pitchFamily="2" charset="-122"/>
                </a:rPr>
                <a:t>Fundamentals</a:t>
              </a:r>
              <a:endParaRPr lang="zh-CN" altLang="en-US" b="1" dirty="0">
                <a:solidFill>
                  <a:srgbClr val="44546A"/>
                </a:solidFill>
                <a:latin typeface="Calibri"/>
                <a:ea typeface="等线" panose="0201060003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542CB18-C22D-A036-1C96-808C5CE2A7D3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b="1" dirty="0">
                  <a:solidFill>
                    <a:srgbClr val="44546A"/>
                  </a:solidFill>
                  <a:latin typeface="Calibri"/>
                  <a:ea typeface="等线" panose="02010600030101010101" pitchFamily="2" charset="-122"/>
                </a:rPr>
                <a:t>Advanced Topics</a:t>
              </a:r>
              <a:endParaRPr lang="zh-CN" altLang="en-US" b="1" dirty="0">
                <a:solidFill>
                  <a:srgbClr val="44546A"/>
                </a:solidFill>
                <a:latin typeface="Calibri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499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D7644-1430-6B4D-BEE9-FA8399AF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6CFD3-952E-9F91-7ACD-58C5BE40B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8" y="1791592"/>
            <a:ext cx="9467196" cy="129257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Whenever a function </a:t>
            </a: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 is called, it is passed a pointer to the stack frame of the “current” </a:t>
            </a:r>
            <a:r>
              <a:rPr kumimoji="1" lang="en-US" altLang="zh-CN" b="1" dirty="0">
                <a:solidFill>
                  <a:srgbClr val="0070C0"/>
                </a:solidFill>
              </a:rPr>
              <a:t>(most recently entered) activation </a:t>
            </a:r>
            <a:r>
              <a:rPr kumimoji="1" lang="en-US" altLang="zh-CN" dirty="0"/>
              <a:t>of the function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en-US" altLang="zh-CN" dirty="0"/>
              <a:t> that </a:t>
            </a:r>
            <a:r>
              <a:rPr kumimoji="1" lang="en-US" altLang="zh-CN" b="1" dirty="0">
                <a:solidFill>
                  <a:srgbClr val="0070C0"/>
                </a:solidFill>
              </a:rPr>
              <a:t>immediately encloses</a:t>
            </a:r>
            <a:r>
              <a:rPr kumimoji="1" lang="en-US" altLang="zh-CN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 in the text of the program.</a:t>
            </a:r>
            <a:endParaRPr kumimoji="1" lang="en-US" altLang="zh-CN" i="1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7BC15B-BF7A-7EF0-35B6-13BD3F3F4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323" y="3369804"/>
            <a:ext cx="3761353" cy="232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3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BBD3-4653-7D04-0810-8727ED87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4EAF8-B97A-E1F7-1B9B-DB22B059F21A}"/>
              </a:ext>
            </a:extLst>
          </p:cNvPr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2DE034-9F3E-EB00-C2C0-695D3EF975DB}"/>
              </a:ext>
            </a:extLst>
          </p:cNvPr>
          <p:cNvSpPr txBox="1"/>
          <p:nvPr/>
        </p:nvSpPr>
        <p:spPr>
          <a:xfrm>
            <a:off x="4975603" y="4571971"/>
            <a:ext cx="4135968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passing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 err="1">
                <a:solidFill>
                  <a:srgbClr val="0070C0"/>
                </a:solidFill>
              </a:rPr>
              <a:t>pretryprint</a:t>
            </a:r>
            <a:r>
              <a:rPr kumimoji="1" lang="en-US" altLang="zh-CN" sz="2400" dirty="0" err="1"/>
              <a:t>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own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pointer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(FP) as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400" dirty="0"/>
              <a:t>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link:</a:t>
            </a:r>
          </a:p>
          <a:p>
            <a:r>
              <a:rPr kumimoji="1" lang="en-US" altLang="zh-CN" sz="2200" i="1" dirty="0" err="1">
                <a:solidFill>
                  <a:srgbClr val="0070C0"/>
                </a:solidFill>
              </a:rPr>
              <a:t>prettyprint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immediate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enclosing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show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B64AEE8-6E41-B8BF-1A87-8BC5FE961901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719953" y="5326024"/>
            <a:ext cx="2255650" cy="9053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52B4292-BF87-4D84-55FF-47EA151218FB}"/>
              </a:ext>
            </a:extLst>
          </p:cNvPr>
          <p:cNvSpPr txBox="1"/>
          <p:nvPr/>
        </p:nvSpPr>
        <p:spPr>
          <a:xfrm>
            <a:off x="4567087" y="6173299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000" dirty="0"/>
              <a:t>’s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static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link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i="1" dirty="0" err="1">
                <a:solidFill>
                  <a:srgbClr val="0070C0"/>
                </a:solidFill>
              </a:rPr>
              <a:t>prettyprint</a:t>
            </a:r>
            <a:r>
              <a:rPr kumimoji="1" lang="en-US" altLang="zh-CN" sz="2000" dirty="0" err="1"/>
              <a:t>’s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FP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594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BBD3-4653-7D04-0810-8727ED87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4EAF8-B97A-E1F7-1B9B-DB22B059F21A}"/>
              </a:ext>
            </a:extLst>
          </p:cNvPr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2DE034-9F3E-EB00-C2C0-695D3EF975DB}"/>
              </a:ext>
            </a:extLst>
          </p:cNvPr>
          <p:cNvSpPr txBox="1"/>
          <p:nvPr/>
        </p:nvSpPr>
        <p:spPr>
          <a:xfrm>
            <a:off x="5323668" y="1865564"/>
            <a:ext cx="3820335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400" i="1" dirty="0">
                <a:solidFill>
                  <a:srgbClr val="0070C0"/>
                </a:solidFill>
              </a:rPr>
              <a:t>show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stores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link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address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 err="1">
                <a:solidFill>
                  <a:srgbClr val="0070C0"/>
                </a:solidFill>
              </a:rPr>
              <a:t>prettyprint</a:t>
            </a:r>
            <a:r>
              <a:rPr kumimoji="1" lang="en-US" altLang="zh-CN" sz="2400" dirty="0" err="1"/>
              <a:t>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FP)</a:t>
            </a:r>
            <a:endParaRPr kumimoji="1" lang="en-US" altLang="zh-CN" sz="2200" i="1" dirty="0">
              <a:solidFill>
                <a:srgbClr val="0070C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B64AEE8-6E41-B8BF-1A87-8BC5FE961901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757980" y="2281063"/>
            <a:ext cx="565688" cy="6171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76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BBD3-4653-7D04-0810-8727ED87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4EAF8-B97A-E1F7-1B9B-DB22B059F21A}"/>
              </a:ext>
            </a:extLst>
          </p:cNvPr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2DE034-9F3E-EB00-C2C0-695D3EF975DB}"/>
              </a:ext>
            </a:extLst>
          </p:cNvPr>
          <p:cNvSpPr txBox="1"/>
          <p:nvPr/>
        </p:nvSpPr>
        <p:spPr>
          <a:xfrm>
            <a:off x="5054603" y="4352324"/>
            <a:ext cx="4089399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400" i="1" dirty="0">
                <a:solidFill>
                  <a:srgbClr val="0070C0"/>
                </a:solidFill>
              </a:rPr>
              <a:t>show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calls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indent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passing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own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FP</a:t>
            </a:r>
            <a:r>
              <a:rPr kumimoji="1" lang="en-US" altLang="zh-CN" sz="2400" dirty="0"/>
              <a:t> 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indent’s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link</a:t>
            </a:r>
            <a:endParaRPr kumimoji="1" lang="en-US" altLang="zh-CN" sz="2200" i="1" dirty="0">
              <a:solidFill>
                <a:srgbClr val="0070C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B64AEE8-6E41-B8BF-1A87-8BC5FE961901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719692" y="4767823"/>
            <a:ext cx="1334911" cy="1846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31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BBD3-4653-7D04-0810-8727ED87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4EAF8-B97A-E1F7-1B9B-DB22B059F21A}"/>
              </a:ext>
            </a:extLst>
          </p:cNvPr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2DE034-9F3E-EB00-C2C0-695D3EF975DB}"/>
              </a:ext>
            </a:extLst>
          </p:cNvPr>
          <p:cNvSpPr txBox="1"/>
          <p:nvPr/>
        </p:nvSpPr>
        <p:spPr>
          <a:xfrm>
            <a:off x="5003800" y="4352322"/>
            <a:ext cx="4140200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400" i="1" dirty="0">
                <a:solidFill>
                  <a:srgbClr val="0070C0"/>
                </a:solidFill>
              </a:rPr>
              <a:t>show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calls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passing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own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static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link</a:t>
            </a:r>
            <a:r>
              <a:rPr kumimoji="1" lang="zh-CN" altLang="en-US" sz="2400" b="1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/>
              <a:t>not</a:t>
            </a:r>
            <a:r>
              <a:rPr kumimoji="1" lang="zh-CN" altLang="en-US" sz="2400" i="1" dirty="0"/>
              <a:t> </a:t>
            </a:r>
            <a:r>
              <a:rPr kumimoji="1" lang="en-US" altLang="zh-CN" sz="2400" i="1" dirty="0"/>
              <a:t>its</a:t>
            </a:r>
            <a:r>
              <a:rPr kumimoji="1" lang="zh-CN" altLang="en-US" sz="2400" i="1" dirty="0"/>
              <a:t> </a:t>
            </a:r>
            <a:r>
              <a:rPr kumimoji="1" lang="en-US" altLang="zh-CN" sz="2400" i="1" dirty="0"/>
              <a:t>own</a:t>
            </a:r>
            <a:r>
              <a:rPr kumimoji="1" lang="zh-CN" altLang="en-US" sz="2400" i="1" dirty="0"/>
              <a:t> </a:t>
            </a:r>
            <a:r>
              <a:rPr kumimoji="1" lang="en-US" altLang="zh-CN" sz="2400" i="1" dirty="0"/>
              <a:t>FP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link</a:t>
            </a:r>
            <a:endParaRPr kumimoji="1" lang="en-US" altLang="zh-CN" sz="2200" i="1" dirty="0">
              <a:solidFill>
                <a:srgbClr val="0070C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B64AEE8-6E41-B8BF-1A87-8BC5FE961901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572000" y="4952487"/>
            <a:ext cx="431800" cy="4746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36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BBD3-4653-7D04-0810-8727ED87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4EAF8-B97A-E1F7-1B9B-DB22B059F21A}"/>
              </a:ext>
            </a:extLst>
          </p:cNvPr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2DE034-9F3E-EB00-C2C0-695D3EF975DB}"/>
              </a:ext>
            </a:extLst>
          </p:cNvPr>
          <p:cNvSpPr txBox="1"/>
          <p:nvPr/>
        </p:nvSpPr>
        <p:spPr>
          <a:xfrm>
            <a:off x="5892800" y="2998113"/>
            <a:ext cx="3251200" cy="14465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200" dirty="0"/>
              <a:t>fetch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appropriate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offset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from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indent</a:t>
            </a:r>
            <a:r>
              <a:rPr kumimoji="1" lang="en-US" altLang="zh-CN" sz="2200" dirty="0"/>
              <a:t>’s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static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link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(which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points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frame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200" dirty="0"/>
              <a:t>)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B64AEE8-6E41-B8BF-1A87-8BC5FE961901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114800" y="3564470"/>
            <a:ext cx="1778000" cy="1569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90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BBD3-4653-7D04-0810-8727ED87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4EAF8-B97A-E1F7-1B9B-DB22B059F21A}"/>
              </a:ext>
            </a:extLst>
          </p:cNvPr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2DE034-9F3E-EB00-C2C0-695D3EF975DB}"/>
              </a:ext>
            </a:extLst>
          </p:cNvPr>
          <p:cNvSpPr txBox="1"/>
          <p:nvPr/>
        </p:nvSpPr>
        <p:spPr>
          <a:xfrm>
            <a:off x="5139269" y="4395114"/>
            <a:ext cx="4004732" cy="21544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200" i="1" dirty="0">
                <a:solidFill>
                  <a:srgbClr val="0070C0"/>
                </a:solidFill>
              </a:rPr>
              <a:t>indent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calls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write.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must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pass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FP of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 err="1">
                <a:solidFill>
                  <a:srgbClr val="0070C0"/>
                </a:solidFill>
              </a:rPr>
              <a:t>prettyprint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static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link.</a:t>
            </a:r>
            <a:r>
              <a:rPr kumimoji="1" lang="zh-CN" altLang="en-US" sz="2200" dirty="0"/>
              <a:t> </a:t>
            </a:r>
            <a:r>
              <a:rPr kumimoji="1" lang="en-US" altLang="zh-CN" sz="2200" b="1" dirty="0"/>
              <a:t>How?</a:t>
            </a:r>
          </a:p>
          <a:p>
            <a:r>
              <a:rPr kumimoji="1" lang="en-US" altLang="zh-CN" sz="2200" i="1" dirty="0">
                <a:solidFill>
                  <a:srgbClr val="0070C0"/>
                </a:solidFill>
              </a:rPr>
              <a:t>indent</a:t>
            </a:r>
            <a:r>
              <a:rPr kumimoji="1" lang="en-US" altLang="zh-CN" sz="2200" dirty="0"/>
              <a:t>’s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static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link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(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200" dirty="0"/>
              <a:t>’s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FP)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offset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=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200" dirty="0"/>
              <a:t>’s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static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link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=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 err="1">
                <a:solidFill>
                  <a:srgbClr val="0070C0"/>
                </a:solidFill>
              </a:rPr>
              <a:t>prettyprint</a:t>
            </a:r>
            <a:r>
              <a:rPr kumimoji="1" lang="en-US" altLang="zh-CN" sz="2200" dirty="0" err="1"/>
              <a:t>’s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FP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B64AEE8-6E41-B8BF-1A87-8BC5FE961901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640669" y="4359919"/>
            <a:ext cx="1498600" cy="11124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BBD3-4653-7D04-0810-8727ED87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4EAF8-B97A-E1F7-1B9B-DB22B059F21A}"/>
              </a:ext>
            </a:extLst>
          </p:cNvPr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2DE034-9F3E-EB00-C2C0-695D3EF975DB}"/>
              </a:ext>
            </a:extLst>
          </p:cNvPr>
          <p:cNvSpPr txBox="1"/>
          <p:nvPr/>
        </p:nvSpPr>
        <p:spPr>
          <a:xfrm>
            <a:off x="5274736" y="4566303"/>
            <a:ext cx="3869267" cy="17851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200" b="1" dirty="0"/>
              <a:t>How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can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indent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use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output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from</a:t>
            </a:r>
            <a:r>
              <a:rPr kumimoji="1" lang="zh-CN" altLang="en-US" sz="2200" b="1" dirty="0"/>
              <a:t> </a:t>
            </a:r>
            <a:r>
              <a:rPr kumimoji="1" lang="en-US" altLang="zh-CN" sz="2200" b="1" i="1" dirty="0" err="1">
                <a:solidFill>
                  <a:srgbClr val="0070C0"/>
                </a:solidFill>
              </a:rPr>
              <a:t>prettyprint</a:t>
            </a:r>
            <a:r>
              <a:rPr kumimoji="1" lang="en-US" altLang="zh-CN" sz="2200" b="1" dirty="0" err="1"/>
              <a:t>’s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frame?</a:t>
            </a:r>
          </a:p>
          <a:p>
            <a:r>
              <a:rPr kumimoji="1" lang="en-US" altLang="zh-CN" sz="2200" dirty="0"/>
              <a:t>It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starts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with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its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own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static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link,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fetches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200" dirty="0"/>
              <a:t>’s,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fetches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output</a:t>
            </a:r>
            <a:r>
              <a:rPr kumimoji="1" lang="en-US" altLang="zh-CN" sz="2200" dirty="0"/>
              <a:t>.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B64AEE8-6E41-B8BF-1A87-8BC5FE961901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783669" y="4292603"/>
            <a:ext cx="491067" cy="11662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A86746D-8493-3EB9-F201-58FB9331DAA0}"/>
              </a:ext>
            </a:extLst>
          </p:cNvPr>
          <p:cNvSpPr txBox="1"/>
          <p:nvPr/>
        </p:nvSpPr>
        <p:spPr>
          <a:xfrm>
            <a:off x="8085668" y="1780170"/>
            <a:ext cx="97366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…</a:t>
            </a:r>
          </a:p>
          <a:p>
            <a:pPr algn="ctr"/>
            <a:r>
              <a:rPr kumimoji="1" lang="en-US" altLang="zh-CN" sz="1600" dirty="0"/>
              <a:t>static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link</a:t>
            </a:r>
          </a:p>
          <a:p>
            <a:pPr algn="ctr"/>
            <a:r>
              <a:rPr kumimoji="1" lang="en-US" altLang="zh-CN" sz="1600" dirty="0"/>
              <a:t>…</a:t>
            </a:r>
            <a:endParaRPr kumimoji="1"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4F356B-F6E4-87F9-FF56-026E0921B42B}"/>
              </a:ext>
            </a:extLst>
          </p:cNvPr>
          <p:cNvSpPr txBox="1"/>
          <p:nvPr/>
        </p:nvSpPr>
        <p:spPr>
          <a:xfrm>
            <a:off x="8085668" y="2618774"/>
            <a:ext cx="97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solidFill>
                  <a:srgbClr val="0070C0"/>
                </a:solidFill>
              </a:rPr>
              <a:t>indent’s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frame</a:t>
            </a:r>
            <a:endParaRPr kumimoji="1"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1FD2CB-56DF-080C-CA00-A256616E0249}"/>
              </a:ext>
            </a:extLst>
          </p:cNvPr>
          <p:cNvSpPr txBox="1"/>
          <p:nvPr/>
        </p:nvSpPr>
        <p:spPr>
          <a:xfrm>
            <a:off x="6824134" y="1780170"/>
            <a:ext cx="97366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…</a:t>
            </a:r>
          </a:p>
          <a:p>
            <a:pPr algn="ctr"/>
            <a:r>
              <a:rPr kumimoji="1" lang="en-US" altLang="zh-CN" sz="1600" dirty="0"/>
              <a:t>static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link</a:t>
            </a:r>
          </a:p>
          <a:p>
            <a:pPr algn="ctr"/>
            <a:r>
              <a:rPr kumimoji="1" lang="en-US" altLang="zh-CN" sz="1600" dirty="0"/>
              <a:t>…</a:t>
            </a:r>
            <a:endParaRPr kumimoji="1"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16F58D-3243-8CAB-0CE8-AD6F2AFB816D}"/>
              </a:ext>
            </a:extLst>
          </p:cNvPr>
          <p:cNvSpPr txBox="1"/>
          <p:nvPr/>
        </p:nvSpPr>
        <p:spPr>
          <a:xfrm>
            <a:off x="5528734" y="1780170"/>
            <a:ext cx="97366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…</a:t>
            </a:r>
          </a:p>
          <a:p>
            <a:pPr algn="ctr"/>
            <a:r>
              <a:rPr kumimoji="1" lang="en-US" altLang="zh-CN" sz="1600" dirty="0"/>
              <a:t>static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link</a:t>
            </a:r>
          </a:p>
          <a:p>
            <a:pPr algn="ctr"/>
            <a:r>
              <a:rPr kumimoji="1" lang="en-US" altLang="zh-CN" sz="1600" dirty="0"/>
              <a:t>…</a:t>
            </a:r>
            <a:endParaRPr kumimoji="1" lang="zh-CN" altLang="en-US" sz="1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687049-E522-3A44-5A35-E461DEC8A457}"/>
              </a:ext>
            </a:extLst>
          </p:cNvPr>
          <p:cNvSpPr txBox="1"/>
          <p:nvPr/>
        </p:nvSpPr>
        <p:spPr>
          <a:xfrm>
            <a:off x="6824134" y="2618774"/>
            <a:ext cx="97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solidFill>
                  <a:srgbClr val="0070C0"/>
                </a:solidFill>
              </a:rPr>
              <a:t>show’s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pPr algn="ctr"/>
            <a:r>
              <a:rPr kumimoji="1" lang="en-US" altLang="zh-CN" i="1" dirty="0">
                <a:solidFill>
                  <a:srgbClr val="0070C0"/>
                </a:solidFill>
              </a:rPr>
              <a:t>frame</a:t>
            </a:r>
            <a:endParaRPr kumimoji="1"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1333CB-3D01-D289-BE25-006A1F9036F7}"/>
              </a:ext>
            </a:extLst>
          </p:cNvPr>
          <p:cNvSpPr txBox="1"/>
          <p:nvPr/>
        </p:nvSpPr>
        <p:spPr>
          <a:xfrm>
            <a:off x="5562602" y="2611166"/>
            <a:ext cx="97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solidFill>
                  <a:srgbClr val="0070C0"/>
                </a:solidFill>
              </a:rPr>
              <a:t>pp’s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pPr algn="ctr"/>
            <a:r>
              <a:rPr kumimoji="1" lang="en-US" altLang="zh-CN" i="1" dirty="0">
                <a:solidFill>
                  <a:srgbClr val="0070C0"/>
                </a:solidFill>
              </a:rPr>
              <a:t>frame</a:t>
            </a:r>
            <a:endParaRPr kumimoji="1" lang="zh-CN" altLang="en-US" i="1" dirty="0">
              <a:solidFill>
                <a:srgbClr val="0070C0"/>
              </a:solidFill>
            </a:endParaRPr>
          </a:p>
        </p:txBody>
      </p: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B4FA5F44-47C0-2DF1-6AD5-E67EC020F6CF}"/>
              </a:ext>
            </a:extLst>
          </p:cNvPr>
          <p:cNvCxnSpPr>
            <a:cxnSpLocks/>
          </p:cNvCxnSpPr>
          <p:nvPr/>
        </p:nvCxnSpPr>
        <p:spPr>
          <a:xfrm rot="10800000">
            <a:off x="7797804" y="1830188"/>
            <a:ext cx="381003" cy="3770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B3D204C4-4E8B-F13B-1E90-00E4F5534563}"/>
              </a:ext>
            </a:extLst>
          </p:cNvPr>
          <p:cNvCxnSpPr>
            <a:cxnSpLocks/>
          </p:cNvCxnSpPr>
          <p:nvPr/>
        </p:nvCxnSpPr>
        <p:spPr>
          <a:xfrm rot="10800000">
            <a:off x="6493938" y="1821823"/>
            <a:ext cx="381003" cy="3770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2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 animBg="1"/>
      <p:bldP spid="24" grpId="0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A381F-B81B-98F4-67BE-1D64DE3F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221" y="3753794"/>
            <a:ext cx="4893711" cy="2215711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O</a:t>
            </a:r>
            <a:r>
              <a:rPr kumimoji="1" lang="en" altLang="zh-CN" dirty="0"/>
              <a:t>n each procedure call or variable access, a chain of </a:t>
            </a:r>
            <a:r>
              <a:rPr kumimoji="1" lang="en" altLang="zh-CN" dirty="0">
                <a:solidFill>
                  <a:srgbClr val="0070C0"/>
                </a:solidFill>
              </a:rPr>
              <a:t>zero or more fetches</a:t>
            </a:r>
            <a:r>
              <a:rPr kumimoji="1" lang="en" altLang="zh-CN" dirty="0"/>
              <a:t> is required; </a:t>
            </a:r>
          </a:p>
          <a:p>
            <a:r>
              <a:rPr kumimoji="1" lang="en" altLang="zh-CN" dirty="0"/>
              <a:t>The </a:t>
            </a:r>
            <a:r>
              <a:rPr kumimoji="1" lang="en" altLang="zh-CN" dirty="0">
                <a:solidFill>
                  <a:srgbClr val="0070C0"/>
                </a:solidFill>
              </a:rPr>
              <a:t>length of the chain </a:t>
            </a:r>
            <a:r>
              <a:rPr kumimoji="1" lang="en" altLang="zh-CN" dirty="0"/>
              <a:t>is just </a:t>
            </a:r>
            <a:r>
              <a:rPr kumimoji="1" lang="en" altLang="zh-CN" dirty="0">
                <a:solidFill>
                  <a:srgbClr val="0070C0"/>
                </a:solidFill>
              </a:rPr>
              <a:t>the difference in static nesting depth </a:t>
            </a:r>
            <a:r>
              <a:rPr kumimoji="1" lang="en" altLang="zh-CN" dirty="0"/>
              <a:t>between the two functions involved.</a:t>
            </a:r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C21658-EF50-299C-2B1C-9DBC40C5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AA4C1C-C923-A616-F347-88D9965804D5}"/>
              </a:ext>
            </a:extLst>
          </p:cNvPr>
          <p:cNvSpPr txBox="1"/>
          <p:nvPr/>
        </p:nvSpPr>
        <p:spPr>
          <a:xfrm>
            <a:off x="3719044" y="1769024"/>
            <a:ext cx="454899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pitchFamily="2" charset="-122"/>
                <a:cs typeface="Cascadia Code" panose="020B0609020000020004" pitchFamily="49" charset="0"/>
              </a:rPr>
              <a:t>def pp:				##depth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pitchFamily="2" charset="-122"/>
                <a:cs typeface="Cascadia Code" panose="020B0609020000020004" pitchFamily="49" charset="0"/>
              </a:rPr>
              <a:t>	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pitchFamily="2" charset="-122"/>
                <a:cs typeface="Cascadia Code" panose="020B0609020000020004" pitchFamily="49" charset="0"/>
              </a:rPr>
              <a:t>	def write:			##depth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pitchFamily="2" charset="-122"/>
                <a:cs typeface="Cascadia Code" panose="020B0609020000020004" pitchFamily="49" charset="0"/>
              </a:rPr>
              <a:t>	def show:			##depth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pitchFamily="2" charset="-122"/>
                <a:cs typeface="Cascadia Code" panose="020B0609020000020004" pitchFamily="49" charset="0"/>
              </a:rPr>
              <a:t>		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pitchFamily="2" charset="-122"/>
                <a:cs typeface="Cascadia Code" panose="020B0609020000020004" pitchFamily="49" charset="0"/>
              </a:rPr>
              <a:t>		def indent:	##depth 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CC5F4D-3AFE-C121-468F-FC8A315DD052}"/>
              </a:ext>
            </a:extLst>
          </p:cNvPr>
          <p:cNvSpPr txBox="1"/>
          <p:nvPr/>
        </p:nvSpPr>
        <p:spPr>
          <a:xfrm>
            <a:off x="3640259" y="1335320"/>
            <a:ext cx="2536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scadia Code" panose="020B0609020000020004" pitchFamily="49" charset="0"/>
              </a:rPr>
              <a:t>Nesting structure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scadia Code" panose="020B0609020000020004" pitchFamily="49" charset="0"/>
              </a:rPr>
              <a:t>:</a:t>
            </a:r>
          </a:p>
        </p:txBody>
      </p:sp>
      <p:sp>
        <p:nvSpPr>
          <p:cNvPr id="24" name="箭头: 上弧形 23">
            <a:extLst>
              <a:ext uri="{FF2B5EF4-FFF2-40B4-BE49-F238E27FC236}">
                <a16:creationId xmlns:a16="http://schemas.microsoft.com/office/drawing/2014/main" id="{0A374ADB-5CBC-4574-203A-05CF2B3322E7}"/>
              </a:ext>
            </a:extLst>
          </p:cNvPr>
          <p:cNvSpPr/>
          <p:nvPr/>
        </p:nvSpPr>
        <p:spPr>
          <a:xfrm rot="16200000">
            <a:off x="365529" y="2324621"/>
            <a:ext cx="833884" cy="408315"/>
          </a:xfrm>
          <a:prstGeom prst="curvedDownArrow">
            <a:avLst>
              <a:gd name="adj1" fmla="val 7780"/>
              <a:gd name="adj2" fmla="val 18767"/>
              <a:gd name="adj3" fmla="val 303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箭头: 上弧形 18">
            <a:extLst>
              <a:ext uri="{FF2B5EF4-FFF2-40B4-BE49-F238E27FC236}">
                <a16:creationId xmlns:a16="http://schemas.microsoft.com/office/drawing/2014/main" id="{C7871706-C9E7-DA24-A075-E14E610261CE}"/>
              </a:ext>
            </a:extLst>
          </p:cNvPr>
          <p:cNvSpPr/>
          <p:nvPr/>
        </p:nvSpPr>
        <p:spPr>
          <a:xfrm rot="16200000">
            <a:off x="397157" y="3126872"/>
            <a:ext cx="770626" cy="408315"/>
          </a:xfrm>
          <a:prstGeom prst="curvedDownArrow">
            <a:avLst>
              <a:gd name="adj1" fmla="val 7780"/>
              <a:gd name="adj2" fmla="val 18767"/>
              <a:gd name="adj3" fmla="val 303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箭头: 上弧形 20">
            <a:extLst>
              <a:ext uri="{FF2B5EF4-FFF2-40B4-BE49-F238E27FC236}">
                <a16:creationId xmlns:a16="http://schemas.microsoft.com/office/drawing/2014/main" id="{5BF48072-0B20-165F-F3F2-47BF3846E9B3}"/>
              </a:ext>
            </a:extLst>
          </p:cNvPr>
          <p:cNvSpPr/>
          <p:nvPr/>
        </p:nvSpPr>
        <p:spPr>
          <a:xfrm rot="16200000">
            <a:off x="-177550" y="2727698"/>
            <a:ext cx="1688256" cy="610667"/>
          </a:xfrm>
          <a:prstGeom prst="curvedDownArrow">
            <a:avLst>
              <a:gd name="adj1" fmla="val 7780"/>
              <a:gd name="adj2" fmla="val 18767"/>
              <a:gd name="adj3" fmla="val 303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箭头: 下弧形 21">
            <a:extLst>
              <a:ext uri="{FF2B5EF4-FFF2-40B4-BE49-F238E27FC236}">
                <a16:creationId xmlns:a16="http://schemas.microsoft.com/office/drawing/2014/main" id="{E53FBE79-AAFD-79A8-9F65-658D50384596}"/>
              </a:ext>
            </a:extLst>
          </p:cNvPr>
          <p:cNvSpPr/>
          <p:nvPr/>
        </p:nvSpPr>
        <p:spPr>
          <a:xfrm rot="16200000">
            <a:off x="1691069" y="2965101"/>
            <a:ext cx="2193287" cy="647776"/>
          </a:xfrm>
          <a:prstGeom prst="curvedUpArrow">
            <a:avLst>
              <a:gd name="adj1" fmla="val 5945"/>
              <a:gd name="adj2" fmla="val 13193"/>
              <a:gd name="adj3" fmla="val 3121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1FE740C-B611-E073-6A6F-B1E0BB516EF1}"/>
              </a:ext>
            </a:extLst>
          </p:cNvPr>
          <p:cNvSpPr txBox="1"/>
          <p:nvPr/>
        </p:nvSpPr>
        <p:spPr>
          <a:xfrm>
            <a:off x="2451114" y="1823013"/>
            <a:ext cx="61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High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E31C867-A1E9-FA96-658C-B9E2373B2505}"/>
              </a:ext>
            </a:extLst>
          </p:cNvPr>
          <p:cNvSpPr txBox="1"/>
          <p:nvPr/>
        </p:nvSpPr>
        <p:spPr>
          <a:xfrm>
            <a:off x="2449108" y="5179870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Low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6BB18C-569F-0C87-AAED-3D27C9DD8B0B}"/>
              </a:ext>
            </a:extLst>
          </p:cNvPr>
          <p:cNvSpPr/>
          <p:nvPr/>
        </p:nvSpPr>
        <p:spPr>
          <a:xfrm>
            <a:off x="986628" y="1938134"/>
            <a:ext cx="1464485" cy="350588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338F0B-2DD5-73A1-6A30-3A4C51F5686F}"/>
              </a:ext>
            </a:extLst>
          </p:cNvPr>
          <p:cNvSpPr/>
          <p:nvPr/>
        </p:nvSpPr>
        <p:spPr>
          <a:xfrm>
            <a:off x="986628" y="1938135"/>
            <a:ext cx="1464485" cy="7305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pp frame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73FB75-AF12-DFEE-875B-1EC08E3187B4}"/>
              </a:ext>
            </a:extLst>
          </p:cNvPr>
          <p:cNvSpPr/>
          <p:nvPr/>
        </p:nvSpPr>
        <p:spPr>
          <a:xfrm>
            <a:off x="987075" y="2668661"/>
            <a:ext cx="1464485" cy="7305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show frame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338F0B-2DD5-73A1-6A30-3A4C51F5686F}"/>
              </a:ext>
            </a:extLst>
          </p:cNvPr>
          <p:cNvSpPr/>
          <p:nvPr/>
        </p:nvSpPr>
        <p:spPr>
          <a:xfrm>
            <a:off x="984623" y="3399187"/>
            <a:ext cx="1464485" cy="7305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indent frame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338F0B-2DD5-73A1-6A30-3A4C51F5686F}"/>
              </a:ext>
            </a:extLst>
          </p:cNvPr>
          <p:cNvSpPr/>
          <p:nvPr/>
        </p:nvSpPr>
        <p:spPr>
          <a:xfrm>
            <a:off x="985389" y="4119775"/>
            <a:ext cx="1464485" cy="7305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write frame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130DA032-61FD-DD4A-DED7-F0E081E45E49}"/>
              </a:ext>
            </a:extLst>
          </p:cNvPr>
          <p:cNvSpPr/>
          <p:nvPr/>
        </p:nvSpPr>
        <p:spPr>
          <a:xfrm>
            <a:off x="2946152" y="2111835"/>
            <a:ext cx="3047390" cy="748800"/>
          </a:xfrm>
          <a:prstGeom prst="wedgeRectCallout">
            <a:avLst>
              <a:gd name="adj1" fmla="val -68833"/>
              <a:gd name="adj2" fmla="val 474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calls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show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 need FP of </a:t>
            </a: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pp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 fetch chain length </a:t>
            </a: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0</a:t>
            </a:r>
            <a:endParaRPr lang="zh-CN" altLang="en-US" i="1" dirty="0">
              <a:solidFill>
                <a:srgbClr val="FFFF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61F577-9EDC-AD92-9365-04E6BF04102B}"/>
              </a:ext>
            </a:extLst>
          </p:cNvPr>
          <p:cNvSpPr/>
          <p:nvPr/>
        </p:nvSpPr>
        <p:spPr>
          <a:xfrm>
            <a:off x="984623" y="3389248"/>
            <a:ext cx="1464485" cy="7305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show frame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417AB657-BA29-5463-AE84-3BEABF501FD5}"/>
              </a:ext>
            </a:extLst>
          </p:cNvPr>
          <p:cNvSpPr/>
          <p:nvPr/>
        </p:nvSpPr>
        <p:spPr>
          <a:xfrm>
            <a:off x="2946152" y="2895157"/>
            <a:ext cx="3047390" cy="748800"/>
          </a:xfrm>
          <a:prstGeom prst="wedgeRectCallout">
            <a:avLst>
              <a:gd name="adj1" fmla="val -68833"/>
              <a:gd name="adj2" fmla="val 474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show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calls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show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in </a:t>
            </a: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pp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 need FP of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 fetch chain length </a:t>
            </a: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1</a:t>
            </a:r>
            <a:endParaRPr lang="zh-CN" altLang="en-US" i="1" dirty="0">
              <a:solidFill>
                <a:srgbClr val="FFFF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601CE8E8-D79A-7547-5FEA-2FA05AF99487}"/>
              </a:ext>
            </a:extLst>
          </p:cNvPr>
          <p:cNvSpPr/>
          <p:nvPr/>
        </p:nvSpPr>
        <p:spPr>
          <a:xfrm>
            <a:off x="2948157" y="3654872"/>
            <a:ext cx="3047390" cy="748800"/>
          </a:xfrm>
          <a:prstGeom prst="wedgeRectCallout">
            <a:avLst>
              <a:gd name="adj1" fmla="val -68833"/>
              <a:gd name="adj2" fmla="val 474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indent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calls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write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in </a:t>
            </a: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pp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 need FP of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 fetch chain length </a:t>
            </a: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i="1" dirty="0">
              <a:solidFill>
                <a:srgbClr val="FFFF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3A927E-CB46-B331-C49C-B2906AC3BB6D}"/>
              </a:ext>
            </a:extLst>
          </p:cNvPr>
          <p:cNvSpPr txBox="1"/>
          <p:nvPr/>
        </p:nvSpPr>
        <p:spPr>
          <a:xfrm rot="5400000">
            <a:off x="1530174" y="4193215"/>
            <a:ext cx="606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pitchFamily="2" charset="-122"/>
                <a:cs typeface="Cascadia Code" panose="020B0609020000020004" pitchFamily="49" charset="0"/>
              </a:rPr>
              <a:t>…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Code" panose="020B0609020000020004" pitchFamily="49" charset="0"/>
              <a:ea typeface="等线" panose="02010600030101010101" pitchFamily="2" charset="-122"/>
              <a:cs typeface="Cascadia Code" panose="020B0609020000020004" pitchFamily="49" charset="0"/>
            </a:endParaRPr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51E40DBC-DF11-7AAC-2FCD-152C6B689DF3}"/>
              </a:ext>
            </a:extLst>
          </p:cNvPr>
          <p:cNvSpPr/>
          <p:nvPr/>
        </p:nvSpPr>
        <p:spPr>
          <a:xfrm>
            <a:off x="2954286" y="4763319"/>
            <a:ext cx="3039256" cy="748800"/>
          </a:xfrm>
          <a:prstGeom prst="wedgeRectCallout">
            <a:avLst>
              <a:gd name="adj1" fmla="val -56808"/>
              <a:gd name="adj2" fmla="val -939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Write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uses output in </a:t>
            </a: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pp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 fetch chain length </a:t>
            </a:r>
            <a:r>
              <a:rPr lang="en-US" altLang="zh-CN" i="1" dirty="0">
                <a:solidFill>
                  <a:srgbClr val="FFFF00"/>
                </a:solidFill>
                <a:latin typeface="Calibri" panose="020F0502020204030204"/>
                <a:ea typeface="等线" panose="02010600030101010101" pitchFamily="2" charset="-122"/>
              </a:rPr>
              <a:t>1</a:t>
            </a:r>
            <a:endParaRPr lang="zh-CN" altLang="en-US" i="1" dirty="0">
              <a:solidFill>
                <a:srgbClr val="FFFF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87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3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49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50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3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9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4" grpId="3" animBg="1"/>
      <p:bldP spid="24" grpId="4" animBg="1"/>
      <p:bldP spid="19" grpId="0" animBg="1"/>
      <p:bldP spid="19" grpId="1" animBg="1"/>
      <p:bldP spid="19" grpId="2" animBg="1"/>
      <p:bldP spid="19" grpId="3" animBg="1"/>
      <p:bldP spid="21" grpId="0" animBg="1"/>
      <p:bldP spid="22" grpId="0" animBg="1"/>
      <p:bldP spid="22" grpId="1" animBg="1"/>
      <p:bldP spid="22" grpId="2" animBg="1"/>
      <p:bldP spid="22" grpId="3" animBg="1"/>
      <p:bldP spid="9" grpId="0" animBg="1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6" grpId="0" animBg="1"/>
      <p:bldP spid="17" grpId="0" animBg="1"/>
      <p:bldP spid="17" grpId="1" animBg="1"/>
      <p:bldP spid="14" grpId="0" animBg="1"/>
      <p:bldP spid="14" grpId="1" animBg="1"/>
      <p:bldP spid="18" grpId="0"/>
      <p:bldP spid="20" grpId="0" animBg="1"/>
      <p:bldP spid="2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DEDB3-604E-EA95-12C0-708545FE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6.2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14324-CF98-6028-C8FC-88F70854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5" y="999068"/>
            <a:ext cx="8449733" cy="51646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this: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ACE3-F28A-B1B3-4CF3-DDBBD6441BB4}"/>
              </a:ext>
            </a:extLst>
          </p:cNvPr>
          <p:cNvSpPr txBox="1"/>
          <p:nvPr/>
        </p:nvSpPr>
        <p:spPr>
          <a:xfrm>
            <a:off x="361245" y="1472741"/>
            <a:ext cx="8449733" cy="25853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frame.h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F_accessList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F_accessList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F_newFrame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U_boolList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formals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F_formals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F_allocLocal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escape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0B0C7E6-33CF-EF09-7CC5-2F7C3F8C412A}"/>
              </a:ext>
            </a:extLst>
          </p:cNvPr>
          <p:cNvSpPr txBox="1">
            <a:spLocks/>
          </p:cNvSpPr>
          <p:nvPr/>
        </p:nvSpPr>
        <p:spPr>
          <a:xfrm>
            <a:off x="361245" y="4111810"/>
            <a:ext cx="8449733" cy="87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frame.h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machine.</a:t>
            </a:r>
            <a:r>
              <a:rPr kumimoji="1" lang="zh-CN" altLang="en-US" dirty="0"/>
              <a:t> </a:t>
            </a:r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mipsframe.c</a:t>
            </a:r>
            <a:endParaRPr kumimoji="1" lang="en-US" altLang="zh-CN" i="1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AAF8E5-727A-1286-9204-FE338BB39772}"/>
              </a:ext>
            </a:extLst>
          </p:cNvPr>
          <p:cNvSpPr txBox="1"/>
          <p:nvPr/>
        </p:nvSpPr>
        <p:spPr>
          <a:xfrm>
            <a:off x="1557871" y="454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EC9AC-39B4-9A5B-64D9-1E67E8255906}"/>
              </a:ext>
            </a:extLst>
          </p:cNvPr>
          <p:cNvSpPr txBox="1"/>
          <p:nvPr/>
        </p:nvSpPr>
        <p:spPr>
          <a:xfrm>
            <a:off x="361245" y="5012269"/>
            <a:ext cx="8449733" cy="92333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mipsframe.c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frame.h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390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3A285-4E33-DD09-6BD7-0711F5E6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Storage Organization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720681C-568A-DAB4-C304-601973E09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9746" y="917693"/>
            <a:ext cx="812086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dirty="0"/>
              <a:t>From the perspective of the compiler writer, the executing target program runs in its own </a:t>
            </a:r>
            <a:r>
              <a:rPr lang="zh-CN" altLang="zh-CN" sz="2200" dirty="0">
                <a:solidFill>
                  <a:schemeClr val="accent1"/>
                </a:solidFill>
              </a:rPr>
              <a:t>logical address space</a:t>
            </a:r>
            <a:r>
              <a:rPr lang="zh-CN" altLang="zh-CN" sz="2200" dirty="0"/>
              <a:t> in which each program value has a location.</a:t>
            </a:r>
            <a:endParaRPr lang="zh-CN" altLang="zh-CN" sz="1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DD6BCA-1790-7ED0-EFEA-026B5EC568C5}"/>
              </a:ext>
            </a:extLst>
          </p:cNvPr>
          <p:cNvSpPr txBox="1"/>
          <p:nvPr/>
        </p:nvSpPr>
        <p:spPr>
          <a:xfrm>
            <a:off x="349742" y="2029841"/>
            <a:ext cx="6154043" cy="4603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altLang="zh-CN" sz="2200" dirty="0"/>
              <a:t>The run time representation of an object program consists of </a:t>
            </a:r>
            <a:r>
              <a:rPr lang="en-US" altLang="zh-CN" sz="2200" dirty="0">
                <a:solidFill>
                  <a:schemeClr val="accent1"/>
                </a:solidFill>
              </a:rPr>
              <a:t>data</a:t>
            </a:r>
            <a:r>
              <a:rPr lang="en-US" altLang="zh-CN" sz="2200" dirty="0"/>
              <a:t> and </a:t>
            </a:r>
            <a:r>
              <a:rPr lang="en-US" altLang="zh-CN" sz="2200" dirty="0">
                <a:solidFill>
                  <a:schemeClr val="accent1"/>
                </a:solidFill>
              </a:rPr>
              <a:t>program</a:t>
            </a:r>
            <a:r>
              <a:rPr lang="en-US" altLang="zh-CN" sz="2200" dirty="0"/>
              <a:t> areas.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altLang="zh-CN" sz="2200" dirty="0"/>
              <a:t>A typical way of subdividing memory is:</a:t>
            </a:r>
          </a:p>
          <a:p>
            <a:pPr marL="685783" lvl="1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200" dirty="0">
                <a:solidFill>
                  <a:schemeClr val="accent1"/>
                </a:solidFill>
              </a:rPr>
              <a:t>Code: </a:t>
            </a:r>
            <a:r>
              <a:rPr lang="en-US" altLang="zh-CN" sz="2200" dirty="0"/>
              <a:t>the executable target code</a:t>
            </a:r>
          </a:p>
          <a:p>
            <a:pPr marL="685783" lvl="1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200" dirty="0">
                <a:solidFill>
                  <a:schemeClr val="accent1"/>
                </a:solidFill>
              </a:rPr>
              <a:t>Static: </a:t>
            </a:r>
            <a:r>
              <a:rPr lang="en-US" altLang="zh-CN" sz="2200" dirty="0"/>
              <a:t>the data objects of which the size can be known at compile time, e.g.,</a:t>
            </a:r>
          </a:p>
          <a:p>
            <a:pPr marL="1142971" lvl="2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200" dirty="0"/>
              <a:t>global constants</a:t>
            </a:r>
          </a:p>
          <a:p>
            <a:pPr marL="1142971" lvl="2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200" dirty="0"/>
              <a:t>data generated by compiler (for, e.g., GC)</a:t>
            </a:r>
          </a:p>
          <a:p>
            <a:pPr marL="685783" lvl="1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200" dirty="0">
                <a:solidFill>
                  <a:schemeClr val="accent1"/>
                </a:solidFill>
              </a:rPr>
              <a:t>Stack: </a:t>
            </a:r>
            <a:r>
              <a:rPr lang="en-US" altLang="zh-CN" sz="2200" dirty="0"/>
              <a:t>data structures called </a:t>
            </a:r>
            <a:r>
              <a:rPr lang="en-US" altLang="zh-CN" sz="2200" dirty="0">
                <a:solidFill>
                  <a:schemeClr val="accent1"/>
                </a:solidFill>
              </a:rPr>
              <a:t>activation records </a:t>
            </a:r>
            <a:r>
              <a:rPr lang="en-US" altLang="zh-CN" sz="2200" dirty="0"/>
              <a:t>that get generated during procedure calls</a:t>
            </a:r>
          </a:p>
          <a:p>
            <a:pPr marL="685783" lvl="1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200" dirty="0">
                <a:solidFill>
                  <a:schemeClr val="accent1"/>
                </a:solidFill>
              </a:rPr>
              <a:t>Heap: </a:t>
            </a:r>
            <a:r>
              <a:rPr lang="en-US" altLang="zh-CN" sz="2200" dirty="0"/>
              <a:t>data that is allocated and deallocated under program control</a:t>
            </a:r>
          </a:p>
          <a:p>
            <a:pPr marL="1142971" lvl="2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200" dirty="0"/>
              <a:t>for C: malloc, free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F6EC4C-CB3C-1C4D-7591-D48049FA854A}"/>
              </a:ext>
            </a:extLst>
          </p:cNvPr>
          <p:cNvSpPr/>
          <p:nvPr/>
        </p:nvSpPr>
        <p:spPr>
          <a:xfrm>
            <a:off x="6459611" y="2401631"/>
            <a:ext cx="1835085" cy="690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Code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EF05E0-1F6C-D529-7564-144A257B50C2}"/>
              </a:ext>
            </a:extLst>
          </p:cNvPr>
          <p:cNvSpPr/>
          <p:nvPr/>
        </p:nvSpPr>
        <p:spPr>
          <a:xfrm>
            <a:off x="6459614" y="3092541"/>
            <a:ext cx="1835085" cy="690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Static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C3129FF-ED8D-41B7-9B88-6C797EA808A5}"/>
              </a:ext>
            </a:extLst>
          </p:cNvPr>
          <p:cNvSpPr/>
          <p:nvPr/>
        </p:nvSpPr>
        <p:spPr>
          <a:xfrm>
            <a:off x="6459613" y="3782497"/>
            <a:ext cx="1835085" cy="690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4472C4"/>
                </a:solidFill>
                <a:latin typeface="Calibri" panose="020F0502020204030204"/>
                <a:ea typeface="等线" panose="02010600030101010101" pitchFamily="2" charset="-122"/>
              </a:rPr>
              <a:t>Heap</a:t>
            </a:r>
            <a:endParaRPr lang="zh-CN" altLang="en-US" sz="2400" dirty="0">
              <a:solidFill>
                <a:srgbClr val="4472C4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4730D6-536C-E39F-8F4A-0A92FD3B43E7}"/>
              </a:ext>
            </a:extLst>
          </p:cNvPr>
          <p:cNvSpPr/>
          <p:nvPr/>
        </p:nvSpPr>
        <p:spPr>
          <a:xfrm>
            <a:off x="6459616" y="4472030"/>
            <a:ext cx="1835085" cy="1072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200" dirty="0">
                <a:solidFill>
                  <a:srgbClr val="4472C4"/>
                </a:solidFill>
                <a:latin typeface="Calibri" panose="020F0502020204030204"/>
                <a:ea typeface="等线" panose="02010600030101010101" pitchFamily="2" charset="-122"/>
              </a:rPr>
              <a:t>Free Memory</a:t>
            </a:r>
            <a:endParaRPr lang="zh-CN" altLang="en-US" sz="2200" dirty="0">
              <a:solidFill>
                <a:srgbClr val="4472C4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49298C3-3D07-D60C-4BD9-0C13807B6E63}"/>
              </a:ext>
            </a:extLst>
          </p:cNvPr>
          <p:cNvSpPr/>
          <p:nvPr/>
        </p:nvSpPr>
        <p:spPr>
          <a:xfrm>
            <a:off x="6459612" y="5543979"/>
            <a:ext cx="1835085" cy="690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4472C4"/>
                </a:solidFill>
                <a:latin typeface="Calibri" panose="020F0502020204030204"/>
                <a:ea typeface="等线" panose="02010600030101010101" pitchFamily="2" charset="-122"/>
              </a:rPr>
              <a:t>Stack</a:t>
            </a:r>
            <a:endParaRPr lang="zh-CN" altLang="en-US" sz="2400" dirty="0">
              <a:solidFill>
                <a:srgbClr val="4472C4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43981AC-9C9A-384A-2FD2-8F6465F4C585}"/>
              </a:ext>
            </a:extLst>
          </p:cNvPr>
          <p:cNvCxnSpPr>
            <a:stCxn id="16" idx="0"/>
          </p:cNvCxnSpPr>
          <p:nvPr/>
        </p:nvCxnSpPr>
        <p:spPr>
          <a:xfrm flipH="1">
            <a:off x="7377153" y="4472030"/>
            <a:ext cx="6" cy="32357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FD14552-6B10-3CC7-4CF7-1DFFDCC00988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7377153" y="5221170"/>
            <a:ext cx="2" cy="3228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DDA68EF-AB72-A13E-44E6-2E39EFB3096F}"/>
              </a:ext>
            </a:extLst>
          </p:cNvPr>
          <p:cNvSpPr txBox="1"/>
          <p:nvPr/>
        </p:nvSpPr>
        <p:spPr>
          <a:xfrm>
            <a:off x="8225159" y="2305803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Low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083568-165B-E0C1-AD27-42A247F579D2}"/>
              </a:ext>
            </a:extLst>
          </p:cNvPr>
          <p:cNvSpPr txBox="1"/>
          <p:nvPr/>
        </p:nvSpPr>
        <p:spPr>
          <a:xfrm>
            <a:off x="8225159" y="592308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High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4572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DEDB3-604E-EA95-12C0-708545FE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ACE3-F28A-B1B3-4CF3-DDBBD6441BB4}"/>
              </a:ext>
            </a:extLst>
          </p:cNvPr>
          <p:cNvSpPr txBox="1"/>
          <p:nvPr/>
        </p:nvSpPr>
        <p:spPr>
          <a:xfrm>
            <a:off x="361248" y="973207"/>
            <a:ext cx="8449733" cy="120032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frame.h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F_newFrame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U_boolList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formals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0B0C7E6-33CF-EF09-7CC5-2F7C3F8C412A}"/>
              </a:ext>
            </a:extLst>
          </p:cNvPr>
          <p:cNvSpPr txBox="1">
            <a:spLocks/>
          </p:cNvSpPr>
          <p:nvPr/>
        </p:nvSpPr>
        <p:spPr>
          <a:xfrm>
            <a:off x="347135" y="2362790"/>
            <a:ext cx="8449733" cy="1273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" altLang="zh-CN" dirty="0"/>
              <a:t>type </a:t>
            </a:r>
            <a:r>
              <a:rPr kumimoji="1" lang="en" altLang="zh-CN" i="1" dirty="0" err="1">
                <a:solidFill>
                  <a:srgbClr val="0070C0"/>
                </a:solidFill>
              </a:rPr>
              <a:t>F_frame</a:t>
            </a:r>
            <a:r>
              <a:rPr kumimoji="1" lang="en" altLang="zh-CN" i="1" dirty="0">
                <a:solidFill>
                  <a:srgbClr val="0070C0"/>
                </a:solidFill>
              </a:rPr>
              <a:t> </a:t>
            </a:r>
            <a:r>
              <a:rPr kumimoji="1" lang="en" altLang="zh-CN" dirty="0"/>
              <a:t>holds information about formal parameters and local variables allocated in this frame.</a:t>
            </a:r>
          </a:p>
          <a:p>
            <a:pPr lvl="1"/>
            <a:r>
              <a:rPr kumimoji="1" lang="en-US" altLang="zh-CN" dirty="0" err="1"/>
              <a:t>U_boolList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formals: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escape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AAF8E5-727A-1286-9204-FE338BB39772}"/>
              </a:ext>
            </a:extLst>
          </p:cNvPr>
          <p:cNvSpPr txBox="1"/>
          <p:nvPr/>
        </p:nvSpPr>
        <p:spPr>
          <a:xfrm>
            <a:off x="1557871" y="454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EC9AC-39B4-9A5B-64D9-1E67E8255906}"/>
              </a:ext>
            </a:extLst>
          </p:cNvPr>
          <p:cNvSpPr txBox="1"/>
          <p:nvPr/>
        </p:nvSpPr>
        <p:spPr>
          <a:xfrm>
            <a:off x="361248" y="3636241"/>
            <a:ext cx="8449733" cy="92333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F_newFrame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U_BoolList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				</a:t>
            </a:r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U_BoolList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         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U_BoolList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96839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DEDB3-604E-EA95-12C0-708545FE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ACE3-F28A-B1B3-4CF3-DDBBD6441BB4}"/>
              </a:ext>
            </a:extLst>
          </p:cNvPr>
          <p:cNvSpPr txBox="1"/>
          <p:nvPr/>
        </p:nvSpPr>
        <p:spPr>
          <a:xfrm>
            <a:off x="361247" y="957479"/>
            <a:ext cx="8449733" cy="64633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frame.h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0B0C7E6-33CF-EF09-7CC5-2F7C3F8C412A}"/>
              </a:ext>
            </a:extLst>
          </p:cNvPr>
          <p:cNvSpPr txBox="1">
            <a:spLocks/>
          </p:cNvSpPr>
          <p:nvPr/>
        </p:nvSpPr>
        <p:spPr>
          <a:xfrm>
            <a:off x="347133" y="1637229"/>
            <a:ext cx="8449733" cy="209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" altLang="zh-CN" i="1" dirty="0" err="1">
                <a:solidFill>
                  <a:srgbClr val="0070C0"/>
                </a:solidFill>
              </a:rPr>
              <a:t>F_access</a:t>
            </a:r>
            <a:r>
              <a:rPr kumimoji="1" lang="en" altLang="zh-CN" i="1" dirty="0">
                <a:solidFill>
                  <a:srgbClr val="0070C0"/>
                </a:solidFill>
              </a:rPr>
              <a:t> </a:t>
            </a:r>
            <a:r>
              <a:rPr kumimoji="1" lang="en" altLang="zh-CN" dirty="0"/>
              <a:t>type describes formals and locals that may be in the frame or in registers. 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en" altLang="zh-CN" dirty="0"/>
              <a:t>n abstract data type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en" altLang="zh-CN" dirty="0"/>
              <a:t>he contents of </a:t>
            </a:r>
            <a:r>
              <a:rPr kumimoji="1" lang="en" altLang="zh-CN" i="1" dirty="0">
                <a:solidFill>
                  <a:srgbClr val="0070C0"/>
                </a:solidFill>
              </a:rPr>
              <a:t>struct </a:t>
            </a:r>
            <a:r>
              <a:rPr kumimoji="1" lang="en" altLang="zh-CN" i="1" dirty="0" err="1">
                <a:solidFill>
                  <a:srgbClr val="0070C0"/>
                </a:solidFill>
              </a:rPr>
              <a:t>F_access</a:t>
            </a:r>
            <a:r>
              <a:rPr kumimoji="1" lang="en" altLang="zh-CN" i="1" dirty="0">
                <a:solidFill>
                  <a:srgbClr val="0070C0"/>
                </a:solidFill>
              </a:rPr>
              <a:t>_ </a:t>
            </a:r>
            <a:r>
              <a:rPr kumimoji="1" lang="en" altLang="zh-CN" dirty="0"/>
              <a:t>are visible only inside the </a:t>
            </a:r>
            <a:r>
              <a:rPr kumimoji="1" lang="en" altLang="zh-CN" i="1" dirty="0">
                <a:solidFill>
                  <a:srgbClr val="0070C0"/>
                </a:solidFill>
              </a:rPr>
              <a:t>Frame</a:t>
            </a:r>
            <a:r>
              <a:rPr kumimoji="1" lang="en" altLang="zh-CN" dirty="0"/>
              <a:t> module:</a:t>
            </a:r>
          </a:p>
          <a:p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InFrame</a:t>
            </a:r>
            <a:r>
              <a:rPr kumimoji="1" lang="en-US" altLang="zh-CN" i="1" dirty="0">
                <a:solidFill>
                  <a:srgbClr val="0070C0"/>
                </a:solidFill>
              </a:rPr>
              <a:t>(X)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InReg</a:t>
            </a:r>
            <a:r>
              <a:rPr kumimoji="1" lang="en-US" altLang="zh-CN" i="1" dirty="0">
                <a:solidFill>
                  <a:srgbClr val="0070C0"/>
                </a:solidFill>
              </a:rPr>
              <a:t>(t</a:t>
            </a:r>
            <a:r>
              <a:rPr kumimoji="1" lang="en-US" altLang="zh-CN" i="1" baseline="-25000" dirty="0">
                <a:solidFill>
                  <a:srgbClr val="0070C0"/>
                </a:solidFill>
              </a:rPr>
              <a:t>84</a:t>
            </a:r>
            <a:r>
              <a:rPr kumimoji="1" lang="en-US" altLang="zh-CN" i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AAF8E5-727A-1286-9204-FE338BB39772}"/>
              </a:ext>
            </a:extLst>
          </p:cNvPr>
          <p:cNvSpPr txBox="1"/>
          <p:nvPr/>
        </p:nvSpPr>
        <p:spPr>
          <a:xfrm>
            <a:off x="1557871" y="454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EC9AC-39B4-9A5B-64D9-1E67E8255906}"/>
              </a:ext>
            </a:extLst>
          </p:cNvPr>
          <p:cNvSpPr txBox="1"/>
          <p:nvPr/>
        </p:nvSpPr>
        <p:spPr>
          <a:xfrm>
            <a:off x="361247" y="3693281"/>
            <a:ext cx="8449733" cy="313932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mipsframe.c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frame.h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 err="1">
                <a:solidFill>
                  <a:srgbClr val="0070C1"/>
                </a:solidFill>
                <a:latin typeface="Menlo" panose="020B0609030804020204" pitchFamily="49" charset="0"/>
              </a:rPr>
              <a:t>inFrame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70C1"/>
                </a:solidFill>
                <a:latin typeface="Menlo" panose="020B0609030804020204" pitchFamily="49" charset="0"/>
              </a:rPr>
              <a:t>inReg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kind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offset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InFrame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InReg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InFrame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offset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InReg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379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DEDB3-604E-EA95-12C0-708545FE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ACE3-F28A-B1B3-4CF3-DDBBD6441BB4}"/>
              </a:ext>
            </a:extLst>
          </p:cNvPr>
          <p:cNvSpPr txBox="1"/>
          <p:nvPr/>
        </p:nvSpPr>
        <p:spPr>
          <a:xfrm>
            <a:off x="361245" y="981675"/>
            <a:ext cx="8449733" cy="64633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frame.h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F_formals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0B0C7E6-33CF-EF09-7CC5-2F7C3F8C412A}"/>
              </a:ext>
            </a:extLst>
          </p:cNvPr>
          <p:cNvSpPr txBox="1">
            <a:spLocks/>
          </p:cNvSpPr>
          <p:nvPr/>
        </p:nvSpPr>
        <p:spPr>
          <a:xfrm>
            <a:off x="143935" y="1723498"/>
            <a:ext cx="8915400" cy="454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F_formals</a:t>
            </a:r>
            <a:r>
              <a:rPr kumimoji="1" lang="en-US" altLang="zh-CN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interface function extracts a list of k “accesses” denoting the locations where the formal parameters will be kept at run time, as seen from </a:t>
            </a:r>
            <a:r>
              <a:rPr kumimoji="1" lang="en-US" altLang="zh-CN" dirty="0">
                <a:solidFill>
                  <a:srgbClr val="0070C0"/>
                </a:solidFill>
              </a:rPr>
              <a:t>inside the callee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Parameters may be seen differently by the caller and the callee.</a:t>
            </a:r>
          </a:p>
          <a:p>
            <a:pPr lvl="1"/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caller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 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stack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pointer</a:t>
            </a:r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callee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frame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pointer</a:t>
            </a:r>
          </a:p>
          <a:p>
            <a:pPr lvl="1"/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e.g.</a:t>
            </a:r>
            <a:r>
              <a:rPr kumimoji="1" lang="en-US" altLang="zh-CN" dirty="0"/>
              <a:t>,</a:t>
            </a:r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caller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callee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13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“Shift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View”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AAF8E5-727A-1286-9204-FE338BB39772}"/>
              </a:ext>
            </a:extLst>
          </p:cNvPr>
          <p:cNvSpPr txBox="1"/>
          <p:nvPr/>
        </p:nvSpPr>
        <p:spPr>
          <a:xfrm>
            <a:off x="1557871" y="454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68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EBBE-D389-ACA7-3CA7-E8498B93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829CA-8CA5-DDE3-DBCE-AB13808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This “</a:t>
            </a:r>
            <a:r>
              <a:rPr kumimoji="1" lang="en-US" altLang="zh-CN" dirty="0">
                <a:solidFill>
                  <a:srgbClr val="FF0000"/>
                </a:solidFill>
              </a:rPr>
              <a:t>shift of view</a:t>
            </a:r>
            <a:r>
              <a:rPr kumimoji="1" lang="en-US" altLang="zh-CN" dirty="0"/>
              <a:t>” depends on the calling conventions of the </a:t>
            </a:r>
            <a:r>
              <a:rPr kumimoji="1" lang="en-US" altLang="zh-CN" dirty="0">
                <a:solidFill>
                  <a:srgbClr val="0070C0"/>
                </a:solidFill>
              </a:rPr>
              <a:t>target machine</a:t>
            </a:r>
            <a:r>
              <a:rPr kumimoji="1" lang="en-US" altLang="zh-CN" dirty="0"/>
              <a:t>.</a:t>
            </a:r>
          </a:p>
          <a:p>
            <a:r>
              <a:rPr kumimoji="1" lang="en" altLang="zh-CN" dirty="0"/>
              <a:t>it must be handled by the </a:t>
            </a:r>
            <a:r>
              <a:rPr kumimoji="1" lang="en" altLang="zh-CN" i="1" dirty="0">
                <a:solidFill>
                  <a:srgbClr val="0070C0"/>
                </a:solidFill>
              </a:rPr>
              <a:t>Frame</a:t>
            </a:r>
            <a:r>
              <a:rPr kumimoji="1" lang="en" altLang="zh-CN" dirty="0"/>
              <a:t> module, starting with </a:t>
            </a:r>
            <a:r>
              <a:rPr kumimoji="1" lang="en" altLang="zh-CN" i="1" dirty="0" err="1">
                <a:solidFill>
                  <a:srgbClr val="0070C0"/>
                </a:solidFill>
              </a:rPr>
              <a:t>newFrame</a:t>
            </a:r>
            <a:r>
              <a:rPr kumimoji="1" lang="en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parameter,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newFrame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things:</a:t>
            </a:r>
          </a:p>
          <a:p>
            <a:pPr lvl="1"/>
            <a:r>
              <a:rPr kumimoji="1" lang="en" altLang="zh-CN" dirty="0"/>
              <a:t>How the parameter will be seen from inside the</a:t>
            </a:r>
            <a:r>
              <a:rPr kumimoji="1" lang="zh-CN" altLang="en-US" dirty="0"/>
              <a:t> </a:t>
            </a:r>
            <a:r>
              <a:rPr kumimoji="1" lang="en" altLang="zh-CN" dirty="0"/>
              <a:t>function (in a register, or in a frame location);</a:t>
            </a:r>
          </a:p>
          <a:p>
            <a:pPr lvl="1"/>
            <a:r>
              <a:rPr kumimoji="1" lang="en" altLang="zh-CN" dirty="0"/>
              <a:t>What instructions must be produced to implement the “</a:t>
            </a:r>
            <a:r>
              <a:rPr kumimoji="1" lang="en" altLang="zh-CN" dirty="0">
                <a:solidFill>
                  <a:srgbClr val="FF0000"/>
                </a:solidFill>
              </a:rPr>
              <a:t>view shift</a:t>
            </a:r>
            <a:r>
              <a:rPr kumimoji="1" lang="en" altLang="zh-CN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50050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9A1D8-1BC2-6F12-065B-33E291C5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F93D3-13BD-06AD-070E-97A27A80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The implementation module </a:t>
            </a:r>
            <a:r>
              <a:rPr kumimoji="1" lang="en" altLang="zh-CN" i="1" dirty="0">
                <a:solidFill>
                  <a:srgbClr val="0070C0"/>
                </a:solidFill>
              </a:rPr>
              <a:t>Frame</a:t>
            </a:r>
            <a:r>
              <a:rPr kumimoji="1" lang="en" altLang="zh-CN" dirty="0"/>
              <a:t> is supposed to keep the representation of the </a:t>
            </a:r>
            <a:r>
              <a:rPr kumimoji="1" lang="en" altLang="zh-CN" i="1" dirty="0" err="1">
                <a:solidFill>
                  <a:srgbClr val="0070C0"/>
                </a:solidFill>
              </a:rPr>
              <a:t>F_frame</a:t>
            </a:r>
            <a:r>
              <a:rPr kumimoji="1" lang="en" altLang="zh-CN" i="1" dirty="0">
                <a:solidFill>
                  <a:srgbClr val="0070C0"/>
                </a:solidFill>
              </a:rPr>
              <a:t> </a:t>
            </a:r>
            <a:r>
              <a:rPr kumimoji="1" lang="en" altLang="zh-CN" dirty="0"/>
              <a:t>type secret from any clients of the </a:t>
            </a:r>
            <a:r>
              <a:rPr kumimoji="1" lang="en" altLang="zh-CN" i="1" dirty="0">
                <a:solidFill>
                  <a:srgbClr val="0070C0"/>
                </a:solidFill>
              </a:rPr>
              <a:t>Frame</a:t>
            </a:r>
            <a:r>
              <a:rPr kumimoji="1" lang="en" altLang="zh-CN" dirty="0"/>
              <a:t> module.</a:t>
            </a:r>
            <a:endParaRPr kumimoji="1" lang="en-US" altLang="zh-CN" dirty="0"/>
          </a:p>
          <a:p>
            <a:r>
              <a:rPr kumimoji="1" lang="en-US" altLang="zh-CN" i="1" dirty="0" err="1">
                <a:solidFill>
                  <a:srgbClr val="0070C0"/>
                </a:solidFill>
              </a:rPr>
              <a:t>F_frame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" altLang="zh-CN" dirty="0"/>
              <a:t>a data structure holding:</a:t>
            </a:r>
          </a:p>
          <a:p>
            <a:pPr lvl="1"/>
            <a:r>
              <a:rPr kumimoji="1" lang="en" altLang="zh-CN" dirty="0"/>
              <a:t>The locations of all the formals,</a:t>
            </a:r>
          </a:p>
          <a:p>
            <a:pPr lvl="1"/>
            <a:r>
              <a:rPr kumimoji="1" lang="en" altLang="zh-CN" dirty="0"/>
              <a:t>Instructions required to implement the “view shift,”</a:t>
            </a:r>
          </a:p>
          <a:p>
            <a:pPr lvl="1"/>
            <a:r>
              <a:rPr kumimoji="1" lang="en" altLang="zh-CN" dirty="0"/>
              <a:t>The number of locals allocated so far,</a:t>
            </a:r>
          </a:p>
          <a:p>
            <a:pPr lvl="1"/>
            <a:r>
              <a:rPr kumimoji="1" lang="en" altLang="zh-CN" dirty="0"/>
              <a:t>The label at which the function’s machine code is</a:t>
            </a:r>
            <a:r>
              <a:rPr kumimoji="1" lang="zh-CN" altLang="en-US" dirty="0"/>
              <a:t> </a:t>
            </a:r>
            <a:r>
              <a:rPr kumimoji="1" lang="en" altLang="zh-CN" dirty="0"/>
              <a:t>to begin</a:t>
            </a:r>
          </a:p>
        </p:txBody>
      </p:sp>
    </p:spTree>
    <p:extLst>
      <p:ext uri="{BB962C8B-B14F-4D97-AF65-F5344CB8AC3E}">
        <p14:creationId xmlns:p14="http://schemas.microsoft.com/office/powerpoint/2010/main" val="89325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5EAD4-6B86-407D-ADC7-59806D0E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0AFC4-8FEC-475C-5F8E-81AB50C6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escapes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r4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r5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t</a:t>
            </a:r>
            <a:r>
              <a:rPr kumimoji="1" lang="en-US" altLang="zh-CN" i="1" baseline="-25000" dirty="0">
                <a:solidFill>
                  <a:srgbClr val="0070C0"/>
                </a:solidFill>
              </a:rPr>
              <a:t>157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t</a:t>
            </a:r>
            <a:r>
              <a:rPr kumimoji="1" lang="en-US" altLang="zh-CN" i="1" baseline="-25000" dirty="0">
                <a:solidFill>
                  <a:srgbClr val="0070C0"/>
                </a:solidFill>
              </a:rPr>
              <a:t>158</a:t>
            </a:r>
            <a:r>
              <a:rPr kumimoji="1" lang="en-US" altLang="zh-CN" i="1" dirty="0"/>
              <a:t>?</a:t>
            </a:r>
            <a:endParaRPr kumimoji="1" lang="en" altLang="zh-CN" i="1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34825A-B241-99A8-2752-D6E02C4FB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47457"/>
            <a:ext cx="7772400" cy="2424419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FC6D6D-F325-05CD-C5A1-702409E9052B}"/>
              </a:ext>
            </a:extLst>
          </p:cNvPr>
          <p:cNvSpPr txBox="1"/>
          <p:nvPr/>
        </p:nvSpPr>
        <p:spPr>
          <a:xfrm>
            <a:off x="699914" y="5359885"/>
            <a:ext cx="7772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3636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6DD41-AA7F-258F-3475-D1A8D633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99963-27F9-A263-8AE3-7368F3C6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Some local variables are kept </a:t>
            </a:r>
            <a:r>
              <a:rPr kumimoji="1" lang="en" altLang="zh-CN" dirty="0">
                <a:solidFill>
                  <a:srgbClr val="0070C0"/>
                </a:solidFill>
              </a:rPr>
              <a:t>in the frame</a:t>
            </a:r>
            <a:r>
              <a:rPr kumimoji="1" lang="en" altLang="zh-CN" dirty="0"/>
              <a:t>; others are kept </a:t>
            </a:r>
            <a:r>
              <a:rPr kumimoji="1" lang="en" altLang="zh-CN" dirty="0">
                <a:solidFill>
                  <a:srgbClr val="0070C0"/>
                </a:solidFill>
              </a:rPr>
              <a:t>in registers</a:t>
            </a:r>
            <a:r>
              <a:rPr kumimoji="1" lang="en" altLang="zh-CN" dirty="0"/>
              <a:t>.</a:t>
            </a:r>
          </a:p>
          <a:p>
            <a:r>
              <a:rPr kumimoji="1" lang="en" altLang="zh-CN" dirty="0"/>
              <a:t>To allocate a new local variable, the semantic analysis phase calls</a:t>
            </a:r>
          </a:p>
          <a:p>
            <a:endParaRPr kumimoji="1" lang="en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escape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=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True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F_allocLocal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InFrame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access</a:t>
            </a:r>
            <a:endParaRPr kumimoji="1" lang="en-US" altLang="zh-CN" i="1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escape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=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False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F_allocLocal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InReg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access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endParaRPr kumimoji="1" lang="en" altLang="zh-CN" i="1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F_allocLocal</a:t>
            </a:r>
            <a:r>
              <a:rPr kumimoji="1" lang="en-US" altLang="zh-CN" dirty="0"/>
              <a:t>?</a:t>
            </a:r>
            <a:endParaRPr kumimoji="1" lang="en" altLang="zh-CN" dirty="0"/>
          </a:p>
          <a:p>
            <a:endParaRPr kumimoji="1" lang="en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F0417-006D-1B51-3293-01E4C8CA4217}"/>
              </a:ext>
            </a:extLst>
          </p:cNvPr>
          <p:cNvSpPr txBox="1"/>
          <p:nvPr/>
        </p:nvSpPr>
        <p:spPr>
          <a:xfrm>
            <a:off x="1351845" y="2665569"/>
            <a:ext cx="646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F_allocLocal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escape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171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CC4BF-BE01-9985-9EC1-1B1259DA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3F033-2156-D22E-3C7A-8ABDDF9B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3" y="4453469"/>
            <a:ext cx="8940799" cy="2404533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/>
              <a:t>As </a:t>
            </a:r>
            <a:r>
              <a:rPr kumimoji="1" lang="en-US" altLang="zh-CN" sz="2400" dirty="0">
                <a:solidFill>
                  <a:srgbClr val="0070C0"/>
                </a:solidFill>
              </a:rPr>
              <a:t>each variable declaration </a:t>
            </a:r>
            <a:r>
              <a:rPr kumimoji="1" lang="en-US" altLang="zh-CN" sz="2400" dirty="0"/>
              <a:t>is encountered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during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processing, </a:t>
            </a:r>
            <a:r>
              <a:rPr kumimoji="1" lang="en-US" altLang="zh-CN" sz="2400" i="1" dirty="0" err="1">
                <a:solidFill>
                  <a:srgbClr val="0070C0"/>
                </a:solidFill>
              </a:rPr>
              <a:t>allocLocal</a:t>
            </a:r>
            <a:r>
              <a:rPr kumimoji="1" lang="en-US" altLang="zh-CN" sz="2400" dirty="0"/>
              <a:t> will be called to allocate a temporary or new space in the frame, associated with </a:t>
            </a:r>
            <a:r>
              <a:rPr kumimoji="1" lang="en-US" altLang="zh-CN" sz="2400" dirty="0">
                <a:solidFill>
                  <a:srgbClr val="0070C0"/>
                </a:solidFill>
              </a:rPr>
              <a:t>the name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v</a:t>
            </a:r>
            <a:r>
              <a:rPr kumimoji="1" lang="en-US" altLang="zh-CN" sz="2400" dirty="0"/>
              <a:t>.</a:t>
            </a:r>
          </a:p>
          <a:p>
            <a:r>
              <a:rPr kumimoji="1" lang="en-US" altLang="zh-CN" sz="2400" dirty="0"/>
              <a:t>As each end (or closing brace) is encountered, </a:t>
            </a:r>
            <a:r>
              <a:rPr kumimoji="1" lang="en-US" altLang="zh-CN" sz="2400" dirty="0">
                <a:solidFill>
                  <a:srgbClr val="0070C0"/>
                </a:solidFill>
              </a:rPr>
              <a:t>the association with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v</a:t>
            </a:r>
            <a:r>
              <a:rPr kumimoji="1" lang="en-US" altLang="zh-CN" sz="2400" dirty="0"/>
              <a:t> will be forgotten–but the space is still reserved in the frame.</a:t>
            </a:r>
          </a:p>
          <a:p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distinct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temporary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or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frame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slot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declared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entire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D852E4-668F-2C63-1741-2213B857C6B8}"/>
              </a:ext>
            </a:extLst>
          </p:cNvPr>
          <p:cNvSpPr txBox="1"/>
          <p:nvPr/>
        </p:nvSpPr>
        <p:spPr>
          <a:xfrm>
            <a:off x="101604" y="920046"/>
            <a:ext cx="3022597" cy="34163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BBB415-DC2B-8A81-D07A-954AFA338AA2}"/>
              </a:ext>
            </a:extLst>
          </p:cNvPr>
          <p:cNvSpPr txBox="1"/>
          <p:nvPr/>
        </p:nvSpPr>
        <p:spPr>
          <a:xfrm>
            <a:off x="3327397" y="920046"/>
            <a:ext cx="2390420" cy="34163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v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v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(v);}</a:t>
            </a: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v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(v);}</a:t>
            </a: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64C87F-A150-A588-228A-31D3759E1358}"/>
              </a:ext>
            </a:extLst>
          </p:cNvPr>
          <p:cNvSpPr txBox="1"/>
          <p:nvPr/>
        </p:nvSpPr>
        <p:spPr>
          <a:xfrm>
            <a:off x="5717817" y="1735654"/>
            <a:ext cx="33415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Three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different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variables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Variable-declaration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blocks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nested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inside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body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kumimoji="1" lang="en-US" altLang="zh-CN" sz="2200" b="1" dirty="0"/>
              <a:t>What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is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the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result?</a:t>
            </a:r>
          </a:p>
        </p:txBody>
      </p:sp>
    </p:spTree>
    <p:extLst>
      <p:ext uri="{BB962C8B-B14F-4D97-AF65-F5344CB8AC3E}">
        <p14:creationId xmlns:p14="http://schemas.microsoft.com/office/powerpoint/2010/main" val="352669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CC4BF-BE01-9985-9EC1-1B1259DA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3F033-2156-D22E-3C7A-8ABDDF9B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3" y="4504268"/>
            <a:ext cx="8940799" cy="2269067"/>
          </a:xfrm>
        </p:spPr>
        <p:txBody>
          <a:bodyPr>
            <a:normAutofit/>
          </a:bodyPr>
          <a:lstStyle/>
          <a:p>
            <a:r>
              <a:rPr kumimoji="1" lang="en" altLang="zh-CN" sz="2400" dirty="0"/>
              <a:t>The register allocator will use </a:t>
            </a:r>
            <a:r>
              <a:rPr kumimoji="1" lang="en" altLang="zh-CN" sz="2400" dirty="0">
                <a:solidFill>
                  <a:srgbClr val="0070C0"/>
                </a:solidFill>
              </a:rPr>
              <a:t>as few registers as possible</a:t>
            </a:r>
            <a:r>
              <a:rPr kumimoji="1" lang="en" altLang="zh-CN" sz="2400" dirty="0"/>
              <a:t> to represent the temporaries.</a:t>
            </a:r>
          </a:p>
          <a:p>
            <a:pPr lvl="1"/>
            <a:r>
              <a:rPr kumimoji="1" lang="en-US" altLang="zh-CN" sz="2200" dirty="0"/>
              <a:t>T</a:t>
            </a:r>
            <a:r>
              <a:rPr kumimoji="1" lang="en" altLang="zh-CN" sz="2200" dirty="0"/>
              <a:t>he second and third v variables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could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held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same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temporary</a:t>
            </a:r>
          </a:p>
          <a:p>
            <a:r>
              <a:rPr kumimoji="1" lang="en-US" altLang="zh-CN" sz="2400" dirty="0"/>
              <a:t>A clever compiler might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also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notice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two frame-resident variables could be allocated to the same slot.</a:t>
            </a:r>
          </a:p>
          <a:p>
            <a:pPr marL="457189" lvl="1" indent="0">
              <a:buNone/>
            </a:pPr>
            <a:endParaRPr kumimoji="1" lang="zh-CN" altLang="en-US" sz="2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64C87F-A150-A588-228A-31D3759E1358}"/>
              </a:ext>
            </a:extLst>
          </p:cNvPr>
          <p:cNvSpPr txBox="1"/>
          <p:nvPr/>
        </p:nvSpPr>
        <p:spPr>
          <a:xfrm>
            <a:off x="5717817" y="1735654"/>
            <a:ext cx="33415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Three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different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variables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Variable-declaration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blocks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nested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inside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body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print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6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7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6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8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6E2A84-76C6-F2AC-418B-C454D3332B37}"/>
              </a:ext>
            </a:extLst>
          </p:cNvPr>
          <p:cNvSpPr txBox="1"/>
          <p:nvPr/>
        </p:nvSpPr>
        <p:spPr>
          <a:xfrm>
            <a:off x="101604" y="920046"/>
            <a:ext cx="3022597" cy="34163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3E28C4-F2BC-273F-0D6F-BF1D98195545}"/>
              </a:ext>
            </a:extLst>
          </p:cNvPr>
          <p:cNvSpPr txBox="1"/>
          <p:nvPr/>
        </p:nvSpPr>
        <p:spPr>
          <a:xfrm>
            <a:off x="3327397" y="920046"/>
            <a:ext cx="2390420" cy="34163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v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v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(v);}</a:t>
            </a: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v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(v);}</a:t>
            </a: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90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86454-99C5-3217-AC19-EBF73E98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Escapes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35937-D18D-AE3E-1219-CF857F77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5" y="942625"/>
            <a:ext cx="8449733" cy="396804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calling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allocLocal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escapes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not.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findEscape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escaping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" altLang="zh-CN" dirty="0"/>
              <a:t>escape ﬁelds of the abstract syntax. (Remember what is escape variable?)</a:t>
            </a:r>
            <a:endParaRPr kumimoji="1" lang="en-US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findEscape</a:t>
            </a:r>
            <a:r>
              <a:rPr kumimoji="1" lang="en-US" altLang="zh-CN" dirty="0"/>
              <a:t>?</a:t>
            </a:r>
          </a:p>
          <a:p>
            <a:pPr lvl="1"/>
            <a:r>
              <a:rPr kumimoji="1" lang="en-US" altLang="zh-CN" dirty="0"/>
              <a:t>Traverse the entire abstract syntax tree, looking for escaping uses of every variable.</a:t>
            </a:r>
          </a:p>
          <a:p>
            <a:pPr lvl="1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particular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escapes.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89350A-5348-4E40-0EC3-170863FA0020}"/>
              </a:ext>
            </a:extLst>
          </p:cNvPr>
          <p:cNvSpPr txBox="1"/>
          <p:nvPr/>
        </p:nvSpPr>
        <p:spPr>
          <a:xfrm>
            <a:off x="361245" y="4981771"/>
            <a:ext cx="84497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escape.h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Esc_findEscape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A_exp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exp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escape.c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traverseExp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S_table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env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depth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A_exp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traverseDec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S_table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env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depth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A_dec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traverseVar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S_table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env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depth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A_var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5835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3A285-4E33-DD09-6BD7-0711F5E6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648C7-CB5F-63E1-F6C2-26F8C5CD9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70" y="3262406"/>
            <a:ext cx="8017883" cy="337256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instantiation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f’s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caller)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each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time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that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called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(including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Pascal,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Java, 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Tiger),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destroyed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function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returns</a:t>
            </a:r>
            <a:r>
              <a:rPr kumimoji="1" lang="en-US" altLang="zh-CN" dirty="0"/>
              <a:t>.</a:t>
            </a:r>
          </a:p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hold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local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variables?</a:t>
            </a:r>
          </a:p>
          <a:p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last-in-first-out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(LIFO)</a:t>
            </a:r>
            <a:r>
              <a:rPr kumimoji="1" lang="zh-CN" altLang="en-US" dirty="0"/>
              <a:t> </a:t>
            </a:r>
            <a:r>
              <a:rPr kumimoji="1" lang="en-US" altLang="zh-CN" dirty="0"/>
              <a:t>fashion</a:t>
            </a:r>
          </a:p>
          <a:p>
            <a:pPr lvl="1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LIFO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stack</a:t>
            </a:r>
          </a:p>
          <a:p>
            <a:pPr lvl="1"/>
            <a:endParaRPr kumimoji="1"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CE110D-BBC8-DC1A-5EC9-FE943CABB8D8}"/>
              </a:ext>
            </a:extLst>
          </p:cNvPr>
          <p:cNvSpPr txBox="1"/>
          <p:nvPr/>
        </p:nvSpPr>
        <p:spPr>
          <a:xfrm>
            <a:off x="4110377" y="1730999"/>
            <a:ext cx="4625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recursive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many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x’s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exist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simultaneously.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167170-0A7D-504F-9F84-78D4D21C54CC}"/>
              </a:ext>
            </a:extLst>
          </p:cNvPr>
          <p:cNvSpPr txBox="1"/>
          <p:nvPr/>
        </p:nvSpPr>
        <p:spPr>
          <a:xfrm>
            <a:off x="483079" y="1223325"/>
            <a:ext cx="3627298" cy="1754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:==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24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F273-695D-0DAB-8E58-9C9B328D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Escapes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71050-8EE5-6F49-484C-71A48D69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</a:p>
          <a:p>
            <a:r>
              <a:rPr kumimoji="1" lang="en-US" altLang="zh-CN" dirty="0"/>
              <a:t>Whenever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formal-parameter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function-nesting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depth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e.g.,: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enter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&lt;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EscapeEntry</a:t>
            </a:r>
            <a:r>
              <a:rPr kumimoji="1" lang="en-US" altLang="zh-CN" i="1" dirty="0">
                <a:solidFill>
                  <a:srgbClr val="0070C0"/>
                </a:solidFill>
              </a:rPr>
              <a:t>(d,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&amp;(x-&gt;</a:t>
            </a:r>
            <a:r>
              <a:rPr kumimoji="1" lang="en-US" altLang="zh-CN" i="1" dirty="0" err="1">
                <a:solidFill>
                  <a:srgbClr val="0070C0"/>
                </a:solidFill>
              </a:rPr>
              <a:t>u.var.escape</a:t>
            </a:r>
            <a:r>
              <a:rPr kumimoji="1" lang="en-US" altLang="zh-CN" i="1" dirty="0">
                <a:solidFill>
                  <a:srgbClr val="0070C0"/>
                </a:solidFill>
              </a:rPr>
              <a:t>)</a:t>
            </a:r>
            <a:r>
              <a:rPr kumimoji="1" lang="en-US" altLang="zh-CN" dirty="0">
                <a:solidFill>
                  <a:srgbClr val="0070C0"/>
                </a:solidFill>
              </a:rPr>
              <a:t>)&gt;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</a:p>
          <a:p>
            <a:r>
              <a:rPr kumimoji="1" lang="en-US" altLang="zh-CN" dirty="0"/>
              <a:t>whenever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depth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x-&gt;</a:t>
            </a:r>
            <a:r>
              <a:rPr kumimoji="1" lang="en-US" altLang="zh-CN" dirty="0" err="1">
                <a:solidFill>
                  <a:srgbClr val="0070C0"/>
                </a:solidFill>
              </a:rPr>
              <a:t>u.var.escape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True</a:t>
            </a:r>
          </a:p>
          <a:p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situations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0070C0"/>
                </a:solidFill>
              </a:rPr>
              <a:t>variable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addresses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are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taken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explicitly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call-by-reference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parameters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ACD5B7-5527-B8E2-109C-CFF28E9C7192}"/>
              </a:ext>
            </a:extLst>
          </p:cNvPr>
          <p:cNvSpPr txBox="1"/>
          <p:nvPr/>
        </p:nvSpPr>
        <p:spPr>
          <a:xfrm>
            <a:off x="1065039" y="2321464"/>
            <a:ext cx="7013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A_VarDec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(pos,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symbol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(“a”),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typ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escape)</a:t>
            </a:r>
          </a:p>
        </p:txBody>
      </p:sp>
    </p:spTree>
    <p:extLst>
      <p:ext uri="{BB962C8B-B14F-4D97-AF65-F5344CB8AC3E}">
        <p14:creationId xmlns:p14="http://schemas.microsoft.com/office/powerpoint/2010/main" val="127551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60A08-0B4D-348C-CE78-45E1D9C9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BBE17-6A98-0586-F9CE-169C917E0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The compiler’s semantic analysis phase will want to </a:t>
            </a:r>
            <a:r>
              <a:rPr kumimoji="1" lang="en" altLang="zh-CN" dirty="0">
                <a:solidFill>
                  <a:srgbClr val="0070C0"/>
                </a:solidFill>
              </a:rPr>
              <a:t>choose registers</a:t>
            </a:r>
            <a:r>
              <a:rPr kumimoji="1" lang="en" altLang="zh-CN" dirty="0"/>
              <a:t> for parameters and local variables, and </a:t>
            </a:r>
            <a:r>
              <a:rPr kumimoji="1" lang="en" altLang="zh-CN" dirty="0">
                <a:solidFill>
                  <a:srgbClr val="0070C0"/>
                </a:solidFill>
              </a:rPr>
              <a:t>choose machine-code addresses</a:t>
            </a:r>
            <a:r>
              <a:rPr kumimoji="1" lang="en" altLang="zh-CN" dirty="0"/>
              <a:t> for procedure bodies.</a:t>
            </a:r>
          </a:p>
          <a:p>
            <a:r>
              <a:rPr kumimoji="1" lang="en" altLang="zh-CN" dirty="0"/>
              <a:t>But it is too early to determine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" altLang="zh-CN" dirty="0"/>
              <a:t>exactly.</a:t>
            </a: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Temporary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 value that is temporarily held in a register</a:t>
            </a: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Label</a:t>
            </a:r>
            <a:r>
              <a:rPr kumimoji="1" lang="en-US" altLang="zh-CN" dirty="0"/>
              <a:t>: some machine-language location whose exact address is yet to be determined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90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AC5C0-699B-7FC9-7723-1E0D2D20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1EF5E-C6CA-61CF-A00A-9EFE76B0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7" y="886178"/>
            <a:ext cx="8449733" cy="1020515"/>
          </a:xfrm>
        </p:spPr>
        <p:txBody>
          <a:bodyPr>
            <a:normAutofit/>
          </a:bodyPr>
          <a:lstStyle/>
          <a:p>
            <a:r>
              <a:rPr kumimoji="1" lang="en-US" altLang="zh-CN" i="1" dirty="0">
                <a:solidFill>
                  <a:srgbClr val="0070C0"/>
                </a:solidFill>
              </a:rPr>
              <a:t>Temps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Labels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addresses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81E3DD-30DF-FA15-9A00-91AE382036DB}"/>
              </a:ext>
            </a:extLst>
          </p:cNvPr>
          <p:cNvSpPr txBox="1"/>
          <p:nvPr/>
        </p:nvSpPr>
        <p:spPr>
          <a:xfrm>
            <a:off x="211669" y="2125230"/>
            <a:ext cx="8796867" cy="424731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temp.h</a:t>
            </a:r>
            <a:r>
              <a:rPr lang="en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en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_ *</a:t>
            </a:r>
            <a:r>
              <a:rPr lang="en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Temp_newtemp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S_symbol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Temp_newlabel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Temp_namedlabel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Temp_labelstring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Temp_tempList</a:t>
            </a:r>
            <a:r>
              <a:rPr lang="en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Temp_tempList</a:t>
            </a:r>
            <a:r>
              <a:rPr lang="en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Temp_labelList</a:t>
            </a:r>
            <a:r>
              <a:rPr lang="en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Temp_labelList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Temp_labelList</a:t>
            </a:r>
            <a:r>
              <a:rPr lang="en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Temp_labelList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Temp_labelList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Temp_LabelList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(Temp_label </a:t>
            </a:r>
            <a:r>
              <a:rPr lang="en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Temp_labelList </a:t>
            </a:r>
            <a:r>
              <a:rPr lang="en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04472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AC5C0-699B-7FC9-7723-1E0D2D20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1EF5E-C6CA-61CF-A00A-9EFE76B0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7" y="886179"/>
            <a:ext cx="8449733" cy="5177896"/>
          </a:xfrm>
        </p:spPr>
        <p:txBody>
          <a:bodyPr/>
          <a:lstStyle/>
          <a:p>
            <a:r>
              <a:rPr kumimoji="1" lang="en-US" altLang="zh-CN" i="1" dirty="0">
                <a:solidFill>
                  <a:srgbClr val="0070C0"/>
                </a:solidFill>
              </a:rPr>
              <a:t>Temps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Labels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addresses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81E3DD-30DF-FA15-9A00-91AE382036DB}"/>
              </a:ext>
            </a:extLst>
          </p:cNvPr>
          <p:cNvSpPr txBox="1"/>
          <p:nvPr/>
        </p:nvSpPr>
        <p:spPr>
          <a:xfrm>
            <a:off x="211669" y="1906694"/>
            <a:ext cx="8796867" cy="480131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temp.h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_ *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Temp_newtemp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S_symbol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Temp_newlabel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Temp_namedlabel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(string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string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Temp_labelstring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(Temp_label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Temp_labelList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30713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AC5C0-699B-7FC9-7723-1E0D2D20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1EF5E-C6CA-61CF-A00A-9EFE76B0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7" y="886179"/>
            <a:ext cx="8449733" cy="5177896"/>
          </a:xfrm>
        </p:spPr>
        <p:txBody>
          <a:bodyPr/>
          <a:lstStyle/>
          <a:p>
            <a:r>
              <a:rPr kumimoji="1" lang="en-US" altLang="zh-CN" i="1" dirty="0">
                <a:solidFill>
                  <a:srgbClr val="0070C0"/>
                </a:solidFill>
              </a:rPr>
              <a:t>Temps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Labels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addresses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81E3DD-30DF-FA15-9A00-91AE382036DB}"/>
              </a:ext>
            </a:extLst>
          </p:cNvPr>
          <p:cNvSpPr txBox="1"/>
          <p:nvPr/>
        </p:nvSpPr>
        <p:spPr>
          <a:xfrm>
            <a:off x="211669" y="1906694"/>
            <a:ext cx="8796867" cy="480131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temp.h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_ *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Temp_newtemp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S_symbol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Temp_newlabel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Temp_namedlabel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(string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string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Temp_labelstring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(Temp_label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Temp_labelList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BDF10B-925F-BA91-1586-D5238FEE9312}"/>
              </a:ext>
            </a:extLst>
          </p:cNvPr>
          <p:cNvSpPr txBox="1"/>
          <p:nvPr/>
        </p:nvSpPr>
        <p:spPr>
          <a:xfrm>
            <a:off x="5963355" y="2921128"/>
            <a:ext cx="2997200" cy="11079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i="1" dirty="0"/>
              <a:t>There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could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be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different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functions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with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the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same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name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in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different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scopes</a:t>
            </a:r>
            <a:r>
              <a:rPr kumimoji="1" lang="zh-CN" altLang="en-US" sz="2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2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AC5C0-699B-7FC9-7723-1E0D2D20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1EF5E-C6CA-61CF-A00A-9EFE76B0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7" y="886179"/>
            <a:ext cx="8449733" cy="5177896"/>
          </a:xfrm>
        </p:spPr>
        <p:txBody>
          <a:bodyPr/>
          <a:lstStyle/>
          <a:p>
            <a:r>
              <a:rPr kumimoji="1" lang="en-US" altLang="zh-CN" i="1" dirty="0">
                <a:solidFill>
                  <a:srgbClr val="0070C0"/>
                </a:solidFill>
              </a:rPr>
              <a:t>Temps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Labels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addresses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81E3DD-30DF-FA15-9A00-91AE382036DB}"/>
              </a:ext>
            </a:extLst>
          </p:cNvPr>
          <p:cNvSpPr txBox="1"/>
          <p:nvPr/>
        </p:nvSpPr>
        <p:spPr>
          <a:xfrm>
            <a:off x="211669" y="1906694"/>
            <a:ext cx="8796867" cy="47963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temp.h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_ *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Temp_newtemp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S_symbol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Temp_newlabel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Temp_namedlabel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(string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string </a:t>
            </a:r>
            <a:r>
              <a:rPr lang="en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Temp_labelstring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Temp_labelList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9182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062C7-AF7F-195A-6160-680BBCDD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197DD-50ED-2CCE-F35E-189C3A78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frame.h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temp.h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machine-independent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memory-resident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register-resident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variables.</a:t>
            </a:r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stored.</a:t>
            </a:r>
          </a:p>
          <a:p>
            <a:r>
              <a:rPr kumimoji="1" lang="en-US" altLang="zh-CN" dirty="0"/>
              <a:t>The </a:t>
            </a:r>
            <a:r>
              <a:rPr kumimoji="1" lang="en-US" altLang="zh-CN" dirty="0">
                <a:solidFill>
                  <a:srgbClr val="0070C0"/>
                </a:solidFill>
              </a:rPr>
              <a:t>Translate</a:t>
            </a:r>
            <a:r>
              <a:rPr kumimoji="1" lang="en-US" altLang="zh-CN" dirty="0"/>
              <a:t> module augments this by handling the notion of </a:t>
            </a:r>
            <a:r>
              <a:rPr kumimoji="1" lang="en-US" altLang="zh-CN" dirty="0">
                <a:solidFill>
                  <a:srgbClr val="0070C0"/>
                </a:solidFill>
              </a:rPr>
              <a:t>nested scopes (via static links)</a:t>
            </a:r>
            <a:r>
              <a:rPr kumimoji="1" lang="en-US" altLang="zh-CN" dirty="0"/>
              <a:t>, providing the interface </a:t>
            </a:r>
            <a:r>
              <a:rPr kumimoji="1" lang="en-US" altLang="zh-CN" dirty="0" err="1"/>
              <a:t>translate.h</a:t>
            </a:r>
            <a:r>
              <a:rPr kumimoji="1" lang="en-US" altLang="zh-CN" dirty="0"/>
              <a:t> to the </a:t>
            </a:r>
            <a:r>
              <a:rPr kumimoji="1" lang="en-US" altLang="zh-CN" dirty="0" err="1"/>
              <a:t>Semant</a:t>
            </a:r>
            <a:r>
              <a:rPr kumimoji="1" lang="en-US" altLang="zh-CN" dirty="0"/>
              <a:t> module.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FF71A8-16F3-96A3-A981-03125DE6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09" y="4135587"/>
            <a:ext cx="4368800" cy="1955800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270B6650-0E2C-961D-E82C-EAA26652FE4F}"/>
              </a:ext>
            </a:extLst>
          </p:cNvPr>
          <p:cNvSpPr/>
          <p:nvPr/>
        </p:nvSpPr>
        <p:spPr>
          <a:xfrm>
            <a:off x="3447844" y="4618494"/>
            <a:ext cx="2441511" cy="29446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BEAF501-8097-1A56-1FD0-395B83485096}"/>
              </a:ext>
            </a:extLst>
          </p:cNvPr>
          <p:cNvSpPr/>
          <p:nvPr/>
        </p:nvSpPr>
        <p:spPr>
          <a:xfrm>
            <a:off x="2724590" y="5323287"/>
            <a:ext cx="3800196" cy="29446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699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113CF-5660-6996-6ABF-622CA278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759A1-FCF9-B205-3B75-D84EA3F79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3592665"/>
            <a:ext cx="8915400" cy="310023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goal: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scopes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scopes?</a:t>
            </a:r>
          </a:p>
          <a:p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B00B2F-3DA4-FFAB-D2E5-7F0DCD8BF70C}"/>
              </a:ext>
            </a:extLst>
          </p:cNvPr>
          <p:cNvSpPr txBox="1"/>
          <p:nvPr/>
        </p:nvSpPr>
        <p:spPr>
          <a:xfrm>
            <a:off x="127000" y="936981"/>
            <a:ext cx="8915400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translate.h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...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...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Tr_AccessList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Tr_outermost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Tr_newLevel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parent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U_boolList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formals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Tr_formals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Tr_allocLocal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escape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0612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A4E6E-69B8-FDED-B057-8033F385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763A37-BEF5-8A15-5942-DF350B4BE3E1}"/>
              </a:ext>
            </a:extLst>
          </p:cNvPr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7601966-B701-7FD9-C158-C2E71275F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74891"/>
              </p:ext>
            </p:extLst>
          </p:nvPr>
        </p:nvGraphicFramePr>
        <p:xfrm>
          <a:off x="6616700" y="2684207"/>
          <a:ext cx="1828800" cy="1862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28995263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lt"/>
                        </a:rPr>
                        <a:t>frame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of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rgbClr val="0070C0"/>
                          </a:solidFill>
                          <a:latin typeface="+mn-lt"/>
                        </a:rPr>
                        <a:t>f1</a:t>
                      </a:r>
                      <a:endParaRPr lang="zh-CN" altLang="en-US" sz="2000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82016"/>
                  </a:ext>
                </a:extLst>
              </a:tr>
              <a:tr h="48871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lt"/>
                        </a:rPr>
                        <a:t>frame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of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rgbClr val="0070C0"/>
                          </a:solidFill>
                          <a:latin typeface="+mn-lt"/>
                        </a:rPr>
                        <a:t>f2</a:t>
                      </a:r>
                      <a:endParaRPr lang="zh-CN" altLang="en-US" sz="2000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49328"/>
                  </a:ext>
                </a:extLst>
              </a:tr>
              <a:tr h="48871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lt"/>
                        </a:rPr>
                        <a:t>frame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of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rgbClr val="0070C0"/>
                          </a:solidFill>
                          <a:latin typeface="+mn-lt"/>
                        </a:rPr>
                        <a:t>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07290"/>
                  </a:ext>
                </a:extLst>
              </a:tr>
              <a:tr h="48871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lt"/>
                        </a:rPr>
                        <a:t>frame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of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rgbClr val="0070C0"/>
                          </a:solidFill>
                          <a:latin typeface="+mn-lt"/>
                        </a:rPr>
                        <a:t>indent</a:t>
                      </a:r>
                      <a:endParaRPr lang="zh-CN" altLang="en-US" sz="2000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1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327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113CF-5660-6996-6ABF-622CA278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759A1-FCF9-B205-3B75-D84EA3F79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3592666"/>
            <a:ext cx="8915400" cy="316373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goal: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scopes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scopes?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escaping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goal?</a:t>
            </a:r>
          </a:p>
          <a:p>
            <a:pPr lvl="1"/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levels</a:t>
            </a:r>
          </a:p>
          <a:p>
            <a:pPr lvl="1"/>
            <a:r>
              <a:rPr kumimoji="1" lang="en-US" altLang="zh-CN" dirty="0"/>
              <a:t>associate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B00B2F-3DA4-FFAB-D2E5-7F0DCD8BF70C}"/>
              </a:ext>
            </a:extLst>
          </p:cNvPr>
          <p:cNvSpPr txBox="1"/>
          <p:nvPr/>
        </p:nvSpPr>
        <p:spPr>
          <a:xfrm>
            <a:off x="127000" y="936981"/>
            <a:ext cx="8915400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translate.h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...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...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Tr_AccessList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Tr_outermost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Tr_newLevel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parent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U_boolList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formals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Tr_formals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Tr_allocLocal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escape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8258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3A285-4E33-DD09-6BD7-0711F5E6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648C7-CB5F-63E1-F6C2-26F8C5CD9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70" y="1627335"/>
            <a:ext cx="8017883" cy="4223275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Procedure (i.e., function) calls and returns are usually managed by a run-time stack called </a:t>
            </a:r>
            <a:r>
              <a:rPr kumimoji="1" lang="en-US" altLang="zh-CN" i="1" dirty="0">
                <a:solidFill>
                  <a:srgbClr val="0070C0"/>
                </a:solidFill>
              </a:rPr>
              <a:t>control stack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Each time a </a:t>
            </a:r>
            <a:r>
              <a:rPr kumimoji="1" lang="en-US" altLang="zh-CN" dirty="0">
                <a:solidFill>
                  <a:srgbClr val="0070C0"/>
                </a:solidFill>
              </a:rPr>
              <a:t>procedure is called</a:t>
            </a:r>
            <a:r>
              <a:rPr kumimoji="1" lang="en-US" altLang="zh-CN" dirty="0"/>
              <a:t>, space for its local variables is </a:t>
            </a:r>
            <a:r>
              <a:rPr kumimoji="1" lang="en-US" altLang="zh-CN" dirty="0">
                <a:solidFill>
                  <a:srgbClr val="0070C0"/>
                </a:solidFill>
              </a:rPr>
              <a:t>pushed onto the stack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When the </a:t>
            </a:r>
            <a:r>
              <a:rPr kumimoji="1" lang="en-US" altLang="zh-CN" dirty="0">
                <a:solidFill>
                  <a:srgbClr val="0070C0"/>
                </a:solidFill>
              </a:rPr>
              <a:t>procedure terminates</a:t>
            </a:r>
            <a:r>
              <a:rPr kumimoji="1" lang="en-US" altLang="zh-CN" dirty="0"/>
              <a:t>,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that space is </a:t>
            </a:r>
            <a:r>
              <a:rPr kumimoji="1" lang="en-US" altLang="zh-CN" dirty="0">
                <a:solidFill>
                  <a:srgbClr val="0070C0"/>
                </a:solidFill>
              </a:rPr>
              <a:t>popped off the stack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Procedure calls are also called </a:t>
            </a:r>
            <a:r>
              <a:rPr kumimoji="1" lang="en-US" altLang="zh-CN" dirty="0">
                <a:solidFill>
                  <a:srgbClr val="0070C0"/>
                </a:solidFill>
              </a:rPr>
              <a:t>activations of procedures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Each </a:t>
            </a:r>
            <a:r>
              <a:rPr kumimoji="1" lang="en-US" altLang="zh-CN" dirty="0">
                <a:solidFill>
                  <a:srgbClr val="0070C0"/>
                </a:solidFill>
              </a:rPr>
              <a:t>live activation </a:t>
            </a:r>
            <a:r>
              <a:rPr kumimoji="1" lang="en-US" altLang="zh-CN" dirty="0"/>
              <a:t>has an </a:t>
            </a:r>
            <a:r>
              <a:rPr kumimoji="1" lang="en-US" altLang="zh-CN" i="1" dirty="0">
                <a:solidFill>
                  <a:srgbClr val="0070C0"/>
                </a:solidFill>
              </a:rPr>
              <a:t>activation record </a:t>
            </a:r>
            <a:r>
              <a:rPr kumimoji="1" lang="en-US" altLang="zh-CN" dirty="0"/>
              <a:t>(sometimes called a </a:t>
            </a:r>
            <a:r>
              <a:rPr kumimoji="1" lang="en-US" altLang="zh-CN" i="1" dirty="0">
                <a:solidFill>
                  <a:srgbClr val="0070C0"/>
                </a:solidFill>
              </a:rPr>
              <a:t>frame</a:t>
            </a:r>
            <a:r>
              <a:rPr kumimoji="1" lang="en-US" altLang="zh-CN" dirty="0"/>
              <a:t>) on the control stack.</a:t>
            </a: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78207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113CF-5660-6996-6ABF-622CA278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759A1-FCF9-B205-3B75-D84EA3F79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2793073"/>
            <a:ext cx="8915400" cy="406492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levels?</a:t>
            </a:r>
          </a:p>
          <a:p>
            <a:pPr lvl="1"/>
            <a:r>
              <a:rPr kumimoji="1" lang="en-US" altLang="zh-CN" i="1" dirty="0" err="1">
                <a:solidFill>
                  <a:srgbClr val="0070C0"/>
                </a:solidFill>
              </a:rPr>
              <a:t>transDec</a:t>
            </a:r>
            <a:r>
              <a:rPr kumimoji="1" lang="en-US" altLang="zh-CN" dirty="0"/>
              <a:t> creates a new “</a:t>
            </a:r>
            <a:r>
              <a:rPr kumimoji="1" lang="en-US" altLang="zh-CN" dirty="0">
                <a:solidFill>
                  <a:srgbClr val="0070C0"/>
                </a:solidFill>
              </a:rPr>
              <a:t>nesting level</a:t>
            </a:r>
            <a:r>
              <a:rPr kumimoji="1" lang="en-US" altLang="zh-CN" dirty="0"/>
              <a:t>” for each function by calling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Tr_newLevel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function?</a:t>
            </a:r>
          </a:p>
          <a:p>
            <a:pPr lvl="1"/>
            <a:r>
              <a:rPr kumimoji="1" lang="en-US" altLang="zh-CN" dirty="0"/>
              <a:t>keep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nesting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FunEntry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(stored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environment)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variable?</a:t>
            </a:r>
          </a:p>
          <a:p>
            <a:pPr lvl="1"/>
            <a:r>
              <a:rPr kumimoji="1" lang="en-US" altLang="zh-CN" dirty="0"/>
              <a:t>When </a:t>
            </a:r>
            <a:r>
              <a:rPr kumimoji="1" lang="en-US" altLang="zh-CN" dirty="0" err="1"/>
              <a:t>Semant</a:t>
            </a:r>
            <a:r>
              <a:rPr kumimoji="1" lang="en-US" altLang="zh-CN" dirty="0"/>
              <a:t> processes a local variable declaration at level </a:t>
            </a:r>
            <a:r>
              <a:rPr kumimoji="1" lang="en-US" altLang="zh-CN" i="1" dirty="0">
                <a:solidFill>
                  <a:srgbClr val="0070C0"/>
                </a:solidFill>
              </a:rPr>
              <a:t>lev</a:t>
            </a:r>
            <a:r>
              <a:rPr kumimoji="1" lang="en-US" altLang="zh-CN" dirty="0"/>
              <a:t>, it calls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Tr_allocLocal</a:t>
            </a:r>
            <a:r>
              <a:rPr kumimoji="1" lang="en-US" altLang="zh-CN" i="1" dirty="0">
                <a:solidFill>
                  <a:srgbClr val="0070C0"/>
                </a:solidFill>
              </a:rPr>
              <a:t>(</a:t>
            </a:r>
            <a:r>
              <a:rPr kumimoji="1" lang="en-US" altLang="zh-CN" i="1" dirty="0" err="1">
                <a:solidFill>
                  <a:srgbClr val="0070C0"/>
                </a:solidFill>
              </a:rPr>
              <a:t>lev,esc</a:t>
            </a:r>
            <a:r>
              <a:rPr kumimoji="1" lang="en-US" altLang="zh-CN" i="1" dirty="0">
                <a:solidFill>
                  <a:srgbClr val="0070C0"/>
                </a:solidFill>
              </a:rPr>
              <a:t>) </a:t>
            </a:r>
            <a:r>
              <a:rPr kumimoji="1" lang="en-US" altLang="zh-CN" dirty="0"/>
              <a:t>to create the variable in this level</a:t>
            </a:r>
          </a:p>
          <a:p>
            <a:pPr lvl="1"/>
            <a:r>
              <a:rPr kumimoji="1" lang="en-US" altLang="zh-CN" dirty="0" err="1"/>
              <a:t>Semant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Tr_access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VarEntry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</a:t>
            </a:r>
            <a:endParaRPr kumimoji="1" lang="en-US" altLang="zh-CN" i="1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B00B2F-3DA4-FFAB-D2E5-7F0DCD8BF70C}"/>
              </a:ext>
            </a:extLst>
          </p:cNvPr>
          <p:cNvSpPr txBox="1"/>
          <p:nvPr/>
        </p:nvSpPr>
        <p:spPr>
          <a:xfrm>
            <a:off x="127000" y="962463"/>
            <a:ext cx="8915400" cy="18306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translate.h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Tr_newLevel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parent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U_boolList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formals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Tr_allocLocal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escape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66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7B104-C040-A2AC-BE75-B42AF907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FB9ED8-A154-1870-6A3E-F3DC21A0CD3F}"/>
              </a:ext>
            </a:extLst>
          </p:cNvPr>
          <p:cNvSpPr txBox="1"/>
          <p:nvPr/>
        </p:nvSpPr>
        <p:spPr>
          <a:xfrm>
            <a:off x="333023" y="957663"/>
            <a:ext cx="84779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new versions of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VarEntry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and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FunEntry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E_enventry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 err="1">
                <a:solidFill>
                  <a:srgbClr val="0070C1"/>
                </a:solidFill>
                <a:latin typeface="Menlo" panose="020B0609030804020204" pitchFamily="49" charset="0"/>
              </a:rPr>
              <a:t>E_varEntry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70C1"/>
                </a:solidFill>
                <a:latin typeface="Menlo" panose="020B0609030804020204" pitchFamily="49" charset="0"/>
              </a:rPr>
              <a:t>E_funEntry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kind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 err="1">
                <a:solidFill>
                  <a:srgbClr val="267F99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Ty_ty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Ty_tyList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formals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Ty_ty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fun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E_enventry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E_VarEntry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Ty_ty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E_enventry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E_FunEntry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Ty_tyList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formals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Ty_ty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inside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translate.c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F_access</a:t>
            </a:r>
            <a:r>
              <a:rPr lang="en" altLang="zh-CN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;};</a:t>
            </a:r>
          </a:p>
        </p:txBody>
      </p:sp>
    </p:spTree>
    <p:extLst>
      <p:ext uri="{BB962C8B-B14F-4D97-AF65-F5344CB8AC3E}">
        <p14:creationId xmlns:p14="http://schemas.microsoft.com/office/powerpoint/2010/main" val="33354766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DCA90-2828-11B9-B318-1A9F0AB4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Managing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5F6D2-E21E-70D4-3998-B957FE685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92" y="1165846"/>
            <a:ext cx="7615313" cy="502792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Translate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links.</a:t>
            </a:r>
          </a:p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them?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compiled</a:t>
            </a:r>
          </a:p>
          <a:p>
            <a:pPr lvl="1"/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declarations.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Translate</a:t>
            </a:r>
            <a:r>
              <a:rPr kumimoji="1" lang="zh-CN" altLang="en-US" dirty="0"/>
              <a:t> </a:t>
            </a:r>
            <a:r>
              <a:rPr kumimoji="1" lang="en" altLang="zh-CN" dirty="0"/>
              <a:t>knows that each frame contains a static link. The static link is </a:t>
            </a:r>
            <a:r>
              <a:rPr kumimoji="1" lang="en" altLang="zh-CN" dirty="0">
                <a:solidFill>
                  <a:srgbClr val="0070C0"/>
                </a:solidFill>
              </a:rPr>
              <a:t>passed to a function in a register </a:t>
            </a:r>
            <a:r>
              <a:rPr kumimoji="1" lang="en" altLang="zh-CN" dirty="0"/>
              <a:t>and </a:t>
            </a:r>
            <a:r>
              <a:rPr kumimoji="1" lang="en" altLang="zh-CN" dirty="0">
                <a:solidFill>
                  <a:srgbClr val="0070C0"/>
                </a:solidFill>
              </a:rPr>
              <a:t>stored into the frame</a:t>
            </a:r>
            <a:r>
              <a:rPr kumimoji="1" lang="en" altLang="zh-CN" dirty="0"/>
              <a:t>.</a:t>
            </a:r>
          </a:p>
          <a:p>
            <a:pPr lvl="1"/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treat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static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link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parameter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(as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possible)</a:t>
            </a:r>
          </a:p>
        </p:txBody>
      </p:sp>
    </p:spTree>
    <p:extLst>
      <p:ext uri="{BB962C8B-B14F-4D97-AF65-F5344CB8AC3E}">
        <p14:creationId xmlns:p14="http://schemas.microsoft.com/office/powerpoint/2010/main" val="183688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2880A-E9F4-3699-518F-A25D6C1F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Managing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C8E50-BF79-F757-92E6-C8357DE0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3" y="3265718"/>
            <a:ext cx="8915399" cy="957943"/>
          </a:xfrm>
        </p:spPr>
        <p:txBody>
          <a:bodyPr/>
          <a:lstStyle/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Semant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Tr_formals</a:t>
            </a:r>
            <a:r>
              <a:rPr kumimoji="1" lang="en-US" altLang="zh-CN" i="1" dirty="0">
                <a:solidFill>
                  <a:srgbClr val="0070C0"/>
                </a:solidFill>
              </a:rPr>
              <a:t>(level)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original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parameters</a:t>
            </a:r>
            <a:r>
              <a:rPr kumimoji="1" lang="en-US" altLang="zh-CN" dirty="0"/>
              <a:t>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578AE0-E10B-5E7E-5DF9-55E4D338E837}"/>
              </a:ext>
            </a:extLst>
          </p:cNvPr>
          <p:cNvSpPr txBox="1"/>
          <p:nvPr/>
        </p:nvSpPr>
        <p:spPr>
          <a:xfrm>
            <a:off x="127000" y="936982"/>
            <a:ext cx="8915400" cy="20313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translate.h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...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...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Tr_AccessList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Tr_formals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328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843FC-0B5B-2E14-E2B7-F1899B58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Keeping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Levels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B4A818-65CB-ED32-241F-EBE6B36F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4" y="3733803"/>
            <a:ext cx="8915399" cy="1992087"/>
          </a:xfrm>
        </p:spPr>
        <p:txBody>
          <a:bodyPr>
            <a:normAutofit/>
          </a:bodyPr>
          <a:lstStyle/>
          <a:p>
            <a:r>
              <a:rPr kumimoji="1" lang="en-US" altLang="zh-CN" i="1" dirty="0" err="1">
                <a:solidFill>
                  <a:srgbClr val="0070C0"/>
                </a:solidFill>
              </a:rPr>
              <a:t>Tr_outermost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outermost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</a:p>
          <a:p>
            <a:r>
              <a:rPr kumimoji="1" lang="en-US" altLang="zh-CN" dirty="0"/>
              <a:t>The level within which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 program is nested</a:t>
            </a:r>
          </a:p>
          <a:p>
            <a:r>
              <a:rPr kumimoji="1" lang="en-US" altLang="zh-CN" dirty="0"/>
              <a:t>All “library” functions are declared at this outermost level, which does not contain a frame or formal parameter list.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03F4DC-40FC-7DEB-C9C1-D298430731BC}"/>
              </a:ext>
            </a:extLst>
          </p:cNvPr>
          <p:cNvSpPr txBox="1"/>
          <p:nvPr/>
        </p:nvSpPr>
        <p:spPr>
          <a:xfrm>
            <a:off x="127000" y="936981"/>
            <a:ext cx="8915400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translate.h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...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...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Tr_AccessList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Tr_outermost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Tr_newLevel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parent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U_boolList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formals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Tr_formals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Tr_allocLocal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escape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11137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58F82-8ABA-BF50-8A2C-45DFB49D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0E069-D92F-5BF4-F0AF-69D7A37F7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/>
              <a:t>6.3,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6.7(</a:t>
            </a:r>
            <a:r>
              <a:rPr kumimoji="1" lang="en-US" altLang="zh-CN" sz="3200" b="1" dirty="0" err="1"/>
              <a:t>a,b</a:t>
            </a:r>
            <a:r>
              <a:rPr kumimoji="1" lang="en-US" altLang="zh-CN" sz="3200" b="1" dirty="0"/>
              <a:t>)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2600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2FE4A-07AD-9853-BC37-B9552C19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Higher-Order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C719D-80E2-3D88-E196-26DD2DFBC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11982"/>
            <a:ext cx="9144000" cy="1480475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Using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stack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assume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local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after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returns</a:t>
            </a:r>
          </a:p>
          <a:p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languages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supporting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both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nested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functions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function-valued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variables</a:t>
            </a:r>
            <a:r>
              <a:rPr kumimoji="1" lang="en-US" altLang="zh-CN" sz="2200" dirty="0"/>
              <a:t>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may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necessary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keep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local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variables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after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has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returned.</a:t>
            </a:r>
            <a:endParaRPr kumimoji="1" lang="zh-CN" altLang="en-US" sz="2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C4D689-B2D3-7A09-6ECD-624755C0FD5B}"/>
              </a:ext>
            </a:extLst>
          </p:cNvPr>
          <p:cNvSpPr txBox="1"/>
          <p:nvPr/>
        </p:nvSpPr>
        <p:spPr>
          <a:xfrm>
            <a:off x="2937918" y="2221188"/>
            <a:ext cx="3268163" cy="28623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fun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8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8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fun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g</a:t>
            </a:r>
            <a:r>
              <a:rPr lang="en" altLang="zh-CN" dirty="0">
                <a:solidFill>
                  <a:srgbClr val="8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8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811F3F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g 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</a:t>
            </a:r>
            <a:r>
              <a:rPr lang="en" altLang="zh-CN" dirty="0">
                <a:solidFill>
                  <a:srgbClr val="8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8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j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</a:t>
            </a:r>
            <a:r>
              <a:rPr lang="en" altLang="zh-CN" dirty="0">
                <a:solidFill>
                  <a:srgbClr val="8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8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h</a:t>
            </a:r>
            <a:r>
              <a:rPr lang="en" altLang="zh-CN" dirty="0">
                <a:solidFill>
                  <a:srgbClr val="8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8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j</a:t>
            </a:r>
            <a:r>
              <a:rPr lang="en" altLang="zh-CN" dirty="0">
                <a:solidFill>
                  <a:srgbClr val="8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" altLang="zh-CN" dirty="0">
                <a:solidFill>
                  <a:srgbClr val="8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8CD753-C89F-2577-13C5-A013B8DFDC41}"/>
              </a:ext>
            </a:extLst>
          </p:cNvPr>
          <p:cNvSpPr txBox="1"/>
          <p:nvPr/>
        </p:nvSpPr>
        <p:spPr>
          <a:xfrm>
            <a:off x="2565638" y="5275745"/>
            <a:ext cx="404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/>
              <a:t>Written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in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ML</a:t>
            </a:r>
            <a:endParaRPr kumimoji="1" lang="zh-CN" altLang="en-US" i="1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FAE072E-7627-E37E-3853-0AD80D61B1F4}"/>
              </a:ext>
            </a:extLst>
          </p:cNvPr>
          <p:cNvSpPr txBox="1">
            <a:spLocks/>
          </p:cNvSpPr>
          <p:nvPr/>
        </p:nvSpPr>
        <p:spPr>
          <a:xfrm>
            <a:off x="-1" y="5735603"/>
            <a:ext cx="9144000" cy="931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combination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nested</a:t>
            </a:r>
            <a:r>
              <a:rPr kumimoji="1" lang="zh-CN" altLang="en-US" sz="24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functions</a:t>
            </a:r>
            <a:r>
              <a:rPr kumimoji="1" lang="zh-CN" altLang="en-US" sz="24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functions</a:t>
            </a:r>
            <a:r>
              <a:rPr kumimoji="1" lang="zh-CN" altLang="en-US" sz="24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returned</a:t>
            </a:r>
            <a:r>
              <a:rPr kumimoji="1" lang="zh-CN" altLang="en-US" sz="24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as</a:t>
            </a:r>
            <a:r>
              <a:rPr kumimoji="1" lang="zh-CN" altLang="en-US" sz="24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results</a:t>
            </a:r>
            <a:r>
              <a:rPr kumimoji="1" lang="en-US" altLang="zh-CN" sz="2400" i="1" dirty="0"/>
              <a:t>.</a:t>
            </a:r>
            <a:r>
              <a:rPr kumimoji="1" lang="zh-CN" altLang="en-US" sz="2400" i="1" dirty="0">
                <a:solidFill>
                  <a:srgbClr val="0070C0"/>
                </a:solidFill>
              </a:rPr>
              <a:t> </a:t>
            </a:r>
            <a:endParaRPr kumimoji="1" lang="en-US" altLang="zh-CN" sz="2400" i="1" dirty="0">
              <a:solidFill>
                <a:srgbClr val="0070C0"/>
              </a:solidFill>
            </a:endParaRPr>
          </a:p>
          <a:p>
            <a:r>
              <a:rPr kumimoji="1" lang="en-US" altLang="zh-CN" sz="2200" dirty="0"/>
              <a:t>Local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variables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lifetime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longer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than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their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enclosing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invocations.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话气泡: 圆角矩形 9">
                <a:extLst>
                  <a:ext uri="{FF2B5EF4-FFF2-40B4-BE49-F238E27FC236}">
                    <a16:creationId xmlns:a16="http://schemas.microsoft.com/office/drawing/2014/main" id="{F38A8AAC-FAD0-DC71-32E7-9BD79B3992E4}"/>
                  </a:ext>
                </a:extLst>
              </p:cNvPr>
              <p:cNvSpPr/>
              <p:nvPr/>
            </p:nvSpPr>
            <p:spPr>
              <a:xfrm>
                <a:off x="5031743" y="3308888"/>
                <a:ext cx="2945002" cy="460578"/>
              </a:xfrm>
              <a:prstGeom prst="wedgeRoundRectCallout">
                <a:avLst>
                  <a:gd name="adj1" fmla="val -57671"/>
                  <a:gd name="adj2" fmla="val 44500"/>
                  <a:gd name="adj3" fmla="val 16667"/>
                </a:avLst>
              </a:prstGeom>
              <a:solidFill>
                <a:srgbClr val="2E75B6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A function: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↦ 3 +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对话气泡: 圆角矩形 9">
                <a:extLst>
                  <a:ext uri="{FF2B5EF4-FFF2-40B4-BE49-F238E27FC236}">
                    <a16:creationId xmlns:a16="http://schemas.microsoft.com/office/drawing/2014/main" id="{F38A8AAC-FAD0-DC71-32E7-9BD79B399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743" y="3308888"/>
                <a:ext cx="2945002" cy="460578"/>
              </a:xfrm>
              <a:prstGeom prst="wedgeRoundRectCallout">
                <a:avLst>
                  <a:gd name="adj1" fmla="val -57671"/>
                  <a:gd name="adj2" fmla="val 44500"/>
                  <a:gd name="adj3" fmla="val 16667"/>
                </a:avLst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对话气泡: 圆角矩形 9">
                <a:extLst>
                  <a:ext uri="{FF2B5EF4-FFF2-40B4-BE49-F238E27FC236}">
                    <a16:creationId xmlns:a16="http://schemas.microsoft.com/office/drawing/2014/main" id="{DDFD08D7-751B-20EB-CE19-D509F1EEB52D}"/>
                  </a:ext>
                </a:extLst>
              </p:cNvPr>
              <p:cNvSpPr/>
              <p:nvPr/>
            </p:nvSpPr>
            <p:spPr>
              <a:xfrm>
                <a:off x="5031743" y="3961701"/>
                <a:ext cx="2945002" cy="460578"/>
              </a:xfrm>
              <a:prstGeom prst="wedgeRoundRectCallout">
                <a:avLst>
                  <a:gd name="adj1" fmla="val -57934"/>
                  <a:gd name="adj2" fmla="val -22799"/>
                  <a:gd name="adj3" fmla="val 16667"/>
                </a:avLst>
              </a:prstGeom>
              <a:solidFill>
                <a:srgbClr val="2E75B6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A function: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↦ 4 +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对话气泡: 圆角矩形 9">
                <a:extLst>
                  <a:ext uri="{FF2B5EF4-FFF2-40B4-BE49-F238E27FC236}">
                    <a16:creationId xmlns:a16="http://schemas.microsoft.com/office/drawing/2014/main" id="{DDFD08D7-751B-20EB-CE19-D509F1EE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743" y="3961701"/>
                <a:ext cx="2945002" cy="460578"/>
              </a:xfrm>
              <a:prstGeom prst="wedgeRoundRectCallout">
                <a:avLst>
                  <a:gd name="adj1" fmla="val -57934"/>
                  <a:gd name="adj2" fmla="val -22799"/>
                  <a:gd name="adj3" fmla="val 16667"/>
                </a:avLst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55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9F4A-D10C-89E8-BE43-D31DF6B1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Higher-Order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3915857-FB2D-F9D9-3FB6-259AE28E4F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4262984"/>
                  </p:ext>
                </p:extLst>
              </p:nvPr>
            </p:nvGraphicFramePr>
            <p:xfrm>
              <a:off x="619913" y="1691468"/>
              <a:ext cx="7575935" cy="210312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368000">
                      <a:extLst>
                        <a:ext uri="{9D8B030D-6E8A-4147-A177-3AD203B41FA5}">
                          <a16:colId xmlns:a16="http://schemas.microsoft.com/office/drawing/2014/main" val="2784477133"/>
                        </a:ext>
                      </a:extLst>
                    </a:gridCol>
                    <a:gridCol w="1241587">
                      <a:extLst>
                        <a:ext uri="{9D8B030D-6E8A-4147-A177-3AD203B41FA5}">
                          <a16:colId xmlns:a16="http://schemas.microsoft.com/office/drawing/2014/main" val="4258709565"/>
                        </a:ext>
                      </a:extLst>
                    </a:gridCol>
                    <a:gridCol w="1241587">
                      <a:extLst>
                        <a:ext uri="{9D8B030D-6E8A-4147-A177-3AD203B41FA5}">
                          <a16:colId xmlns:a16="http://schemas.microsoft.com/office/drawing/2014/main" val="444979882"/>
                        </a:ext>
                      </a:extLst>
                    </a:gridCol>
                    <a:gridCol w="1241587">
                      <a:extLst>
                        <a:ext uri="{9D8B030D-6E8A-4147-A177-3AD203B41FA5}">
                          <a16:colId xmlns:a16="http://schemas.microsoft.com/office/drawing/2014/main" val="276431861"/>
                        </a:ext>
                      </a:extLst>
                    </a:gridCol>
                    <a:gridCol w="1241587">
                      <a:extLst>
                        <a:ext uri="{9D8B030D-6E8A-4147-A177-3AD203B41FA5}">
                          <a16:colId xmlns:a16="http://schemas.microsoft.com/office/drawing/2014/main" val="4122648744"/>
                        </a:ext>
                      </a:extLst>
                    </a:gridCol>
                    <a:gridCol w="1241587">
                      <a:extLst>
                        <a:ext uri="{9D8B030D-6E8A-4147-A177-3AD203B41FA5}">
                          <a16:colId xmlns:a16="http://schemas.microsoft.com/office/drawing/2014/main" val="7968584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Pascal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Tiger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C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ML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Scheme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7074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" altLang="zh-CN" sz="2400" dirty="0"/>
                            <a:t>nested</a:t>
                          </a:r>
                        </a:p>
                        <a:p>
                          <a:pPr algn="ctr"/>
                          <a:r>
                            <a:rPr kumimoji="1" lang="en" altLang="zh-CN" sz="2400" dirty="0"/>
                            <a:t>functions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8F5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  <a:cs typeface="+mn-cs"/>
                                  </a:rPr>
                                  <m:t>✓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8F5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  <a:cs typeface="+mn-cs"/>
                                  </a:rPr>
                                  <m:t>✓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411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✘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8F5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  <a:cs typeface="+mn-cs"/>
                                  </a:rPr>
                                  <m:t>✓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8F5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  <a:cs typeface="+mn-cs"/>
                                  </a:rPr>
                                  <m:t>✓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5143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2400" dirty="0"/>
                            <a:t>return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2400" dirty="0"/>
                            <a:t>functions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411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✘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411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✘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8F5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  <a:cs typeface="+mn-cs"/>
                                  </a:rPr>
                                  <m:t>✓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8F5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  <a:cs typeface="+mn-cs"/>
                                  </a:rPr>
                                  <m:t>✓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8F5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  <a:cs typeface="+mn-cs"/>
                                  </a:rPr>
                                  <m:t>✓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64254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3915857-FB2D-F9D9-3FB6-259AE28E4F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4262984"/>
                  </p:ext>
                </p:extLst>
              </p:nvPr>
            </p:nvGraphicFramePr>
            <p:xfrm>
              <a:off x="619913" y="1691468"/>
              <a:ext cx="7575935" cy="210312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368000">
                      <a:extLst>
                        <a:ext uri="{9D8B030D-6E8A-4147-A177-3AD203B41FA5}">
                          <a16:colId xmlns:a16="http://schemas.microsoft.com/office/drawing/2014/main" val="2784477133"/>
                        </a:ext>
                      </a:extLst>
                    </a:gridCol>
                    <a:gridCol w="1241587">
                      <a:extLst>
                        <a:ext uri="{9D8B030D-6E8A-4147-A177-3AD203B41FA5}">
                          <a16:colId xmlns:a16="http://schemas.microsoft.com/office/drawing/2014/main" val="4258709565"/>
                        </a:ext>
                      </a:extLst>
                    </a:gridCol>
                    <a:gridCol w="1241587">
                      <a:extLst>
                        <a:ext uri="{9D8B030D-6E8A-4147-A177-3AD203B41FA5}">
                          <a16:colId xmlns:a16="http://schemas.microsoft.com/office/drawing/2014/main" val="444979882"/>
                        </a:ext>
                      </a:extLst>
                    </a:gridCol>
                    <a:gridCol w="1241587">
                      <a:extLst>
                        <a:ext uri="{9D8B030D-6E8A-4147-A177-3AD203B41FA5}">
                          <a16:colId xmlns:a16="http://schemas.microsoft.com/office/drawing/2014/main" val="276431861"/>
                        </a:ext>
                      </a:extLst>
                    </a:gridCol>
                    <a:gridCol w="1241587">
                      <a:extLst>
                        <a:ext uri="{9D8B030D-6E8A-4147-A177-3AD203B41FA5}">
                          <a16:colId xmlns:a16="http://schemas.microsoft.com/office/drawing/2014/main" val="4122648744"/>
                        </a:ext>
                      </a:extLst>
                    </a:gridCol>
                    <a:gridCol w="1241587">
                      <a:extLst>
                        <a:ext uri="{9D8B030D-6E8A-4147-A177-3AD203B41FA5}">
                          <a16:colId xmlns:a16="http://schemas.microsoft.com/office/drawing/2014/main" val="79685848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Pascal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Tiger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C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ML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Scheme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707448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" altLang="zh-CN" sz="2400" dirty="0"/>
                            <a:t>nested</a:t>
                          </a:r>
                        </a:p>
                        <a:p>
                          <a:pPr algn="ctr"/>
                          <a:r>
                            <a:rPr kumimoji="1" lang="en" altLang="zh-CN" sz="2400" dirty="0"/>
                            <a:t>functions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204" t="-61538" r="-401020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0204" t="-61538" r="-301020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0204" t="-61538" r="-201020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204" t="-61538" r="-101020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0204" t="-61538" r="-1020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514322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2400" dirty="0"/>
                            <a:t>return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2400" dirty="0"/>
                            <a:t>functions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204" t="-161538" r="-401020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0204" t="-161538" r="-301020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0204" t="-161538" r="-201020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204" t="-161538" r="-101020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0204" t="-161538" r="-1020" b="-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64254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左大括号 6">
            <a:extLst>
              <a:ext uri="{FF2B5EF4-FFF2-40B4-BE49-F238E27FC236}">
                <a16:creationId xmlns:a16="http://schemas.microsoft.com/office/drawing/2014/main" id="{3C536816-F74E-C557-AF74-AD784E149C84}"/>
              </a:ext>
            </a:extLst>
          </p:cNvPr>
          <p:cNvSpPr/>
          <p:nvPr/>
        </p:nvSpPr>
        <p:spPr>
          <a:xfrm rot="16200000">
            <a:off x="3707972" y="2282123"/>
            <a:ext cx="286717" cy="3657599"/>
          </a:xfrm>
          <a:prstGeom prst="leftBrace">
            <a:avLst>
              <a:gd name="adj1" fmla="val 5277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672EA7-56F7-D3FA-65BC-A9A0B0FDEBCC}"/>
              </a:ext>
            </a:extLst>
          </p:cNvPr>
          <p:cNvSpPr txBox="1"/>
          <p:nvPr/>
        </p:nvSpPr>
        <p:spPr>
          <a:xfrm>
            <a:off x="2022530" y="4326471"/>
            <a:ext cx="3657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 use stacks to hold</a:t>
            </a:r>
          </a:p>
          <a:p>
            <a:pPr algn="ctr"/>
            <a:r>
              <a:rPr kumimoji="1" lang="e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local variables</a:t>
            </a:r>
            <a:endParaRPr lang="zh-CN" altLang="en-US" sz="1600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290AB5BD-4104-3158-210F-F895C0B99BB0}"/>
              </a:ext>
            </a:extLst>
          </p:cNvPr>
          <p:cNvSpPr/>
          <p:nvPr/>
        </p:nvSpPr>
        <p:spPr>
          <a:xfrm rot="16200000">
            <a:off x="6811508" y="2882678"/>
            <a:ext cx="286717" cy="2456483"/>
          </a:xfrm>
          <a:prstGeom prst="leftBrace">
            <a:avLst>
              <a:gd name="adj1" fmla="val 5277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B1EEA5-98FB-2A3B-3410-C07D458E7461}"/>
              </a:ext>
            </a:extLst>
          </p:cNvPr>
          <p:cNvSpPr txBox="1"/>
          <p:nvPr/>
        </p:nvSpPr>
        <p:spPr>
          <a:xfrm>
            <a:off x="5296451" y="4326471"/>
            <a:ext cx="331682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higher-order functions: </a:t>
            </a:r>
            <a:r>
              <a:rPr kumimoji="1" lang="e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cannot use stacks to hold all local variables</a:t>
            </a:r>
          </a:p>
          <a:p>
            <a:pPr algn="ctr"/>
            <a:r>
              <a:rPr kumimoji="1" lang="en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(cf. Chapter 15)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171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0AB2F-7BFB-998A-C10C-812D714E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6.1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39488-E906-4963-55E0-7EBB280B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668" y="1276916"/>
            <a:ext cx="8687332" cy="349401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Stack: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push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pop</a:t>
            </a:r>
            <a:r>
              <a:rPr kumimoji="1" lang="en-US" altLang="zh-CN" dirty="0"/>
              <a:t>, normally only stack top is accessible</a:t>
            </a:r>
          </a:p>
          <a:p>
            <a:r>
              <a:rPr kumimoji="1" lang="en-US" altLang="zh-CN" dirty="0"/>
              <a:t>However,</a:t>
            </a:r>
          </a:p>
          <a:p>
            <a:pPr lvl="1"/>
            <a:r>
              <a:rPr lang="zh-CN" altLang="zh-CN" sz="2000" dirty="0">
                <a:latin typeface="Arial" panose="020B0604020202020204" pitchFamily="34" charset="0"/>
              </a:rPr>
              <a:t>Local variables are pushed/popped in large batches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zh-CN" sz="2000" dirty="0">
                <a:latin typeface="Arial" panose="020B0604020202020204" pitchFamily="34" charset="0"/>
              </a:rPr>
              <a:t>Local variables are not always initialized right after their creation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zh-CN" sz="2000" dirty="0">
                <a:latin typeface="Arial" panose="020B0604020202020204" pitchFamily="34" charset="0"/>
              </a:rPr>
              <a:t>We want to continue accessing variables deep within the stack</a:t>
            </a:r>
            <a:endParaRPr kumimoji="1" lang="en-US" altLang="zh-CN" sz="2000" dirty="0"/>
          </a:p>
          <a:p>
            <a:r>
              <a:rPr kumimoji="1" lang="en-US" altLang="zh-CN" dirty="0"/>
              <a:t>So we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big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</a:p>
          <a:p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  a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72C1878-5704-8614-C73C-7ECA7F4DC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48120"/>
              </p:ext>
            </p:extLst>
          </p:nvPr>
        </p:nvGraphicFramePr>
        <p:xfrm>
          <a:off x="1288212" y="4488807"/>
          <a:ext cx="6096000" cy="747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611843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52902172"/>
                    </a:ext>
                  </a:extLst>
                </a:gridCol>
              </a:tblGrid>
              <a:tr h="74762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garbage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(empty)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allocated</a:t>
                      </a:r>
                      <a:endParaRPr lang="zh-CN" altLang="en-US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34592385"/>
                  </a:ext>
                </a:extLst>
              </a:tr>
            </a:tbl>
          </a:graphicData>
        </a:graphic>
      </p:graphicFrame>
      <p:sp>
        <p:nvSpPr>
          <p:cNvPr id="19" name="箭头: 上 18">
            <a:extLst>
              <a:ext uri="{FF2B5EF4-FFF2-40B4-BE49-F238E27FC236}">
                <a16:creationId xmlns:a16="http://schemas.microsoft.com/office/drawing/2014/main" id="{8B17F71B-25EF-C555-A6A0-EB35AFB23F82}"/>
              </a:ext>
            </a:extLst>
          </p:cNvPr>
          <p:cNvSpPr/>
          <p:nvPr/>
        </p:nvSpPr>
        <p:spPr>
          <a:xfrm>
            <a:off x="3565226" y="5236428"/>
            <a:ext cx="1541971" cy="747621"/>
          </a:xfrm>
          <a:prstGeom prst="upArrow">
            <a:avLst>
              <a:gd name="adj1" fmla="val 100000"/>
              <a:gd name="adj2" fmla="val 238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Stack Pointer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8A82BF-F50E-90BE-89AA-DE3656167D75}"/>
              </a:ext>
            </a:extLst>
          </p:cNvPr>
          <p:cNvSpPr txBox="1"/>
          <p:nvPr/>
        </p:nvSpPr>
        <p:spPr>
          <a:xfrm>
            <a:off x="6652138" y="5293303"/>
            <a:ext cx="14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High address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3AE043-69A9-7E02-B58B-8177EE8EB3CD}"/>
              </a:ext>
            </a:extLst>
          </p:cNvPr>
          <p:cNvSpPr txBox="1"/>
          <p:nvPr/>
        </p:nvSpPr>
        <p:spPr>
          <a:xfrm>
            <a:off x="725791" y="5311190"/>
            <a:ext cx="13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Low address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20479</TotalTime>
  <Words>6965</Words>
  <Application>Microsoft Macintosh PowerPoint</Application>
  <PresentationFormat>全屏显示(4:3)</PresentationFormat>
  <Paragraphs>888</Paragraphs>
  <Slides>65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等线</vt:lpstr>
      <vt:lpstr>微软雅黑</vt:lpstr>
      <vt:lpstr>微软雅黑</vt:lpstr>
      <vt:lpstr>系统字体常规体</vt:lpstr>
      <vt:lpstr>Cascadia Code</vt:lpstr>
      <vt:lpstr>Arial</vt:lpstr>
      <vt:lpstr>Calibri</vt:lpstr>
      <vt:lpstr>Calibri Light</vt:lpstr>
      <vt:lpstr>Cambria Math</vt:lpstr>
      <vt:lpstr>Consolas</vt:lpstr>
      <vt:lpstr>Menlo</vt:lpstr>
      <vt:lpstr>Times New Roman</vt:lpstr>
      <vt:lpstr>Office 主题​​</vt:lpstr>
      <vt:lpstr>PowerPoint 演示文稿</vt:lpstr>
      <vt:lpstr>Mid-Term Exam</vt:lpstr>
      <vt:lpstr>Activation Records</vt:lpstr>
      <vt:lpstr>Storage Organization</vt:lpstr>
      <vt:lpstr>Activation Records</vt:lpstr>
      <vt:lpstr>Activation Records</vt:lpstr>
      <vt:lpstr>Higher-Order Functions</vt:lpstr>
      <vt:lpstr>Higher-Order Functions</vt:lpstr>
      <vt:lpstr>6.1 Stack Frame</vt:lpstr>
      <vt:lpstr>6.1 Stack Frame</vt:lpstr>
      <vt:lpstr>PowerPoint 演示文稿</vt:lpstr>
      <vt:lpstr>PowerPoint 演示文稿</vt:lpstr>
      <vt:lpstr>Frame Pointer (FP)</vt:lpstr>
      <vt:lpstr>Frame Pointer</vt:lpstr>
      <vt:lpstr>PowerPoint 演示文稿</vt:lpstr>
      <vt:lpstr>Registers</vt:lpstr>
      <vt:lpstr>PowerPoint 演示文稿</vt:lpstr>
      <vt:lpstr>Parameter Passing</vt:lpstr>
      <vt:lpstr>Parameter Passing</vt:lpstr>
      <vt:lpstr>PowerPoint 演示文稿</vt:lpstr>
      <vt:lpstr>Return Address</vt:lpstr>
      <vt:lpstr>PowerPoint 演示文稿</vt:lpstr>
      <vt:lpstr>Frame-Resident Variables</vt:lpstr>
      <vt:lpstr>Frame-Resident Variables</vt:lpstr>
      <vt:lpstr>Frame-Resident Variables</vt:lpstr>
      <vt:lpstr>PowerPoint 演示文稿</vt:lpstr>
      <vt:lpstr>Static Links</vt:lpstr>
      <vt:lpstr>Static Links</vt:lpstr>
      <vt:lpstr>Implementing Block Structures</vt:lpstr>
      <vt:lpstr>Static Links</vt:lpstr>
      <vt:lpstr>Static Links</vt:lpstr>
      <vt:lpstr>Static Links</vt:lpstr>
      <vt:lpstr>Static Links</vt:lpstr>
      <vt:lpstr>Static Links</vt:lpstr>
      <vt:lpstr>Static Links</vt:lpstr>
      <vt:lpstr>Static Links</vt:lpstr>
      <vt:lpstr>Static Links</vt:lpstr>
      <vt:lpstr>Static Links</vt:lpstr>
      <vt:lpstr>6.2 Frames in The Tiger Compiler</vt:lpstr>
      <vt:lpstr>Frames in The Tiger Compiler</vt:lpstr>
      <vt:lpstr>Frames in The Tiger Compiler</vt:lpstr>
      <vt:lpstr>Frames in The Tiger Compiler</vt:lpstr>
      <vt:lpstr>Frames in The Tiger Compiler</vt:lpstr>
      <vt:lpstr>Representation of Frame Descriptions</vt:lpstr>
      <vt:lpstr>Representation of Frame Descriptions</vt:lpstr>
      <vt:lpstr>Local Variables</vt:lpstr>
      <vt:lpstr>Local Variables</vt:lpstr>
      <vt:lpstr>Local Variables</vt:lpstr>
      <vt:lpstr>Calculating Escapes</vt:lpstr>
      <vt:lpstr>Calculating Escapes</vt:lpstr>
      <vt:lpstr>Temporaries and Labels</vt:lpstr>
      <vt:lpstr>Temporaries and Labels</vt:lpstr>
      <vt:lpstr>Temporaries and Labels</vt:lpstr>
      <vt:lpstr>Temporaries and Labels</vt:lpstr>
      <vt:lpstr>Temporaries and Labels</vt:lpstr>
      <vt:lpstr>Two Layers of Abstraction</vt:lpstr>
      <vt:lpstr>Two Layers of Abstraction</vt:lpstr>
      <vt:lpstr>Two Layers of Abstraction</vt:lpstr>
      <vt:lpstr>Two Layers of Abstraction</vt:lpstr>
      <vt:lpstr>Two Layers of Abstraction</vt:lpstr>
      <vt:lpstr>Two Layers of Abstraction</vt:lpstr>
      <vt:lpstr>Managing Static Links</vt:lpstr>
      <vt:lpstr>Managing Static Links</vt:lpstr>
      <vt:lpstr>Keeping Track of Levels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陈明帅</cp:lastModifiedBy>
  <cp:revision>2544</cp:revision>
  <dcterms:created xsi:type="dcterms:W3CDTF">2020-08-10T07:34:11Z</dcterms:created>
  <dcterms:modified xsi:type="dcterms:W3CDTF">2024-04-17T09:17:01Z</dcterms:modified>
</cp:coreProperties>
</file>