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5"/>
  </p:notesMasterIdLst>
  <p:handoutMasterIdLst>
    <p:handoutMasterId r:id="rId76"/>
  </p:handoutMasterIdLst>
  <p:sldIdLst>
    <p:sldId id="348" r:id="rId2"/>
    <p:sldId id="347" r:id="rId3"/>
    <p:sldId id="260" r:id="rId4"/>
    <p:sldId id="261" r:id="rId5"/>
    <p:sldId id="259" r:id="rId6"/>
    <p:sldId id="262" r:id="rId7"/>
    <p:sldId id="331" r:id="rId8"/>
    <p:sldId id="263" r:id="rId9"/>
    <p:sldId id="349" r:id="rId10"/>
    <p:sldId id="264" r:id="rId11"/>
    <p:sldId id="330" r:id="rId12"/>
    <p:sldId id="265" r:id="rId13"/>
    <p:sldId id="267" r:id="rId14"/>
    <p:sldId id="266" r:id="rId15"/>
    <p:sldId id="268" r:id="rId16"/>
    <p:sldId id="332" r:id="rId17"/>
    <p:sldId id="271" r:id="rId18"/>
    <p:sldId id="350" r:id="rId19"/>
    <p:sldId id="352" r:id="rId20"/>
    <p:sldId id="272" r:id="rId21"/>
    <p:sldId id="353" r:id="rId22"/>
    <p:sldId id="354" r:id="rId23"/>
    <p:sldId id="273" r:id="rId24"/>
    <p:sldId id="333" r:id="rId25"/>
    <p:sldId id="275" r:id="rId26"/>
    <p:sldId id="334" r:id="rId27"/>
    <p:sldId id="276" r:id="rId28"/>
    <p:sldId id="278" r:id="rId29"/>
    <p:sldId id="279" r:id="rId30"/>
    <p:sldId id="281" r:id="rId31"/>
    <p:sldId id="282" r:id="rId32"/>
    <p:sldId id="285" r:id="rId33"/>
    <p:sldId id="335" r:id="rId34"/>
    <p:sldId id="286" r:id="rId35"/>
    <p:sldId id="292" r:id="rId36"/>
    <p:sldId id="291" r:id="rId37"/>
    <p:sldId id="336" r:id="rId38"/>
    <p:sldId id="294" r:id="rId39"/>
    <p:sldId id="297" r:id="rId40"/>
    <p:sldId id="298" r:id="rId41"/>
    <p:sldId id="337" r:id="rId42"/>
    <p:sldId id="299" r:id="rId43"/>
    <p:sldId id="300" r:id="rId44"/>
    <p:sldId id="338" r:id="rId45"/>
    <p:sldId id="303" r:id="rId46"/>
    <p:sldId id="304" r:id="rId47"/>
    <p:sldId id="305" r:id="rId48"/>
    <p:sldId id="306" r:id="rId49"/>
    <p:sldId id="307" r:id="rId50"/>
    <p:sldId id="339" r:id="rId51"/>
    <p:sldId id="308" r:id="rId52"/>
    <p:sldId id="340" r:id="rId53"/>
    <p:sldId id="311" r:id="rId54"/>
    <p:sldId id="312" r:id="rId55"/>
    <p:sldId id="313" r:id="rId56"/>
    <p:sldId id="314" r:id="rId57"/>
    <p:sldId id="341" r:id="rId58"/>
    <p:sldId id="315" r:id="rId59"/>
    <p:sldId id="342" r:id="rId60"/>
    <p:sldId id="317" r:id="rId61"/>
    <p:sldId id="343" r:id="rId62"/>
    <p:sldId id="346" r:id="rId63"/>
    <p:sldId id="344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45" r:id="rId73"/>
    <p:sldId id="329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48"/>
            <p14:sldId id="347"/>
            <p14:sldId id="260"/>
            <p14:sldId id="261"/>
            <p14:sldId id="259"/>
            <p14:sldId id="262"/>
            <p14:sldId id="331"/>
            <p14:sldId id="263"/>
            <p14:sldId id="349"/>
            <p14:sldId id="264"/>
            <p14:sldId id="330"/>
            <p14:sldId id="265"/>
            <p14:sldId id="267"/>
            <p14:sldId id="266"/>
            <p14:sldId id="268"/>
            <p14:sldId id="332"/>
            <p14:sldId id="271"/>
            <p14:sldId id="350"/>
            <p14:sldId id="352"/>
            <p14:sldId id="272"/>
            <p14:sldId id="353"/>
            <p14:sldId id="354"/>
            <p14:sldId id="273"/>
            <p14:sldId id="333"/>
            <p14:sldId id="275"/>
            <p14:sldId id="334"/>
            <p14:sldId id="276"/>
            <p14:sldId id="278"/>
            <p14:sldId id="279"/>
            <p14:sldId id="281"/>
            <p14:sldId id="282"/>
            <p14:sldId id="285"/>
            <p14:sldId id="335"/>
            <p14:sldId id="286"/>
            <p14:sldId id="292"/>
            <p14:sldId id="291"/>
            <p14:sldId id="336"/>
            <p14:sldId id="294"/>
            <p14:sldId id="297"/>
            <p14:sldId id="298"/>
            <p14:sldId id="337"/>
            <p14:sldId id="299"/>
            <p14:sldId id="300"/>
            <p14:sldId id="338"/>
            <p14:sldId id="303"/>
            <p14:sldId id="304"/>
            <p14:sldId id="305"/>
            <p14:sldId id="306"/>
            <p14:sldId id="307"/>
            <p14:sldId id="339"/>
            <p14:sldId id="308"/>
            <p14:sldId id="340"/>
            <p14:sldId id="311"/>
            <p14:sldId id="312"/>
            <p14:sldId id="313"/>
            <p14:sldId id="314"/>
            <p14:sldId id="341"/>
            <p14:sldId id="315"/>
            <p14:sldId id="342"/>
            <p14:sldId id="317"/>
            <p14:sldId id="343"/>
            <p14:sldId id="346"/>
            <p14:sldId id="344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45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CCC"/>
    <a:srgbClr val="2E75B6"/>
    <a:srgbClr val="795E26"/>
    <a:srgbClr val="FF5050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0" autoAdjust="0"/>
    <p:restoredTop sz="92105"/>
  </p:normalViewPr>
  <p:slideViewPr>
    <p:cSldViewPr snapToGrid="0" snapToObjects="1">
      <p:cViewPr varScale="1">
        <p:scale>
          <a:sx n="114" d="100"/>
          <a:sy n="114" d="100"/>
        </p:scale>
        <p:origin x="1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BAC2433-2E79-42CD-2AEF-09FF8A87F3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A29A11-BAA7-7C51-39EA-A239F77B9D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6EE9E-279B-92E3-8F71-E62FDEE970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E1E6E-E5BF-1156-2776-333B5230C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18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32DAA-E91B-4E64-A167-ADD60F3477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59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148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073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03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286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516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174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673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911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879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63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90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892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787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485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159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276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338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5182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084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93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3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771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106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9061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2185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4575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3872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402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1374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5482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0742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4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9659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9435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6848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7781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9055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5721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14255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0729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2608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1566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93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4537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72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85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307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026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4637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51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18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03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63A01E-4848-BF4B-9906-C573923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687D2A-9185-C743-93A9-24F9C92A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14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DC7EF8-F7CE-6D41-BB50-4AFB87BCB969}"/>
              </a:ext>
            </a:extLst>
          </p:cNvPr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775C74-8B6A-054B-A23A-9A2FA5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ABA7FF9-1C74-584B-94A4-58E31F820A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B58DE52-1A7F-9E42-8369-739F5502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2024/4/23</a:t>
            </a:fld>
            <a:endParaRPr kumimoji="1"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5E3F1D0-3C0A-7B4C-921D-46F39DA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6AC2F1C8-5607-BD4A-B976-70653C8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41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C51B9C-615E-3E87-9C96-4F785C738C5A}"/>
              </a:ext>
            </a:extLst>
          </p:cNvPr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2024/4/23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2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1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3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6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8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4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61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1"/>
            <a:ext cx="8077200" cy="4837824"/>
            <a:chOff x="609600" y="1219200"/>
            <a:chExt cx="8077200" cy="4837824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1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1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96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-11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m.chen@zju.edu.cn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marL="6351" marR="76198" lvl="0" indent="0" algn="ctr" defTabSz="457200" rtl="0" eaLnBrk="1" fontAlgn="auto" latinLnBrk="0" hangingPunct="1">
                <a:lnSpc>
                  <a:spcPct val="100000"/>
                </a:lnSpc>
                <a:spcBef>
                  <a:spcPts val="12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kumimoji="1" lang="en-US" altLang="zh-CN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zh-CN" altLang="en-US" sz="2000" b="1" i="0" u="none" strike="noStrike" kern="1200" cap="none" spc="-1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986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F1CE2-A307-0F18-2895-3586753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90836-3319-3BE2-BADC-FD657B8DB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40061"/>
            <a:ext cx="4321175" cy="4769259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r>
              <a:rPr lang="en-US" altLang="zh-CN" sz="2400" b="1" dirty="0"/>
              <a:t>read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x</a:t>
            </a:r>
          </a:p>
          <a:p>
            <a:r>
              <a:rPr lang="en-US" altLang="zh-CN" sz="2400" b="1" dirty="0"/>
              <a:t>if 0 &lt; x then </a:t>
            </a:r>
          </a:p>
          <a:p>
            <a:r>
              <a:rPr lang="en-US" altLang="zh-CN" sz="2400" b="1" dirty="0"/>
              <a:t>fact:=1;</a:t>
            </a:r>
          </a:p>
          <a:p>
            <a:r>
              <a:rPr lang="en-US" altLang="zh-CN" sz="2400" b="1" dirty="0"/>
              <a:t>repeat </a:t>
            </a:r>
          </a:p>
          <a:p>
            <a:r>
              <a:rPr lang="en-US" altLang="zh-CN" sz="2400" b="1" dirty="0"/>
              <a:t>    fact:=fact*x;</a:t>
            </a:r>
          </a:p>
          <a:p>
            <a:r>
              <a:rPr lang="en-US" altLang="zh-CN" sz="2400" b="1" dirty="0"/>
              <a:t>    x:=x-1</a:t>
            </a:r>
          </a:p>
          <a:p>
            <a:r>
              <a:rPr lang="en-US" altLang="zh-CN" sz="2400" b="1" dirty="0"/>
              <a:t>until x=0;</a:t>
            </a:r>
          </a:p>
          <a:p>
            <a:r>
              <a:rPr lang="en-US" altLang="zh-CN" sz="2400" b="1" dirty="0"/>
              <a:t>write fact </a:t>
            </a:r>
          </a:p>
          <a:p>
            <a:r>
              <a:rPr lang="en-US" altLang="zh-CN" sz="2400" b="1" dirty="0"/>
              <a:t>end</a:t>
            </a:r>
          </a:p>
          <a:p>
            <a:endParaRPr lang="en-US" altLang="zh-C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EE7068-FED9-C22C-1D2B-E4619DD82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540061"/>
            <a:ext cx="4038600" cy="522399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r>
              <a:rPr lang="en-US" altLang="zh-CN" sz="2400" b="1" dirty="0"/>
              <a:t>read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x</a:t>
            </a:r>
          </a:p>
          <a:p>
            <a:r>
              <a:rPr lang="en-US" altLang="zh-CN" sz="2400" b="1" dirty="0"/>
              <a:t>t1=x&gt;0</a:t>
            </a:r>
          </a:p>
          <a:p>
            <a:r>
              <a:rPr lang="en-US" altLang="zh-CN" sz="2400" b="1" dirty="0" err="1"/>
              <a:t>if_false</a:t>
            </a:r>
            <a:r>
              <a:rPr lang="en-US" altLang="zh-CN" sz="2400" b="1" dirty="0"/>
              <a:t> t1 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L1</a:t>
            </a:r>
          </a:p>
          <a:p>
            <a:r>
              <a:rPr lang="en-US" altLang="zh-CN" sz="2400" b="1" dirty="0"/>
              <a:t>fact=1</a:t>
            </a:r>
          </a:p>
          <a:p>
            <a:r>
              <a:rPr lang="en-US" altLang="zh-CN" sz="2400" b="1" dirty="0"/>
              <a:t>label   L2</a:t>
            </a:r>
          </a:p>
          <a:p>
            <a:r>
              <a:rPr lang="en-US" altLang="zh-CN" sz="2400" b="1" dirty="0"/>
              <a:t>t2 = fact * x</a:t>
            </a:r>
          </a:p>
          <a:p>
            <a:r>
              <a:rPr lang="en-US" altLang="zh-CN" sz="2400" b="1" dirty="0"/>
              <a:t>fact = t2</a:t>
            </a:r>
          </a:p>
          <a:p>
            <a:r>
              <a:rPr lang="en-US" altLang="zh-CN" sz="2400" b="1" dirty="0"/>
              <a:t>t3 = x - 1</a:t>
            </a:r>
          </a:p>
          <a:p>
            <a:r>
              <a:rPr lang="en-US" altLang="zh-CN" sz="2400" b="1" dirty="0"/>
              <a:t>x = t3</a:t>
            </a:r>
          </a:p>
          <a:p>
            <a:r>
              <a:rPr lang="en-US" altLang="zh-CN" sz="2400" b="1" dirty="0"/>
              <a:t>t4= x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0</a:t>
            </a:r>
          </a:p>
          <a:p>
            <a:r>
              <a:rPr lang="en-US" altLang="zh-CN" sz="2400" b="1" dirty="0" err="1"/>
              <a:t>if_false</a:t>
            </a:r>
            <a:r>
              <a:rPr lang="en-US" altLang="zh-CN" sz="2400" b="1" dirty="0"/>
              <a:t> t4 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 L2</a:t>
            </a:r>
          </a:p>
          <a:p>
            <a:r>
              <a:rPr lang="en-US" altLang="zh-CN" sz="2400" b="1" dirty="0"/>
              <a:t>write fact</a:t>
            </a:r>
          </a:p>
          <a:p>
            <a:r>
              <a:rPr lang="en-US" altLang="zh-CN" sz="2400" b="1" dirty="0"/>
              <a:t>label   L1</a:t>
            </a:r>
          </a:p>
          <a:p>
            <a:r>
              <a:rPr lang="en-US" altLang="zh-CN" sz="2400" b="1" dirty="0"/>
              <a:t>halt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E7CBEF-5C5F-6BB6-BC18-CF7F4F5B7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966898"/>
            <a:ext cx="4038600" cy="4924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/>
              <a:t>Three-address code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8DED4BC-D620-87A9-AF89-84163FE7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51" y="966898"/>
            <a:ext cx="4320160" cy="492443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/>
              <a:t>High-level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342266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F1CE2-A307-0F18-2895-3586753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90836-3319-3BE2-BADC-FD657B8DB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40061"/>
            <a:ext cx="4321175" cy="4769259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r>
              <a:rPr lang="en-US" altLang="zh-CN" sz="2400" b="1" dirty="0">
                <a:highlight>
                  <a:srgbClr val="FFFF00"/>
                </a:highlight>
              </a:rPr>
              <a:t>read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</a:rPr>
              <a:t>x</a:t>
            </a:r>
          </a:p>
          <a:p>
            <a:r>
              <a:rPr lang="en-US" altLang="zh-CN" sz="2400" b="1" dirty="0"/>
              <a:t>if 0 &lt; x then </a:t>
            </a:r>
          </a:p>
          <a:p>
            <a:r>
              <a:rPr lang="en-US" altLang="zh-CN" sz="2400" b="1" dirty="0"/>
              <a:t>fact:=1;</a:t>
            </a:r>
          </a:p>
          <a:p>
            <a:r>
              <a:rPr lang="en-US" altLang="zh-CN" sz="2400" b="1" dirty="0"/>
              <a:t>repeat </a:t>
            </a:r>
          </a:p>
          <a:p>
            <a:r>
              <a:rPr lang="en-US" altLang="zh-CN" sz="2400" b="1" dirty="0"/>
              <a:t>    fact:=fact*x;</a:t>
            </a:r>
          </a:p>
          <a:p>
            <a:r>
              <a:rPr lang="en-US" altLang="zh-CN" sz="2400" b="1" dirty="0"/>
              <a:t>    x:=x-1</a:t>
            </a:r>
          </a:p>
          <a:p>
            <a:r>
              <a:rPr lang="en-US" altLang="zh-CN" sz="2400" b="1" dirty="0"/>
              <a:t>until x=0;</a:t>
            </a:r>
          </a:p>
          <a:p>
            <a:r>
              <a:rPr lang="en-US" altLang="zh-CN" sz="2400" b="1" dirty="0">
                <a:highlight>
                  <a:srgbClr val="FFFF00"/>
                </a:highlight>
              </a:rPr>
              <a:t>write fact </a:t>
            </a:r>
          </a:p>
          <a:p>
            <a:r>
              <a:rPr lang="en-US" altLang="zh-CN" sz="2400" b="1" dirty="0"/>
              <a:t>end</a:t>
            </a:r>
          </a:p>
          <a:p>
            <a:endParaRPr lang="en-US" altLang="zh-C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EE7068-FED9-C22C-1D2B-E4619DD82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540061"/>
            <a:ext cx="4038600" cy="522399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r>
              <a:rPr lang="en-US" altLang="zh-CN" sz="2400" b="1" dirty="0">
                <a:highlight>
                  <a:srgbClr val="FFFF00"/>
                </a:highlight>
              </a:rPr>
              <a:t>read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</a:rPr>
              <a:t>x</a:t>
            </a:r>
          </a:p>
          <a:p>
            <a:r>
              <a:rPr lang="en-US" altLang="zh-CN" sz="2400" b="1" dirty="0"/>
              <a:t>t1=x&gt;0</a:t>
            </a:r>
          </a:p>
          <a:p>
            <a:r>
              <a:rPr lang="en-US" altLang="zh-CN" sz="2400" b="1" dirty="0" err="1"/>
              <a:t>if_false</a:t>
            </a:r>
            <a:r>
              <a:rPr lang="en-US" altLang="zh-CN" sz="2400" b="1" dirty="0"/>
              <a:t> t1 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L1</a:t>
            </a:r>
          </a:p>
          <a:p>
            <a:r>
              <a:rPr lang="en-US" altLang="zh-CN" sz="2400" b="1" dirty="0"/>
              <a:t>fact=1</a:t>
            </a:r>
          </a:p>
          <a:p>
            <a:r>
              <a:rPr lang="en-US" altLang="zh-CN" sz="2400" b="1" dirty="0"/>
              <a:t>label   L2</a:t>
            </a:r>
          </a:p>
          <a:p>
            <a:r>
              <a:rPr lang="en-US" altLang="zh-CN" sz="2400" b="1" dirty="0"/>
              <a:t>t2 = fact * x</a:t>
            </a:r>
          </a:p>
          <a:p>
            <a:r>
              <a:rPr lang="en-US" altLang="zh-CN" sz="2400" b="1" dirty="0"/>
              <a:t>fact = t2</a:t>
            </a:r>
          </a:p>
          <a:p>
            <a:r>
              <a:rPr lang="en-US" altLang="zh-CN" sz="2400" b="1" dirty="0"/>
              <a:t>t3 = x - 1</a:t>
            </a:r>
          </a:p>
          <a:p>
            <a:r>
              <a:rPr lang="en-US" altLang="zh-CN" sz="2400" b="1" dirty="0"/>
              <a:t>x = t3</a:t>
            </a:r>
          </a:p>
          <a:p>
            <a:r>
              <a:rPr lang="en-US" altLang="zh-CN" sz="2400" b="1" dirty="0"/>
              <a:t>t4= x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0</a:t>
            </a:r>
          </a:p>
          <a:p>
            <a:r>
              <a:rPr lang="en-US" altLang="zh-CN" sz="2400" b="1" dirty="0" err="1"/>
              <a:t>if_false</a:t>
            </a:r>
            <a:r>
              <a:rPr lang="en-US" altLang="zh-CN" sz="2400" b="1" dirty="0"/>
              <a:t> t4 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 L2</a:t>
            </a:r>
          </a:p>
          <a:p>
            <a:r>
              <a:rPr lang="en-US" altLang="zh-CN" sz="2400" b="1" dirty="0">
                <a:highlight>
                  <a:srgbClr val="FFFF00"/>
                </a:highlight>
              </a:rPr>
              <a:t>write fact</a:t>
            </a:r>
          </a:p>
          <a:p>
            <a:r>
              <a:rPr lang="en-US" altLang="zh-CN" sz="2400" b="1" dirty="0"/>
              <a:t>label   L1</a:t>
            </a:r>
          </a:p>
          <a:p>
            <a:r>
              <a:rPr lang="en-US" altLang="zh-CN" sz="2400" b="1" dirty="0"/>
              <a:t>halt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E7CBEF-5C5F-6BB6-BC18-CF7F4F5B7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966898"/>
            <a:ext cx="4038600" cy="4924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/>
              <a:t>Three-address code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8DED4BC-D620-87A9-AF89-84163FE7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51" y="966898"/>
            <a:ext cx="4320160" cy="492443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/>
              <a:t>High-level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238520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F1CE2-A307-0F18-2895-3586753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90836-3319-3BE2-BADC-FD657B8DB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40061"/>
            <a:ext cx="4321175" cy="4769259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r>
              <a:rPr lang="en-US" altLang="zh-CN" sz="2400" b="1" dirty="0"/>
              <a:t>read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x</a:t>
            </a:r>
          </a:p>
          <a:p>
            <a:r>
              <a:rPr lang="en-US" altLang="zh-CN" sz="2400" b="1" dirty="0"/>
              <a:t>if 0 &lt; x then </a:t>
            </a:r>
          </a:p>
          <a:p>
            <a:r>
              <a:rPr lang="en-US" altLang="zh-CN" sz="2400" b="1" dirty="0"/>
              <a:t>fact:=1;</a:t>
            </a:r>
          </a:p>
          <a:p>
            <a:r>
              <a:rPr lang="en-US" altLang="zh-CN" sz="2400" b="1" dirty="0"/>
              <a:t>repeat </a:t>
            </a:r>
          </a:p>
          <a:p>
            <a:r>
              <a:rPr lang="en-US" altLang="zh-CN" sz="2400" b="1" dirty="0"/>
              <a:t>    fact:=fact*x;</a:t>
            </a:r>
          </a:p>
          <a:p>
            <a:r>
              <a:rPr lang="en-US" altLang="zh-CN" sz="2400" b="1" dirty="0"/>
              <a:t>    x:=x-1</a:t>
            </a:r>
          </a:p>
          <a:p>
            <a:r>
              <a:rPr lang="en-US" altLang="zh-CN" sz="2400" b="1" dirty="0"/>
              <a:t>until x=0;</a:t>
            </a:r>
          </a:p>
          <a:p>
            <a:r>
              <a:rPr lang="en-US" altLang="zh-CN" sz="2400" b="1" dirty="0"/>
              <a:t>write fact </a:t>
            </a:r>
          </a:p>
          <a:p>
            <a:r>
              <a:rPr lang="en-US" altLang="zh-CN" sz="2400" b="1" dirty="0"/>
              <a:t>end</a:t>
            </a:r>
          </a:p>
          <a:p>
            <a:endParaRPr lang="en-US" altLang="zh-C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EE7068-FED9-C22C-1D2B-E4619DD82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540061"/>
            <a:ext cx="4038600" cy="522399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r>
              <a:rPr lang="en-US" altLang="zh-CN" sz="2400" b="1" dirty="0"/>
              <a:t>read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x</a:t>
            </a:r>
          </a:p>
          <a:p>
            <a:r>
              <a:rPr lang="en-US" altLang="zh-CN" sz="2400" b="1" dirty="0"/>
              <a:t>t1=x&gt;0</a:t>
            </a:r>
          </a:p>
          <a:p>
            <a:r>
              <a:rPr lang="en-US" altLang="zh-CN" sz="2400" b="1" dirty="0" err="1">
                <a:highlight>
                  <a:srgbClr val="FFFF00"/>
                </a:highlight>
              </a:rPr>
              <a:t>if_false</a:t>
            </a:r>
            <a:r>
              <a:rPr lang="en-US" altLang="zh-CN" sz="2400" b="1" dirty="0">
                <a:highlight>
                  <a:srgbClr val="FFFF00"/>
                </a:highlight>
              </a:rPr>
              <a:t> t1 </a:t>
            </a:r>
            <a:r>
              <a:rPr lang="en-US" altLang="zh-CN" sz="2400" b="1" dirty="0" err="1">
                <a:highlight>
                  <a:srgbClr val="FFFF00"/>
                </a:highlight>
              </a:rPr>
              <a:t>goto</a:t>
            </a:r>
            <a:r>
              <a:rPr lang="en-US" altLang="zh-CN" sz="2400" b="1" dirty="0">
                <a:highlight>
                  <a:srgbClr val="FFFF00"/>
                </a:highlight>
              </a:rPr>
              <a:t> L1</a:t>
            </a:r>
          </a:p>
          <a:p>
            <a:r>
              <a:rPr lang="en-US" altLang="zh-CN" sz="2400" b="1" dirty="0"/>
              <a:t>fact=1</a:t>
            </a:r>
          </a:p>
          <a:p>
            <a:r>
              <a:rPr lang="en-US" altLang="zh-CN" sz="2400" b="1" dirty="0">
                <a:highlight>
                  <a:srgbClr val="FFFF00"/>
                </a:highlight>
              </a:rPr>
              <a:t>label   L2</a:t>
            </a:r>
          </a:p>
          <a:p>
            <a:r>
              <a:rPr lang="en-US" altLang="zh-CN" sz="2400" b="1" dirty="0"/>
              <a:t>t2 = fact * x</a:t>
            </a:r>
          </a:p>
          <a:p>
            <a:r>
              <a:rPr lang="en-US" altLang="zh-CN" sz="2400" b="1" dirty="0"/>
              <a:t>fact = t2</a:t>
            </a:r>
          </a:p>
          <a:p>
            <a:r>
              <a:rPr lang="en-US" altLang="zh-CN" sz="2400" b="1" dirty="0"/>
              <a:t>t3 = x - 1</a:t>
            </a:r>
          </a:p>
          <a:p>
            <a:r>
              <a:rPr lang="en-US" altLang="zh-CN" sz="2400" b="1" dirty="0"/>
              <a:t>x = t3</a:t>
            </a:r>
          </a:p>
          <a:p>
            <a:r>
              <a:rPr lang="en-US" altLang="zh-CN" sz="2400" b="1" dirty="0"/>
              <a:t>t4= x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0</a:t>
            </a:r>
          </a:p>
          <a:p>
            <a:r>
              <a:rPr lang="en-US" altLang="zh-CN" sz="2400" b="1" dirty="0" err="1">
                <a:highlight>
                  <a:srgbClr val="FFFF00"/>
                </a:highlight>
              </a:rPr>
              <a:t>if_false</a:t>
            </a:r>
            <a:r>
              <a:rPr lang="en-US" altLang="zh-CN" sz="2400" b="1" dirty="0">
                <a:highlight>
                  <a:srgbClr val="FFFF00"/>
                </a:highlight>
              </a:rPr>
              <a:t> t4 </a:t>
            </a:r>
            <a:r>
              <a:rPr lang="en-US" altLang="zh-CN" sz="2400" b="1" dirty="0" err="1">
                <a:highlight>
                  <a:srgbClr val="FFFF00"/>
                </a:highlight>
              </a:rPr>
              <a:t>goto</a:t>
            </a:r>
            <a:r>
              <a:rPr lang="en-US" altLang="zh-CN" sz="2400" b="1" dirty="0">
                <a:highlight>
                  <a:srgbClr val="FFFF00"/>
                </a:highlight>
              </a:rPr>
              <a:t>  L2</a:t>
            </a:r>
          </a:p>
          <a:p>
            <a:r>
              <a:rPr lang="en-US" altLang="zh-CN" sz="2400" b="1" dirty="0"/>
              <a:t>write fact</a:t>
            </a:r>
          </a:p>
          <a:p>
            <a:r>
              <a:rPr lang="en-US" altLang="zh-CN" sz="2400" b="1" dirty="0">
                <a:highlight>
                  <a:srgbClr val="FFFF00"/>
                </a:highlight>
              </a:rPr>
              <a:t>label   L1</a:t>
            </a:r>
          </a:p>
          <a:p>
            <a:r>
              <a:rPr lang="en-US" altLang="zh-CN" sz="2400" b="1" dirty="0"/>
              <a:t>halt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E7CBEF-5C5F-6BB6-BC18-CF7F4F5B7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966898"/>
            <a:ext cx="4038600" cy="4924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/>
              <a:t>Three-address code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8DED4BC-D620-87A9-AF89-84163FE7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51" y="966898"/>
            <a:ext cx="4320160" cy="492443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/>
              <a:t>High-level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288677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F1CE2-A307-0F18-2895-3586753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90836-3319-3BE2-BADC-FD657B8DB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40061"/>
            <a:ext cx="4321175" cy="4769259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r>
              <a:rPr lang="en-US" altLang="zh-CN" sz="2400" b="1" dirty="0"/>
              <a:t>read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x</a:t>
            </a:r>
          </a:p>
          <a:p>
            <a:r>
              <a:rPr lang="en-US" altLang="zh-CN" sz="2400" b="1" dirty="0"/>
              <a:t>if 0 &lt; x then </a:t>
            </a:r>
          </a:p>
          <a:p>
            <a:r>
              <a:rPr lang="en-US" altLang="zh-CN" sz="2400" b="1" dirty="0"/>
              <a:t>fact:=1;</a:t>
            </a:r>
          </a:p>
          <a:p>
            <a:r>
              <a:rPr lang="en-US" altLang="zh-CN" sz="2400" b="1" dirty="0"/>
              <a:t>repeat </a:t>
            </a:r>
          </a:p>
          <a:p>
            <a:r>
              <a:rPr lang="en-US" altLang="zh-CN" sz="2400" b="1" dirty="0"/>
              <a:t>    fact:=fact*x;</a:t>
            </a:r>
          </a:p>
          <a:p>
            <a:r>
              <a:rPr lang="en-US" altLang="zh-CN" sz="2400" b="1" dirty="0"/>
              <a:t>    x:=x-1</a:t>
            </a:r>
          </a:p>
          <a:p>
            <a:r>
              <a:rPr lang="en-US" altLang="zh-CN" sz="2400" b="1" dirty="0"/>
              <a:t>until x=0;</a:t>
            </a:r>
          </a:p>
          <a:p>
            <a:r>
              <a:rPr lang="en-US" altLang="zh-CN" sz="2400" b="1" dirty="0"/>
              <a:t>write fact </a:t>
            </a:r>
          </a:p>
          <a:p>
            <a:r>
              <a:rPr lang="en-US" altLang="zh-CN" sz="2400" b="1" dirty="0"/>
              <a:t>end</a:t>
            </a:r>
          </a:p>
          <a:p>
            <a:endParaRPr lang="en-US" altLang="zh-C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EE7068-FED9-C22C-1D2B-E4619DD82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540061"/>
            <a:ext cx="4038600" cy="522399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r>
              <a:rPr lang="en-US" altLang="zh-CN" sz="2400" b="1" dirty="0"/>
              <a:t>read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x</a:t>
            </a:r>
          </a:p>
          <a:p>
            <a:r>
              <a:rPr lang="en-US" altLang="zh-CN" sz="2400" b="1" dirty="0"/>
              <a:t>t1=x&gt;0</a:t>
            </a:r>
          </a:p>
          <a:p>
            <a:r>
              <a:rPr lang="en-US" altLang="zh-CN" sz="2400" b="1" dirty="0" err="1"/>
              <a:t>if_false</a:t>
            </a:r>
            <a:r>
              <a:rPr lang="en-US" altLang="zh-CN" sz="2400" b="1" dirty="0"/>
              <a:t> t1 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L1</a:t>
            </a:r>
          </a:p>
          <a:p>
            <a:r>
              <a:rPr lang="en-US" altLang="zh-CN" sz="2400" b="1" dirty="0"/>
              <a:t>fact=1</a:t>
            </a:r>
          </a:p>
          <a:p>
            <a:r>
              <a:rPr lang="en-US" altLang="zh-CN" sz="2400" b="1" dirty="0"/>
              <a:t>label   L2</a:t>
            </a:r>
          </a:p>
          <a:p>
            <a:r>
              <a:rPr lang="en-US" altLang="zh-CN" sz="2400" b="1" dirty="0"/>
              <a:t>t2 = fact * x</a:t>
            </a:r>
          </a:p>
          <a:p>
            <a:r>
              <a:rPr lang="en-US" altLang="zh-CN" sz="2400" b="1" dirty="0"/>
              <a:t>fact = t2</a:t>
            </a:r>
          </a:p>
          <a:p>
            <a:r>
              <a:rPr lang="en-US" altLang="zh-CN" sz="2400" b="1" dirty="0"/>
              <a:t>t3 = x - 1</a:t>
            </a:r>
          </a:p>
          <a:p>
            <a:r>
              <a:rPr lang="en-US" altLang="zh-CN" sz="2400" b="1" dirty="0"/>
              <a:t>x = t3</a:t>
            </a:r>
          </a:p>
          <a:p>
            <a:r>
              <a:rPr lang="en-US" altLang="zh-CN" sz="2400" b="1" dirty="0"/>
              <a:t>t4= x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0</a:t>
            </a:r>
          </a:p>
          <a:p>
            <a:r>
              <a:rPr lang="en-US" altLang="zh-CN" sz="2400" b="1" dirty="0" err="1"/>
              <a:t>if_false</a:t>
            </a:r>
            <a:r>
              <a:rPr lang="en-US" altLang="zh-CN" sz="2400" b="1" dirty="0"/>
              <a:t> t4 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 L2</a:t>
            </a:r>
          </a:p>
          <a:p>
            <a:r>
              <a:rPr lang="en-US" altLang="zh-CN" sz="2400" b="1" dirty="0"/>
              <a:t>write fact</a:t>
            </a:r>
          </a:p>
          <a:p>
            <a:r>
              <a:rPr lang="en-US" altLang="zh-CN" sz="2400" b="1" dirty="0"/>
              <a:t>label   L1</a:t>
            </a:r>
          </a:p>
          <a:p>
            <a:r>
              <a:rPr lang="en-US" altLang="zh-CN" sz="2400" b="1" dirty="0">
                <a:highlight>
                  <a:srgbClr val="FFFF00"/>
                </a:highlight>
              </a:rPr>
              <a:t>halt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E7CBEF-5C5F-6BB6-BC18-CF7F4F5B7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966898"/>
            <a:ext cx="4038600" cy="4924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/>
              <a:t>Three-address code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8DED4BC-D620-87A9-AF89-84163FE7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51" y="966898"/>
            <a:ext cx="4320160" cy="492443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/>
              <a:t>High-level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416373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F1CE2-A307-0F18-2895-3586753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90836-3319-3BE2-BADC-FD657B8DB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40061"/>
            <a:ext cx="4321175" cy="4769259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r>
              <a:rPr lang="en-US" altLang="zh-CN" sz="2400" b="1" dirty="0"/>
              <a:t>read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x</a:t>
            </a:r>
          </a:p>
          <a:p>
            <a:r>
              <a:rPr lang="en-US" altLang="zh-CN" sz="2400" b="1" dirty="0"/>
              <a:t>if 0 &lt; x then </a:t>
            </a:r>
          </a:p>
          <a:p>
            <a:r>
              <a:rPr lang="en-US" altLang="zh-CN" sz="2400" b="1" dirty="0"/>
              <a:t>fact:=1;</a:t>
            </a:r>
          </a:p>
          <a:p>
            <a:r>
              <a:rPr lang="en-US" altLang="zh-CN" sz="2400" b="1" dirty="0"/>
              <a:t>repeat </a:t>
            </a:r>
          </a:p>
          <a:p>
            <a:r>
              <a:rPr lang="en-US" altLang="zh-CN" sz="2400" b="1" dirty="0"/>
              <a:t>    </a:t>
            </a:r>
            <a:r>
              <a:rPr lang="en-US" altLang="zh-CN" sz="2400" b="1" dirty="0">
                <a:highlight>
                  <a:srgbClr val="FFFF00"/>
                </a:highlight>
              </a:rPr>
              <a:t>fact:=fact*x;</a:t>
            </a:r>
          </a:p>
          <a:p>
            <a:r>
              <a:rPr lang="en-US" altLang="zh-CN" sz="2400" b="1" dirty="0"/>
              <a:t>    x:=x-1</a:t>
            </a:r>
          </a:p>
          <a:p>
            <a:r>
              <a:rPr lang="en-US" altLang="zh-CN" sz="2400" b="1" dirty="0"/>
              <a:t>until x=0;</a:t>
            </a:r>
          </a:p>
          <a:p>
            <a:r>
              <a:rPr lang="en-US" altLang="zh-CN" sz="2400" b="1" dirty="0"/>
              <a:t>write fact </a:t>
            </a:r>
          </a:p>
          <a:p>
            <a:r>
              <a:rPr lang="en-US" altLang="zh-CN" sz="2400" b="1" dirty="0"/>
              <a:t>end</a:t>
            </a:r>
          </a:p>
          <a:p>
            <a:endParaRPr lang="en-US" altLang="zh-C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EE7068-FED9-C22C-1D2B-E4619DD82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540061"/>
            <a:ext cx="4038600" cy="522399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/>
          <a:p>
            <a:r>
              <a:rPr lang="en-US" altLang="zh-CN" sz="2400" b="1" dirty="0"/>
              <a:t>read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x</a:t>
            </a:r>
          </a:p>
          <a:p>
            <a:r>
              <a:rPr lang="en-US" altLang="zh-CN" sz="2400" b="1" dirty="0"/>
              <a:t>t1=x&gt;0</a:t>
            </a:r>
          </a:p>
          <a:p>
            <a:r>
              <a:rPr lang="en-US" altLang="zh-CN" sz="2400" b="1" dirty="0" err="1"/>
              <a:t>if_false</a:t>
            </a:r>
            <a:r>
              <a:rPr lang="en-US" altLang="zh-CN" sz="2400" b="1" dirty="0"/>
              <a:t> t1 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L1</a:t>
            </a:r>
          </a:p>
          <a:p>
            <a:r>
              <a:rPr lang="en-US" altLang="zh-CN" sz="2400" b="1" dirty="0"/>
              <a:t>fact=1</a:t>
            </a:r>
          </a:p>
          <a:p>
            <a:r>
              <a:rPr lang="en-US" altLang="zh-CN" sz="2400" b="1" dirty="0"/>
              <a:t>label   L2</a:t>
            </a:r>
          </a:p>
          <a:p>
            <a:r>
              <a:rPr lang="en-US" altLang="zh-CN" sz="2400" b="1" dirty="0">
                <a:highlight>
                  <a:srgbClr val="FFFF00"/>
                </a:highlight>
              </a:rPr>
              <a:t>t2 = fact * x</a:t>
            </a:r>
          </a:p>
          <a:p>
            <a:r>
              <a:rPr lang="en-US" altLang="zh-CN" sz="2400" b="1" dirty="0">
                <a:highlight>
                  <a:srgbClr val="FFFF00"/>
                </a:highlight>
              </a:rPr>
              <a:t>fact = t2</a:t>
            </a:r>
          </a:p>
          <a:p>
            <a:r>
              <a:rPr lang="en-US" altLang="zh-CN" sz="2400" b="1" dirty="0"/>
              <a:t>t3 = x - 1</a:t>
            </a:r>
          </a:p>
          <a:p>
            <a:r>
              <a:rPr lang="en-US" altLang="zh-CN" sz="2400" b="1" dirty="0"/>
              <a:t>x = t3</a:t>
            </a:r>
          </a:p>
          <a:p>
            <a:r>
              <a:rPr lang="en-US" altLang="zh-CN" sz="2400" b="1" dirty="0"/>
              <a:t>t4= x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0</a:t>
            </a:r>
          </a:p>
          <a:p>
            <a:r>
              <a:rPr lang="en-US" altLang="zh-CN" sz="2400" b="1" dirty="0" err="1"/>
              <a:t>if_false</a:t>
            </a:r>
            <a:r>
              <a:rPr lang="en-US" altLang="zh-CN" sz="2400" b="1" dirty="0"/>
              <a:t> t4 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 L2</a:t>
            </a:r>
          </a:p>
          <a:p>
            <a:r>
              <a:rPr lang="en-US" altLang="zh-CN" sz="2400" b="1" dirty="0"/>
              <a:t>write fact</a:t>
            </a:r>
          </a:p>
          <a:p>
            <a:r>
              <a:rPr lang="en-US" altLang="zh-CN" sz="2400" b="1" dirty="0"/>
              <a:t>label   L1</a:t>
            </a:r>
          </a:p>
          <a:p>
            <a:r>
              <a:rPr lang="en-US" altLang="zh-CN" sz="2400" b="1" dirty="0"/>
              <a:t>halt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E7CBEF-5C5F-6BB6-BC18-CF7F4F5B7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966898"/>
            <a:ext cx="4038600" cy="4924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/>
              <a:t>Three-address code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8DED4BC-D620-87A9-AF89-84163FE7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51" y="966898"/>
            <a:ext cx="4320160" cy="492443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/>
              <a:t>High-level language</a:t>
            </a:r>
          </a:p>
        </p:txBody>
      </p:sp>
      <p:sp>
        <p:nvSpPr>
          <p:cNvPr id="3" name="AutoShape 9">
            <a:extLst>
              <a:ext uri="{FF2B5EF4-FFF2-40B4-BE49-F238E27FC236}">
                <a16:creationId xmlns:a16="http://schemas.microsoft.com/office/drawing/2014/main" id="{5590F292-C675-4930-A24D-7A086923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50" y="4594535"/>
            <a:ext cx="4306049" cy="1714785"/>
          </a:xfrm>
          <a:prstGeom prst="wedgeRoundRectCallout">
            <a:avLst>
              <a:gd name="adj1" fmla="val 52679"/>
              <a:gd name="adj2" fmla="val -93814"/>
              <a:gd name="adj3" fmla="val 16667"/>
            </a:avLst>
          </a:prstGeom>
          <a:solidFill>
            <a:srgbClr val="0070C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Easier to construct from AST (need no context);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Can be optimized later</a:t>
            </a:r>
          </a:p>
        </p:txBody>
      </p:sp>
    </p:spTree>
    <p:extLst>
      <p:ext uri="{BB962C8B-B14F-4D97-AF65-F5344CB8AC3E}">
        <p14:creationId xmlns:p14="http://schemas.microsoft.com/office/powerpoint/2010/main" val="103171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79987-711B-FAB6-1BF6-D7376B87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F127C-2DF1-76F1-AFF8-FCC055E0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1897"/>
            <a:ext cx="8449733" cy="551817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array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linked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list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quadruples: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one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operation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three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addresses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fewer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than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three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addresses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 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null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“empty”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value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implementation: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triples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indirect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triples</a:t>
            </a:r>
            <a:r>
              <a:rPr kumimoji="1" lang="en-US" altLang="zh-CN" dirty="0"/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608023-CFC8-30AC-670E-13E5517026E2}"/>
              </a:ext>
            </a:extLst>
          </p:cNvPr>
          <p:cNvSpPr txBox="1"/>
          <p:nvPr/>
        </p:nvSpPr>
        <p:spPr>
          <a:xfrm>
            <a:off x="691252" y="4180946"/>
            <a:ext cx="27306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t1=x&gt;0</a:t>
            </a:r>
          </a:p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if_false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t1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L1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fact=1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L2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B83B8-1560-4C2D-F2CF-ABE4CE84AFD3}"/>
              </a:ext>
            </a:extLst>
          </p:cNvPr>
          <p:cNvSpPr txBox="1"/>
          <p:nvPr/>
        </p:nvSpPr>
        <p:spPr>
          <a:xfrm>
            <a:off x="4683875" y="4180946"/>
            <a:ext cx="27306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_)</a:t>
            </a:r>
          </a:p>
        </p:txBody>
      </p:sp>
    </p:spTree>
    <p:extLst>
      <p:ext uri="{BB962C8B-B14F-4D97-AF65-F5344CB8AC3E}">
        <p14:creationId xmlns:p14="http://schemas.microsoft.com/office/powerpoint/2010/main" val="1308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03CA-5EE7-76D1-AE8B-7A08516D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E4EB-ED12-5E4F-F390-2D80C0FA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40072"/>
            <a:ext cx="8449733" cy="586458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b="1" dirty="0"/>
              <a:t>Intermediate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Representation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</a:p>
          <a:p>
            <a:pPr lvl="1"/>
            <a:r>
              <a:rPr kumimoji="1" lang="en-US" altLang="zh-CN" dirty="0"/>
              <a:t>Expressions</a:t>
            </a:r>
          </a:p>
          <a:p>
            <a:pPr lvl="1"/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L-Values</a:t>
            </a:r>
          </a:p>
          <a:p>
            <a:pPr lvl="1"/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pPr lvl="1"/>
            <a:r>
              <a:rPr kumimoji="1" lang="en-US" altLang="zh-CN" dirty="0"/>
              <a:t>Arithmetic</a:t>
            </a:r>
          </a:p>
          <a:p>
            <a:pPr lvl="1"/>
            <a:r>
              <a:rPr kumimoji="1" lang="en-US" altLang="zh-CN" dirty="0"/>
              <a:t>Conditionals</a:t>
            </a:r>
          </a:p>
          <a:p>
            <a:pPr lvl="1"/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lvl="1"/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590775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5CF3B-5215-C007-9EC5-5670E81C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4FBF7-C0C2-606C-DCBF-000723F43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00" y="1114085"/>
            <a:ext cx="8360969" cy="2650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800" b="1" dirty="0"/>
              <a:t>A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good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IR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has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several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qualities:</a:t>
            </a:r>
          </a:p>
          <a:p>
            <a:r>
              <a:rPr kumimoji="1" lang="en-US" altLang="zh-CN" dirty="0"/>
              <a:t>Convenient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produce</a:t>
            </a:r>
          </a:p>
          <a:p>
            <a:r>
              <a:rPr kumimoji="1" lang="en-US" altLang="zh-CN" dirty="0"/>
              <a:t>Convenient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translate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targeted 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</a:p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6"/>
                </a:solidFill>
              </a:rPr>
              <a:t>simple</a:t>
            </a:r>
            <a:r>
              <a:rPr kumimoji="1" lang="zh-CN" altLang="en-US" dirty="0">
                <a:solidFill>
                  <a:schemeClr val="accent6"/>
                </a:solidFill>
              </a:rPr>
              <a:t> </a:t>
            </a:r>
            <a:r>
              <a:rPr kumimoji="1" lang="en-US" altLang="zh-CN" dirty="0">
                <a:solidFill>
                  <a:schemeClr val="accent6"/>
                </a:solidFill>
              </a:rPr>
              <a:t>meaning </a:t>
            </a:r>
          </a:p>
          <a:p>
            <a:pPr lvl="1"/>
            <a:r>
              <a:rPr kumimoji="1" lang="en-US" altLang="zh-CN" dirty="0"/>
              <a:t>So that IR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optimizing transformations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easily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implemented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E7581FB-6E4E-E001-9597-0A416BA22833}"/>
              </a:ext>
            </a:extLst>
          </p:cNvPr>
          <p:cNvGrpSpPr/>
          <p:nvPr/>
        </p:nvGrpSpPr>
        <p:grpSpPr>
          <a:xfrm>
            <a:off x="488608" y="4087185"/>
            <a:ext cx="4655885" cy="2440824"/>
            <a:chOff x="488608" y="4087185"/>
            <a:chExt cx="4655885" cy="24408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2BBF142-71BD-6898-192F-9B34F2CEFF47}"/>
                </a:ext>
              </a:extLst>
            </p:cNvPr>
            <p:cNvSpPr/>
            <p:nvPr/>
          </p:nvSpPr>
          <p:spPr>
            <a:xfrm>
              <a:off x="3166420" y="4087185"/>
              <a:ext cx="1914525" cy="1929152"/>
            </a:xfrm>
            <a:prstGeom prst="rect">
              <a:avLst/>
            </a:prstGeom>
            <a:noFill/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53">
              <a:extLst>
                <a:ext uri="{FF2B5EF4-FFF2-40B4-BE49-F238E27FC236}">
                  <a16:creationId xmlns:a16="http://schemas.microsoft.com/office/drawing/2014/main" id="{938BE483-A71B-2EC2-C5BF-369A37C29624}"/>
                </a:ext>
              </a:extLst>
            </p:cNvPr>
            <p:cNvCxnSpPr>
              <a:cxnSpLocks/>
              <a:stCxn id="11" idx="3"/>
              <a:endCxn id="4" idx="1"/>
            </p:cNvCxnSpPr>
            <p:nvPr/>
          </p:nvCxnSpPr>
          <p:spPr>
            <a:xfrm>
              <a:off x="2332660" y="5051761"/>
              <a:ext cx="8337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BE293EC-1D10-B8C9-71F3-7AF88C7311F0}"/>
                </a:ext>
              </a:extLst>
            </p:cNvPr>
            <p:cNvSpPr txBox="1"/>
            <p:nvPr/>
          </p:nvSpPr>
          <p:spPr>
            <a:xfrm>
              <a:off x="3903910" y="6066344"/>
              <a:ext cx="43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/>
                <a:t>IR</a:t>
              </a:r>
              <a:endParaRPr kumimoji="1" lang="zh-CN" altLang="en-US" sz="2400" b="1" dirty="0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CE890E1-77D3-C20F-FD3E-590D60305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4844"/>
            <a:stretch/>
          </p:blipFill>
          <p:spPr>
            <a:xfrm>
              <a:off x="3102871" y="4173470"/>
              <a:ext cx="2041622" cy="1756581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931D1AE-A622-45DD-07FA-00849D041DBF}"/>
                </a:ext>
              </a:extLst>
            </p:cNvPr>
            <p:cNvSpPr/>
            <p:nvPr/>
          </p:nvSpPr>
          <p:spPr>
            <a:xfrm>
              <a:off x="488608" y="4087185"/>
              <a:ext cx="1844052" cy="1929152"/>
            </a:xfrm>
            <a:prstGeom prst="rect">
              <a:avLst/>
            </a:prstGeom>
            <a:noFill/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F30FCCE-AB84-D4A5-8E3E-F2E59C3D5911}"/>
                </a:ext>
              </a:extLst>
            </p:cNvPr>
            <p:cNvSpPr txBox="1"/>
            <p:nvPr/>
          </p:nvSpPr>
          <p:spPr>
            <a:xfrm>
              <a:off x="1077754" y="6066344"/>
              <a:ext cx="665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/>
                <a:t>AST</a:t>
              </a:r>
              <a:endParaRPr kumimoji="1" lang="zh-CN" altLang="en-US" sz="2400" b="1" dirty="0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FF2F056-5ABB-CD41-B4B8-4AFC0971D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186" y="4123807"/>
              <a:ext cx="1736896" cy="1917533"/>
            </a:xfrm>
            <a:prstGeom prst="rect">
              <a:avLst/>
            </a:prstGeom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5DF0384-8CC0-B135-0301-0C9A32C62651}"/>
              </a:ext>
            </a:extLst>
          </p:cNvPr>
          <p:cNvGrpSpPr/>
          <p:nvPr/>
        </p:nvGrpSpPr>
        <p:grpSpPr>
          <a:xfrm>
            <a:off x="5080945" y="4027688"/>
            <a:ext cx="3730033" cy="2500321"/>
            <a:chOff x="5080945" y="4027688"/>
            <a:chExt cx="3730033" cy="250032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3A258FF-F5DE-AE19-AE29-3F62757ED096}"/>
                </a:ext>
              </a:extLst>
            </p:cNvPr>
            <p:cNvSpPr/>
            <p:nvPr/>
          </p:nvSpPr>
          <p:spPr>
            <a:xfrm>
              <a:off x="5923837" y="4087185"/>
              <a:ext cx="2726998" cy="1929152"/>
            </a:xfrm>
            <a:prstGeom prst="rect">
              <a:avLst/>
            </a:prstGeom>
            <a:noFill/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F4C9CF3-38BF-C4FC-FA54-28EB34B00C24}"/>
                </a:ext>
              </a:extLst>
            </p:cNvPr>
            <p:cNvSpPr txBox="1"/>
            <p:nvPr/>
          </p:nvSpPr>
          <p:spPr>
            <a:xfrm>
              <a:off x="6507315" y="6066344"/>
              <a:ext cx="1560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err="1"/>
                <a:t>Assem</a:t>
              </a:r>
              <a:r>
                <a:rPr kumimoji="1" lang="en-US" altLang="zh-CN" b="1" dirty="0"/>
                <a:t> (x86)</a:t>
              </a:r>
              <a:endParaRPr kumimoji="1" lang="zh-CN" altLang="en-US" b="1" dirty="0"/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B10A8831-4AE8-3FC6-D284-641EF4A4A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1156" y="4027688"/>
              <a:ext cx="2959822" cy="2109769"/>
            </a:xfrm>
            <a:prstGeom prst="rect">
              <a:avLst/>
            </a:prstGeom>
          </p:spPr>
        </p:pic>
        <p:cxnSp>
          <p:nvCxnSpPr>
            <p:cNvPr id="31" name="直接箭头连接符 53">
              <a:extLst>
                <a:ext uri="{FF2B5EF4-FFF2-40B4-BE49-F238E27FC236}">
                  <a16:creationId xmlns:a16="http://schemas.microsoft.com/office/drawing/2014/main" id="{50740A69-F903-765B-7304-75E7574317E7}"/>
                </a:ext>
              </a:extLst>
            </p:cNvPr>
            <p:cNvCxnSpPr>
              <a:cxnSpLocks/>
              <a:stCxn id="4" idx="3"/>
              <a:endCxn id="24" idx="1"/>
            </p:cNvCxnSpPr>
            <p:nvPr/>
          </p:nvCxnSpPr>
          <p:spPr>
            <a:xfrm>
              <a:off x="5080945" y="5051761"/>
              <a:ext cx="84289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412E3B1-9139-4DB4-8FD0-6C17EAA8B9BD}"/>
              </a:ext>
            </a:extLst>
          </p:cNvPr>
          <p:cNvGrpSpPr/>
          <p:nvPr/>
        </p:nvGrpSpPr>
        <p:grpSpPr>
          <a:xfrm>
            <a:off x="-1803900" y="2306103"/>
            <a:ext cx="9304615" cy="3796864"/>
            <a:chOff x="-1803900" y="2306103"/>
            <a:chExt cx="9304615" cy="3796864"/>
          </a:xfrm>
        </p:grpSpPr>
        <p:sp>
          <p:nvSpPr>
            <p:cNvPr id="45" name="弧 44">
              <a:extLst>
                <a:ext uri="{FF2B5EF4-FFF2-40B4-BE49-F238E27FC236}">
                  <a16:creationId xmlns:a16="http://schemas.microsoft.com/office/drawing/2014/main" id="{E3C7B5E5-80F5-5ED0-B445-D1DE1AD4263C}"/>
                </a:ext>
              </a:extLst>
            </p:cNvPr>
            <p:cNvSpPr/>
            <p:nvPr/>
          </p:nvSpPr>
          <p:spPr>
            <a:xfrm>
              <a:off x="-1803900" y="4619013"/>
              <a:ext cx="6283033" cy="1483954"/>
            </a:xfrm>
            <a:prstGeom prst="arc">
              <a:avLst>
                <a:gd name="adj1" fmla="val 16200000"/>
                <a:gd name="adj2" fmla="val 21535337"/>
              </a:avLst>
            </a:prstGeom>
            <a:ln w="31750">
              <a:solidFill>
                <a:schemeClr val="accent6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弧 45">
              <a:extLst>
                <a:ext uri="{FF2B5EF4-FFF2-40B4-BE49-F238E27FC236}">
                  <a16:creationId xmlns:a16="http://schemas.microsoft.com/office/drawing/2014/main" id="{1F741675-8D93-131A-175D-EDEE31CE612B}"/>
                </a:ext>
              </a:extLst>
            </p:cNvPr>
            <p:cNvSpPr/>
            <p:nvPr/>
          </p:nvSpPr>
          <p:spPr>
            <a:xfrm rot="1704489" flipV="1">
              <a:off x="3142383" y="2306103"/>
              <a:ext cx="4358332" cy="3439281"/>
            </a:xfrm>
            <a:prstGeom prst="arc">
              <a:avLst>
                <a:gd name="adj1" fmla="val 16200000"/>
                <a:gd name="adj2" fmla="val 19088081"/>
              </a:avLst>
            </a:prstGeom>
            <a:ln w="31750">
              <a:solidFill>
                <a:schemeClr val="accent6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649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5CF3B-5215-C007-9EC5-5670E81C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4FBF7-C0C2-606C-DCBF-000723F43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" y="1114085"/>
            <a:ext cx="8982476" cy="1404489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Abstract syntax may have instructions with </a:t>
            </a:r>
            <a:r>
              <a:rPr kumimoji="1" lang="en-US" altLang="zh-CN" dirty="0">
                <a:solidFill>
                  <a:srgbClr val="C00000"/>
                </a:solidFill>
              </a:rPr>
              <a:t>complex effects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(CE)</a:t>
            </a:r>
            <a:r>
              <a:rPr kumimoji="1" lang="en-US" altLang="zh-CN" dirty="0"/>
              <a:t>, the same is true for machine language</a:t>
            </a:r>
          </a:p>
          <a:p>
            <a:pPr lvl="1"/>
            <a:r>
              <a:rPr kumimoji="1" lang="en-US" altLang="zh-CN" dirty="0"/>
              <a:t>But their effects are </a:t>
            </a:r>
            <a:r>
              <a:rPr kumimoji="1" lang="en-US" altLang="zh-CN" dirty="0">
                <a:solidFill>
                  <a:srgbClr val="C00000"/>
                </a:solidFill>
              </a:rPr>
              <a:t>not well corresponded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CBF73D-99C9-0B9B-C163-C23CAA681758}"/>
              </a:ext>
            </a:extLst>
          </p:cNvPr>
          <p:cNvSpPr/>
          <p:nvPr/>
        </p:nvSpPr>
        <p:spPr>
          <a:xfrm>
            <a:off x="3166420" y="4087185"/>
            <a:ext cx="1914525" cy="1929152"/>
          </a:xfrm>
          <a:prstGeom prst="rect">
            <a:avLst/>
          </a:prstGeom>
          <a:noFill/>
          <a:ln w="3810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53">
            <a:extLst>
              <a:ext uri="{FF2B5EF4-FFF2-40B4-BE49-F238E27FC236}">
                <a16:creationId xmlns:a16="http://schemas.microsoft.com/office/drawing/2014/main" id="{2523EC45-9B3B-2D71-3353-43CA251C9F29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332660" y="5051761"/>
            <a:ext cx="833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13C6A9E-6BCD-179E-ABF9-4B3B7FD60E58}"/>
              </a:ext>
            </a:extLst>
          </p:cNvPr>
          <p:cNvSpPr txBox="1"/>
          <p:nvPr/>
        </p:nvSpPr>
        <p:spPr>
          <a:xfrm>
            <a:off x="3903910" y="606634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IR</a:t>
            </a:r>
            <a:endParaRPr kumimoji="1" lang="zh-CN" altLang="en-US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22AEFE-A775-819A-16D5-09C520AC43DE}"/>
              </a:ext>
            </a:extLst>
          </p:cNvPr>
          <p:cNvSpPr/>
          <p:nvPr/>
        </p:nvSpPr>
        <p:spPr>
          <a:xfrm>
            <a:off x="488608" y="4087185"/>
            <a:ext cx="1844052" cy="1929152"/>
          </a:xfrm>
          <a:prstGeom prst="rect">
            <a:avLst/>
          </a:prstGeom>
          <a:noFill/>
          <a:ln w="3810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2A8E37-50A1-04CB-B2A0-B1CDB4152292}"/>
              </a:ext>
            </a:extLst>
          </p:cNvPr>
          <p:cNvSpPr txBox="1"/>
          <p:nvPr/>
        </p:nvSpPr>
        <p:spPr>
          <a:xfrm>
            <a:off x="1077754" y="6066344"/>
            <a:ext cx="665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AST</a:t>
            </a:r>
            <a:endParaRPr kumimoji="1"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29E285-6D59-4905-839A-A197EBC3EF0D}"/>
              </a:ext>
            </a:extLst>
          </p:cNvPr>
          <p:cNvSpPr/>
          <p:nvPr/>
        </p:nvSpPr>
        <p:spPr>
          <a:xfrm>
            <a:off x="5923837" y="4087185"/>
            <a:ext cx="2726998" cy="1929152"/>
          </a:xfrm>
          <a:prstGeom prst="rect">
            <a:avLst/>
          </a:prstGeom>
          <a:noFill/>
          <a:ln w="3810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8B3A7F-6439-2FAE-928D-89BFE98D04F7}"/>
              </a:ext>
            </a:extLst>
          </p:cNvPr>
          <p:cNvSpPr txBox="1"/>
          <p:nvPr/>
        </p:nvSpPr>
        <p:spPr>
          <a:xfrm>
            <a:off x="6775817" y="6066344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/>
              <a:t>Assem</a:t>
            </a:r>
            <a:endParaRPr kumimoji="1" lang="zh-CN" altLang="en-US" b="1" dirty="0"/>
          </a:p>
        </p:txBody>
      </p:sp>
      <p:cxnSp>
        <p:nvCxnSpPr>
          <p:cNvPr id="14" name="直接箭头连接符 53">
            <a:extLst>
              <a:ext uri="{FF2B5EF4-FFF2-40B4-BE49-F238E27FC236}">
                <a16:creationId xmlns:a16="http://schemas.microsoft.com/office/drawing/2014/main" id="{A773F589-056C-EAF3-CCE9-A621D76C34D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080945" y="5051761"/>
            <a:ext cx="842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DEDB69B3-2C13-3E04-0876-E8FF9D722B15}"/>
              </a:ext>
            </a:extLst>
          </p:cNvPr>
          <p:cNvCxnSpPr>
            <a:cxnSpLocks/>
          </p:cNvCxnSpPr>
          <p:nvPr/>
        </p:nvCxnSpPr>
        <p:spPr>
          <a:xfrm flipV="1">
            <a:off x="488608" y="4279106"/>
            <a:ext cx="1844052" cy="1035844"/>
          </a:xfrm>
          <a:prstGeom prst="curvedConnector3">
            <a:avLst>
              <a:gd name="adj1" fmla="val 724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54E0C150-7A82-25C5-16F0-53BB8B9E06FE}"/>
              </a:ext>
            </a:extLst>
          </p:cNvPr>
          <p:cNvCxnSpPr>
            <a:cxnSpLocks/>
          </p:cNvCxnSpPr>
          <p:nvPr/>
        </p:nvCxnSpPr>
        <p:spPr>
          <a:xfrm>
            <a:off x="6079331" y="4087185"/>
            <a:ext cx="2571504" cy="1470653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D26520E-A9C6-B7C0-A4AA-A54D4E70EC5A}"/>
              </a:ext>
            </a:extLst>
          </p:cNvPr>
          <p:cNvSpPr txBox="1"/>
          <p:nvPr/>
        </p:nvSpPr>
        <p:spPr>
          <a:xfrm>
            <a:off x="421482" y="4069303"/>
            <a:ext cx="5572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C00000"/>
                </a:solidFill>
              </a:rPr>
              <a:t>CE</a:t>
            </a:r>
            <a:endParaRPr lang="zh-CN" altLang="en-US" sz="22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F8D08A5-764B-9B72-1677-07667D23042F}"/>
              </a:ext>
            </a:extLst>
          </p:cNvPr>
          <p:cNvSpPr txBox="1"/>
          <p:nvPr/>
        </p:nvSpPr>
        <p:spPr>
          <a:xfrm>
            <a:off x="8196017" y="4069303"/>
            <a:ext cx="5262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C00000"/>
                </a:solidFill>
              </a:rPr>
              <a:t>CE</a:t>
            </a:r>
            <a:endParaRPr lang="zh-CN" altLang="en-US" sz="2200" b="1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6D76A72-CD64-DA5A-FCE2-95917A3D9096}"/>
              </a:ext>
            </a:extLst>
          </p:cNvPr>
          <p:cNvSpPr/>
          <p:nvPr/>
        </p:nvSpPr>
        <p:spPr>
          <a:xfrm>
            <a:off x="574336" y="4669204"/>
            <a:ext cx="1122930" cy="407194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A79C6D9-37D3-223A-2014-9733E7594539}"/>
              </a:ext>
            </a:extLst>
          </p:cNvPr>
          <p:cNvSpPr txBox="1"/>
          <p:nvPr/>
        </p:nvSpPr>
        <p:spPr>
          <a:xfrm>
            <a:off x="626046" y="4679212"/>
            <a:ext cx="1019510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array</a:t>
            </a:r>
          </a:p>
          <a:p>
            <a:pPr>
              <a:lnSpc>
                <a:spcPts val="1200"/>
              </a:lnSpc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subscripts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梯形 42">
            <a:extLst>
              <a:ext uri="{FF2B5EF4-FFF2-40B4-BE49-F238E27FC236}">
                <a16:creationId xmlns:a16="http://schemas.microsoft.com/office/drawing/2014/main" id="{A10B6D19-0243-10EE-8B45-A6C8597C7102}"/>
              </a:ext>
            </a:extLst>
          </p:cNvPr>
          <p:cNvSpPr/>
          <p:nvPr/>
        </p:nvSpPr>
        <p:spPr>
          <a:xfrm flipV="1">
            <a:off x="907400" y="4142224"/>
            <a:ext cx="1122930" cy="407194"/>
          </a:xfrm>
          <a:prstGeom prst="trapezoid">
            <a:avLst>
              <a:gd name="adj" fmla="val 51316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1C553F6-AB1F-3A06-1EA1-13E8257E8A57}"/>
              </a:ext>
            </a:extLst>
          </p:cNvPr>
          <p:cNvSpPr txBox="1"/>
          <p:nvPr/>
        </p:nvSpPr>
        <p:spPr>
          <a:xfrm>
            <a:off x="933255" y="4173664"/>
            <a:ext cx="1071220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procedure</a:t>
            </a:r>
          </a:p>
          <a:p>
            <a:pPr algn="ctr">
              <a:lnSpc>
                <a:spcPts val="1200"/>
              </a:lnSpc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calls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缺角矩形 44">
            <a:extLst>
              <a:ext uri="{FF2B5EF4-FFF2-40B4-BE49-F238E27FC236}">
                <a16:creationId xmlns:a16="http://schemas.microsoft.com/office/drawing/2014/main" id="{A32CDF16-BF0D-1872-2873-5A3BF29861D6}"/>
              </a:ext>
            </a:extLst>
          </p:cNvPr>
          <p:cNvSpPr/>
          <p:nvPr/>
        </p:nvSpPr>
        <p:spPr>
          <a:xfrm>
            <a:off x="7578730" y="4765603"/>
            <a:ext cx="1019510" cy="407194"/>
          </a:xfrm>
          <a:prstGeom prst="plaqu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69A8ED6-E8C5-D14B-F8FD-165D15568F71}"/>
              </a:ext>
            </a:extLst>
          </p:cNvPr>
          <p:cNvSpPr txBox="1"/>
          <p:nvPr/>
        </p:nvSpPr>
        <p:spPr>
          <a:xfrm>
            <a:off x="7578730" y="4775611"/>
            <a:ext cx="1019510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vector</a:t>
            </a:r>
          </a:p>
          <a:p>
            <a:pPr algn="ctr">
              <a:lnSpc>
                <a:spcPts val="1200"/>
              </a:lnSpc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operation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六边形 48">
            <a:extLst>
              <a:ext uri="{FF2B5EF4-FFF2-40B4-BE49-F238E27FC236}">
                <a16:creationId xmlns:a16="http://schemas.microsoft.com/office/drawing/2014/main" id="{05E518B0-0ED1-0BC9-682F-D41C8D5B2791}"/>
              </a:ext>
            </a:extLst>
          </p:cNvPr>
          <p:cNvSpPr/>
          <p:nvPr/>
        </p:nvSpPr>
        <p:spPr>
          <a:xfrm>
            <a:off x="7393515" y="4149368"/>
            <a:ext cx="747824" cy="407194"/>
          </a:xfrm>
          <a:prstGeom prst="hexagon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DF44A-5AFC-7369-8B77-A3371A31E8FD}"/>
              </a:ext>
            </a:extLst>
          </p:cNvPr>
          <p:cNvSpPr txBox="1"/>
          <p:nvPr/>
        </p:nvSpPr>
        <p:spPr>
          <a:xfrm>
            <a:off x="7407803" y="4173664"/>
            <a:ext cx="747824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tensor</a:t>
            </a:r>
          </a:p>
          <a:p>
            <a:pPr algn="ctr">
              <a:lnSpc>
                <a:spcPts val="1200"/>
              </a:lnSpc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inst.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2" name="图形 51" descr="问号 纯色填充">
            <a:extLst>
              <a:ext uri="{FF2B5EF4-FFF2-40B4-BE49-F238E27FC236}">
                <a16:creationId xmlns:a16="http://schemas.microsoft.com/office/drawing/2014/main" id="{4C1D5C49-923F-2168-6C22-7FBA25261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6482" y="4619198"/>
            <a:ext cx="914400" cy="914400"/>
          </a:xfrm>
          <a:prstGeom prst="rect">
            <a:avLst/>
          </a:prstGeom>
        </p:spPr>
      </p:pic>
      <p:sp>
        <p:nvSpPr>
          <p:cNvPr id="53" name="弧 52">
            <a:extLst>
              <a:ext uri="{FF2B5EF4-FFF2-40B4-BE49-F238E27FC236}">
                <a16:creationId xmlns:a16="http://schemas.microsoft.com/office/drawing/2014/main" id="{ECB8C8BE-8CDE-E139-AE66-2FA23605D46D}"/>
              </a:ext>
            </a:extLst>
          </p:cNvPr>
          <p:cNvSpPr/>
          <p:nvPr/>
        </p:nvSpPr>
        <p:spPr>
          <a:xfrm>
            <a:off x="1423342" y="3344110"/>
            <a:ext cx="6489812" cy="2339176"/>
          </a:xfrm>
          <a:prstGeom prst="arc">
            <a:avLst>
              <a:gd name="adj1" fmla="val 11225886"/>
              <a:gd name="adj2" fmla="val 21169770"/>
            </a:avLst>
          </a:prstGeom>
          <a:ln w="31750">
            <a:solidFill>
              <a:srgbClr val="C00000"/>
            </a:solidFill>
            <a:headEnd type="stealth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5" name="图形 54" descr="关闭 纯色填充">
            <a:extLst>
              <a:ext uri="{FF2B5EF4-FFF2-40B4-BE49-F238E27FC236}">
                <a16:creationId xmlns:a16="http://schemas.microsoft.com/office/drawing/2014/main" id="{BF0A1950-26E7-B4AE-6DEF-1518D767D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28869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无缝矢量拼图形状插画-正版商用图片026lvq-摄图新视界">
            <a:extLst>
              <a:ext uri="{FF2B5EF4-FFF2-40B4-BE49-F238E27FC236}">
                <a16:creationId xmlns:a16="http://schemas.microsoft.com/office/drawing/2014/main" id="{D6097F89-919B-A9B2-08BB-95160E62E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44"/>
          <a:stretch/>
        </p:blipFill>
        <p:spPr bwMode="auto">
          <a:xfrm>
            <a:off x="3206809" y="4123118"/>
            <a:ext cx="1845559" cy="184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D5CF3B-5215-C007-9EC5-5670E81C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4FBF7-C0C2-606C-DCBF-000723F43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" y="1114085"/>
            <a:ext cx="8982476" cy="2429215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Abstract syntax may have instructions with </a:t>
            </a:r>
            <a:r>
              <a:rPr kumimoji="1" lang="en-US" altLang="zh-CN" dirty="0">
                <a:solidFill>
                  <a:srgbClr val="C00000"/>
                </a:solidFill>
              </a:rPr>
              <a:t>complex effects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(CE)</a:t>
            </a:r>
            <a:r>
              <a:rPr kumimoji="1" lang="en-US" altLang="zh-CN" dirty="0"/>
              <a:t>, the same is true for machine language</a:t>
            </a:r>
          </a:p>
          <a:p>
            <a:pPr lvl="1"/>
            <a:r>
              <a:rPr kumimoji="1" lang="en-US" altLang="zh-CN" dirty="0"/>
              <a:t>But their effects are </a:t>
            </a:r>
            <a:r>
              <a:rPr kumimoji="1" lang="en-US" altLang="zh-CN" dirty="0">
                <a:solidFill>
                  <a:srgbClr val="C00000"/>
                </a:solidFill>
              </a:rPr>
              <a:t>not well corresponded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sz="2600" dirty="0"/>
              <a:t>IR should be simple enough to </a:t>
            </a:r>
            <a:r>
              <a:rPr kumimoji="1" lang="en-US" altLang="zh-CN" sz="2600" dirty="0">
                <a:solidFill>
                  <a:schemeClr val="accent6"/>
                </a:solidFill>
              </a:rPr>
              <a:t>split up </a:t>
            </a:r>
            <a:r>
              <a:rPr kumimoji="1" lang="en-US" altLang="zh-CN" sz="2600" dirty="0"/>
              <a:t>complex instructions of an abstract syntax and then be </a:t>
            </a:r>
            <a:r>
              <a:rPr kumimoji="1" lang="en-US" altLang="zh-CN" sz="2600" dirty="0">
                <a:solidFill>
                  <a:schemeClr val="accent6"/>
                </a:solidFill>
              </a:rPr>
              <a:t>combined up </a:t>
            </a:r>
            <a:r>
              <a:rPr kumimoji="1" lang="en-US" altLang="zh-CN" sz="2600" dirty="0"/>
              <a:t>to form true machine instructions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CBF73D-99C9-0B9B-C163-C23CAA681758}"/>
              </a:ext>
            </a:extLst>
          </p:cNvPr>
          <p:cNvSpPr/>
          <p:nvPr/>
        </p:nvSpPr>
        <p:spPr>
          <a:xfrm>
            <a:off x="3166420" y="4087185"/>
            <a:ext cx="1914525" cy="1929152"/>
          </a:xfrm>
          <a:prstGeom prst="rect">
            <a:avLst/>
          </a:prstGeom>
          <a:noFill/>
          <a:ln w="3810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53">
            <a:extLst>
              <a:ext uri="{FF2B5EF4-FFF2-40B4-BE49-F238E27FC236}">
                <a16:creationId xmlns:a16="http://schemas.microsoft.com/office/drawing/2014/main" id="{2523EC45-9B3B-2D71-3353-43CA251C9F29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332660" y="5051761"/>
            <a:ext cx="833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13C6A9E-6BCD-179E-ABF9-4B3B7FD60E58}"/>
              </a:ext>
            </a:extLst>
          </p:cNvPr>
          <p:cNvSpPr txBox="1"/>
          <p:nvPr/>
        </p:nvSpPr>
        <p:spPr>
          <a:xfrm>
            <a:off x="3903910" y="606634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IR</a:t>
            </a:r>
            <a:endParaRPr kumimoji="1" lang="zh-CN" altLang="en-US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22AEFE-A775-819A-16D5-09C520AC43DE}"/>
              </a:ext>
            </a:extLst>
          </p:cNvPr>
          <p:cNvSpPr/>
          <p:nvPr/>
        </p:nvSpPr>
        <p:spPr>
          <a:xfrm>
            <a:off x="488608" y="4087185"/>
            <a:ext cx="1844052" cy="1929152"/>
          </a:xfrm>
          <a:prstGeom prst="rect">
            <a:avLst/>
          </a:prstGeom>
          <a:noFill/>
          <a:ln w="3810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2A8E37-50A1-04CB-B2A0-B1CDB4152292}"/>
              </a:ext>
            </a:extLst>
          </p:cNvPr>
          <p:cNvSpPr txBox="1"/>
          <p:nvPr/>
        </p:nvSpPr>
        <p:spPr>
          <a:xfrm>
            <a:off x="1077754" y="6066344"/>
            <a:ext cx="665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AST</a:t>
            </a:r>
            <a:endParaRPr kumimoji="1"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29E285-6D59-4905-839A-A197EBC3EF0D}"/>
              </a:ext>
            </a:extLst>
          </p:cNvPr>
          <p:cNvSpPr/>
          <p:nvPr/>
        </p:nvSpPr>
        <p:spPr>
          <a:xfrm>
            <a:off x="5923837" y="4087185"/>
            <a:ext cx="2726998" cy="1929152"/>
          </a:xfrm>
          <a:prstGeom prst="rect">
            <a:avLst/>
          </a:prstGeom>
          <a:noFill/>
          <a:ln w="3810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8B3A7F-6439-2FAE-928D-89BFE98D04F7}"/>
              </a:ext>
            </a:extLst>
          </p:cNvPr>
          <p:cNvSpPr txBox="1"/>
          <p:nvPr/>
        </p:nvSpPr>
        <p:spPr>
          <a:xfrm>
            <a:off x="6775817" y="6066344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/>
              <a:t>Assem</a:t>
            </a:r>
            <a:endParaRPr kumimoji="1" lang="zh-CN" altLang="en-US" b="1" dirty="0"/>
          </a:p>
        </p:txBody>
      </p:sp>
      <p:cxnSp>
        <p:nvCxnSpPr>
          <p:cNvPr id="14" name="直接箭头连接符 53">
            <a:extLst>
              <a:ext uri="{FF2B5EF4-FFF2-40B4-BE49-F238E27FC236}">
                <a16:creationId xmlns:a16="http://schemas.microsoft.com/office/drawing/2014/main" id="{A773F589-056C-EAF3-CCE9-A621D76C34D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080945" y="5051761"/>
            <a:ext cx="842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DEDB69B3-2C13-3E04-0876-E8FF9D722B15}"/>
              </a:ext>
            </a:extLst>
          </p:cNvPr>
          <p:cNvCxnSpPr>
            <a:cxnSpLocks/>
          </p:cNvCxnSpPr>
          <p:nvPr/>
        </p:nvCxnSpPr>
        <p:spPr>
          <a:xfrm flipV="1">
            <a:off x="488608" y="4279106"/>
            <a:ext cx="1844052" cy="1035844"/>
          </a:xfrm>
          <a:prstGeom prst="curvedConnector3">
            <a:avLst>
              <a:gd name="adj1" fmla="val 724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54E0C150-7A82-25C5-16F0-53BB8B9E06FE}"/>
              </a:ext>
            </a:extLst>
          </p:cNvPr>
          <p:cNvCxnSpPr>
            <a:cxnSpLocks/>
          </p:cNvCxnSpPr>
          <p:nvPr/>
        </p:nvCxnSpPr>
        <p:spPr>
          <a:xfrm>
            <a:off x="6079331" y="4087185"/>
            <a:ext cx="2571504" cy="1470653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D26520E-A9C6-B7C0-A4AA-A54D4E70EC5A}"/>
              </a:ext>
            </a:extLst>
          </p:cNvPr>
          <p:cNvSpPr txBox="1"/>
          <p:nvPr/>
        </p:nvSpPr>
        <p:spPr>
          <a:xfrm>
            <a:off x="421482" y="4069303"/>
            <a:ext cx="5572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C00000"/>
                </a:solidFill>
              </a:rPr>
              <a:t>CE</a:t>
            </a:r>
            <a:endParaRPr lang="zh-CN" altLang="en-US" sz="22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F8D08A5-764B-9B72-1677-07667D23042F}"/>
              </a:ext>
            </a:extLst>
          </p:cNvPr>
          <p:cNvSpPr txBox="1"/>
          <p:nvPr/>
        </p:nvSpPr>
        <p:spPr>
          <a:xfrm>
            <a:off x="8196017" y="4069303"/>
            <a:ext cx="5262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C00000"/>
                </a:solidFill>
              </a:rPr>
              <a:t>CE</a:t>
            </a:r>
            <a:endParaRPr lang="zh-CN" altLang="en-US" sz="2200" b="1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6D76A72-CD64-DA5A-FCE2-95917A3D9096}"/>
              </a:ext>
            </a:extLst>
          </p:cNvPr>
          <p:cNvSpPr/>
          <p:nvPr/>
        </p:nvSpPr>
        <p:spPr>
          <a:xfrm>
            <a:off x="574336" y="4669204"/>
            <a:ext cx="1122930" cy="407194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A79C6D9-37D3-223A-2014-9733E7594539}"/>
              </a:ext>
            </a:extLst>
          </p:cNvPr>
          <p:cNvSpPr txBox="1"/>
          <p:nvPr/>
        </p:nvSpPr>
        <p:spPr>
          <a:xfrm>
            <a:off x="626046" y="4679212"/>
            <a:ext cx="1019510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array</a:t>
            </a:r>
          </a:p>
          <a:p>
            <a:pPr>
              <a:lnSpc>
                <a:spcPts val="1200"/>
              </a:lnSpc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subscripts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梯形 42">
            <a:extLst>
              <a:ext uri="{FF2B5EF4-FFF2-40B4-BE49-F238E27FC236}">
                <a16:creationId xmlns:a16="http://schemas.microsoft.com/office/drawing/2014/main" id="{A10B6D19-0243-10EE-8B45-A6C8597C7102}"/>
              </a:ext>
            </a:extLst>
          </p:cNvPr>
          <p:cNvSpPr/>
          <p:nvPr/>
        </p:nvSpPr>
        <p:spPr>
          <a:xfrm flipV="1">
            <a:off x="907400" y="4142224"/>
            <a:ext cx="1122930" cy="407194"/>
          </a:xfrm>
          <a:prstGeom prst="trapezoid">
            <a:avLst>
              <a:gd name="adj" fmla="val 51316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1C553F6-AB1F-3A06-1EA1-13E8257E8A57}"/>
              </a:ext>
            </a:extLst>
          </p:cNvPr>
          <p:cNvSpPr txBox="1"/>
          <p:nvPr/>
        </p:nvSpPr>
        <p:spPr>
          <a:xfrm>
            <a:off x="933255" y="4173664"/>
            <a:ext cx="1071220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procedure</a:t>
            </a:r>
          </a:p>
          <a:p>
            <a:pPr algn="ctr">
              <a:lnSpc>
                <a:spcPts val="1200"/>
              </a:lnSpc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calls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缺角矩形 44">
            <a:extLst>
              <a:ext uri="{FF2B5EF4-FFF2-40B4-BE49-F238E27FC236}">
                <a16:creationId xmlns:a16="http://schemas.microsoft.com/office/drawing/2014/main" id="{A32CDF16-BF0D-1872-2873-5A3BF29861D6}"/>
              </a:ext>
            </a:extLst>
          </p:cNvPr>
          <p:cNvSpPr/>
          <p:nvPr/>
        </p:nvSpPr>
        <p:spPr>
          <a:xfrm>
            <a:off x="7578730" y="4765603"/>
            <a:ext cx="1019510" cy="407194"/>
          </a:xfrm>
          <a:prstGeom prst="plaqu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69A8ED6-E8C5-D14B-F8FD-165D15568F71}"/>
              </a:ext>
            </a:extLst>
          </p:cNvPr>
          <p:cNvSpPr txBox="1"/>
          <p:nvPr/>
        </p:nvSpPr>
        <p:spPr>
          <a:xfrm>
            <a:off x="7578730" y="4775611"/>
            <a:ext cx="1019510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vector</a:t>
            </a:r>
          </a:p>
          <a:p>
            <a:pPr algn="ctr">
              <a:lnSpc>
                <a:spcPts val="1200"/>
              </a:lnSpc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operation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六边形 48">
            <a:extLst>
              <a:ext uri="{FF2B5EF4-FFF2-40B4-BE49-F238E27FC236}">
                <a16:creationId xmlns:a16="http://schemas.microsoft.com/office/drawing/2014/main" id="{05E518B0-0ED1-0BC9-682F-D41C8D5B2791}"/>
              </a:ext>
            </a:extLst>
          </p:cNvPr>
          <p:cNvSpPr/>
          <p:nvPr/>
        </p:nvSpPr>
        <p:spPr>
          <a:xfrm>
            <a:off x="7393515" y="4149368"/>
            <a:ext cx="747824" cy="407194"/>
          </a:xfrm>
          <a:prstGeom prst="hexagon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DF44A-5AFC-7369-8B77-A3371A31E8FD}"/>
              </a:ext>
            </a:extLst>
          </p:cNvPr>
          <p:cNvSpPr txBox="1"/>
          <p:nvPr/>
        </p:nvSpPr>
        <p:spPr>
          <a:xfrm>
            <a:off x="7407803" y="4173664"/>
            <a:ext cx="747824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tensor</a:t>
            </a:r>
          </a:p>
          <a:p>
            <a:pPr algn="ctr">
              <a:lnSpc>
                <a:spcPts val="1200"/>
              </a:lnSpc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inst.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弧 52">
            <a:extLst>
              <a:ext uri="{FF2B5EF4-FFF2-40B4-BE49-F238E27FC236}">
                <a16:creationId xmlns:a16="http://schemas.microsoft.com/office/drawing/2014/main" id="{ECB8C8BE-8CDE-E139-AE66-2FA23605D46D}"/>
              </a:ext>
            </a:extLst>
          </p:cNvPr>
          <p:cNvSpPr/>
          <p:nvPr/>
        </p:nvSpPr>
        <p:spPr>
          <a:xfrm>
            <a:off x="1423342" y="3690787"/>
            <a:ext cx="2237790" cy="1404180"/>
          </a:xfrm>
          <a:prstGeom prst="arc">
            <a:avLst>
              <a:gd name="adj1" fmla="val 11225886"/>
              <a:gd name="adj2" fmla="val 21169770"/>
            </a:avLst>
          </a:prstGeom>
          <a:ln w="31750">
            <a:solidFill>
              <a:schemeClr val="accent6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F2AE9FC9-FD36-68BF-9767-4DE6DC59F816}"/>
              </a:ext>
            </a:extLst>
          </p:cNvPr>
          <p:cNvSpPr/>
          <p:nvPr/>
        </p:nvSpPr>
        <p:spPr>
          <a:xfrm>
            <a:off x="4505777" y="3690787"/>
            <a:ext cx="3352348" cy="1404180"/>
          </a:xfrm>
          <a:prstGeom prst="arc">
            <a:avLst>
              <a:gd name="adj1" fmla="val 11225886"/>
              <a:gd name="adj2" fmla="val 21169770"/>
            </a:avLst>
          </a:prstGeom>
          <a:ln w="31750">
            <a:solidFill>
              <a:schemeClr val="accent6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72ADA8-E104-8ACE-F0E3-EE21FF2A4F43}"/>
              </a:ext>
            </a:extLst>
          </p:cNvPr>
          <p:cNvSpPr txBox="1"/>
          <p:nvPr/>
        </p:nvSpPr>
        <p:spPr>
          <a:xfrm>
            <a:off x="3342540" y="5060432"/>
            <a:ext cx="665760" cy="26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kumimoji="1" lang="en-US" altLang="zh-CN" sz="1600" b="1" dirty="0"/>
              <a:t>fetch</a:t>
            </a:r>
            <a:endParaRPr kumimoji="1" lang="zh-CN" altLang="en-US" sz="16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4669D3-C90B-85BA-AFE4-9A294D2FA732}"/>
              </a:ext>
            </a:extLst>
          </p:cNvPr>
          <p:cNvSpPr txBox="1"/>
          <p:nvPr/>
        </p:nvSpPr>
        <p:spPr>
          <a:xfrm>
            <a:off x="3419772" y="5559187"/>
            <a:ext cx="665760" cy="26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kumimoji="1" lang="en-US" altLang="zh-CN" sz="1600" b="1" dirty="0"/>
              <a:t>store</a:t>
            </a:r>
            <a:endParaRPr kumimoji="1" lang="zh-CN" altLang="en-US" sz="1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20C8A5-CFFA-E386-2B96-268ABE627404}"/>
              </a:ext>
            </a:extLst>
          </p:cNvPr>
          <p:cNvSpPr txBox="1"/>
          <p:nvPr/>
        </p:nvSpPr>
        <p:spPr>
          <a:xfrm>
            <a:off x="3811440" y="4526622"/>
            <a:ext cx="665760" cy="26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kumimoji="1" lang="en-US" altLang="zh-CN" sz="1600" b="1" dirty="0"/>
              <a:t>add</a:t>
            </a:r>
            <a:endParaRPr kumimoji="1" lang="zh-CN" altLang="en-US" sz="16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8E0EEE-51FA-91F3-C5A8-FCC44D89332A}"/>
              </a:ext>
            </a:extLst>
          </p:cNvPr>
          <p:cNvSpPr txBox="1"/>
          <p:nvPr/>
        </p:nvSpPr>
        <p:spPr>
          <a:xfrm>
            <a:off x="4273947" y="5040227"/>
            <a:ext cx="665760" cy="26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kumimoji="1" lang="en-US" altLang="zh-CN" sz="1600" b="1" dirty="0"/>
              <a:t>move</a:t>
            </a:r>
            <a:endParaRPr kumimoji="1" lang="zh-CN" altLang="en-US" sz="1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84C8A0-457F-122C-3591-DA163E99F05D}"/>
              </a:ext>
            </a:extLst>
          </p:cNvPr>
          <p:cNvSpPr txBox="1"/>
          <p:nvPr/>
        </p:nvSpPr>
        <p:spPr>
          <a:xfrm>
            <a:off x="4343454" y="5552302"/>
            <a:ext cx="665760" cy="26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kumimoji="1" lang="en-US" altLang="zh-CN" sz="1600" b="1" dirty="0"/>
              <a:t>jump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7385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13D821-1DCD-3A7F-F5CF-C2AC1DE04DCF}"/>
              </a:ext>
            </a:extLst>
          </p:cNvPr>
          <p:cNvGrpSpPr/>
          <p:nvPr/>
        </p:nvGrpSpPr>
        <p:grpSpPr>
          <a:xfrm>
            <a:off x="3812671" y="1315322"/>
            <a:ext cx="1512000" cy="654393"/>
            <a:chOff x="3831472" y="983123"/>
            <a:chExt cx="1512000" cy="654393"/>
          </a:xfrm>
        </p:grpSpPr>
        <p:sp>
          <p:nvSpPr>
            <p:cNvPr id="7" name="圆角矩形 95">
              <a:extLst>
                <a:ext uri="{FF2B5EF4-FFF2-40B4-BE49-F238E27FC236}">
                  <a16:creationId xmlns:a16="http://schemas.microsoft.com/office/drawing/2014/main" id="{B2566D76-319D-D988-BD82-934AA67F8B53}"/>
                </a:ext>
              </a:extLst>
            </p:cNvPr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marL="0" marR="0" lvl="0" indent="0" algn="ctr" defTabSz="4572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Introduction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4ED9C2-E94B-A006-A6A8-5361D88B122E}"/>
                </a:ext>
              </a:extLst>
            </p:cNvPr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1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680200-4625-617E-D0E9-F7C36BC3B718}"/>
              </a:ext>
            </a:extLst>
          </p:cNvPr>
          <p:cNvGrpSpPr/>
          <p:nvPr/>
        </p:nvGrpSpPr>
        <p:grpSpPr>
          <a:xfrm>
            <a:off x="263550" y="2343374"/>
            <a:ext cx="8610243" cy="3828826"/>
            <a:chOff x="263550" y="2362200"/>
            <a:chExt cx="8610242" cy="382882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DDF288A-B960-8C33-6CD0-B70D7B3FDDF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4226955-76AA-873A-DDC1-34DA9A4699BD}"/>
                  </a:ext>
                </a:extLst>
              </p:cNvPr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7" name="圆角矩形 140">
                  <a:extLst>
                    <a:ext uri="{FF2B5EF4-FFF2-40B4-BE49-F238E27FC236}">
                      <a16:creationId xmlns:a16="http://schemas.microsoft.com/office/drawing/2014/main" id="{2FFC634A-7097-3FD7-3FC4-B88E8DAF4900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Lexical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6BD34EB-FF26-75A2-E41A-996472D7CC15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2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DED1269-5CE4-5D98-A29D-C03634E46974}"/>
                  </a:ext>
                </a:extLst>
              </p:cNvPr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5" name="圆角矩形 138">
                  <a:extLst>
                    <a:ext uri="{FF2B5EF4-FFF2-40B4-BE49-F238E27FC236}">
                      <a16:creationId xmlns:a16="http://schemas.microsoft.com/office/drawing/2014/main" id="{55DED93F-740E-75CE-AD64-30F75AA366EC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Parsing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9D319FF-1960-F65E-7299-8052D366DDE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93E43640-B2E0-D6F7-93F3-378C84E40449}"/>
                  </a:ext>
                </a:extLst>
              </p:cNvPr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3" name="圆角矩形 136">
                  <a:extLst>
                    <a:ext uri="{FF2B5EF4-FFF2-40B4-BE49-F238E27FC236}">
                      <a16:creationId xmlns:a16="http://schemas.microsoft.com/office/drawing/2014/main" id="{9C37A9D4-DDF9-A7B0-2B72-81FF90C709F7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Abstract Syntax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4D68C9F-32E5-54F3-269F-ABF831DFD53D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81A8397-B0F8-6C29-D76B-EAED55C3C341}"/>
                  </a:ext>
                </a:extLst>
              </p:cNvPr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1" name="圆角矩形 134">
                  <a:extLst>
                    <a:ext uri="{FF2B5EF4-FFF2-40B4-BE49-F238E27FC236}">
                      <a16:creationId xmlns:a16="http://schemas.microsoft.com/office/drawing/2014/main" id="{9365B8E4-6C2A-334B-939C-3A20C1EE81AA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Semantic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3FD50E2-C477-E3F6-B0CF-69445CBAFA50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E8E957C-5049-75A2-A3BB-FBD3C61FB4B0}"/>
                  </a:ext>
                </a:extLst>
              </p:cNvPr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49" name="圆角矩形 132">
                  <a:extLst>
                    <a:ext uri="{FF2B5EF4-FFF2-40B4-BE49-F238E27FC236}">
                      <a16:creationId xmlns:a16="http://schemas.microsoft.com/office/drawing/2014/main" id="{9E23B102-C74C-0DD5-8663-3D42DEA033F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Activation Records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53679B2-7BCD-062E-A9A5-BE4AC2F21D5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45376A0-BC87-3700-FA0E-9B4328E13557}"/>
                  </a:ext>
                </a:extLst>
              </p:cNvPr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47" name="圆角矩形 130">
                  <a:extLst>
                    <a:ext uri="{FF2B5EF4-FFF2-40B4-BE49-F238E27FC236}">
                      <a16:creationId xmlns:a16="http://schemas.microsoft.com/office/drawing/2014/main" id="{9CFDBB5B-175C-3CAB-74EB-B8D7F85F3B2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Interm</a:t>
                  </a:r>
                  <a:r>
                    <a:rPr kumimoji="1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. Code</a:t>
                  </a:r>
                  <a:endPara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20D71E7D-AC98-70F7-A616-BCE93C7D548E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659469B-87B9-1E2F-8FE7-21F6AD1CD77E}"/>
                  </a:ext>
                </a:extLst>
              </p:cNvPr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45" name="圆角矩形 128">
                  <a:extLst>
                    <a:ext uri="{FF2B5EF4-FFF2-40B4-BE49-F238E27FC236}">
                      <a16:creationId xmlns:a16="http://schemas.microsoft.com/office/drawing/2014/main" id="{5068E44D-1B34-91DA-99AD-797F2C13DB03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Blocks &amp; Traces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9ACBEB7-974D-80B2-93DE-FB1ADE806C7A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2CE51EC3-F159-DAD6-3058-5244FDE4AA99}"/>
                  </a:ext>
                </a:extLst>
              </p:cNvPr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43" name="圆角矩形 126">
                  <a:extLst>
                    <a:ext uri="{FF2B5EF4-FFF2-40B4-BE49-F238E27FC236}">
                      <a16:creationId xmlns:a16="http://schemas.microsoft.com/office/drawing/2014/main" id="{B7D57C01-C544-3B21-11FF-B1B70F791F14}"/>
                    </a:ext>
                  </a:extLst>
                </p:cNvPr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Instruct. Selection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C05B4760-F5C5-37D9-DED7-CA999B9A22B9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B86D5FF9-570E-91F4-2EF5-B6AA0FC8DD04}"/>
                  </a:ext>
                </a:extLst>
              </p:cNvPr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41" name="圆角矩形 124">
                  <a:extLst>
                    <a:ext uri="{FF2B5EF4-FFF2-40B4-BE49-F238E27FC236}">
                      <a16:creationId xmlns:a16="http://schemas.microsoft.com/office/drawing/2014/main" id="{5BDFF2CA-02A6-DE9F-87B2-A2057F0BFE11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Liveness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D3CF8D49-2117-AFD8-858C-79B3AE02CB87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0477E2E-E24A-B5AF-D480-4F2836B6F037}"/>
                  </a:ext>
                </a:extLst>
              </p:cNvPr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39" name="圆角矩形 122">
                  <a:extLst>
                    <a:ext uri="{FF2B5EF4-FFF2-40B4-BE49-F238E27FC236}">
                      <a16:creationId xmlns:a16="http://schemas.microsoft.com/office/drawing/2014/main" id="{445ECF46-BA32-D85E-236A-7BD5579C975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Register Allocation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498B575-0094-7C9C-DB62-C9FE3E7DE6A2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11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2B891B09-4019-A1D9-4220-874CDE89FE4B}"/>
                  </a:ext>
                </a:extLst>
              </p:cNvPr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37" name="圆角矩形 120">
                  <a:extLst>
                    <a:ext uri="{FF2B5EF4-FFF2-40B4-BE49-F238E27FC236}">
                      <a16:creationId xmlns:a16="http://schemas.microsoft.com/office/drawing/2014/main" id="{08DF22D1-6227-6DFF-4BFF-7E385DE7BBBC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Garbage Collection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FECDA80-30FE-8D79-8B7C-FD5CEBDBA5EE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4CC468F-9930-263C-163B-35DF2655FF47}"/>
                  </a:ext>
                </a:extLst>
              </p:cNvPr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35" name="圆角矩形 118">
                  <a:extLst>
                    <a:ext uri="{FF2B5EF4-FFF2-40B4-BE49-F238E27FC236}">
                      <a16:creationId xmlns:a16="http://schemas.microsoft.com/office/drawing/2014/main" id="{076F69E1-6963-BFDA-3D1C-ACF979D694E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Loop Optimizations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9CB0E042-44A9-7C07-18F7-2417BE8C1C8A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27" name="直线箭头连接符 110">
                <a:extLst>
                  <a:ext uri="{FF2B5EF4-FFF2-40B4-BE49-F238E27FC236}">
                    <a16:creationId xmlns:a16="http://schemas.microsoft.com/office/drawing/2014/main" id="{7154F69E-F07D-A328-ABAA-A8B47F4B996D}"/>
                  </a:ext>
                </a:extLst>
              </p:cNvPr>
              <p:cNvCxnSpPr>
                <a:stCxn id="57" idx="3"/>
                <a:endCxn id="55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111">
                <a:extLst>
                  <a:ext uri="{FF2B5EF4-FFF2-40B4-BE49-F238E27FC236}">
                    <a16:creationId xmlns:a16="http://schemas.microsoft.com/office/drawing/2014/main" id="{B6D467ED-47F7-01E4-E0FE-D3A5A34DD017}"/>
                  </a:ext>
                </a:extLst>
              </p:cNvPr>
              <p:cNvCxnSpPr>
                <a:cxnSpLocks/>
                <a:stCxn id="55" idx="3"/>
                <a:endCxn id="53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112">
                <a:extLst>
                  <a:ext uri="{FF2B5EF4-FFF2-40B4-BE49-F238E27FC236}">
                    <a16:creationId xmlns:a16="http://schemas.microsoft.com/office/drawing/2014/main" id="{605D860A-CCE6-11C5-78AA-B2216A90913D}"/>
                  </a:ext>
                </a:extLst>
              </p:cNvPr>
              <p:cNvCxnSpPr>
                <a:cxnSpLocks/>
                <a:stCxn id="53" idx="3"/>
                <a:endCxn id="51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3">
                <a:extLst>
                  <a:ext uri="{FF2B5EF4-FFF2-40B4-BE49-F238E27FC236}">
                    <a16:creationId xmlns:a16="http://schemas.microsoft.com/office/drawing/2014/main" id="{2BFD3A69-932C-4949-487A-0C380DC824C3}"/>
                  </a:ext>
                </a:extLst>
              </p:cNvPr>
              <p:cNvCxnSpPr>
                <a:cxnSpLocks/>
                <a:stCxn id="51" idx="2"/>
                <a:endCxn id="47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4">
                <a:extLst>
                  <a:ext uri="{FF2B5EF4-FFF2-40B4-BE49-F238E27FC236}">
                    <a16:creationId xmlns:a16="http://schemas.microsoft.com/office/drawing/2014/main" id="{CFBE861A-1615-607A-8C3A-F38CB999A855}"/>
                  </a:ext>
                </a:extLst>
              </p:cNvPr>
              <p:cNvCxnSpPr>
                <a:cxnSpLocks/>
                <a:stCxn id="47" idx="1"/>
                <a:endCxn id="45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箭头连接符 115">
                <a:extLst>
                  <a:ext uri="{FF2B5EF4-FFF2-40B4-BE49-F238E27FC236}">
                    <a16:creationId xmlns:a16="http://schemas.microsoft.com/office/drawing/2014/main" id="{6C2D0E23-C7D4-8B45-F44E-D092CDF3C127}"/>
                  </a:ext>
                </a:extLst>
              </p:cNvPr>
              <p:cNvCxnSpPr>
                <a:cxnSpLocks/>
                <a:stCxn id="41" idx="3"/>
                <a:endCxn id="39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116">
                <a:extLst>
                  <a:ext uri="{FF2B5EF4-FFF2-40B4-BE49-F238E27FC236}">
                    <a16:creationId xmlns:a16="http://schemas.microsoft.com/office/drawing/2014/main" id="{0982D50D-4CEB-C211-088E-72C6F097BCB1}"/>
                  </a:ext>
                </a:extLst>
              </p:cNvPr>
              <p:cNvCxnSpPr>
                <a:cxnSpLocks/>
                <a:stCxn id="49" idx="2"/>
                <a:endCxn id="47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117">
                <a:extLst>
                  <a:ext uri="{FF2B5EF4-FFF2-40B4-BE49-F238E27FC236}">
                    <a16:creationId xmlns:a16="http://schemas.microsoft.com/office/drawing/2014/main" id="{09C0A335-4F4B-842D-D51B-C66E8492879F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E3BDEF4E-F197-D2C2-BAFC-B50F5FE1702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2" name="矩形 27">
              <a:extLst>
                <a:ext uri="{FF2B5EF4-FFF2-40B4-BE49-F238E27FC236}">
                  <a16:creationId xmlns:a16="http://schemas.microsoft.com/office/drawing/2014/main" id="{09EE47CF-D7F3-E29B-1D7A-100AACDB440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1FFE53-0DC7-6822-A3B0-854A3B4F8750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Fundamentals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542CB18-C22D-A036-1C96-808C5CE2A7D3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Advanced Topics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49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44F21-9665-CB07-6407-7736746B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74856"/>
            <a:ext cx="8449734" cy="598796"/>
          </a:xfrm>
        </p:spPr>
        <p:txBody>
          <a:bodyPr/>
          <a:lstStyle/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A950C-5050-F750-E889-06A8093C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873652"/>
            <a:ext cx="8449733" cy="504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b="1" dirty="0"/>
              <a:t>The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expressions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(</a:t>
            </a:r>
            <a:r>
              <a:rPr kumimoji="1" lang="en-US" altLang="zh-CN" sz="2800" b="1" dirty="0" err="1">
                <a:solidFill>
                  <a:srgbClr val="C00000"/>
                </a:solidFill>
              </a:rPr>
              <a:t>T_exp</a:t>
            </a:r>
            <a:r>
              <a:rPr kumimoji="1" lang="en-US" altLang="zh-CN" sz="2800" b="1" dirty="0"/>
              <a:t>):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F97431-DA9C-22A3-07FD-B5844FC15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00731"/>
              </p:ext>
            </p:extLst>
          </p:nvPr>
        </p:nvGraphicFramePr>
        <p:xfrm>
          <a:off x="112734" y="1472448"/>
          <a:ext cx="8880954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CONST(</a:t>
                      </a:r>
                      <a:r>
                        <a:rPr lang="en-US" altLang="zh-CN" sz="2000" b="1" i="1" dirty="0" err="1">
                          <a:solidFill>
                            <a:srgbClr val="0000CC"/>
                          </a:solidFill>
                          <a:latin typeface="+mn-lt"/>
                        </a:rPr>
                        <a:t>i</a:t>
                      </a: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)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latin typeface="+mn-lt"/>
                        </a:rPr>
                        <a:t>The integer constant </a:t>
                      </a:r>
                      <a:r>
                        <a:rPr lang="en-US" altLang="zh-CN" sz="2000" b="1" i="1" dirty="0" err="1">
                          <a:solidFill>
                            <a:srgbClr val="0070C0"/>
                          </a:solidFill>
                          <a:latin typeface="+mn-lt"/>
                        </a:rPr>
                        <a:t>i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NAME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i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000" b="1" dirty="0">
                          <a:latin typeface="+mn-lt"/>
                        </a:rPr>
                        <a:t>) 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latin typeface="+mn-lt"/>
                        </a:rPr>
                        <a:t>The symbolic constant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n</a:t>
                      </a:r>
                      <a:r>
                        <a:rPr lang="en-US" altLang="zh-CN" sz="2000" b="1" dirty="0">
                          <a:latin typeface="+mn-lt"/>
                        </a:rPr>
                        <a:t> (assembly</a:t>
                      </a:r>
                      <a:r>
                        <a:rPr lang="zh-CN" altLang="en-US" sz="2000" b="1" dirty="0">
                          <a:latin typeface="+mn-lt"/>
                        </a:rPr>
                        <a:t> </a:t>
                      </a:r>
                      <a:r>
                        <a:rPr lang="en-US" altLang="zh-CN" sz="2000" b="1" dirty="0">
                          <a:latin typeface="+mn-lt"/>
                        </a:rPr>
                        <a:t>language</a:t>
                      </a:r>
                      <a:r>
                        <a:rPr lang="zh-CN" altLang="en-US" sz="2000" b="1" dirty="0">
                          <a:latin typeface="+mn-lt"/>
                        </a:rPr>
                        <a:t> </a:t>
                      </a:r>
                      <a:r>
                        <a:rPr lang="en-US" altLang="zh-CN" sz="2000" b="1" dirty="0">
                          <a:latin typeface="+mn-lt"/>
                        </a:rPr>
                        <a:t>label)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TEMP(</a:t>
                      </a:r>
                      <a:r>
                        <a:rPr lang="en-US" altLang="zh-CN" sz="2000" b="1" i="1" dirty="0">
                          <a:solidFill>
                            <a:srgbClr val="0000CC"/>
                          </a:solidFill>
                          <a:latin typeface="+mn-lt"/>
                        </a:rPr>
                        <a:t>t)</a:t>
                      </a:r>
                      <a:r>
                        <a:rPr lang="en-US" altLang="zh-CN" sz="2000" b="1" dirty="0">
                          <a:latin typeface="+mn-lt"/>
                        </a:rPr>
                        <a:t> 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latin typeface="+mn-lt"/>
                        </a:rPr>
                        <a:t>Temporary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t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(similar to a register in a real machine).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3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BINOP(</a:t>
                      </a:r>
                      <a:r>
                        <a:rPr lang="en-US" altLang="zh-CN" sz="2000" b="1" i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zh-CN" sz="20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2000" b="1" i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2000" b="1" i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endParaRPr lang="zh-CN" altLang="en-US" sz="20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application of binary operator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operands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buNone/>
                      </a:pPr>
                      <a:r>
                        <a:rPr lang="en-US" altLang="zh-CN" sz="2000" b="1" dirty="0"/>
                        <a:t>The integer arithmetic operators: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PLUS,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MINUS, MUL, DIV;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integer bitwise logical operators: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AND, OR, XOR; the integer logical shift operators: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LSHIFT, RSHIFT; the integer arithmetic right-shift: ARSHIFT.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1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MEM(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b="1" dirty="0">
                        <a:solidFill>
                          <a:srgbClr val="001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contents of </a:t>
                      </a:r>
                      <a:r>
                        <a:rPr lang="en-US" altLang="zh-CN" sz="2000" b="1" i="1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wordSize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 of memory starting at address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When MEM is used as the left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child of a MOVE, it means "store", but anywhere else it means "fetch".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3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CALL(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f, l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b="1" dirty="0">
                        <a:solidFill>
                          <a:srgbClr val="001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procedure call: the application of function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argument list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Evaluate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right.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521">
                <a:tc>
                  <a:txBody>
                    <a:bodyPr/>
                    <a:lstStyle/>
                    <a:p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ESEQ(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s, e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b="1" dirty="0">
                        <a:solidFill>
                          <a:srgbClr val="001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statement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evaluated for side effects, then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evaluated for a result.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950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44F21-9665-CB07-6407-7736746B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74856"/>
            <a:ext cx="8449734" cy="598796"/>
          </a:xfrm>
        </p:spPr>
        <p:txBody>
          <a:bodyPr/>
          <a:lstStyle/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A950C-5050-F750-E889-06A8093C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873652"/>
            <a:ext cx="8449733" cy="504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b="1" dirty="0"/>
              <a:t>The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expressions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(</a:t>
            </a:r>
            <a:r>
              <a:rPr kumimoji="1" lang="en-US" altLang="zh-CN" sz="2800" b="1" dirty="0" err="1">
                <a:solidFill>
                  <a:srgbClr val="C00000"/>
                </a:solidFill>
              </a:rPr>
              <a:t>T_exp</a:t>
            </a:r>
            <a:r>
              <a:rPr kumimoji="1" lang="en-US" altLang="zh-CN" sz="2800" b="1" dirty="0"/>
              <a:t>):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F97431-DA9C-22A3-07FD-B5844FC15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09843"/>
              </p:ext>
            </p:extLst>
          </p:nvPr>
        </p:nvGraphicFramePr>
        <p:xfrm>
          <a:off x="112734" y="1472448"/>
          <a:ext cx="8880954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CONST(</a:t>
                      </a:r>
                      <a:r>
                        <a:rPr lang="en-US" altLang="zh-CN" sz="2000" b="1" i="1" dirty="0" err="1">
                          <a:solidFill>
                            <a:srgbClr val="0000CC"/>
                          </a:solidFill>
                          <a:latin typeface="+mn-lt"/>
                        </a:rPr>
                        <a:t>i</a:t>
                      </a: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)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latin typeface="+mn-lt"/>
                        </a:rPr>
                        <a:t>The integer constant </a:t>
                      </a:r>
                      <a:r>
                        <a:rPr lang="en-US" altLang="zh-CN" sz="2000" b="1" i="1" dirty="0" err="1">
                          <a:solidFill>
                            <a:srgbClr val="0070C0"/>
                          </a:solidFill>
                          <a:latin typeface="+mn-lt"/>
                        </a:rPr>
                        <a:t>i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NAME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i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000" b="1" dirty="0">
                          <a:latin typeface="+mn-lt"/>
                        </a:rPr>
                        <a:t>) 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latin typeface="+mn-lt"/>
                        </a:rPr>
                        <a:t>The symbolic constant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n</a:t>
                      </a:r>
                      <a:r>
                        <a:rPr lang="en-US" altLang="zh-CN" sz="2000" b="1" dirty="0">
                          <a:latin typeface="+mn-lt"/>
                        </a:rPr>
                        <a:t> (assembly</a:t>
                      </a:r>
                      <a:r>
                        <a:rPr lang="zh-CN" altLang="en-US" sz="2000" b="1" dirty="0">
                          <a:latin typeface="+mn-lt"/>
                        </a:rPr>
                        <a:t> </a:t>
                      </a:r>
                      <a:r>
                        <a:rPr lang="en-US" altLang="zh-CN" sz="2000" b="1" dirty="0">
                          <a:latin typeface="+mn-lt"/>
                        </a:rPr>
                        <a:t>language</a:t>
                      </a:r>
                      <a:r>
                        <a:rPr lang="zh-CN" altLang="en-US" sz="2000" b="1" dirty="0">
                          <a:latin typeface="+mn-lt"/>
                        </a:rPr>
                        <a:t> </a:t>
                      </a:r>
                      <a:r>
                        <a:rPr lang="en-US" altLang="zh-CN" sz="2000" b="1" dirty="0">
                          <a:latin typeface="+mn-lt"/>
                        </a:rPr>
                        <a:t>label)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TEMP(</a:t>
                      </a:r>
                      <a:r>
                        <a:rPr lang="en-US" altLang="zh-CN" sz="2000" b="1" i="1" dirty="0">
                          <a:solidFill>
                            <a:srgbClr val="0000CC"/>
                          </a:solidFill>
                          <a:latin typeface="+mn-lt"/>
                        </a:rPr>
                        <a:t>t)</a:t>
                      </a:r>
                      <a:r>
                        <a:rPr lang="en-US" altLang="zh-CN" sz="2000" b="1" dirty="0">
                          <a:latin typeface="+mn-lt"/>
                        </a:rPr>
                        <a:t> 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latin typeface="+mn-lt"/>
                        </a:rPr>
                        <a:t>Temporary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t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(similar to a register in a real machine).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3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BINOP(</a:t>
                      </a:r>
                      <a:r>
                        <a:rPr lang="en-US" altLang="zh-CN" sz="2000" b="1" i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zh-CN" sz="20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2000" b="1" i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2000" b="1" i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endParaRPr lang="zh-CN" altLang="en-US" sz="20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application of binary operator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operands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buNone/>
                      </a:pPr>
                      <a:r>
                        <a:rPr lang="en-US" altLang="zh-CN" sz="2000" b="1" dirty="0"/>
                        <a:t>The integer arithmetic operators: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PLUS,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MINUS, MUL, DIV;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integer bitwise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logical operators: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AND, OR, XOR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the integer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logical shift operators: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LSHIFT, RSHIFT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the integer arithmetic right-shift: ARSHIFT.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1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MEM(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b="1" dirty="0">
                        <a:solidFill>
                          <a:srgbClr val="001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contents of </a:t>
                      </a:r>
                      <a:r>
                        <a:rPr lang="en-US" altLang="zh-CN" sz="2000" b="1" i="1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wordSize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 of memory starting at address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When MEM is used as the left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child of a MOVE, it means "store", but anywhere else it means "fetch".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3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CALL(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f, l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b="1" dirty="0">
                        <a:solidFill>
                          <a:srgbClr val="001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procedure call: the application of function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argument list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Evaluate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right.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521">
                <a:tc>
                  <a:txBody>
                    <a:bodyPr/>
                    <a:lstStyle/>
                    <a:p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ESEQ(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s, e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b="1" dirty="0">
                        <a:solidFill>
                          <a:srgbClr val="001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statement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evaluated for side effects, then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evaluated for a result.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AutoShape 9">
            <a:extLst>
              <a:ext uri="{FF2B5EF4-FFF2-40B4-BE49-F238E27FC236}">
                <a16:creationId xmlns:a16="http://schemas.microsoft.com/office/drawing/2014/main" id="{8E0AF2A3-6A6C-8352-E460-965E1EFB9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906" y="1032666"/>
            <a:ext cx="3728744" cy="808124"/>
          </a:xfrm>
          <a:prstGeom prst="wedgeRoundRectCallout">
            <a:avLst>
              <a:gd name="adj1" fmla="val -22997"/>
              <a:gd name="adj2" fmla="val -77902"/>
              <a:gd name="adj3" fmla="val 16667"/>
            </a:avLst>
          </a:prstGeom>
          <a:solidFill>
            <a:schemeClr val="accent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noProof="0" dirty="0">
                <a:solidFill>
                  <a:schemeClr val="bg1"/>
                </a:solidFill>
              </a:rPr>
              <a:t>in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dependent of Tiger, or any other source languages</a:t>
            </a:r>
          </a:p>
        </p:txBody>
      </p:sp>
    </p:spTree>
    <p:extLst>
      <p:ext uri="{BB962C8B-B14F-4D97-AF65-F5344CB8AC3E}">
        <p14:creationId xmlns:p14="http://schemas.microsoft.com/office/powerpoint/2010/main" val="3960580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44F21-9665-CB07-6407-7736746B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74856"/>
            <a:ext cx="8449734" cy="598796"/>
          </a:xfrm>
        </p:spPr>
        <p:txBody>
          <a:bodyPr/>
          <a:lstStyle/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A950C-5050-F750-E889-06A8093C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873652"/>
            <a:ext cx="8449733" cy="504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b="1" dirty="0"/>
              <a:t>The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expressions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(</a:t>
            </a:r>
            <a:r>
              <a:rPr kumimoji="1" lang="en-US" altLang="zh-CN" sz="2800" b="1" dirty="0" err="1">
                <a:solidFill>
                  <a:srgbClr val="C00000"/>
                </a:solidFill>
              </a:rPr>
              <a:t>T_exp</a:t>
            </a:r>
            <a:r>
              <a:rPr kumimoji="1" lang="en-US" altLang="zh-CN" sz="2800" b="1" dirty="0"/>
              <a:t>):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F97431-DA9C-22A3-07FD-B5844FC15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742000"/>
              </p:ext>
            </p:extLst>
          </p:nvPr>
        </p:nvGraphicFramePr>
        <p:xfrm>
          <a:off x="112734" y="1472448"/>
          <a:ext cx="8880954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CONST(</a:t>
                      </a:r>
                      <a:r>
                        <a:rPr lang="en-US" altLang="zh-CN" sz="2000" b="1" i="1" dirty="0" err="1">
                          <a:solidFill>
                            <a:srgbClr val="0000CC"/>
                          </a:solidFill>
                          <a:latin typeface="+mn-lt"/>
                        </a:rPr>
                        <a:t>i</a:t>
                      </a: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)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latin typeface="+mn-lt"/>
                        </a:rPr>
                        <a:t>The integer constant </a:t>
                      </a:r>
                      <a:r>
                        <a:rPr lang="en-US" altLang="zh-CN" sz="2000" b="1" i="1" dirty="0" err="1">
                          <a:solidFill>
                            <a:srgbClr val="0070C0"/>
                          </a:solidFill>
                          <a:latin typeface="+mn-lt"/>
                        </a:rPr>
                        <a:t>i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NAME</a:t>
                      </a:r>
                      <a:r>
                        <a:rPr lang="en-US" altLang="zh-CN" sz="2000" b="1" dirty="0">
                          <a:latin typeface="+mn-lt"/>
                        </a:rPr>
                        <a:t>(</a:t>
                      </a:r>
                      <a:r>
                        <a:rPr lang="en-US" altLang="zh-CN" sz="2000" b="1" i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000" b="1" dirty="0">
                          <a:latin typeface="+mn-lt"/>
                        </a:rPr>
                        <a:t>) 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latin typeface="+mn-lt"/>
                        </a:rPr>
                        <a:t>The symbolic constant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n</a:t>
                      </a:r>
                      <a:r>
                        <a:rPr lang="en-US" altLang="zh-CN" sz="2000" b="1" dirty="0">
                          <a:latin typeface="+mn-lt"/>
                        </a:rPr>
                        <a:t> (assembly</a:t>
                      </a:r>
                      <a:r>
                        <a:rPr lang="zh-CN" altLang="en-US" sz="2000" b="1" dirty="0">
                          <a:latin typeface="+mn-lt"/>
                        </a:rPr>
                        <a:t> </a:t>
                      </a:r>
                      <a:r>
                        <a:rPr lang="en-US" altLang="zh-CN" sz="2000" b="1" dirty="0">
                          <a:latin typeface="+mn-lt"/>
                        </a:rPr>
                        <a:t>language</a:t>
                      </a:r>
                      <a:r>
                        <a:rPr lang="zh-CN" altLang="en-US" sz="2000" b="1" dirty="0">
                          <a:latin typeface="+mn-lt"/>
                        </a:rPr>
                        <a:t> </a:t>
                      </a:r>
                      <a:r>
                        <a:rPr lang="en-US" altLang="zh-CN" sz="2000" b="1" dirty="0">
                          <a:latin typeface="+mn-lt"/>
                        </a:rPr>
                        <a:t>label)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20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TEMP(</a:t>
                      </a:r>
                      <a:r>
                        <a:rPr lang="en-US" altLang="zh-CN" sz="2000" b="1" i="1" dirty="0">
                          <a:solidFill>
                            <a:srgbClr val="0000CC"/>
                          </a:solidFill>
                          <a:latin typeface="+mn-lt"/>
                        </a:rPr>
                        <a:t>t)</a:t>
                      </a:r>
                      <a:r>
                        <a:rPr lang="en-US" altLang="zh-CN" sz="2000" b="1" dirty="0">
                          <a:latin typeface="+mn-lt"/>
                        </a:rPr>
                        <a:t> 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latin typeface="+mn-lt"/>
                        </a:rPr>
                        <a:t>Temporary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t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(similar to a register in a real machine).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3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BINOP(</a:t>
                      </a:r>
                      <a:r>
                        <a:rPr lang="en-US" altLang="zh-CN" sz="2000" b="1" i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zh-CN" sz="20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2000" b="1" i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2000" b="1" i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endParaRPr lang="zh-CN" altLang="en-US" sz="20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application of binary operator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operands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buNone/>
                      </a:pPr>
                      <a:r>
                        <a:rPr lang="en-US" altLang="zh-CN" sz="2000" b="1" dirty="0"/>
                        <a:t>The integer arithmetic operators: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PLUS,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MINUS, MUL, DIV;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integer bitwise logical operators: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AND, OR, XOR; the integer logical shift operators: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LSHIFT, RSHIFT; the integer arithmetic right-shift: ARSHIFT.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1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MEM(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b="1" dirty="0">
                        <a:solidFill>
                          <a:srgbClr val="001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contents of </a:t>
                      </a:r>
                      <a:r>
                        <a:rPr lang="en-US" altLang="zh-CN" sz="2000" b="1" i="1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wordSize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 of memory starting at address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When MEM is used as the left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child of a MOVE, it means "store", but anywhere else it means "fetch".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3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CALL(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f, l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b="1" dirty="0">
                        <a:solidFill>
                          <a:srgbClr val="001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procedure call: the application of function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argument list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Evaluate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zh-CN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right.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521">
                <a:tc>
                  <a:txBody>
                    <a:bodyPr/>
                    <a:lstStyle/>
                    <a:p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ESEQ(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s, e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rgbClr val="001CCC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b="1" dirty="0">
                        <a:solidFill>
                          <a:srgbClr val="001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statement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evaluated for side effects, then 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20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evaluated for a result.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AutoShape 9">
            <a:extLst>
              <a:ext uri="{FF2B5EF4-FFF2-40B4-BE49-F238E27FC236}">
                <a16:creationId xmlns:a16="http://schemas.microsoft.com/office/drawing/2014/main" id="{8E0AF2A3-6A6C-8352-E460-965E1EFB9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906" y="945092"/>
            <a:ext cx="3728744" cy="967138"/>
          </a:xfrm>
          <a:prstGeom prst="wedgeRoundRectCallout">
            <a:avLst>
              <a:gd name="adj1" fmla="val -68977"/>
              <a:gd name="adj2" fmla="val -30445"/>
              <a:gd name="adj3" fmla="val 16667"/>
            </a:avLst>
          </a:prstGeom>
          <a:solidFill>
            <a:schemeClr val="accent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noProof="0" dirty="0">
                <a:solidFill>
                  <a:schemeClr val="bg1"/>
                </a:solidFill>
              </a:rPr>
              <a:t>every expression has a return value; may induce side effects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43996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F5CC-3BF2-3F8D-E498-BE5AA7AD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522BD-F516-6919-7229-6DD3110A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98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b="1" dirty="0"/>
              <a:t>The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statements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(</a:t>
            </a:r>
            <a:r>
              <a:rPr kumimoji="1" lang="en-US" altLang="zh-CN" sz="2800" b="1" dirty="0" err="1">
                <a:solidFill>
                  <a:srgbClr val="C00000"/>
                </a:solidFill>
              </a:rPr>
              <a:t>T_stm</a:t>
            </a:r>
            <a:r>
              <a:rPr kumimoji="1" lang="en-US" altLang="zh-CN" sz="2800" b="1" dirty="0"/>
              <a:t>):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74EE755-692A-F7F0-0877-89481CC0A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653187"/>
              </p:ext>
            </p:extLst>
          </p:nvPr>
        </p:nvGraphicFramePr>
        <p:xfrm>
          <a:off x="156298" y="1729525"/>
          <a:ext cx="8859621" cy="5103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9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81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MOVE(TEMP</a:t>
                      </a:r>
                      <a:r>
                        <a:rPr lang="zh-CN" altLang="en-US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rgbClr val="0000CC"/>
                          </a:solidFill>
                          <a:latin typeface="+mn-lt"/>
                        </a:rPr>
                        <a:t>t, e</a:t>
                      </a: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)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+mn-lt"/>
                        </a:rPr>
                        <a:t>Evaluate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000" b="1" dirty="0">
                          <a:latin typeface="+mn-lt"/>
                        </a:rPr>
                        <a:t> and move it into temporary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t</a:t>
                      </a:r>
                      <a:r>
                        <a:rPr lang="en-US" altLang="zh-CN" sz="2000" b="1" dirty="0">
                          <a:latin typeface="+mn-lt"/>
                        </a:rPr>
                        <a:t>.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206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MOVE(MEM(</a:t>
                      </a:r>
                      <a:r>
                        <a:rPr lang="en-US" altLang="zh-CN" sz="2000" b="1" i="1" dirty="0">
                          <a:solidFill>
                            <a:srgbClr val="0000CC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000" b="1" baseline="-30000" dirty="0">
                          <a:solidFill>
                            <a:srgbClr val="0000CC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),</a:t>
                      </a:r>
                      <a:r>
                        <a:rPr lang="zh-CN" altLang="en-US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rgbClr val="0000CC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000" b="1" baseline="-30000" dirty="0">
                          <a:solidFill>
                            <a:srgbClr val="0000CC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)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Evaluate </a:t>
                      </a:r>
                      <a:r>
                        <a:rPr lang="en-US" altLang="zh-CN" sz="2000" b="1" i="0" dirty="0">
                          <a:solidFill>
                            <a:srgbClr val="0070C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000" b="1" i="0" baseline="-30000" dirty="0">
                          <a:solidFill>
                            <a:srgbClr val="0070C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CN" sz="2000" b="1" dirty="0">
                          <a:latin typeface="+mn-lt"/>
                        </a:rPr>
                        <a:t>, yielding address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a</a:t>
                      </a:r>
                      <a:r>
                        <a:rPr lang="en-US" altLang="zh-CN" sz="2000" b="1" dirty="0">
                          <a:latin typeface="+mn-lt"/>
                        </a:rPr>
                        <a:t>. Then evaluate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000" b="1" baseline="-30000" dirty="0">
                          <a:solidFill>
                            <a:srgbClr val="0070C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CN" sz="2000" b="1" dirty="0">
                          <a:latin typeface="+mn-lt"/>
                        </a:rPr>
                        <a:t>, and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store</a:t>
                      </a:r>
                      <a:r>
                        <a:rPr lang="en-US" altLang="zh-CN" sz="2000" b="1" dirty="0">
                          <a:latin typeface="+mn-lt"/>
                        </a:rPr>
                        <a:t> the result into </a:t>
                      </a:r>
                      <a:r>
                        <a:rPr lang="en-US" altLang="zh-CN" sz="2000" b="1" i="1" dirty="0" err="1">
                          <a:solidFill>
                            <a:srgbClr val="0070C0"/>
                          </a:solidFill>
                          <a:latin typeface="+mn-lt"/>
                        </a:rPr>
                        <a:t>wordSize</a:t>
                      </a:r>
                      <a:r>
                        <a:rPr lang="en-US" altLang="zh-CN" sz="2000" b="1" dirty="0">
                          <a:latin typeface="+mn-lt"/>
                        </a:rPr>
                        <a:t> bytes of memory starting at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a</a:t>
                      </a:r>
                      <a:r>
                        <a:rPr lang="en-US" altLang="zh-CN" sz="2000" b="1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1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EXP(</a:t>
                      </a:r>
                      <a:r>
                        <a:rPr lang="en-US" altLang="zh-CN" sz="2000" b="1" i="1" dirty="0">
                          <a:solidFill>
                            <a:srgbClr val="0000CC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)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Evaluate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000" b="1" dirty="0">
                          <a:latin typeface="+mn-lt"/>
                        </a:rPr>
                        <a:t> and discard the result (perform side effects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599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JUMP(</a:t>
                      </a:r>
                      <a:r>
                        <a:rPr lang="en-US" altLang="zh-CN" sz="2000" b="1" i="1" dirty="0">
                          <a:solidFill>
                            <a:srgbClr val="0000CC"/>
                          </a:solidFill>
                          <a:latin typeface="+mn-lt"/>
                        </a:rPr>
                        <a:t>e, labs</a:t>
                      </a: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)</a:t>
                      </a:r>
                      <a:r>
                        <a:rPr lang="en-US" altLang="zh-CN" sz="2000" b="1" dirty="0">
                          <a:latin typeface="+mn-lt"/>
                        </a:rPr>
                        <a:t> 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Transfer control (jump) to address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000" b="1" dirty="0">
                          <a:latin typeface="+mn-lt"/>
                        </a:rPr>
                        <a:t>; The destination </a:t>
                      </a:r>
                      <a:r>
                        <a:rPr lang="en-US" altLang="zh-CN" sz="2000" b="1" i="1" dirty="0">
                          <a:latin typeface="+mn-lt"/>
                        </a:rPr>
                        <a:t>e</a:t>
                      </a:r>
                      <a:r>
                        <a:rPr lang="en-US" altLang="zh-CN" sz="2000" b="1" dirty="0">
                          <a:latin typeface="+mn-lt"/>
                        </a:rPr>
                        <a:t> may be a literal label, as in NAME(</a:t>
                      </a:r>
                      <a:r>
                        <a:rPr lang="en-US" altLang="zh-CN" sz="2000" b="1" i="1" dirty="0">
                          <a:latin typeface="+mn-lt"/>
                        </a:rPr>
                        <a:t>lab</a:t>
                      </a:r>
                      <a:r>
                        <a:rPr lang="en-US" altLang="zh-CN" sz="2000" b="1" dirty="0">
                          <a:latin typeface="+mn-lt"/>
                        </a:rPr>
                        <a:t>), or an address returned by any other kind of expression. </a:t>
                      </a:r>
                      <a:r>
                        <a:rPr lang="en-US" altLang="zh-CN" sz="2000" b="1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labs</a:t>
                      </a:r>
                      <a:r>
                        <a:rPr lang="en-US" altLang="zh-CN" sz="2000" b="1" dirty="0">
                          <a:latin typeface="+mn-lt"/>
                        </a:rPr>
                        <a:t> specifies all possible locations that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e </a:t>
                      </a:r>
                      <a:r>
                        <a:rPr lang="en-US" altLang="zh-CN" sz="2000" b="1" dirty="0">
                          <a:latin typeface="+mn-lt"/>
                        </a:rPr>
                        <a:t>can evaluate to (for dataflow analysis).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0599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CJUMP(</a:t>
                      </a:r>
                      <a:r>
                        <a:rPr lang="en-US" altLang="zh-CN" sz="2000" b="1" i="1" dirty="0">
                          <a:solidFill>
                            <a:srgbClr val="0000CC"/>
                          </a:solidFill>
                          <a:latin typeface="+mn-lt"/>
                        </a:rPr>
                        <a:t>o, e</a:t>
                      </a:r>
                      <a:r>
                        <a:rPr lang="en-US" altLang="zh-CN" sz="2000" b="1" baseline="-30000" dirty="0">
                          <a:solidFill>
                            <a:srgbClr val="0000CC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zh-CN" sz="2000" b="1" i="1" dirty="0">
                          <a:solidFill>
                            <a:srgbClr val="0000CC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000" b="1" baseline="-30000" dirty="0">
                          <a:solidFill>
                            <a:srgbClr val="0000CC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zh-CN" sz="2000" b="1" i="1" dirty="0">
                          <a:solidFill>
                            <a:srgbClr val="0000CC"/>
                          </a:solidFill>
                          <a:latin typeface="+mn-lt"/>
                        </a:rPr>
                        <a:t>t, f</a:t>
                      </a: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)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+mn-lt"/>
                        </a:rPr>
                        <a:t>Evaluate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000" b="1" baseline="-30000" dirty="0">
                          <a:solidFill>
                            <a:srgbClr val="0070C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CN" sz="2000" b="1" dirty="0">
                          <a:latin typeface="+mn-lt"/>
                        </a:rPr>
                        <a:t>,</a:t>
                      </a:r>
                      <a:r>
                        <a:rPr lang="en-US" altLang="zh-CN" sz="2000" b="1" dirty="0">
                          <a:solidFill>
                            <a:srgbClr val="0070C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000" b="1" baseline="-30000" dirty="0">
                          <a:solidFill>
                            <a:srgbClr val="0070C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CN" sz="2000" b="1" dirty="0">
                          <a:solidFill>
                            <a:srgbClr val="0070C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2000" b="1" dirty="0">
                          <a:latin typeface="+mn-lt"/>
                        </a:rPr>
                        <a:t>in that order, yielding values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a</a:t>
                      </a:r>
                      <a:r>
                        <a:rPr lang="en-US" altLang="zh-CN" sz="2000" b="1" i="1" dirty="0">
                          <a:latin typeface="+mn-lt"/>
                        </a:rPr>
                        <a:t>,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b</a:t>
                      </a:r>
                      <a:r>
                        <a:rPr lang="en-US" altLang="zh-CN" sz="2000" b="1" dirty="0">
                          <a:latin typeface="+mn-lt"/>
                        </a:rPr>
                        <a:t>. Then compare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a</a:t>
                      </a:r>
                      <a:r>
                        <a:rPr lang="en-US" altLang="zh-CN" sz="2000" b="1" i="1" dirty="0">
                          <a:latin typeface="+mn-lt"/>
                        </a:rPr>
                        <a:t>,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b</a:t>
                      </a:r>
                      <a:r>
                        <a:rPr lang="en-US" altLang="zh-CN" sz="2000" b="1" dirty="0">
                          <a:latin typeface="+mn-lt"/>
                        </a:rPr>
                        <a:t> using the relational operator</a:t>
                      </a:r>
                      <a:r>
                        <a:rPr lang="en-US" altLang="zh-CN" sz="2000" b="1" dirty="0">
                          <a:solidFill>
                            <a:srgbClr val="0070C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o</a:t>
                      </a:r>
                      <a:r>
                        <a:rPr lang="en-US" altLang="zh-CN" sz="2000" b="1" dirty="0">
                          <a:latin typeface="+mn-lt"/>
                        </a:rPr>
                        <a:t>. If the result is true, jump to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t</a:t>
                      </a:r>
                      <a:r>
                        <a:rPr lang="en-US" altLang="zh-CN" sz="2000" b="1" dirty="0">
                          <a:latin typeface="+mn-lt"/>
                        </a:rPr>
                        <a:t>; otherwise jump to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f</a:t>
                      </a:r>
                      <a:r>
                        <a:rPr lang="en-US" altLang="zh-CN" sz="2000" b="1" dirty="0">
                          <a:latin typeface="+mn-lt"/>
                        </a:rPr>
                        <a:t>. 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811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SEQ(</a:t>
                      </a:r>
                      <a:r>
                        <a:rPr lang="en-US" altLang="zh-CN" sz="2000" b="1" i="1" dirty="0">
                          <a:solidFill>
                            <a:srgbClr val="0000CC"/>
                          </a:solidFill>
                          <a:latin typeface="+mn-lt"/>
                        </a:rPr>
                        <a:t>s</a:t>
                      </a:r>
                      <a:r>
                        <a:rPr lang="en-US" altLang="zh-CN" sz="2000" b="1" baseline="-30000" dirty="0">
                          <a:solidFill>
                            <a:srgbClr val="0000CC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zh-CN" sz="2000" b="1" i="1" dirty="0">
                          <a:solidFill>
                            <a:srgbClr val="0000CC"/>
                          </a:solidFill>
                          <a:latin typeface="+mn-lt"/>
                        </a:rPr>
                        <a:t>s</a:t>
                      </a:r>
                      <a:r>
                        <a:rPr lang="en-US" altLang="zh-CN" sz="2000" b="1" baseline="-30000" dirty="0">
                          <a:solidFill>
                            <a:srgbClr val="0000CC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)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+mn-lt"/>
                        </a:rPr>
                        <a:t>The statement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s</a:t>
                      </a:r>
                      <a:r>
                        <a:rPr lang="en-US" altLang="zh-CN" sz="2000" b="1" baseline="-30000" dirty="0">
                          <a:solidFill>
                            <a:srgbClr val="0070C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CN" sz="2000" b="1" dirty="0">
                          <a:latin typeface="+mn-lt"/>
                        </a:rPr>
                        <a:t> followed by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s</a:t>
                      </a:r>
                      <a:r>
                        <a:rPr lang="en-US" altLang="zh-CN" sz="2000" b="1" baseline="-30000" dirty="0">
                          <a:solidFill>
                            <a:srgbClr val="0070C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CN" sz="2000" b="1" dirty="0">
                          <a:latin typeface="+mn-lt"/>
                        </a:rPr>
                        <a:t>.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9206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LABEL(</a:t>
                      </a:r>
                      <a:r>
                        <a:rPr lang="en-US" altLang="zh-CN" sz="2000" b="1" i="1" dirty="0">
                          <a:solidFill>
                            <a:srgbClr val="0000CC"/>
                          </a:solidFill>
                          <a:latin typeface="+mn-lt"/>
                        </a:rPr>
                        <a:t>n</a:t>
                      </a:r>
                      <a:r>
                        <a:rPr lang="en-US" altLang="zh-CN" sz="2000" b="1" dirty="0">
                          <a:solidFill>
                            <a:srgbClr val="0000CC"/>
                          </a:solidFill>
                          <a:latin typeface="+mn-lt"/>
                        </a:rPr>
                        <a:t>)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+mn-lt"/>
                        </a:rPr>
                        <a:t>Define the constant value of name </a:t>
                      </a:r>
                      <a:r>
                        <a:rPr lang="en-US" altLang="zh-CN" sz="2000" b="1" i="1" dirty="0">
                          <a:solidFill>
                            <a:srgbClr val="0070C0"/>
                          </a:solidFill>
                          <a:latin typeface="+mn-lt"/>
                        </a:rPr>
                        <a:t>n</a:t>
                      </a:r>
                      <a:r>
                        <a:rPr lang="en-US" altLang="zh-CN" sz="2000" b="1" dirty="0">
                          <a:latin typeface="+mn-lt"/>
                        </a:rPr>
                        <a:t> to be the current machine code address.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AutoShape 9">
            <a:extLst>
              <a:ext uri="{FF2B5EF4-FFF2-40B4-BE49-F238E27FC236}">
                <a16:creationId xmlns:a16="http://schemas.microsoft.com/office/drawing/2014/main" id="{90CE39B0-5276-867D-60EC-B8F52B184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906" y="928898"/>
            <a:ext cx="3728744" cy="808124"/>
          </a:xfrm>
          <a:prstGeom prst="wedgeRoundRectCallout">
            <a:avLst>
              <a:gd name="adj1" fmla="val -67828"/>
              <a:gd name="adj2" fmla="val -13371"/>
              <a:gd name="adj3" fmla="val 16667"/>
            </a:avLst>
          </a:prstGeom>
          <a:solidFill>
            <a:schemeClr val="accent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noProof="0" dirty="0">
                <a:solidFill>
                  <a:schemeClr val="bg1"/>
                </a:solidFill>
              </a:rPr>
              <a:t>perform side effects and control flow; no return value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7344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03CA-5EE7-76D1-AE8B-7A08516D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E4EB-ED12-5E4F-F390-2D80C0FA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40072"/>
            <a:ext cx="8449733" cy="586458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r>
              <a:rPr kumimoji="1" lang="en-US" altLang="zh-CN" b="1" dirty="0"/>
              <a:t>Translation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Trees</a:t>
            </a:r>
          </a:p>
          <a:p>
            <a:pPr lvl="1"/>
            <a:r>
              <a:rPr kumimoji="1" lang="en-US" altLang="zh-CN" dirty="0"/>
              <a:t>Expressions</a:t>
            </a:r>
          </a:p>
          <a:p>
            <a:pPr lvl="1"/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L-Values</a:t>
            </a:r>
          </a:p>
          <a:p>
            <a:pPr lvl="1"/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pPr lvl="1"/>
            <a:r>
              <a:rPr kumimoji="1" lang="en-US" altLang="zh-CN" dirty="0"/>
              <a:t>Arithmetic</a:t>
            </a:r>
          </a:p>
          <a:p>
            <a:pPr lvl="1"/>
            <a:r>
              <a:rPr kumimoji="1" lang="en-US" altLang="zh-CN" dirty="0"/>
              <a:t>Conditionals</a:t>
            </a:r>
          </a:p>
          <a:p>
            <a:pPr lvl="1"/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lvl="1"/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66578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15C4C-DF77-6CFB-7D27-70DF17DF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CFC34B-5A43-1561-9863-7D353E95E612}"/>
              </a:ext>
            </a:extLst>
          </p:cNvPr>
          <p:cNvSpPr/>
          <p:nvPr/>
        </p:nvSpPr>
        <p:spPr>
          <a:xfrm>
            <a:off x="1547664" y="2139955"/>
            <a:ext cx="2376264" cy="22322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Abstract Syntax Expression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E72C53-E515-B218-45D1-698E6205BA17}"/>
              </a:ext>
            </a:extLst>
          </p:cNvPr>
          <p:cNvSpPr/>
          <p:nvPr/>
        </p:nvSpPr>
        <p:spPr>
          <a:xfrm>
            <a:off x="5004048" y="2137115"/>
            <a:ext cx="2376264" cy="22322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Intermediate Trees</a:t>
            </a:r>
            <a:endParaRPr lang="zh-CN" altLang="en-US" sz="2400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31413CFC-9330-F5EB-0101-1E12B7D1E54D}"/>
              </a:ext>
            </a:extLst>
          </p:cNvPr>
          <p:cNvSpPr/>
          <p:nvPr/>
        </p:nvSpPr>
        <p:spPr>
          <a:xfrm>
            <a:off x="4139952" y="3032956"/>
            <a:ext cx="648072" cy="360040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586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03CA-5EE7-76D1-AE8B-7A08516D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E4EB-ED12-5E4F-F390-2D80C0FA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40072"/>
            <a:ext cx="8449733" cy="586458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</a:p>
          <a:p>
            <a:pPr lvl="1"/>
            <a:r>
              <a:rPr kumimoji="1" lang="en-US" altLang="zh-CN" b="1" dirty="0"/>
              <a:t>Expressions</a:t>
            </a:r>
          </a:p>
          <a:p>
            <a:pPr lvl="1"/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L-Values</a:t>
            </a:r>
          </a:p>
          <a:p>
            <a:pPr lvl="1"/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pPr lvl="1"/>
            <a:r>
              <a:rPr kumimoji="1" lang="en-US" altLang="zh-CN" dirty="0"/>
              <a:t>Arithmetic</a:t>
            </a:r>
          </a:p>
          <a:p>
            <a:pPr lvl="1"/>
            <a:r>
              <a:rPr kumimoji="1" lang="en-US" altLang="zh-CN" dirty="0"/>
              <a:t>Conditionals</a:t>
            </a:r>
          </a:p>
          <a:p>
            <a:pPr lvl="1"/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lvl="1"/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487810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8B866-E265-F43C-273B-162D1515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E5A8A-9CB0-B04E-CD45-DDEDED12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AST expression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A_exp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language?</a:t>
            </a:r>
          </a:p>
          <a:p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return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values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Ex </a:t>
            </a:r>
            <a:r>
              <a:rPr kumimoji="1" lang="en-US" altLang="zh-CN" dirty="0"/>
              <a:t>(suitable for </a:t>
            </a:r>
            <a:r>
              <a:rPr kumimoji="1" lang="en-US" altLang="zh-CN" dirty="0" err="1"/>
              <a:t>T_exp</a:t>
            </a:r>
            <a:r>
              <a:rPr kumimoji="1" lang="en-US" altLang="zh-CN" dirty="0"/>
              <a:t> instructions)</a:t>
            </a:r>
          </a:p>
          <a:p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return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value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(such as some procedure calls, or while expressions)</a:t>
            </a:r>
          </a:p>
          <a:p>
            <a:pPr lvl="1"/>
            <a:r>
              <a:rPr kumimoji="1" lang="en-US" altLang="zh-CN" dirty="0" err="1">
                <a:solidFill>
                  <a:srgbClr val="0070C0"/>
                </a:solidFill>
              </a:rPr>
              <a:t>Nx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(suitable for </a:t>
            </a:r>
            <a:r>
              <a:rPr kumimoji="1" lang="en-US" altLang="zh-CN" dirty="0" err="1"/>
              <a:t>T_stm</a:t>
            </a:r>
            <a:r>
              <a:rPr kumimoji="1" lang="en-US" altLang="zh-CN" dirty="0"/>
              <a:t> instructions)</a:t>
            </a:r>
          </a:p>
          <a:p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Boolean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values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conditional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jump (</a:t>
            </a:r>
            <a:r>
              <a:rPr kumimoji="1" lang="en-US" altLang="zh-CN" dirty="0" err="1">
                <a:solidFill>
                  <a:srgbClr val="0070C0"/>
                </a:solidFill>
              </a:rPr>
              <a:t>Cx</a:t>
            </a:r>
            <a:r>
              <a:rPr kumimoji="1" lang="en-US" altLang="zh-CN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T_stm</a:t>
            </a:r>
            <a:r>
              <a:rPr kumimoji="1" lang="en-US" altLang="zh-CN" dirty="0"/>
              <a:t> inst. 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pair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destinations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kumimoji="1" lang="en-US" altLang="zh-CN" dirty="0"/>
              <a:t>represented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labels ()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AB5E4F-F578-84D6-4DBD-CE9B541A9342}"/>
              </a:ext>
            </a:extLst>
          </p:cNvPr>
          <p:cNvSpPr/>
          <p:nvPr/>
        </p:nvSpPr>
        <p:spPr>
          <a:xfrm>
            <a:off x="648464" y="3950898"/>
            <a:ext cx="7309673" cy="1644770"/>
          </a:xfrm>
          <a:prstGeom prst="rect">
            <a:avLst/>
          </a:prstGeom>
          <a:noFill/>
          <a:ln w="3810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E896CD-55E9-AAE8-F54D-07E05B61E1AC}"/>
              </a:ext>
            </a:extLst>
          </p:cNvPr>
          <p:cNvSpPr txBox="1"/>
          <p:nvPr/>
        </p:nvSpPr>
        <p:spPr>
          <a:xfrm>
            <a:off x="706422" y="5920520"/>
            <a:ext cx="7493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Tr_</a:t>
            </a:r>
            <a:r>
              <a:rPr lang="en" altLang="zh-CN" dirty="0" err="1">
                <a:solidFill>
                  <a:srgbClr val="795E2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patchList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trues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patchList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falses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T_stm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39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7DADA-651B-88F5-7E6F-D0BEBD8D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endParaRPr kumimoji="1" lang="zh-CN" alt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E454982-58A3-9C64-83E6-0875E2496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598" y="2022262"/>
            <a:ext cx="1386918" cy="46166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/>
              <a:t>a&gt;b | c&lt;d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76FBD-F5C4-C968-E3AE-7FC256EE2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421" y="1641914"/>
            <a:ext cx="2502543" cy="120032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CJUMP(&gt;, a, b, </a:t>
            </a:r>
            <a:r>
              <a:rPr lang="en-US" altLang="zh-CN" sz="2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  <a:r>
              <a:rPr lang="en-US" altLang="zh-CN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, z)</a:t>
            </a:r>
          </a:p>
          <a:p>
            <a:r>
              <a:rPr lang="en-US" altLang="zh-CN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LABEL (z)</a:t>
            </a:r>
          </a:p>
          <a:p>
            <a:r>
              <a:rPr lang="en-US" altLang="zh-CN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CJUMP(&lt;, c, d, </a:t>
            </a:r>
            <a:r>
              <a:rPr lang="en-US" altLang="zh-CN" sz="2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  <a:r>
              <a:rPr lang="en-US" altLang="zh-CN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altLang="zh-CN" sz="2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  <a:r>
              <a:rPr lang="en-US" altLang="zh-CN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591FBBBD-FEFE-DD72-F2BB-49984674A197}"/>
              </a:ext>
            </a:extLst>
          </p:cNvPr>
          <p:cNvSpPr/>
          <p:nvPr/>
        </p:nvSpPr>
        <p:spPr>
          <a:xfrm>
            <a:off x="3764933" y="2109079"/>
            <a:ext cx="648072" cy="2880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351003C-6362-0E97-EA6E-F1482C5DF45A}"/>
              </a:ext>
            </a:extLst>
          </p:cNvPr>
          <p:cNvSpPr/>
          <p:nvPr/>
        </p:nvSpPr>
        <p:spPr>
          <a:xfrm>
            <a:off x="3167820" y="3243365"/>
            <a:ext cx="111063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ADD76F5-DBAD-C177-401A-9203EEAC8945}"/>
              </a:ext>
            </a:extLst>
          </p:cNvPr>
          <p:cNvSpPr/>
          <p:nvPr/>
        </p:nvSpPr>
        <p:spPr>
          <a:xfrm>
            <a:off x="1080333" y="4144123"/>
            <a:ext cx="1278482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CJUMP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E937A101-5FB3-A68E-1E11-0489EC230BDE}"/>
              </a:ext>
            </a:extLst>
          </p:cNvPr>
          <p:cNvSpPr/>
          <p:nvPr/>
        </p:nvSpPr>
        <p:spPr>
          <a:xfrm>
            <a:off x="124150" y="5043103"/>
            <a:ext cx="79211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GT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3FC44211-9BD4-EA6B-F9ED-474CB1900B47}"/>
              </a:ext>
            </a:extLst>
          </p:cNvPr>
          <p:cNvSpPr/>
          <p:nvPr/>
        </p:nvSpPr>
        <p:spPr>
          <a:xfrm>
            <a:off x="1026115" y="5042252"/>
            <a:ext cx="39534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a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6D045447-C4DB-14C2-BF1C-C0FE6C86698E}"/>
              </a:ext>
            </a:extLst>
          </p:cNvPr>
          <p:cNvSpPr/>
          <p:nvPr/>
        </p:nvSpPr>
        <p:spPr>
          <a:xfrm>
            <a:off x="1521903" y="5042255"/>
            <a:ext cx="39534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b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A20AE491-7B43-AAF2-5D46-BE8BC8707870}"/>
              </a:ext>
            </a:extLst>
          </p:cNvPr>
          <p:cNvSpPr/>
          <p:nvPr/>
        </p:nvSpPr>
        <p:spPr>
          <a:xfrm>
            <a:off x="2018598" y="5042253"/>
            <a:ext cx="89351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err="1">
                <a:solidFill>
                  <a:schemeClr val="accent6"/>
                </a:solidFill>
              </a:rPr>
              <a:t>NULL</a:t>
            </a:r>
            <a:r>
              <a:rPr lang="en-US" altLang="zh-CN" sz="2200" b="1" baseline="-25000" dirty="0" err="1">
                <a:solidFill>
                  <a:schemeClr val="tx1"/>
                </a:solidFill>
              </a:rPr>
              <a:t>t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F680EBDB-CA87-DFBF-7E71-81DFC175872B}"/>
              </a:ext>
            </a:extLst>
          </p:cNvPr>
          <p:cNvSpPr/>
          <p:nvPr/>
        </p:nvSpPr>
        <p:spPr>
          <a:xfrm>
            <a:off x="3019890" y="5042252"/>
            <a:ext cx="39534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z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3B48C8D7-CEF1-E97D-FB73-13C65CA31F05}"/>
              </a:ext>
            </a:extLst>
          </p:cNvPr>
          <p:cNvSpPr/>
          <p:nvPr/>
        </p:nvSpPr>
        <p:spPr>
          <a:xfrm>
            <a:off x="5027493" y="4144123"/>
            <a:ext cx="105100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29F166DA-1CC5-70BF-591A-AF4431BC391B}"/>
              </a:ext>
            </a:extLst>
          </p:cNvPr>
          <p:cNvSpPr/>
          <p:nvPr/>
        </p:nvSpPr>
        <p:spPr>
          <a:xfrm>
            <a:off x="3782669" y="5042253"/>
            <a:ext cx="123099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E0A131E-CBF7-87EB-EB1D-086070520747}"/>
              </a:ext>
            </a:extLst>
          </p:cNvPr>
          <p:cNvSpPr/>
          <p:nvPr/>
        </p:nvSpPr>
        <p:spPr>
          <a:xfrm>
            <a:off x="4197984" y="6036034"/>
            <a:ext cx="39534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z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5E2D084D-0F7A-A9F5-162E-7671CACADF61}"/>
              </a:ext>
            </a:extLst>
          </p:cNvPr>
          <p:cNvSpPr/>
          <p:nvPr/>
        </p:nvSpPr>
        <p:spPr>
          <a:xfrm>
            <a:off x="6042856" y="5042253"/>
            <a:ext cx="132149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CJUMP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82949392-1461-BF91-A4FB-BB59898984B2}"/>
              </a:ext>
            </a:extLst>
          </p:cNvPr>
          <p:cNvSpPr/>
          <p:nvPr/>
        </p:nvSpPr>
        <p:spPr>
          <a:xfrm>
            <a:off x="5046334" y="6036033"/>
            <a:ext cx="712430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LT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9AEA82C-8386-D9F5-A7B5-81EE2D17BBA5}"/>
              </a:ext>
            </a:extLst>
          </p:cNvPr>
          <p:cNvSpPr/>
          <p:nvPr/>
        </p:nvSpPr>
        <p:spPr>
          <a:xfrm>
            <a:off x="5956854" y="6036032"/>
            <a:ext cx="39534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c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204D66D5-5667-DBDB-C4FF-52DA7FB2904B}"/>
              </a:ext>
            </a:extLst>
          </p:cNvPr>
          <p:cNvSpPr/>
          <p:nvPr/>
        </p:nvSpPr>
        <p:spPr>
          <a:xfrm>
            <a:off x="6527618" y="6036032"/>
            <a:ext cx="39534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d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3475E23E-0C95-CBEC-B9F2-5E787693BC6D}"/>
              </a:ext>
            </a:extLst>
          </p:cNvPr>
          <p:cNvSpPr/>
          <p:nvPr/>
        </p:nvSpPr>
        <p:spPr>
          <a:xfrm>
            <a:off x="7098382" y="6045719"/>
            <a:ext cx="891372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err="1">
                <a:solidFill>
                  <a:schemeClr val="accent6"/>
                </a:solidFill>
              </a:rPr>
              <a:t>NULL</a:t>
            </a:r>
            <a:r>
              <a:rPr lang="en-US" altLang="zh-CN" sz="2200" b="1" baseline="-25000" dirty="0" err="1">
                <a:solidFill>
                  <a:schemeClr val="tx1"/>
                </a:solidFill>
              </a:rPr>
              <a:t>t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3D2123FB-EAD5-7096-0F78-7E0DFE587D15}"/>
              </a:ext>
            </a:extLst>
          </p:cNvPr>
          <p:cNvSpPr/>
          <p:nvPr/>
        </p:nvSpPr>
        <p:spPr>
          <a:xfrm>
            <a:off x="8165175" y="6045719"/>
            <a:ext cx="891372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accent6"/>
                </a:solidFill>
              </a:rPr>
              <a:t>NULL</a:t>
            </a:r>
            <a:r>
              <a:rPr lang="en-US" altLang="zh-CN" sz="2000" b="1" baseline="-25000" dirty="0" err="1">
                <a:solidFill>
                  <a:schemeClr val="tx1"/>
                </a:solidFill>
              </a:rPr>
              <a:t>f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8D3FB65-0244-4CB7-AA08-EBF9F1D97B6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1719574" y="3706828"/>
            <a:ext cx="2003564" cy="437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E7AF6D5-6F6A-C859-8AB2-B617A1398E6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3138" y="3706828"/>
            <a:ext cx="1895912" cy="437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E075146-994A-7787-FA18-8E104178465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520207" y="4607586"/>
            <a:ext cx="1199367" cy="435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C8901DC5-6972-A27D-9708-1047FA962901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223787" y="4607586"/>
            <a:ext cx="495787" cy="43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6D8165A8-B41C-DC73-258F-A32E4DB5CA0F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1719574" y="4607586"/>
            <a:ext cx="1" cy="434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94E3EB1A-81D1-B905-D351-8F83304A4BB4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719574" y="4607586"/>
            <a:ext cx="745780" cy="434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BC5692EC-9838-FF53-D48F-1F6D17C19D3C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1719574" y="4607586"/>
            <a:ext cx="1497988" cy="43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A219FE3-5915-CB1C-9721-2954CBE44469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4398167" y="4607586"/>
            <a:ext cx="1154828" cy="434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51B1B22E-9393-E770-A32C-30D336C6ED98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4395656" y="5505716"/>
            <a:ext cx="2511" cy="5303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B5FE70C-2A3C-5400-FA82-A43E65E7E17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5402549" y="5505716"/>
            <a:ext cx="1301055" cy="530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F9AF25C4-512F-CF64-7631-F3CC9238FCE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6154526" y="5505716"/>
            <a:ext cx="549078" cy="5303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A18EEA55-F972-87EE-591B-6092CA0D9BBD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6703604" y="5505716"/>
            <a:ext cx="21686" cy="5303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AC23DCC2-0B59-433C-17A8-5B1724285306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6703604" y="5505716"/>
            <a:ext cx="840464" cy="540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60CFE57E-0673-0ACC-86EA-C7E6F6F475C4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6703604" y="5505716"/>
            <a:ext cx="1907257" cy="540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7CEF223B-03E0-80D2-5BD2-F989C52F2D0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5552995" y="4607586"/>
            <a:ext cx="1150609" cy="434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8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75C31-2C42-950D-D085-9BD6EEAE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77D4C-A7FD-CB70-564D-4C597D55E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8"/>
            <a:ext cx="8449733" cy="22042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true-destination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false-destination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until</a:t>
            </a:r>
            <a:r>
              <a:rPr kumimoji="1" lang="zh-CN" altLang="en-US" dirty="0"/>
              <a:t> </a:t>
            </a:r>
            <a:r>
              <a:rPr kumimoji="1" lang="en-US" altLang="zh-CN" dirty="0"/>
              <a:t>much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later.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places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filled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with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filled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with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:</a:t>
            </a:r>
          </a:p>
        </p:txBody>
      </p:sp>
      <p:sp>
        <p:nvSpPr>
          <p:cNvPr id="4" name="圆角矩形 38">
            <a:extLst>
              <a:ext uri="{FF2B5EF4-FFF2-40B4-BE49-F238E27FC236}">
                <a16:creationId xmlns:a16="http://schemas.microsoft.com/office/drawing/2014/main" id="{E61CA26E-2BB5-EDD4-94E4-51532AA1F2D7}"/>
              </a:ext>
            </a:extLst>
          </p:cNvPr>
          <p:cNvSpPr/>
          <p:nvPr/>
        </p:nvSpPr>
        <p:spPr>
          <a:xfrm>
            <a:off x="3167820" y="3484918"/>
            <a:ext cx="111063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6" name="圆角矩形 39">
            <a:extLst>
              <a:ext uri="{FF2B5EF4-FFF2-40B4-BE49-F238E27FC236}">
                <a16:creationId xmlns:a16="http://schemas.microsoft.com/office/drawing/2014/main" id="{E751D1EC-F722-910D-CA17-D65D1CAB42E9}"/>
              </a:ext>
            </a:extLst>
          </p:cNvPr>
          <p:cNvSpPr/>
          <p:nvPr/>
        </p:nvSpPr>
        <p:spPr>
          <a:xfrm>
            <a:off x="1080333" y="4385676"/>
            <a:ext cx="1278482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CJUMP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7" name="圆角矩形 40">
            <a:extLst>
              <a:ext uri="{FF2B5EF4-FFF2-40B4-BE49-F238E27FC236}">
                <a16:creationId xmlns:a16="http://schemas.microsoft.com/office/drawing/2014/main" id="{3913CB33-2C48-E967-514E-F1E40EBC92AA}"/>
              </a:ext>
            </a:extLst>
          </p:cNvPr>
          <p:cNvSpPr/>
          <p:nvPr/>
        </p:nvSpPr>
        <p:spPr>
          <a:xfrm>
            <a:off x="124150" y="5284656"/>
            <a:ext cx="79211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GT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圆角矩形 41">
            <a:extLst>
              <a:ext uri="{FF2B5EF4-FFF2-40B4-BE49-F238E27FC236}">
                <a16:creationId xmlns:a16="http://schemas.microsoft.com/office/drawing/2014/main" id="{921D788B-22CF-5EFC-A917-78A757C0B661}"/>
              </a:ext>
            </a:extLst>
          </p:cNvPr>
          <p:cNvSpPr/>
          <p:nvPr/>
        </p:nvSpPr>
        <p:spPr>
          <a:xfrm>
            <a:off x="1026115" y="5283805"/>
            <a:ext cx="39534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a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圆角矩形 42">
            <a:extLst>
              <a:ext uri="{FF2B5EF4-FFF2-40B4-BE49-F238E27FC236}">
                <a16:creationId xmlns:a16="http://schemas.microsoft.com/office/drawing/2014/main" id="{422BE9EA-AA47-58B5-FF96-221CB49B2E6C}"/>
              </a:ext>
            </a:extLst>
          </p:cNvPr>
          <p:cNvSpPr/>
          <p:nvPr/>
        </p:nvSpPr>
        <p:spPr>
          <a:xfrm>
            <a:off x="1521903" y="5283808"/>
            <a:ext cx="39534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b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圆角矩形 43">
            <a:extLst>
              <a:ext uri="{FF2B5EF4-FFF2-40B4-BE49-F238E27FC236}">
                <a16:creationId xmlns:a16="http://schemas.microsoft.com/office/drawing/2014/main" id="{B83D598B-FFF6-25BA-EC38-BAEA6ACE3DF4}"/>
              </a:ext>
            </a:extLst>
          </p:cNvPr>
          <p:cNvSpPr/>
          <p:nvPr/>
        </p:nvSpPr>
        <p:spPr>
          <a:xfrm>
            <a:off x="2018598" y="5283806"/>
            <a:ext cx="893511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err="1">
                <a:solidFill>
                  <a:schemeClr val="accent6"/>
                </a:solidFill>
              </a:rPr>
              <a:t>NULL</a:t>
            </a:r>
            <a:r>
              <a:rPr lang="en-US" altLang="zh-CN" sz="2200" b="1" baseline="-25000" dirty="0" err="1">
                <a:solidFill>
                  <a:schemeClr val="tx1"/>
                </a:solidFill>
              </a:rPr>
              <a:t>t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圆角矩形 44">
            <a:extLst>
              <a:ext uri="{FF2B5EF4-FFF2-40B4-BE49-F238E27FC236}">
                <a16:creationId xmlns:a16="http://schemas.microsoft.com/office/drawing/2014/main" id="{6F18EE96-A92F-AD07-DB9B-C18DEBF8824E}"/>
              </a:ext>
            </a:extLst>
          </p:cNvPr>
          <p:cNvSpPr/>
          <p:nvPr/>
        </p:nvSpPr>
        <p:spPr>
          <a:xfrm>
            <a:off x="3019890" y="5283805"/>
            <a:ext cx="39534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z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2" name="圆角矩形 45">
            <a:extLst>
              <a:ext uri="{FF2B5EF4-FFF2-40B4-BE49-F238E27FC236}">
                <a16:creationId xmlns:a16="http://schemas.microsoft.com/office/drawing/2014/main" id="{43ED85AD-50AC-72EC-5BDF-C18E04BD5A4D}"/>
              </a:ext>
            </a:extLst>
          </p:cNvPr>
          <p:cNvSpPr/>
          <p:nvPr/>
        </p:nvSpPr>
        <p:spPr>
          <a:xfrm>
            <a:off x="5027493" y="4385676"/>
            <a:ext cx="1051004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SEQ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3" name="圆角矩形 46">
            <a:extLst>
              <a:ext uri="{FF2B5EF4-FFF2-40B4-BE49-F238E27FC236}">
                <a16:creationId xmlns:a16="http://schemas.microsoft.com/office/drawing/2014/main" id="{0B924EF5-611E-8A82-1A42-787A007E4182}"/>
              </a:ext>
            </a:extLst>
          </p:cNvPr>
          <p:cNvSpPr/>
          <p:nvPr/>
        </p:nvSpPr>
        <p:spPr>
          <a:xfrm>
            <a:off x="3782669" y="5283806"/>
            <a:ext cx="123099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LABEL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圆角矩形 47">
            <a:extLst>
              <a:ext uri="{FF2B5EF4-FFF2-40B4-BE49-F238E27FC236}">
                <a16:creationId xmlns:a16="http://schemas.microsoft.com/office/drawing/2014/main" id="{995F12A3-1041-DABE-94A7-3F40521603AC}"/>
              </a:ext>
            </a:extLst>
          </p:cNvPr>
          <p:cNvSpPr/>
          <p:nvPr/>
        </p:nvSpPr>
        <p:spPr>
          <a:xfrm>
            <a:off x="4197984" y="6277587"/>
            <a:ext cx="39534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z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5" name="圆角矩形 48">
            <a:extLst>
              <a:ext uri="{FF2B5EF4-FFF2-40B4-BE49-F238E27FC236}">
                <a16:creationId xmlns:a16="http://schemas.microsoft.com/office/drawing/2014/main" id="{766DA40C-4D40-6DBA-966C-619013143CBA}"/>
              </a:ext>
            </a:extLst>
          </p:cNvPr>
          <p:cNvSpPr/>
          <p:nvPr/>
        </p:nvSpPr>
        <p:spPr>
          <a:xfrm>
            <a:off x="6042856" y="5283806"/>
            <a:ext cx="1321496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CJUMP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6" name="圆角矩形 49">
            <a:extLst>
              <a:ext uri="{FF2B5EF4-FFF2-40B4-BE49-F238E27FC236}">
                <a16:creationId xmlns:a16="http://schemas.microsoft.com/office/drawing/2014/main" id="{AB6A6553-BF1B-106C-7725-E53158865803}"/>
              </a:ext>
            </a:extLst>
          </p:cNvPr>
          <p:cNvSpPr/>
          <p:nvPr/>
        </p:nvSpPr>
        <p:spPr>
          <a:xfrm>
            <a:off x="5046334" y="6277586"/>
            <a:ext cx="712430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LT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7" name="圆角矩形 50">
            <a:extLst>
              <a:ext uri="{FF2B5EF4-FFF2-40B4-BE49-F238E27FC236}">
                <a16:creationId xmlns:a16="http://schemas.microsoft.com/office/drawing/2014/main" id="{54A30475-4F89-163D-F72C-62853273E673}"/>
              </a:ext>
            </a:extLst>
          </p:cNvPr>
          <p:cNvSpPr/>
          <p:nvPr/>
        </p:nvSpPr>
        <p:spPr>
          <a:xfrm>
            <a:off x="5956854" y="6277585"/>
            <a:ext cx="39534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c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8" name="圆角矩形 51">
            <a:extLst>
              <a:ext uri="{FF2B5EF4-FFF2-40B4-BE49-F238E27FC236}">
                <a16:creationId xmlns:a16="http://schemas.microsoft.com/office/drawing/2014/main" id="{448FC898-61B3-2DA4-679A-EAE6005C8183}"/>
              </a:ext>
            </a:extLst>
          </p:cNvPr>
          <p:cNvSpPr/>
          <p:nvPr/>
        </p:nvSpPr>
        <p:spPr>
          <a:xfrm>
            <a:off x="6527618" y="6277585"/>
            <a:ext cx="395343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dirty="0">
                <a:solidFill>
                  <a:schemeClr val="tx1"/>
                </a:solidFill>
              </a:rPr>
              <a:t>d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圆角矩形 52">
            <a:extLst>
              <a:ext uri="{FF2B5EF4-FFF2-40B4-BE49-F238E27FC236}">
                <a16:creationId xmlns:a16="http://schemas.microsoft.com/office/drawing/2014/main" id="{F60E1441-36D6-9ED3-E42A-407F422B6845}"/>
              </a:ext>
            </a:extLst>
          </p:cNvPr>
          <p:cNvSpPr/>
          <p:nvPr/>
        </p:nvSpPr>
        <p:spPr>
          <a:xfrm>
            <a:off x="7098382" y="6287272"/>
            <a:ext cx="891372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err="1">
                <a:solidFill>
                  <a:schemeClr val="accent6"/>
                </a:solidFill>
              </a:rPr>
              <a:t>NULL</a:t>
            </a:r>
            <a:r>
              <a:rPr lang="en-US" altLang="zh-CN" sz="2200" b="1" baseline="-25000" dirty="0" err="1">
                <a:solidFill>
                  <a:schemeClr val="tx1"/>
                </a:solidFill>
              </a:rPr>
              <a:t>t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20" name="圆角矩形 53">
            <a:extLst>
              <a:ext uri="{FF2B5EF4-FFF2-40B4-BE49-F238E27FC236}">
                <a16:creationId xmlns:a16="http://schemas.microsoft.com/office/drawing/2014/main" id="{9B5C7E6F-A04C-4B73-A8C9-1D0E1E7EFD04}"/>
              </a:ext>
            </a:extLst>
          </p:cNvPr>
          <p:cNvSpPr/>
          <p:nvPr/>
        </p:nvSpPr>
        <p:spPr>
          <a:xfrm>
            <a:off x="8165175" y="6287272"/>
            <a:ext cx="891372" cy="4634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accent6"/>
                </a:solidFill>
              </a:rPr>
              <a:t>NULL</a:t>
            </a:r>
            <a:r>
              <a:rPr lang="en-US" altLang="zh-CN" sz="2000" b="1" baseline="-25000" dirty="0" err="1">
                <a:solidFill>
                  <a:schemeClr val="tx1"/>
                </a:solidFill>
              </a:rPr>
              <a:t>f</a:t>
            </a:r>
            <a:endParaRPr kumimoji="1" lang="zh-CN" altLang="en-US" sz="2200" b="1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54">
            <a:extLst>
              <a:ext uri="{FF2B5EF4-FFF2-40B4-BE49-F238E27FC236}">
                <a16:creationId xmlns:a16="http://schemas.microsoft.com/office/drawing/2014/main" id="{23C7D622-B688-647A-6987-2064BB6A5B3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719574" y="3948381"/>
            <a:ext cx="2003564" cy="437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55">
            <a:extLst>
              <a:ext uri="{FF2B5EF4-FFF2-40B4-BE49-F238E27FC236}">
                <a16:creationId xmlns:a16="http://schemas.microsoft.com/office/drawing/2014/main" id="{BEED0BD8-D585-7CA3-4373-561C7C68ED6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23138" y="3948381"/>
            <a:ext cx="1895912" cy="437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56">
            <a:extLst>
              <a:ext uri="{FF2B5EF4-FFF2-40B4-BE49-F238E27FC236}">
                <a16:creationId xmlns:a16="http://schemas.microsoft.com/office/drawing/2014/main" id="{DFDF9DF4-C40C-14DD-0AD4-82CE814090A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20207" y="4849139"/>
            <a:ext cx="1199367" cy="435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57">
            <a:extLst>
              <a:ext uri="{FF2B5EF4-FFF2-40B4-BE49-F238E27FC236}">
                <a16:creationId xmlns:a16="http://schemas.microsoft.com/office/drawing/2014/main" id="{9101D9A5-649B-2F74-9BF0-02889D3BD0D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223787" y="4849139"/>
            <a:ext cx="495787" cy="43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58">
            <a:extLst>
              <a:ext uri="{FF2B5EF4-FFF2-40B4-BE49-F238E27FC236}">
                <a16:creationId xmlns:a16="http://schemas.microsoft.com/office/drawing/2014/main" id="{97FBF855-96A2-BF9D-44BA-8978877D2B0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719574" y="4849139"/>
            <a:ext cx="1" cy="434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59">
            <a:extLst>
              <a:ext uri="{FF2B5EF4-FFF2-40B4-BE49-F238E27FC236}">
                <a16:creationId xmlns:a16="http://schemas.microsoft.com/office/drawing/2014/main" id="{3117DCCF-3F68-8D1F-B776-2D1544E3105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719574" y="4849139"/>
            <a:ext cx="745780" cy="434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60">
            <a:extLst>
              <a:ext uri="{FF2B5EF4-FFF2-40B4-BE49-F238E27FC236}">
                <a16:creationId xmlns:a16="http://schemas.microsoft.com/office/drawing/2014/main" id="{C6F431C8-DE46-E82A-F50E-FDCB5BE36DEB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719574" y="4849139"/>
            <a:ext cx="1497988" cy="43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61">
            <a:extLst>
              <a:ext uri="{FF2B5EF4-FFF2-40B4-BE49-F238E27FC236}">
                <a16:creationId xmlns:a16="http://schemas.microsoft.com/office/drawing/2014/main" id="{19FF0F05-546C-48B8-D0B3-E43D23AF5D0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398167" y="4849139"/>
            <a:ext cx="1154828" cy="434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62">
            <a:extLst>
              <a:ext uri="{FF2B5EF4-FFF2-40B4-BE49-F238E27FC236}">
                <a16:creationId xmlns:a16="http://schemas.microsoft.com/office/drawing/2014/main" id="{8785E336-E721-C507-4EEC-FC070A70318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4395656" y="5747269"/>
            <a:ext cx="2511" cy="5303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63">
            <a:extLst>
              <a:ext uri="{FF2B5EF4-FFF2-40B4-BE49-F238E27FC236}">
                <a16:creationId xmlns:a16="http://schemas.microsoft.com/office/drawing/2014/main" id="{E9104640-E06E-97F3-7163-591C32FA830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5402549" y="5747269"/>
            <a:ext cx="1301055" cy="530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64">
            <a:extLst>
              <a:ext uri="{FF2B5EF4-FFF2-40B4-BE49-F238E27FC236}">
                <a16:creationId xmlns:a16="http://schemas.microsoft.com/office/drawing/2014/main" id="{CAA3CE85-16E8-B386-042A-2106E8C0AFA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6154526" y="5747269"/>
            <a:ext cx="549078" cy="5303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65">
            <a:extLst>
              <a:ext uri="{FF2B5EF4-FFF2-40B4-BE49-F238E27FC236}">
                <a16:creationId xmlns:a16="http://schemas.microsoft.com/office/drawing/2014/main" id="{8A4F7D27-06CE-2A28-7809-1A0BFEC69F46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6703604" y="5747269"/>
            <a:ext cx="21686" cy="5303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66">
            <a:extLst>
              <a:ext uri="{FF2B5EF4-FFF2-40B4-BE49-F238E27FC236}">
                <a16:creationId xmlns:a16="http://schemas.microsoft.com/office/drawing/2014/main" id="{3308805D-895C-9668-AACF-871BAAD32C4B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703604" y="5747269"/>
            <a:ext cx="840464" cy="540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67">
            <a:extLst>
              <a:ext uri="{FF2B5EF4-FFF2-40B4-BE49-F238E27FC236}">
                <a16:creationId xmlns:a16="http://schemas.microsoft.com/office/drawing/2014/main" id="{8DA5D451-0707-0A5B-6072-B904BBE1F5E2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6703604" y="5747269"/>
            <a:ext cx="1907257" cy="540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68">
            <a:extLst>
              <a:ext uri="{FF2B5EF4-FFF2-40B4-BE49-F238E27FC236}">
                <a16:creationId xmlns:a16="http://schemas.microsoft.com/office/drawing/2014/main" id="{12E5ADCA-1E78-36B8-CEE5-32766C30A7D0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552995" y="4849139"/>
            <a:ext cx="1150609" cy="434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EC6E285-2496-87F9-DE5B-59586B53965F}"/>
              </a:ext>
            </a:extLst>
          </p:cNvPr>
          <p:cNvGrpSpPr/>
          <p:nvPr/>
        </p:nvGrpSpPr>
        <p:grpSpPr>
          <a:xfrm>
            <a:off x="2322644" y="3866976"/>
            <a:ext cx="6460113" cy="2462518"/>
            <a:chOff x="2322644" y="3866976"/>
            <a:chExt cx="6460113" cy="2462518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55E90F9-F1A6-B20D-BD31-12897A3F89DF}"/>
                </a:ext>
              </a:extLst>
            </p:cNvPr>
            <p:cNvSpPr txBox="1"/>
            <p:nvPr/>
          </p:nvSpPr>
          <p:spPr>
            <a:xfrm>
              <a:off x="2334816" y="38992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5BD866E-EAC6-91BD-A258-C0F077211637}"/>
                </a:ext>
              </a:extLst>
            </p:cNvPr>
            <p:cNvSpPr txBox="1"/>
            <p:nvPr/>
          </p:nvSpPr>
          <p:spPr>
            <a:xfrm>
              <a:off x="4714703" y="386697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" name="文本框 35">
              <a:extLst>
                <a:ext uri="{FF2B5EF4-FFF2-40B4-BE49-F238E27FC236}">
                  <a16:creationId xmlns:a16="http://schemas.microsoft.com/office/drawing/2014/main" id="{946DD843-CBAE-5BBD-1EA4-BE305ADCC66C}"/>
                </a:ext>
              </a:extLst>
            </p:cNvPr>
            <p:cNvSpPr txBox="1"/>
            <p:nvPr/>
          </p:nvSpPr>
          <p:spPr>
            <a:xfrm>
              <a:off x="6376775" y="48711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1" name="文本框 35">
              <a:extLst>
                <a:ext uri="{FF2B5EF4-FFF2-40B4-BE49-F238E27FC236}">
                  <a16:creationId xmlns:a16="http://schemas.microsoft.com/office/drawing/2014/main" id="{D55E90F9-F1A6-B20D-BD31-12897A3F89DF}"/>
                </a:ext>
              </a:extLst>
            </p:cNvPr>
            <p:cNvSpPr txBox="1"/>
            <p:nvPr/>
          </p:nvSpPr>
          <p:spPr>
            <a:xfrm>
              <a:off x="2322644" y="49888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2" name="文本框 35">
              <a:extLst>
                <a:ext uri="{FF2B5EF4-FFF2-40B4-BE49-F238E27FC236}">
                  <a16:creationId xmlns:a16="http://schemas.microsoft.com/office/drawing/2014/main" id="{41BB73F1-697D-2784-1D7E-E8FD22EE8464}"/>
                </a:ext>
              </a:extLst>
            </p:cNvPr>
            <p:cNvSpPr txBox="1"/>
            <p:nvPr/>
          </p:nvSpPr>
          <p:spPr>
            <a:xfrm>
              <a:off x="7431994" y="59601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3" name="文本框 35">
              <a:extLst>
                <a:ext uri="{FF2B5EF4-FFF2-40B4-BE49-F238E27FC236}">
                  <a16:creationId xmlns:a16="http://schemas.microsoft.com/office/drawing/2014/main" id="{AC801D29-3E05-8DDE-767F-E42F5140FE01}"/>
                </a:ext>
              </a:extLst>
            </p:cNvPr>
            <p:cNvSpPr txBox="1"/>
            <p:nvPr/>
          </p:nvSpPr>
          <p:spPr>
            <a:xfrm>
              <a:off x="8481071" y="59601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AFBF8C91-DEA4-599C-8027-F2C4FD56E3C5}"/>
              </a:ext>
            </a:extLst>
          </p:cNvPr>
          <p:cNvSpPr txBox="1"/>
          <p:nvPr/>
        </p:nvSpPr>
        <p:spPr>
          <a:xfrm>
            <a:off x="5119323" y="3035889"/>
            <a:ext cx="303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2E75B6"/>
                </a:solidFill>
              </a:rPr>
              <a:t>trues: {0,3} -&gt; {1,1,3}</a:t>
            </a:r>
          </a:p>
          <a:p>
            <a:r>
              <a:rPr lang="en-US" altLang="zh-CN" sz="2200" b="1" dirty="0" err="1">
                <a:solidFill>
                  <a:srgbClr val="2E75B6"/>
                </a:solidFill>
              </a:rPr>
              <a:t>falses</a:t>
            </a:r>
            <a:r>
              <a:rPr lang="en-US" altLang="zh-CN" sz="2200" b="1" dirty="0">
                <a:solidFill>
                  <a:srgbClr val="2E75B6"/>
                </a:solidFill>
              </a:rPr>
              <a:t>: {1,1,4}</a:t>
            </a:r>
            <a:endParaRPr lang="zh-CN" altLang="en-US" sz="2200" b="1" dirty="0">
              <a:solidFill>
                <a:srgbClr val="2E75B6"/>
              </a:solidFill>
            </a:endParaRPr>
          </a:p>
        </p:txBody>
      </p:sp>
      <p:sp>
        <p:nvSpPr>
          <p:cNvPr id="39" name="AutoShape 9">
            <a:extLst>
              <a:ext uri="{FF2B5EF4-FFF2-40B4-BE49-F238E27FC236}">
                <a16:creationId xmlns:a16="http://schemas.microsoft.com/office/drawing/2014/main" id="{6497EB0C-F6A2-E860-8B73-6ACEB15CA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433" y="3881918"/>
            <a:ext cx="2092865" cy="536246"/>
          </a:xfrm>
          <a:prstGeom prst="wedgeRoundRectCallout">
            <a:avLst>
              <a:gd name="adj1" fmla="val -33680"/>
              <a:gd name="adj2" fmla="val -105803"/>
              <a:gd name="adj3" fmla="val 16667"/>
            </a:avLst>
          </a:prstGeom>
          <a:solidFill>
            <a:srgbClr val="0070C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patch lists</a:t>
            </a:r>
          </a:p>
        </p:txBody>
      </p:sp>
    </p:spTree>
    <p:extLst>
      <p:ext uri="{BB962C8B-B14F-4D97-AF65-F5344CB8AC3E}">
        <p14:creationId xmlns:p14="http://schemas.microsoft.com/office/powerpoint/2010/main" val="129256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D0D16-BA21-9135-E546-41640A1B96D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64BC498-8265-48D3-2124-BA1364EBABDB}"/>
              </a:ext>
            </a:extLst>
          </p:cNvPr>
          <p:cNvSpPr/>
          <p:nvPr/>
        </p:nvSpPr>
        <p:spPr>
          <a:xfrm>
            <a:off x="3780206" y="2256264"/>
            <a:ext cx="655607" cy="1525346"/>
          </a:xfrm>
          <a:prstGeom prst="rect">
            <a:avLst/>
          </a:prstGeom>
          <a:noFill/>
          <a:ln w="3810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C675B18-B2CC-C4E0-0CCA-A3331E192D2F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>
            <a:off x="4108010" y="3781610"/>
            <a:ext cx="586757" cy="1369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014A839-9D61-EAAC-071B-B2829A4FED26}"/>
              </a:ext>
            </a:extLst>
          </p:cNvPr>
          <p:cNvSpPr/>
          <p:nvPr/>
        </p:nvSpPr>
        <p:spPr>
          <a:xfrm>
            <a:off x="1871054" y="5151013"/>
            <a:ext cx="1339970" cy="8913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abstract syntax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644A67-B092-84E4-4E02-FDABAF214416}"/>
              </a:ext>
            </a:extLst>
          </p:cNvPr>
          <p:cNvSpPr/>
          <p:nvPr/>
        </p:nvSpPr>
        <p:spPr>
          <a:xfrm>
            <a:off x="4024782" y="5151013"/>
            <a:ext cx="1339970" cy="8913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 generator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14A839-9D61-EAAC-071B-B2829A4FED26}"/>
              </a:ext>
            </a:extLst>
          </p:cNvPr>
          <p:cNvSpPr/>
          <p:nvPr/>
        </p:nvSpPr>
        <p:spPr>
          <a:xfrm>
            <a:off x="6129629" y="5151013"/>
            <a:ext cx="1339970" cy="8913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IR code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F09E6C0-5A5B-8B7F-198C-29D4A31221E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211024" y="5596711"/>
            <a:ext cx="813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6142208-8185-B472-0A18-AC4D614BAA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64752" y="5596711"/>
            <a:ext cx="764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CAFEF88-D369-561E-2D0E-130C3B81F593}"/>
              </a:ext>
            </a:extLst>
          </p:cNvPr>
          <p:cNvSpPr/>
          <p:nvPr/>
        </p:nvSpPr>
        <p:spPr>
          <a:xfrm>
            <a:off x="7564491" y="4726965"/>
            <a:ext cx="1339970" cy="1705317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read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x</a:t>
            </a:r>
          </a:p>
          <a:p>
            <a:r>
              <a:rPr lang="en-US" altLang="zh-CN" sz="1800" b="1" dirty="0"/>
              <a:t>t1=x&gt;0</a:t>
            </a:r>
          </a:p>
          <a:p>
            <a:r>
              <a:rPr lang="en-US" altLang="zh-CN" sz="1800" b="1" dirty="0" err="1"/>
              <a:t>if_false</a:t>
            </a:r>
            <a:r>
              <a:rPr lang="en-US" altLang="zh-CN" sz="1800" b="1" dirty="0"/>
              <a:t> t1 </a:t>
            </a:r>
            <a:r>
              <a:rPr lang="en-US" altLang="zh-CN" sz="1800" b="1" dirty="0" err="1"/>
              <a:t>goto</a:t>
            </a:r>
            <a:r>
              <a:rPr lang="en-US" altLang="zh-CN" sz="1800" b="1" dirty="0"/>
              <a:t> L1</a:t>
            </a:r>
          </a:p>
          <a:p>
            <a:r>
              <a:rPr lang="en-US" altLang="zh-CN" sz="1800" b="1" dirty="0"/>
              <a:t>fact=1</a:t>
            </a:r>
          </a:p>
          <a:p>
            <a:r>
              <a:rPr lang="en-US" altLang="zh-CN" sz="1800" b="1" dirty="0"/>
              <a:t>…</a:t>
            </a:r>
          </a:p>
        </p:txBody>
      </p:sp>
      <p:pic>
        <p:nvPicPr>
          <p:cNvPr id="16" name="图片 15" descr="形状&#10;&#10;中度可信度描述已自动生成">
            <a:extLst>
              <a:ext uri="{FF2B5EF4-FFF2-40B4-BE49-F238E27FC236}">
                <a16:creationId xmlns:a16="http://schemas.microsoft.com/office/drawing/2014/main" id="{A24AD07E-E183-9228-C4E0-D33AA911F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89" y="4808999"/>
            <a:ext cx="1659287" cy="1541251"/>
          </a:xfrm>
          <a:prstGeom prst="rect">
            <a:avLst/>
          </a:prstGeom>
        </p:spPr>
      </p:pic>
      <p:grpSp>
        <p:nvGrpSpPr>
          <p:cNvPr id="14" name="object 3">
            <a:extLst>
              <a:ext uri="{FF2B5EF4-FFF2-40B4-BE49-F238E27FC236}">
                <a16:creationId xmlns:a16="http://schemas.microsoft.com/office/drawing/2014/main" id="{45D7CE23-B9CB-D6FD-B40C-97C986A18384}"/>
              </a:ext>
            </a:extLst>
          </p:cNvPr>
          <p:cNvGrpSpPr/>
          <p:nvPr/>
        </p:nvGrpSpPr>
        <p:grpSpPr>
          <a:xfrm>
            <a:off x="1439055" y="2301308"/>
            <a:ext cx="6689090" cy="1417320"/>
            <a:chOff x="1408143" y="1698527"/>
            <a:chExt cx="6689090" cy="1417320"/>
          </a:xfrm>
        </p:grpSpPr>
        <p:pic>
          <p:nvPicPr>
            <p:cNvPr id="15" name="object 4">
              <a:extLst>
                <a:ext uri="{FF2B5EF4-FFF2-40B4-BE49-F238E27FC236}">
                  <a16:creationId xmlns:a16="http://schemas.microsoft.com/office/drawing/2014/main" id="{61580D25-5E13-87B0-F5DB-CCBF66DDFD3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8143" y="1698527"/>
              <a:ext cx="431999" cy="1417129"/>
            </a:xfrm>
            <a:prstGeom prst="rect">
              <a:avLst/>
            </a:prstGeom>
          </p:spPr>
        </p:pic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8DAC770D-F572-3E09-AEBB-87AFF9744A9B}"/>
                </a:ext>
              </a:extLst>
            </p:cNvPr>
            <p:cNvSpPr/>
            <p:nvPr/>
          </p:nvSpPr>
          <p:spPr>
            <a:xfrm>
              <a:off x="5381536" y="2347543"/>
              <a:ext cx="2715895" cy="57150"/>
            </a:xfrm>
            <a:custGeom>
              <a:avLst/>
              <a:gdLst/>
              <a:ahLst/>
              <a:cxnLst/>
              <a:rect l="l" t="t" r="r" b="b"/>
              <a:pathLst>
                <a:path w="2715895" h="57150">
                  <a:moveTo>
                    <a:pt x="355574" y="28575"/>
                  </a:moveTo>
                  <a:lnTo>
                    <a:pt x="298424" y="0"/>
                  </a:lnTo>
                  <a:lnTo>
                    <a:pt x="298424" y="21437"/>
                  </a:lnTo>
                  <a:lnTo>
                    <a:pt x="0" y="21437"/>
                  </a:lnTo>
                  <a:lnTo>
                    <a:pt x="0" y="35725"/>
                  </a:lnTo>
                  <a:lnTo>
                    <a:pt x="298424" y="35725"/>
                  </a:lnTo>
                  <a:lnTo>
                    <a:pt x="298424" y="57150"/>
                  </a:lnTo>
                  <a:lnTo>
                    <a:pt x="355574" y="28575"/>
                  </a:lnTo>
                  <a:close/>
                </a:path>
                <a:path w="2715895" h="57150">
                  <a:moveTo>
                    <a:pt x="2715298" y="28575"/>
                  </a:moveTo>
                  <a:lnTo>
                    <a:pt x="2658148" y="0"/>
                  </a:lnTo>
                  <a:lnTo>
                    <a:pt x="2658148" y="21437"/>
                  </a:lnTo>
                  <a:lnTo>
                    <a:pt x="2377440" y="21437"/>
                  </a:lnTo>
                  <a:lnTo>
                    <a:pt x="2377440" y="35725"/>
                  </a:lnTo>
                  <a:lnTo>
                    <a:pt x="2658148" y="35725"/>
                  </a:lnTo>
                  <a:lnTo>
                    <a:pt x="2658148" y="57150"/>
                  </a:lnTo>
                  <a:lnTo>
                    <a:pt x="2715298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object 8">
            <a:extLst>
              <a:ext uri="{FF2B5EF4-FFF2-40B4-BE49-F238E27FC236}">
                <a16:creationId xmlns:a16="http://schemas.microsoft.com/office/drawing/2014/main" id="{525D41ED-12C0-0E02-CE14-8B75FF77A1A0}"/>
              </a:ext>
            </a:extLst>
          </p:cNvPr>
          <p:cNvSpPr txBox="1"/>
          <p:nvPr/>
        </p:nvSpPr>
        <p:spPr>
          <a:xfrm>
            <a:off x="1528441" y="2434121"/>
            <a:ext cx="2540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词法分析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grpSp>
        <p:nvGrpSpPr>
          <p:cNvPr id="19" name="object 9">
            <a:extLst>
              <a:ext uri="{FF2B5EF4-FFF2-40B4-BE49-F238E27FC236}">
                <a16:creationId xmlns:a16="http://schemas.microsoft.com/office/drawing/2014/main" id="{0FD70F96-BBA5-2BB1-AE9F-11C4423C5116}"/>
              </a:ext>
            </a:extLst>
          </p:cNvPr>
          <p:cNvGrpSpPr/>
          <p:nvPr/>
        </p:nvGrpSpPr>
        <p:grpSpPr>
          <a:xfrm>
            <a:off x="1300613" y="2146137"/>
            <a:ext cx="3101340" cy="2031364"/>
            <a:chOff x="1269701" y="1543356"/>
            <a:chExt cx="3101340" cy="2031364"/>
          </a:xfrm>
        </p:grpSpPr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8E9CA00F-F216-C963-1D32-1262BB625AC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7999" y="1716656"/>
              <a:ext cx="432000" cy="1400633"/>
            </a:xfrm>
            <a:prstGeom prst="rect">
              <a:avLst/>
            </a:prstGeom>
          </p:spPr>
        </p:pic>
        <p:pic>
          <p:nvPicPr>
            <p:cNvPr id="21" name="object 11">
              <a:extLst>
                <a:ext uri="{FF2B5EF4-FFF2-40B4-BE49-F238E27FC236}">
                  <a16:creationId xmlns:a16="http://schemas.microsoft.com/office/drawing/2014/main" id="{3BBC937B-CDC3-2552-B6AB-24566AC5351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1800" y="1700160"/>
              <a:ext cx="431999" cy="1417129"/>
            </a:xfrm>
            <a:prstGeom prst="rect">
              <a:avLst/>
            </a:prstGeom>
          </p:spPr>
        </p:pic>
        <p:sp>
          <p:nvSpPr>
            <p:cNvPr id="22" name="object 12">
              <a:extLst>
                <a:ext uri="{FF2B5EF4-FFF2-40B4-BE49-F238E27FC236}">
                  <a16:creationId xmlns:a16="http://schemas.microsoft.com/office/drawing/2014/main" id="{217B4214-5C8A-243B-1A10-A1A5C71C5304}"/>
                </a:ext>
              </a:extLst>
            </p:cNvPr>
            <p:cNvSpPr/>
            <p:nvPr/>
          </p:nvSpPr>
          <p:spPr>
            <a:xfrm>
              <a:off x="1279226" y="1552881"/>
              <a:ext cx="2023110" cy="2012314"/>
            </a:xfrm>
            <a:custGeom>
              <a:avLst/>
              <a:gdLst/>
              <a:ahLst/>
              <a:cxnLst/>
              <a:rect l="l" t="t" r="r" b="b"/>
              <a:pathLst>
                <a:path w="2023110" h="2012314">
                  <a:moveTo>
                    <a:pt x="0" y="0"/>
                  </a:moveTo>
                  <a:lnTo>
                    <a:pt x="2023111" y="0"/>
                  </a:lnTo>
                  <a:lnTo>
                    <a:pt x="2023111" y="2012219"/>
                  </a:lnTo>
                  <a:lnTo>
                    <a:pt x="0" y="201221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23" name="object 13">
              <a:extLst>
                <a:ext uri="{FF2B5EF4-FFF2-40B4-BE49-F238E27FC236}">
                  <a16:creationId xmlns:a16="http://schemas.microsoft.com/office/drawing/2014/main" id="{B3ADB037-5F10-8B31-3A64-4FC6EFFB6A7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4681" y="1706285"/>
              <a:ext cx="575999" cy="1417128"/>
            </a:xfrm>
            <a:prstGeom prst="rect">
              <a:avLst/>
            </a:prstGeom>
          </p:spPr>
        </p:pic>
      </p:grpSp>
      <p:sp>
        <p:nvSpPr>
          <p:cNvPr id="24" name="object 14">
            <a:extLst>
              <a:ext uri="{FF2B5EF4-FFF2-40B4-BE49-F238E27FC236}">
                <a16:creationId xmlns:a16="http://schemas.microsoft.com/office/drawing/2014/main" id="{AF697A32-4A66-F474-5B88-23D406BE6B08}"/>
              </a:ext>
            </a:extLst>
          </p:cNvPr>
          <p:cNvSpPr txBox="1"/>
          <p:nvPr/>
        </p:nvSpPr>
        <p:spPr>
          <a:xfrm>
            <a:off x="3863966" y="2556040"/>
            <a:ext cx="491490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60"/>
              </a:spcBef>
            </a:pPr>
            <a:r>
              <a:rPr sz="1800" b="1" spc="5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中间</a:t>
            </a:r>
            <a:r>
              <a:rPr sz="1800" b="1" spc="-25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代码</a:t>
            </a:r>
            <a:r>
              <a:rPr sz="1800" b="1" spc="-3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生成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pic>
        <p:nvPicPr>
          <p:cNvPr id="25" name="object 15">
            <a:extLst>
              <a:ext uri="{FF2B5EF4-FFF2-40B4-BE49-F238E27FC236}">
                <a16:creationId xmlns:a16="http://schemas.microsoft.com/office/drawing/2014/main" id="{269CB6CC-A24D-AED1-F318-C4C4B1E63C6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54831" y="2309066"/>
            <a:ext cx="575999" cy="1404569"/>
          </a:xfrm>
          <a:prstGeom prst="rect">
            <a:avLst/>
          </a:prstGeom>
        </p:spPr>
      </p:pic>
      <p:sp>
        <p:nvSpPr>
          <p:cNvPr id="26" name="object 19">
            <a:extLst>
              <a:ext uri="{FF2B5EF4-FFF2-40B4-BE49-F238E27FC236}">
                <a16:creationId xmlns:a16="http://schemas.microsoft.com/office/drawing/2014/main" id="{C4877EC7-D5DE-F39C-AC78-80DBD87F38FF}"/>
              </a:ext>
            </a:extLst>
          </p:cNvPr>
          <p:cNvSpPr/>
          <p:nvPr/>
        </p:nvSpPr>
        <p:spPr>
          <a:xfrm>
            <a:off x="3669290" y="2155607"/>
            <a:ext cx="1735455" cy="2012314"/>
          </a:xfrm>
          <a:custGeom>
            <a:avLst/>
            <a:gdLst/>
            <a:ahLst/>
            <a:cxnLst/>
            <a:rect l="l" t="t" r="r" b="b"/>
            <a:pathLst>
              <a:path w="1735454" h="2012314">
                <a:moveTo>
                  <a:pt x="0" y="0"/>
                </a:moveTo>
                <a:lnTo>
                  <a:pt x="1735073" y="0"/>
                </a:lnTo>
                <a:lnTo>
                  <a:pt x="1735073" y="2012219"/>
                </a:lnTo>
                <a:lnTo>
                  <a:pt x="0" y="201221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35A5C122-7C18-8057-9C6B-07A482FD55C3}"/>
              </a:ext>
            </a:extLst>
          </p:cNvPr>
          <p:cNvSpPr txBox="1"/>
          <p:nvPr/>
        </p:nvSpPr>
        <p:spPr>
          <a:xfrm>
            <a:off x="4321613" y="381154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中端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grpSp>
        <p:nvGrpSpPr>
          <p:cNvPr id="28" name="object 21">
            <a:extLst>
              <a:ext uri="{FF2B5EF4-FFF2-40B4-BE49-F238E27FC236}">
                <a16:creationId xmlns:a16="http://schemas.microsoft.com/office/drawing/2014/main" id="{298F0F8A-EEF2-7B37-4694-13F004B00329}"/>
              </a:ext>
            </a:extLst>
          </p:cNvPr>
          <p:cNvGrpSpPr/>
          <p:nvPr/>
        </p:nvGrpSpPr>
        <p:grpSpPr>
          <a:xfrm>
            <a:off x="5891282" y="2301306"/>
            <a:ext cx="1808480" cy="1412875"/>
            <a:chOff x="5860370" y="1698525"/>
            <a:chExt cx="1808480" cy="1412875"/>
          </a:xfrm>
        </p:grpSpPr>
        <p:pic>
          <p:nvPicPr>
            <p:cNvPr id="29" name="object 22">
              <a:extLst>
                <a:ext uri="{FF2B5EF4-FFF2-40B4-BE49-F238E27FC236}">
                  <a16:creationId xmlns:a16="http://schemas.microsoft.com/office/drawing/2014/main" id="{1E4F0D5D-9D6A-359C-5DB5-AD5631EEC5C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60370" y="1698527"/>
              <a:ext cx="432000" cy="1412326"/>
            </a:xfrm>
            <a:prstGeom prst="rect">
              <a:avLst/>
            </a:prstGeom>
          </p:spPr>
        </p:pic>
        <p:pic>
          <p:nvPicPr>
            <p:cNvPr id="30" name="object 23">
              <a:extLst>
                <a:ext uri="{FF2B5EF4-FFF2-40B4-BE49-F238E27FC236}">
                  <a16:creationId xmlns:a16="http://schemas.microsoft.com/office/drawing/2014/main" id="{5F5F2264-807C-1579-B016-6E600B81EE0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6344" y="1698525"/>
              <a:ext cx="431999" cy="1412327"/>
            </a:xfrm>
            <a:prstGeom prst="rect">
              <a:avLst/>
            </a:prstGeom>
          </p:spPr>
        </p:pic>
      </p:grpSp>
      <p:grpSp>
        <p:nvGrpSpPr>
          <p:cNvPr id="31" name="object 25">
            <a:extLst>
              <a:ext uri="{FF2B5EF4-FFF2-40B4-BE49-F238E27FC236}">
                <a16:creationId xmlns:a16="http://schemas.microsoft.com/office/drawing/2014/main" id="{A0A2D05D-7618-281C-8261-90992C53CEF1}"/>
              </a:ext>
            </a:extLst>
          </p:cNvPr>
          <p:cNvGrpSpPr/>
          <p:nvPr/>
        </p:nvGrpSpPr>
        <p:grpSpPr>
          <a:xfrm>
            <a:off x="5749166" y="2143193"/>
            <a:ext cx="2042160" cy="2031364"/>
            <a:chOff x="5718254" y="1540412"/>
            <a:chExt cx="2042160" cy="2031364"/>
          </a:xfrm>
        </p:grpSpPr>
        <p:pic>
          <p:nvPicPr>
            <p:cNvPr id="32" name="object 26">
              <a:extLst>
                <a:ext uri="{FF2B5EF4-FFF2-40B4-BE49-F238E27FC236}">
                  <a16:creationId xmlns:a16="http://schemas.microsoft.com/office/drawing/2014/main" id="{1C37C5B5-BE1A-28B6-ED1A-9C8E09315CE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9882" y="1698525"/>
              <a:ext cx="432000" cy="1418763"/>
            </a:xfrm>
            <a:prstGeom prst="rect">
              <a:avLst/>
            </a:prstGeom>
          </p:spPr>
        </p:pic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E9327EAF-957D-461D-762E-1939F3F442F7}"/>
                </a:ext>
              </a:extLst>
            </p:cNvPr>
            <p:cNvSpPr/>
            <p:nvPr/>
          </p:nvSpPr>
          <p:spPr>
            <a:xfrm>
              <a:off x="5727779" y="1549937"/>
              <a:ext cx="2023110" cy="2012314"/>
            </a:xfrm>
            <a:custGeom>
              <a:avLst/>
              <a:gdLst/>
              <a:ahLst/>
              <a:cxnLst/>
              <a:rect l="l" t="t" r="r" b="b"/>
              <a:pathLst>
                <a:path w="2023109" h="2012314">
                  <a:moveTo>
                    <a:pt x="0" y="0"/>
                  </a:moveTo>
                  <a:lnTo>
                    <a:pt x="2023110" y="0"/>
                  </a:lnTo>
                  <a:lnTo>
                    <a:pt x="2023110" y="2012219"/>
                  </a:lnTo>
                  <a:lnTo>
                    <a:pt x="0" y="201221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4" name="object 30">
            <a:extLst>
              <a:ext uri="{FF2B5EF4-FFF2-40B4-BE49-F238E27FC236}">
                <a16:creationId xmlns:a16="http://schemas.microsoft.com/office/drawing/2014/main" id="{5E156255-23CE-3191-9EE0-AEB6A48C187E}"/>
              </a:ext>
            </a:extLst>
          </p:cNvPr>
          <p:cNvGrpSpPr/>
          <p:nvPr/>
        </p:nvGrpSpPr>
        <p:grpSpPr>
          <a:xfrm>
            <a:off x="1003698" y="2004443"/>
            <a:ext cx="6910070" cy="2290445"/>
            <a:chOff x="972786" y="1401662"/>
            <a:chExt cx="6910070" cy="2290445"/>
          </a:xfrm>
        </p:grpSpPr>
        <p:sp>
          <p:nvSpPr>
            <p:cNvPr id="35" name="object 31">
              <a:extLst>
                <a:ext uri="{FF2B5EF4-FFF2-40B4-BE49-F238E27FC236}">
                  <a16:creationId xmlns:a16="http://schemas.microsoft.com/office/drawing/2014/main" id="{DC1348D1-020F-7D00-DF39-76EE286C9D8C}"/>
                </a:ext>
              </a:extLst>
            </p:cNvPr>
            <p:cNvSpPr/>
            <p:nvPr/>
          </p:nvSpPr>
          <p:spPr>
            <a:xfrm>
              <a:off x="983898" y="1412774"/>
              <a:ext cx="6887845" cy="2268220"/>
            </a:xfrm>
            <a:custGeom>
              <a:avLst/>
              <a:gdLst/>
              <a:ahLst/>
              <a:cxnLst/>
              <a:rect l="l" t="t" r="r" b="b"/>
              <a:pathLst>
                <a:path w="6887845" h="2268220">
                  <a:moveTo>
                    <a:pt x="0" y="0"/>
                  </a:moveTo>
                  <a:lnTo>
                    <a:pt x="6887295" y="0"/>
                  </a:lnTo>
                  <a:lnTo>
                    <a:pt x="6887295" y="2268000"/>
                  </a:lnTo>
                  <a:lnTo>
                    <a:pt x="0" y="2268000"/>
                  </a:lnTo>
                  <a:lnTo>
                    <a:pt x="0" y="0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6" name="object 32">
              <a:extLst>
                <a:ext uri="{FF2B5EF4-FFF2-40B4-BE49-F238E27FC236}">
                  <a16:creationId xmlns:a16="http://schemas.microsoft.com/office/drawing/2014/main" id="{9621CCFC-359D-BFDA-DD47-598917EA8F4A}"/>
                </a:ext>
              </a:extLst>
            </p:cNvPr>
            <p:cNvSpPr/>
            <p:nvPr/>
          </p:nvSpPr>
          <p:spPr>
            <a:xfrm>
              <a:off x="3312807" y="2361107"/>
              <a:ext cx="335280" cy="57150"/>
            </a:xfrm>
            <a:custGeom>
              <a:avLst/>
              <a:gdLst/>
              <a:ahLst/>
              <a:cxnLst/>
              <a:rect l="l" t="t" r="r" b="b"/>
              <a:pathLst>
                <a:path w="335279" h="57150">
                  <a:moveTo>
                    <a:pt x="335191" y="28575"/>
                  </a:moveTo>
                  <a:lnTo>
                    <a:pt x="320903" y="21424"/>
                  </a:lnTo>
                  <a:lnTo>
                    <a:pt x="278041" y="0"/>
                  </a:lnTo>
                  <a:lnTo>
                    <a:pt x="278041" y="21424"/>
                  </a:lnTo>
                  <a:lnTo>
                    <a:pt x="0" y="21424"/>
                  </a:lnTo>
                  <a:lnTo>
                    <a:pt x="0" y="35712"/>
                  </a:lnTo>
                  <a:lnTo>
                    <a:pt x="278041" y="35712"/>
                  </a:lnTo>
                  <a:lnTo>
                    <a:pt x="278041" y="57150"/>
                  </a:lnTo>
                  <a:lnTo>
                    <a:pt x="320903" y="35712"/>
                  </a:lnTo>
                  <a:lnTo>
                    <a:pt x="33519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7" name="object 38">
            <a:extLst>
              <a:ext uri="{FF2B5EF4-FFF2-40B4-BE49-F238E27FC236}">
                <a16:creationId xmlns:a16="http://schemas.microsoft.com/office/drawing/2014/main" id="{C4822E1E-CB45-0961-3E13-4FE6F019FC58}"/>
              </a:ext>
            </a:extLst>
          </p:cNvPr>
          <p:cNvGrpSpPr/>
          <p:nvPr/>
        </p:nvGrpSpPr>
        <p:grpSpPr>
          <a:xfrm>
            <a:off x="1858508" y="2950320"/>
            <a:ext cx="963852" cy="70711"/>
            <a:chOff x="1827596" y="2347539"/>
            <a:chExt cx="963852" cy="70711"/>
          </a:xfrm>
        </p:grpSpPr>
        <p:pic>
          <p:nvPicPr>
            <p:cNvPr id="38" name="object 39">
              <a:extLst>
                <a:ext uri="{FF2B5EF4-FFF2-40B4-BE49-F238E27FC236}">
                  <a16:creationId xmlns:a16="http://schemas.microsoft.com/office/drawing/2014/main" id="{2B6BFF9F-12A2-244A-D604-F7B38378C02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04413" y="2347539"/>
              <a:ext cx="287035" cy="70711"/>
            </a:xfrm>
            <a:prstGeom prst="rect">
              <a:avLst/>
            </a:prstGeom>
          </p:spPr>
        </p:pic>
        <p:pic>
          <p:nvPicPr>
            <p:cNvPr id="39" name="object 40">
              <a:extLst>
                <a:ext uri="{FF2B5EF4-FFF2-40B4-BE49-F238E27FC236}">
                  <a16:creationId xmlns:a16="http://schemas.microsoft.com/office/drawing/2014/main" id="{B00ABB9D-71E9-C046-4F7D-A1DCCFC48F1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27596" y="2347539"/>
              <a:ext cx="287033" cy="70711"/>
            </a:xfrm>
            <a:prstGeom prst="rect">
              <a:avLst/>
            </a:prstGeom>
          </p:spPr>
        </p:pic>
      </p:grpSp>
      <p:sp>
        <p:nvSpPr>
          <p:cNvPr id="40" name="object 42">
            <a:extLst>
              <a:ext uri="{FF2B5EF4-FFF2-40B4-BE49-F238E27FC236}">
                <a16:creationId xmlns:a16="http://schemas.microsoft.com/office/drawing/2014/main" id="{6A80114C-B1F4-AB82-DBE8-312331C4B92C}"/>
              </a:ext>
            </a:extLst>
          </p:cNvPr>
          <p:cNvSpPr txBox="1"/>
          <p:nvPr/>
        </p:nvSpPr>
        <p:spPr>
          <a:xfrm>
            <a:off x="2078527" y="2433592"/>
            <a:ext cx="1084580" cy="167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  <a:tabLst>
                <a:tab pos="842644" algn="l"/>
              </a:tabLst>
            </a:pP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语</a:t>
            </a:r>
            <a:r>
              <a:rPr sz="1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	</a:t>
            </a: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语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  <a:p>
            <a:pPr marL="133985">
              <a:lnSpc>
                <a:spcPct val="100000"/>
              </a:lnSpc>
              <a:spcBef>
                <a:spcPts val="20"/>
              </a:spcBef>
              <a:tabLst>
                <a:tab pos="842644" algn="l"/>
              </a:tabLst>
            </a:pP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法</a:t>
            </a:r>
            <a:r>
              <a:rPr sz="1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	</a:t>
            </a: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义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  <a:p>
            <a:pPr marL="133985">
              <a:lnSpc>
                <a:spcPts val="2125"/>
              </a:lnSpc>
              <a:spcBef>
                <a:spcPts val="50"/>
              </a:spcBef>
              <a:tabLst>
                <a:tab pos="842644" algn="l"/>
              </a:tabLst>
            </a:pP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分</a:t>
            </a:r>
            <a:r>
              <a:rPr sz="1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	</a:t>
            </a: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分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  <a:p>
            <a:pPr marL="133985">
              <a:lnSpc>
                <a:spcPts val="2125"/>
              </a:lnSpc>
              <a:tabLst>
                <a:tab pos="842644" algn="l"/>
              </a:tabLst>
            </a:pP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析</a:t>
            </a:r>
            <a:r>
              <a:rPr sz="1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	</a:t>
            </a:r>
            <a:r>
              <a:rPr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析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1800" b="1" spc="-25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前端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8528899F-0F90-F972-6E53-F6DAC7086ACE}"/>
              </a:ext>
            </a:extLst>
          </p:cNvPr>
          <p:cNvSpPr/>
          <p:nvPr/>
        </p:nvSpPr>
        <p:spPr>
          <a:xfrm>
            <a:off x="4419834" y="2952722"/>
            <a:ext cx="335280" cy="57150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8C7806A3-3C2A-A24B-91B7-2BA519926AF6}"/>
              </a:ext>
            </a:extLst>
          </p:cNvPr>
          <p:cNvSpPr txBox="1"/>
          <p:nvPr/>
        </p:nvSpPr>
        <p:spPr>
          <a:xfrm>
            <a:off x="4800104" y="2465938"/>
            <a:ext cx="491490" cy="111908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60"/>
              </a:spcBef>
            </a:pPr>
            <a:r>
              <a:rPr lang="en-US" sz="1800" b="1" spc="5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机器无关代码优化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E8509DAC-C35C-0256-4B93-D1824E4DC29A}"/>
              </a:ext>
            </a:extLst>
          </p:cNvPr>
          <p:cNvSpPr txBox="1"/>
          <p:nvPr/>
        </p:nvSpPr>
        <p:spPr>
          <a:xfrm>
            <a:off x="5977060" y="2422747"/>
            <a:ext cx="25400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lang="zh-CN" altLang="en-US"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指令选择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47B3A86B-F8C2-BAF8-A152-6352074F2411}"/>
              </a:ext>
            </a:extLst>
          </p:cNvPr>
          <p:cNvSpPr txBox="1"/>
          <p:nvPr/>
        </p:nvSpPr>
        <p:spPr>
          <a:xfrm>
            <a:off x="6677228" y="2319437"/>
            <a:ext cx="254000" cy="13965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lang="zh-CN" altLang="en-US"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寄存器分配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458BBA68-6797-1F65-4B2A-706764F84032}"/>
              </a:ext>
            </a:extLst>
          </p:cNvPr>
          <p:cNvSpPr txBox="1"/>
          <p:nvPr/>
        </p:nvSpPr>
        <p:spPr>
          <a:xfrm>
            <a:off x="7353280" y="2431724"/>
            <a:ext cx="25400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lang="zh-CN" altLang="en-US" sz="1800" b="1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指令调度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id="{22E93366-9A8F-62FB-1115-17E1BF66B059}"/>
              </a:ext>
            </a:extLst>
          </p:cNvPr>
          <p:cNvSpPr txBox="1"/>
          <p:nvPr/>
        </p:nvSpPr>
        <p:spPr>
          <a:xfrm>
            <a:off x="6562928" y="3821439"/>
            <a:ext cx="482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b="1" spc="-25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后端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sp>
        <p:nvSpPr>
          <p:cNvPr id="47" name="object 32">
            <a:extLst>
              <a:ext uri="{FF2B5EF4-FFF2-40B4-BE49-F238E27FC236}">
                <a16:creationId xmlns:a16="http://schemas.microsoft.com/office/drawing/2014/main" id="{02065545-9F25-F718-BABE-E924D8B86EAF}"/>
              </a:ext>
            </a:extLst>
          </p:cNvPr>
          <p:cNvSpPr/>
          <p:nvPr/>
        </p:nvSpPr>
        <p:spPr>
          <a:xfrm>
            <a:off x="6323282" y="2950321"/>
            <a:ext cx="278448" cy="46480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object 32">
            <a:extLst>
              <a:ext uri="{FF2B5EF4-FFF2-40B4-BE49-F238E27FC236}">
                <a16:creationId xmlns:a16="http://schemas.microsoft.com/office/drawing/2014/main" id="{20D3FCAD-C4D3-0206-A2A0-56F222304E69}"/>
              </a:ext>
            </a:extLst>
          </p:cNvPr>
          <p:cNvSpPr/>
          <p:nvPr/>
        </p:nvSpPr>
        <p:spPr>
          <a:xfrm>
            <a:off x="7024572" y="2941028"/>
            <a:ext cx="252636" cy="45719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04930D2B-15BF-BA11-A98A-00835CA6CE7A}"/>
              </a:ext>
            </a:extLst>
          </p:cNvPr>
          <p:cNvSpPr txBox="1"/>
          <p:nvPr/>
        </p:nvSpPr>
        <p:spPr>
          <a:xfrm>
            <a:off x="202666" y="2637427"/>
            <a:ext cx="562610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400"/>
              </a:lnSpc>
              <a:spcBef>
                <a:spcPts val="75"/>
              </a:spcBef>
            </a:pPr>
            <a:r>
              <a:rPr sz="1400" b="1" spc="-20" dirty="0" err="1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程序员编写的源程序</a:t>
            </a:r>
            <a:endParaRPr sz="14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sp>
        <p:nvSpPr>
          <p:cNvPr id="51" name="object 7">
            <a:extLst>
              <a:ext uri="{FF2B5EF4-FFF2-40B4-BE49-F238E27FC236}">
                <a16:creationId xmlns:a16="http://schemas.microsoft.com/office/drawing/2014/main" id="{2E3746F1-E8C9-1CB7-6087-642E32D055D6}"/>
              </a:ext>
            </a:extLst>
          </p:cNvPr>
          <p:cNvSpPr txBox="1"/>
          <p:nvPr/>
        </p:nvSpPr>
        <p:spPr>
          <a:xfrm>
            <a:off x="8182361" y="2642055"/>
            <a:ext cx="739140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400"/>
              </a:lnSpc>
              <a:spcBef>
                <a:spcPts val="75"/>
              </a:spcBef>
            </a:pPr>
            <a:r>
              <a:rPr sz="1400" b="1" spc="-15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rPr>
              <a:t>机器硬件上运行的目标代码</a:t>
            </a:r>
            <a:endParaRPr sz="1400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</a:endParaRPr>
          </a:p>
        </p:txBody>
      </p:sp>
      <p:pic>
        <p:nvPicPr>
          <p:cNvPr id="53" name="object 44">
            <a:extLst>
              <a:ext uri="{FF2B5EF4-FFF2-40B4-BE49-F238E27FC236}">
                <a16:creationId xmlns:a16="http://schemas.microsoft.com/office/drawing/2014/main" id="{5B6C9771-B318-F35B-FC2D-E6CCFCF99548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596" y="3338749"/>
            <a:ext cx="783113" cy="656429"/>
          </a:xfrm>
          <a:prstGeom prst="rect">
            <a:avLst/>
          </a:prstGeom>
        </p:spPr>
      </p:pic>
      <p:pic>
        <p:nvPicPr>
          <p:cNvPr id="55" name="Picture 2" descr="What is a CPU? A beginner's guide to ...">
            <a:extLst>
              <a:ext uri="{FF2B5EF4-FFF2-40B4-BE49-F238E27FC236}">
                <a16:creationId xmlns:a16="http://schemas.microsoft.com/office/drawing/2014/main" id="{78A03805-F5ED-17D0-EA62-76792FE5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993" y="3344210"/>
            <a:ext cx="970027" cy="6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object 32">
            <a:extLst>
              <a:ext uri="{FF2B5EF4-FFF2-40B4-BE49-F238E27FC236}">
                <a16:creationId xmlns:a16="http://schemas.microsoft.com/office/drawing/2014/main" id="{EA3D3E0D-BF2E-EC1A-26C8-DBF73AF747B2}"/>
              </a:ext>
            </a:extLst>
          </p:cNvPr>
          <p:cNvSpPr/>
          <p:nvPr/>
        </p:nvSpPr>
        <p:spPr>
          <a:xfrm flipV="1">
            <a:off x="876069" y="2968632"/>
            <a:ext cx="407060" cy="45719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0F7447F-3004-581F-B47F-F7E9E6EAB69B}"/>
              </a:ext>
            </a:extLst>
          </p:cNvPr>
          <p:cNvGrpSpPr/>
          <p:nvPr/>
        </p:nvGrpSpPr>
        <p:grpSpPr>
          <a:xfrm>
            <a:off x="1310138" y="1221581"/>
            <a:ext cx="6474044" cy="3250408"/>
            <a:chOff x="1310138" y="1221581"/>
            <a:chExt cx="6474044" cy="325040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EB81B47D-84B8-7E9F-0105-20601BB86C98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1221581"/>
              <a:ext cx="0" cy="325040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3BC3989B-2260-4DE3-AE84-A68BAD4B79D7}"/>
                </a:ext>
              </a:extLst>
            </p:cNvPr>
            <p:cNvCxnSpPr>
              <a:cxnSpLocks/>
            </p:cNvCxnSpPr>
            <p:nvPr/>
          </p:nvCxnSpPr>
          <p:spPr>
            <a:xfrm>
              <a:off x="1310138" y="1221581"/>
              <a:ext cx="0" cy="325040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877A941A-5AA9-2BA5-3C6A-0C613BC6BD9C}"/>
                </a:ext>
              </a:extLst>
            </p:cNvPr>
            <p:cNvCxnSpPr>
              <a:cxnSpLocks/>
            </p:cNvCxnSpPr>
            <p:nvPr/>
          </p:nvCxnSpPr>
          <p:spPr>
            <a:xfrm>
              <a:off x="7784182" y="1221581"/>
              <a:ext cx="0" cy="325040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bject 20">
              <a:extLst>
                <a:ext uri="{FF2B5EF4-FFF2-40B4-BE49-F238E27FC236}">
                  <a16:creationId xmlns:a16="http://schemas.microsoft.com/office/drawing/2014/main" id="{15A06614-291F-2816-7E7F-F7ADD88FF8AC}"/>
                </a:ext>
              </a:extLst>
            </p:cNvPr>
            <p:cNvSpPr txBox="1"/>
            <p:nvPr/>
          </p:nvSpPr>
          <p:spPr>
            <a:xfrm>
              <a:off x="5936791" y="1309395"/>
              <a:ext cx="48260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1800" b="1" spc="-25" dirty="0">
                  <a:solidFill>
                    <a:schemeClr val="bg1">
                      <a:lumMod val="6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后端</a:t>
              </a:r>
              <a:endParaRPr sz="18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endParaRPr>
            </a:p>
          </p:txBody>
        </p: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1D2043EE-2443-5E3A-0637-7B533DA51F70}"/>
                </a:ext>
              </a:extLst>
            </p:cNvPr>
            <p:cNvCxnSpPr>
              <a:cxnSpLocks/>
            </p:cNvCxnSpPr>
            <p:nvPr/>
          </p:nvCxnSpPr>
          <p:spPr>
            <a:xfrm>
              <a:off x="4614687" y="1454306"/>
              <a:ext cx="125455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E76B0049-6DEF-D6D7-8050-5149B2D8B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6794" y="1454306"/>
              <a:ext cx="125455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bject 20">
              <a:extLst>
                <a:ext uri="{FF2B5EF4-FFF2-40B4-BE49-F238E27FC236}">
                  <a16:creationId xmlns:a16="http://schemas.microsoft.com/office/drawing/2014/main" id="{40E0898A-F3BC-BD2B-5A0D-0FF8823E3781}"/>
                </a:ext>
              </a:extLst>
            </p:cNvPr>
            <p:cNvSpPr txBox="1"/>
            <p:nvPr/>
          </p:nvSpPr>
          <p:spPr>
            <a:xfrm>
              <a:off x="2701661" y="1309395"/>
              <a:ext cx="48260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b="1" spc="-25" dirty="0">
                  <a:solidFill>
                    <a:schemeClr val="bg1">
                      <a:lumMod val="6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前</a:t>
              </a:r>
              <a:r>
                <a:rPr lang="zh-CN" altLang="en-US" sz="1800" b="1" spc="-25" dirty="0">
                  <a:solidFill>
                    <a:schemeClr val="bg1">
                      <a:lumMod val="6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端</a:t>
              </a:r>
              <a:endParaRPr sz="18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</a:endParaRPr>
            </a:p>
          </p:txBody>
        </p:sp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ECB53FD0-4CEC-AC78-ABC3-EA08FC3E5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8125" y="1454306"/>
              <a:ext cx="125455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37BB96EB-D860-D127-7913-6D92D4C7E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096" y="1454306"/>
              <a:ext cx="125455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43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" grpId="0" animBg="1"/>
      <p:bldP spid="5" grpId="0" animBg="1"/>
      <p:bldP spid="6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8953D-AA5A-EDC1-4D54-3A108D3B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F7E34-063F-F9E2-7F49-1A499CDA8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1520562"/>
            <a:ext cx="8449733" cy="35014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Sometimes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equivalent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kind.</a:t>
            </a:r>
          </a:p>
          <a:p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statement: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flag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:=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(a&gt;b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|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c&lt;d)</a:t>
            </a:r>
          </a:p>
          <a:p>
            <a:pPr lvl="1"/>
            <a:r>
              <a:rPr kumimoji="1" lang="en-US" altLang="zh-CN" dirty="0"/>
              <a:t>requires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Cx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Ex</a:t>
            </a:r>
          </a:p>
          <a:p>
            <a:r>
              <a:rPr kumimoji="1" lang="en-US" altLang="zh-CN" dirty="0"/>
              <a:t>There are special methods to implement interconversions:</a:t>
            </a:r>
          </a:p>
          <a:p>
            <a:pPr lvl="1"/>
            <a:r>
              <a:rPr kumimoji="1" lang="en-US" altLang="zh-CN" dirty="0"/>
              <a:t>e.g., </a:t>
            </a:r>
            <a:r>
              <a:rPr lang="en-US" altLang="zh-CN" sz="1800" dirty="0" err="1">
                <a:solidFill>
                  <a:srgbClr val="795E26"/>
                </a:solidFill>
                <a:latin typeface="Menlo" panose="020B0609030804020204" pitchFamily="49" charset="0"/>
              </a:rPr>
              <a:t>toEx</a:t>
            </a:r>
            <a:r>
              <a:rPr kumimoji="1"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-US" altLang="zh-CN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Cx</a:t>
            </a:r>
            <a:r>
              <a:rPr kumimoji="1"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kumimoji="1" lang="en-US" altLang="zh-CN" sz="1800" dirty="0"/>
              <a:t> </a:t>
            </a:r>
            <a:r>
              <a:rPr kumimoji="1" lang="en-US" altLang="zh-CN" dirty="0"/>
              <a:t>is implemented to convert </a:t>
            </a:r>
            <a:r>
              <a:rPr kumimoji="1" lang="en-US" altLang="zh-CN" dirty="0" err="1"/>
              <a:t>Cx</a:t>
            </a:r>
            <a:r>
              <a:rPr kumimoji="1" lang="en-US" altLang="zh-CN" dirty="0"/>
              <a:t> to Ex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functions.</a:t>
            </a:r>
          </a:p>
          <a:p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939150-B911-5B91-FBCD-8FC8C49EED46}"/>
              </a:ext>
            </a:extLst>
          </p:cNvPr>
          <p:cNvSpPr txBox="1"/>
          <p:nvPr/>
        </p:nvSpPr>
        <p:spPr>
          <a:xfrm>
            <a:off x="4457583" y="5337438"/>
            <a:ext cx="458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trues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falses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stm)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(TEMP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flag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795E26"/>
                </a:solidFill>
                <a:latin typeface="Menlo" panose="020B0609030804020204" pitchFamily="49" charset="0"/>
              </a:rPr>
              <a:t>to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(e))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E59D67-1215-A14E-C7E3-09EA31465744}"/>
              </a:ext>
            </a:extLst>
          </p:cNvPr>
          <p:cNvSpPr txBox="1"/>
          <p:nvPr/>
        </p:nvSpPr>
        <p:spPr>
          <a:xfrm>
            <a:off x="891062" y="5445159"/>
            <a:ext cx="23048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200" i="1" dirty="0">
                <a:solidFill>
                  <a:srgbClr val="0070C0"/>
                </a:solidFill>
              </a:rPr>
              <a:t>flag</a:t>
            </a:r>
            <a:r>
              <a:rPr kumimoji="1" lang="zh-CN" altLang="en-US" sz="22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:=</a:t>
            </a:r>
            <a:r>
              <a:rPr kumimoji="1" lang="zh-CN" altLang="en-US" sz="22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(a&gt;b</a:t>
            </a:r>
            <a:r>
              <a:rPr kumimoji="1" lang="zh-CN" altLang="en-US" sz="22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|</a:t>
            </a:r>
            <a:r>
              <a:rPr kumimoji="1" lang="zh-CN" altLang="en-US" sz="22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c&lt;d)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16F03604-1384-060A-1A0C-D40934C1339C}"/>
              </a:ext>
            </a:extLst>
          </p:cNvPr>
          <p:cNvSpPr/>
          <p:nvPr/>
        </p:nvSpPr>
        <p:spPr>
          <a:xfrm>
            <a:off x="3458896" y="5552880"/>
            <a:ext cx="735724" cy="21544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390C4-87B0-2F74-2AA9-DA70B844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1B1AE-F49F-DE81-6DB0-D40188138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1363398"/>
            <a:ext cx="8449733" cy="480363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How is</a:t>
            </a:r>
            <a:r>
              <a:rPr lang="en-US" altLang="zh-CN" sz="2800" dirty="0">
                <a:solidFill>
                  <a:srgbClr val="795E26"/>
                </a:solidFill>
              </a:rPr>
              <a:t> </a:t>
            </a:r>
            <a:r>
              <a:rPr lang="en-US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toEx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-US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Cx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kumimoji="1" lang="en-US" altLang="zh-CN" sz="200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800" dirty="0"/>
              <a:t>implemented?</a:t>
            </a:r>
          </a:p>
          <a:p>
            <a:r>
              <a:rPr kumimoji="1" lang="en-US" altLang="zh-CN" sz="2800" dirty="0"/>
              <a:t>Use a temporary register:</a:t>
            </a:r>
            <a:endParaRPr kumimoji="1" lang="en-US" altLang="zh-CN" sz="2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725C84-8914-DBDC-176D-7AEE8D32B5FC}"/>
              </a:ext>
            </a:extLst>
          </p:cNvPr>
          <p:cNvSpPr txBox="1"/>
          <p:nvPr/>
        </p:nvSpPr>
        <p:spPr>
          <a:xfrm>
            <a:off x="1669881" y="2992382"/>
            <a:ext cx="1704109" cy="144655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/>
              <a:t>if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 err="1"/>
              <a:t>Cx</a:t>
            </a:r>
            <a:endParaRPr kumimoji="1" lang="en-US" altLang="zh-CN" sz="2200" b="1" dirty="0"/>
          </a:p>
          <a:p>
            <a:r>
              <a:rPr kumimoji="1" lang="en-US" altLang="zh-CN" sz="2200" b="1" dirty="0"/>
              <a:t>	return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1</a:t>
            </a:r>
          </a:p>
          <a:p>
            <a:r>
              <a:rPr kumimoji="1" lang="en-US" altLang="zh-CN" sz="2200" b="1" dirty="0"/>
              <a:t>else</a:t>
            </a:r>
          </a:p>
          <a:p>
            <a:r>
              <a:rPr kumimoji="1" lang="zh-CN" altLang="en-US" sz="2200" b="1" dirty="0"/>
              <a:t>       </a:t>
            </a:r>
            <a:r>
              <a:rPr kumimoji="1" lang="en-US" altLang="zh-CN" sz="2200" b="1" dirty="0"/>
              <a:t>return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6DC77F-38C6-028B-EFEB-A9CB2031BDA4}"/>
              </a:ext>
            </a:extLst>
          </p:cNvPr>
          <p:cNvSpPr txBox="1"/>
          <p:nvPr/>
        </p:nvSpPr>
        <p:spPr>
          <a:xfrm>
            <a:off x="4796753" y="2992382"/>
            <a:ext cx="2316786" cy="212365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/>
              <a:t>MOVE(TEMP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r,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1)</a:t>
            </a:r>
          </a:p>
          <a:p>
            <a:r>
              <a:rPr kumimoji="1" lang="en-US" altLang="zh-CN" sz="2200" b="1" dirty="0" err="1"/>
              <a:t>Cx</a:t>
            </a:r>
            <a:endParaRPr kumimoji="1" lang="en-US" altLang="zh-CN" sz="2200" b="1" dirty="0"/>
          </a:p>
          <a:p>
            <a:r>
              <a:rPr kumimoji="1" lang="en-US" altLang="zh-CN" sz="2200" b="1" dirty="0"/>
              <a:t>LABEL(f)</a:t>
            </a:r>
          </a:p>
          <a:p>
            <a:r>
              <a:rPr kumimoji="1" lang="en-US" altLang="zh-CN" sz="2200" b="1" dirty="0"/>
              <a:t>MOVE(TEMP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r,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0)</a:t>
            </a:r>
          </a:p>
          <a:p>
            <a:r>
              <a:rPr kumimoji="1" lang="en-US" altLang="zh-CN" sz="2200" b="1" dirty="0"/>
              <a:t>LABEL(t)</a:t>
            </a:r>
          </a:p>
          <a:p>
            <a:r>
              <a:rPr kumimoji="1" lang="en-US" altLang="zh-CN" sz="2200" b="1" dirty="0"/>
              <a:t>TEMP(r)</a:t>
            </a:r>
          </a:p>
        </p:txBody>
      </p:sp>
      <p:sp>
        <p:nvSpPr>
          <p:cNvPr id="7" name="右箭头 3">
            <a:extLst>
              <a:ext uri="{FF2B5EF4-FFF2-40B4-BE49-F238E27FC236}">
                <a16:creationId xmlns:a16="http://schemas.microsoft.com/office/drawing/2014/main" id="{FB02ABBC-5EFE-994D-34F8-72296CB28330}"/>
              </a:ext>
            </a:extLst>
          </p:cNvPr>
          <p:cNvSpPr/>
          <p:nvPr/>
        </p:nvSpPr>
        <p:spPr>
          <a:xfrm>
            <a:off x="3835989" y="3578274"/>
            <a:ext cx="498764" cy="274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54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B3737-3883-0FE1-300A-14BA9D1D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0E1A41-E1F7-BA4A-1367-A68EC40A0B6D}"/>
              </a:ext>
            </a:extLst>
          </p:cNvPr>
          <p:cNvSpPr txBox="1"/>
          <p:nvPr/>
        </p:nvSpPr>
        <p:spPr>
          <a:xfrm>
            <a:off x="361244" y="2758004"/>
            <a:ext cx="2446483" cy="230832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MOVE(TEMP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r,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1)</a:t>
            </a:r>
          </a:p>
          <a:p>
            <a:r>
              <a:rPr kumimoji="1" lang="en-US" altLang="zh-CN" sz="2400" b="1" dirty="0">
                <a:highlight>
                  <a:srgbClr val="FFFF00"/>
                </a:highlight>
              </a:rPr>
              <a:t>e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LABEL(f)</a:t>
            </a:r>
          </a:p>
          <a:p>
            <a:r>
              <a:rPr kumimoji="1" lang="en-US" altLang="zh-CN" sz="2400" b="1" dirty="0"/>
              <a:t>MOVE(TEMP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r,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0)</a:t>
            </a:r>
          </a:p>
          <a:p>
            <a:r>
              <a:rPr kumimoji="1" lang="en-US" altLang="zh-CN" sz="2400" b="1" dirty="0"/>
              <a:t>LABEL(t)</a:t>
            </a:r>
          </a:p>
          <a:p>
            <a:r>
              <a:rPr kumimoji="1" lang="en-US" altLang="zh-CN" sz="2400" b="1" dirty="0"/>
              <a:t>TEMP(r)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DB99A0-06E0-AC34-E37D-77B4DAEC3E7A}"/>
              </a:ext>
            </a:extLst>
          </p:cNvPr>
          <p:cNvSpPr txBox="1"/>
          <p:nvPr/>
        </p:nvSpPr>
        <p:spPr>
          <a:xfrm>
            <a:off x="5538770" y="2388672"/>
            <a:ext cx="3247222" cy="304698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MOVE(TEMP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r,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1)</a:t>
            </a:r>
          </a:p>
          <a:p>
            <a:r>
              <a:rPr kumimoji="1" lang="en-US" altLang="zh-CN" sz="2400" b="1" dirty="0">
                <a:highlight>
                  <a:srgbClr val="FFFF00"/>
                </a:highlight>
              </a:rPr>
              <a:t>CJUMP(GT,</a:t>
            </a:r>
            <a:r>
              <a:rPr kumimoji="1" lang="zh-CN" altLang="en-US" sz="2400" b="1" dirty="0">
                <a:highlight>
                  <a:srgbClr val="FFFF00"/>
                </a:highlight>
              </a:rPr>
              <a:t> 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a,</a:t>
            </a:r>
            <a:r>
              <a:rPr kumimoji="1" lang="zh-CN" altLang="en-US" sz="2400" b="1" dirty="0">
                <a:highlight>
                  <a:srgbClr val="FFFF00"/>
                </a:highlight>
              </a:rPr>
              <a:t> 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b,</a:t>
            </a:r>
            <a:r>
              <a:rPr kumimoji="1" lang="zh-CN" altLang="en-US" sz="2400" b="1" dirty="0">
                <a:highlight>
                  <a:srgbClr val="FFFF00"/>
                </a:highlight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t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,</a:t>
            </a:r>
            <a:r>
              <a:rPr kumimoji="1" lang="zh-CN" altLang="en-US" sz="2400" b="1" dirty="0">
                <a:highlight>
                  <a:srgbClr val="FFFF00"/>
                </a:highlight>
              </a:rPr>
              <a:t> 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z)</a:t>
            </a:r>
          </a:p>
          <a:p>
            <a:r>
              <a:rPr kumimoji="1" lang="en-US" altLang="zh-CN" sz="2400" b="1" dirty="0">
                <a:highlight>
                  <a:srgbClr val="FFFF00"/>
                </a:highlight>
              </a:rPr>
              <a:t>LABEL(z)</a:t>
            </a:r>
          </a:p>
          <a:p>
            <a:r>
              <a:rPr kumimoji="1" lang="en-US" altLang="zh-CN" sz="2400" b="1" dirty="0">
                <a:highlight>
                  <a:srgbClr val="FFFF00"/>
                </a:highlight>
              </a:rPr>
              <a:t>CJUMP(LT,</a:t>
            </a:r>
            <a:r>
              <a:rPr kumimoji="1" lang="zh-CN" altLang="en-US" sz="2400" b="1" dirty="0">
                <a:highlight>
                  <a:srgbClr val="FFFF00"/>
                </a:highlight>
              </a:rPr>
              <a:t> 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c,</a:t>
            </a:r>
            <a:r>
              <a:rPr kumimoji="1" lang="zh-CN" altLang="en-US" sz="2400" b="1" dirty="0">
                <a:highlight>
                  <a:srgbClr val="FFFF00"/>
                </a:highlight>
              </a:rPr>
              <a:t> 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d,</a:t>
            </a:r>
            <a:r>
              <a:rPr kumimoji="1" lang="zh-CN" altLang="en-US" sz="2400" b="1" dirty="0">
                <a:highlight>
                  <a:srgbClr val="FFFF00"/>
                </a:highlight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t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,</a:t>
            </a:r>
            <a:r>
              <a:rPr kumimoji="1" lang="zh-CN" altLang="en-US" sz="2400" b="1" dirty="0">
                <a:highlight>
                  <a:srgbClr val="FFFF00"/>
                </a:highlight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f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)</a:t>
            </a:r>
          </a:p>
          <a:p>
            <a:r>
              <a:rPr kumimoji="1" lang="en-US" altLang="zh-CN" sz="2400" b="1" dirty="0"/>
              <a:t>LABEL(f)</a:t>
            </a:r>
          </a:p>
          <a:p>
            <a:r>
              <a:rPr kumimoji="1" lang="en-US" altLang="zh-CN" sz="2400" b="1" dirty="0"/>
              <a:t>MOVE(TEMP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r,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0)</a:t>
            </a:r>
          </a:p>
          <a:p>
            <a:r>
              <a:rPr kumimoji="1" lang="en-US" altLang="zh-CN" sz="2400" b="1" dirty="0"/>
              <a:t>LABEL(t)</a:t>
            </a:r>
          </a:p>
          <a:p>
            <a:r>
              <a:rPr kumimoji="1" lang="en-US" altLang="zh-CN" sz="2400" b="1" dirty="0"/>
              <a:t>TEMP(r)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F48158-5D7B-001D-ABBD-86DE31DB5703}"/>
              </a:ext>
            </a:extLst>
          </p:cNvPr>
          <p:cNvSpPr txBox="1"/>
          <p:nvPr/>
        </p:nvSpPr>
        <p:spPr>
          <a:xfrm>
            <a:off x="2950296" y="3312533"/>
            <a:ext cx="2446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highlight>
                  <a:srgbClr val="FFFF00"/>
                </a:highlight>
              </a:rPr>
              <a:t>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70C0"/>
                </a:solidFill>
              </a:rPr>
              <a:t>(a</a:t>
            </a:r>
            <a:r>
              <a:rPr kumimoji="1" lang="zh-CN" altLang="en-US" sz="2400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70C0"/>
                </a:solidFill>
              </a:rPr>
              <a:t>&gt;</a:t>
            </a:r>
            <a:r>
              <a:rPr kumimoji="1" lang="zh-CN" altLang="en-US" sz="2400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70C0"/>
                </a:solidFill>
              </a:rPr>
              <a:t>b)</a:t>
            </a:r>
            <a:r>
              <a:rPr kumimoji="1" lang="zh-CN" altLang="en-US" sz="2400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70C0"/>
                </a:solidFill>
              </a:rPr>
              <a:t>|</a:t>
            </a:r>
            <a:r>
              <a:rPr kumimoji="1" lang="zh-CN" altLang="en-US" sz="2400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70C0"/>
                </a:solidFill>
              </a:rPr>
              <a:t>(c</a:t>
            </a:r>
            <a:r>
              <a:rPr kumimoji="1" lang="zh-CN" altLang="en-US" sz="2400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70C0"/>
                </a:solidFill>
              </a:rPr>
              <a:t>&lt;</a:t>
            </a:r>
            <a:r>
              <a:rPr kumimoji="1" lang="zh-CN" altLang="en-US" sz="2400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70C0"/>
                </a:solidFill>
              </a:rPr>
              <a:t>d)</a:t>
            </a:r>
            <a:endParaRPr kumimoji="1" lang="zh-CN" altLang="en-US" sz="2400" b="1" i="1" dirty="0">
              <a:solidFill>
                <a:srgbClr val="0070C0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A63014C9-382B-FD02-6152-BE9701B5A38A}"/>
              </a:ext>
            </a:extLst>
          </p:cNvPr>
          <p:cNvSpPr/>
          <p:nvPr/>
        </p:nvSpPr>
        <p:spPr>
          <a:xfrm>
            <a:off x="3144838" y="3774198"/>
            <a:ext cx="2057401" cy="318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5220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03CA-5EE7-76D1-AE8B-7A08516D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E4EB-ED12-5E4F-F390-2D80C0FA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40072"/>
            <a:ext cx="8449733" cy="586458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</a:p>
          <a:p>
            <a:pPr lvl="1"/>
            <a:r>
              <a:rPr kumimoji="1" lang="en-US" altLang="zh-CN" dirty="0"/>
              <a:t>Expressions</a:t>
            </a:r>
          </a:p>
          <a:p>
            <a:pPr lvl="1"/>
            <a:r>
              <a:rPr kumimoji="1" lang="en-US" altLang="zh-CN" b="1" dirty="0"/>
              <a:t>Simple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Variables</a:t>
            </a:r>
          </a:p>
          <a:p>
            <a:pPr lvl="1"/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L-Values</a:t>
            </a:r>
          </a:p>
          <a:p>
            <a:pPr lvl="1"/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pPr lvl="1"/>
            <a:r>
              <a:rPr kumimoji="1" lang="en-US" altLang="zh-CN" dirty="0"/>
              <a:t>Arithmetic</a:t>
            </a:r>
          </a:p>
          <a:p>
            <a:pPr lvl="1"/>
            <a:r>
              <a:rPr kumimoji="1" lang="en-US" altLang="zh-CN" dirty="0"/>
              <a:t>Conditionals</a:t>
            </a:r>
          </a:p>
          <a:p>
            <a:pPr lvl="1"/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lvl="1"/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305237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33D7A-DC3B-FC4F-F3D6-866A14DD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8D9D0-9F92-AA07-7F7F-3E8E4F398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v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declared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v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TEMP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fp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frame-pointer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compiler,</a:t>
            </a:r>
            <a:r>
              <a:rPr kumimoji="1" lang="zh-CN" altLang="en-US" dirty="0"/>
              <a:t> </a:t>
            </a:r>
            <a:r>
              <a:rPr kumimoji="1" lang="en" altLang="zh-CN" dirty="0"/>
              <a:t>all variables are the same size (integer/pointer)</a:t>
            </a:r>
            <a:r>
              <a:rPr kumimoji="1" lang="zh-CN" altLang="en-US" dirty="0"/>
              <a:t> </a:t>
            </a:r>
            <a:r>
              <a:rPr kumimoji="1" lang="en-US" altLang="zh-CN" dirty="0"/>
              <a:t>—</a:t>
            </a:r>
            <a:r>
              <a:rPr kumimoji="1" lang="zh-CN" altLang="en-US" dirty="0"/>
              <a:t> </a:t>
            </a:r>
            <a:r>
              <a:rPr kumimoji="1" lang="en" altLang="zh-CN" dirty="0"/>
              <a:t>the natural word size of the machine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endParaRPr kumimoji="1" lang="en-US" altLang="zh-CN" i="1" dirty="0">
              <a:solidFill>
                <a:srgbClr val="0070C0"/>
              </a:solidFill>
            </a:endParaRPr>
          </a:p>
          <a:p>
            <a:endParaRPr kumimoji="1" lang="en-US" altLang="zh-CN" i="1" dirty="0">
              <a:solidFill>
                <a:srgbClr val="0070C0"/>
              </a:solidFill>
            </a:endParaRPr>
          </a:p>
          <a:p>
            <a:endParaRPr kumimoji="1" lang="zh-CN" altLang="en-US" i="1" dirty="0">
              <a:solidFill>
                <a:srgbClr val="0070C0"/>
              </a:solidFill>
            </a:endParaRPr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id="{28C5CBCF-8CD2-E51C-EE1C-4540B146D0D1}"/>
              </a:ext>
            </a:extLst>
          </p:cNvPr>
          <p:cNvGrpSpPr>
            <a:grpSpLocks/>
          </p:cNvGrpSpPr>
          <p:nvPr/>
        </p:nvGrpSpPr>
        <p:grpSpPr bwMode="auto">
          <a:xfrm>
            <a:off x="4290387" y="1941214"/>
            <a:ext cx="3529012" cy="2087563"/>
            <a:chOff x="113" y="618"/>
            <a:chExt cx="2223" cy="1315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57A1D0DA-0B9D-CDE6-AE44-A8882FDFC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618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/>
                <a:t>MEM</a:t>
              </a: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998FE5F3-651A-07A0-6B88-018A798EC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661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/>
                <a:t>CONST k</a:t>
              </a: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A22E1FDB-38E5-B82A-C996-6249E1A0B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661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/>
                <a:t>PLUS</a:t>
              </a:r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B568672B-DAF4-908A-1B81-77D4D0B34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661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/>
                <a:t>TEMP</a:t>
              </a:r>
              <a:r>
                <a:rPr lang="zh-CN" altLang="en-US" sz="2200" b="1" dirty="0"/>
                <a:t> </a:t>
              </a:r>
              <a:r>
                <a:rPr lang="en-US" altLang="zh-CN" sz="2200" b="1" dirty="0" err="1"/>
                <a:t>fp</a:t>
              </a:r>
              <a:endParaRPr lang="en-US" altLang="zh-CN" sz="2200" b="1" dirty="0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5E3E8C1B-B7C0-6BF2-7011-9B821BEEE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162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/>
                <a:t>BINOP</a:t>
              </a: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F88E7F73-4C50-3688-5BE7-B8EAAA8CA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845"/>
              <a:ext cx="0" cy="31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77D26AC0-D77D-7F35-BCE2-B60E4FE06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389"/>
              <a:ext cx="0" cy="31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E2170C9C-609C-FA81-4BE1-347C76B3D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1389"/>
              <a:ext cx="680" cy="31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1BFC6B73-2693-1AC7-0EE6-83E8DF418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389"/>
              <a:ext cx="771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</p:grpSp>
      <p:sp>
        <p:nvSpPr>
          <p:cNvPr id="14" name="Rectangle 5">
            <a:extLst>
              <a:ext uri="{FF2B5EF4-FFF2-40B4-BE49-F238E27FC236}">
                <a16:creationId xmlns:a16="http://schemas.microsoft.com/office/drawing/2014/main" id="{D7B5ECE6-CEA4-1CA3-BA42-243D958D9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921" y="4149838"/>
            <a:ext cx="47373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200" b="1" dirty="0"/>
              <a:t>MEM(BINOP(PLUS, TEMP</a:t>
            </a:r>
            <a:r>
              <a:rPr lang="zh-CN" altLang="en-US" sz="2200" b="1" dirty="0"/>
              <a:t> </a:t>
            </a:r>
            <a:r>
              <a:rPr lang="en-US" altLang="zh-CN" sz="2200" b="1" dirty="0" err="1"/>
              <a:t>fp</a:t>
            </a:r>
            <a:r>
              <a:rPr lang="en-US" altLang="zh-CN" sz="2200" b="1" dirty="0"/>
              <a:t>, CONST k))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66CD08F1-DCD7-7758-26A9-518C3898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20" y="1976410"/>
            <a:ext cx="2259329" cy="2520407"/>
          </a:xfrm>
          <a:prstGeom prst="rect">
            <a:avLst/>
          </a:prstGeom>
        </p:spPr>
      </p:pic>
      <p:cxnSp>
        <p:nvCxnSpPr>
          <p:cNvPr id="40" name="直接箭头连接符 16">
            <a:extLst>
              <a:ext uri="{FF2B5EF4-FFF2-40B4-BE49-F238E27FC236}">
                <a16:creationId xmlns:a16="http://schemas.microsoft.com/office/drawing/2014/main" id="{7DBB6CAA-ED0D-0D32-2CC6-E13C82DF27B7}"/>
              </a:ext>
            </a:extLst>
          </p:cNvPr>
          <p:cNvCxnSpPr>
            <a:cxnSpLocks/>
          </p:cNvCxnSpPr>
          <p:nvPr/>
        </p:nvCxnSpPr>
        <p:spPr>
          <a:xfrm flipV="1">
            <a:off x="2337783" y="2157114"/>
            <a:ext cx="3135056" cy="8636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1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B3243-261A-BAD2-47A3-AD00F091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AF58C-238B-8DB8-856A-543CF4E1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2" y="929791"/>
            <a:ext cx="9032788" cy="585893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v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frame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pointer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word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size</a:t>
            </a:r>
          </a:p>
          <a:p>
            <a:pPr lvl="1"/>
            <a:r>
              <a:rPr kumimoji="1" lang="en-US" altLang="zh-CN" dirty="0"/>
              <a:t>Machine-dependent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definitions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frame-pointer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FP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word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size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9C4AAE-70A3-68DB-17B6-3EF777B0914B}"/>
              </a:ext>
            </a:extLst>
          </p:cNvPr>
          <p:cNvSpPr txBox="1"/>
          <p:nvPr/>
        </p:nvSpPr>
        <p:spPr>
          <a:xfrm>
            <a:off x="388953" y="2690336"/>
            <a:ext cx="8421514" cy="147732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frame.h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*/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......</a:t>
            </a:r>
          </a:p>
          <a:p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F_FP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F_wordSize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T_exp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F_Exp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F_access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T_exp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framePtr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1CA1892-A4A2-7E32-B56D-69E112E1CB75}"/>
              </a:ext>
            </a:extLst>
          </p:cNvPr>
          <p:cNvSpPr txBox="1">
            <a:spLocks/>
          </p:cNvSpPr>
          <p:nvPr/>
        </p:nvSpPr>
        <p:spPr>
          <a:xfrm>
            <a:off x="361243" y="4342956"/>
            <a:ext cx="8449733" cy="248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InFrame</a:t>
            </a:r>
            <a:r>
              <a:rPr kumimoji="1" lang="en-US" altLang="zh-CN" dirty="0">
                <a:solidFill>
                  <a:srgbClr val="0070C0"/>
                </a:solidFill>
              </a:rPr>
              <a:t>(k)</a:t>
            </a:r>
            <a:r>
              <a:rPr kumimoji="1" lang="en-US" altLang="zh-CN" dirty="0"/>
              <a:t>: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/>
              <a:t>F_Exp</a:t>
            </a:r>
            <a:r>
              <a:rPr kumimoji="1" lang="en-US" altLang="zh-CN" dirty="0"/>
              <a:t>(a, </a:t>
            </a:r>
            <a:r>
              <a:rPr kumimoji="1" lang="en-US" altLang="zh-CN" dirty="0" err="1"/>
              <a:t>T_Temp</a:t>
            </a:r>
            <a:r>
              <a:rPr kumimoji="1" lang="en-US" altLang="zh-CN" dirty="0"/>
              <a:t>(F_FP()) returns</a:t>
            </a:r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InReg</a:t>
            </a:r>
            <a:r>
              <a:rPr kumimoji="1" lang="en-US" altLang="zh-CN" dirty="0">
                <a:solidFill>
                  <a:srgbClr val="0070C0"/>
                </a:solidFill>
              </a:rPr>
              <a:t>(t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832</a:t>
            </a:r>
            <a:r>
              <a:rPr kumimoji="1" lang="en-US" altLang="zh-CN" dirty="0">
                <a:solidFill>
                  <a:srgbClr val="0070C0"/>
                </a:solidFill>
              </a:rPr>
              <a:t>) </a:t>
            </a:r>
            <a:r>
              <a:rPr kumimoji="1" lang="en-US" altLang="zh-CN" dirty="0"/>
              <a:t>simply returns</a:t>
            </a:r>
          </a:p>
          <a:p>
            <a:pPr marL="0" indent="0" algn="ctr">
              <a:buNone/>
            </a:pPr>
            <a:r>
              <a:rPr kumimoji="1" lang="en-US" altLang="zh-CN" dirty="0"/>
              <a:t>TEMP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en-US" altLang="zh-CN" baseline="-25000" dirty="0"/>
              <a:t>832</a:t>
            </a:r>
            <a:endParaRPr kumimoji="1"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5E35E0-C349-7044-F1E6-9E0AB64C3F0D}"/>
              </a:ext>
            </a:extLst>
          </p:cNvPr>
          <p:cNvSpPr/>
          <p:nvPr/>
        </p:nvSpPr>
        <p:spPr>
          <a:xfrm>
            <a:off x="1850410" y="5054650"/>
            <a:ext cx="5499617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MEM(BINOP(PLUS,TEMP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FP,CONST(</a:t>
            </a:r>
            <a:r>
              <a:rPr lang="en-US" altLang="zh-CN" sz="2400" b="1" i="1" dirty="0"/>
              <a:t>k</a:t>
            </a:r>
            <a:r>
              <a:rPr lang="en-US" altLang="zh-CN" sz="2400" b="1" dirty="0"/>
              <a:t>)))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7983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B1C73-3353-6F21-9EFF-CEC054FF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BD7A4-6985-500C-FD87-FA77E683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abbreviate</a:t>
            </a:r>
            <a:r>
              <a:rPr kumimoji="1"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BINOP(PLUS, </a:t>
            </a:r>
            <a:r>
              <a:rPr lang="en-US" altLang="zh-CN" i="1" dirty="0">
                <a:solidFill>
                  <a:srgbClr val="0070C0"/>
                </a:solidFill>
              </a:rPr>
              <a:t>e</a:t>
            </a:r>
            <a:r>
              <a:rPr lang="en-US" altLang="zh-CN" dirty="0">
                <a:solidFill>
                  <a:srgbClr val="0070C0"/>
                </a:solidFill>
              </a:rPr>
              <a:t>1, </a:t>
            </a:r>
            <a:r>
              <a:rPr lang="en-US" altLang="zh-CN" i="1" dirty="0">
                <a:solidFill>
                  <a:srgbClr val="0070C0"/>
                </a:solidFill>
              </a:rPr>
              <a:t>e</a:t>
            </a:r>
            <a:r>
              <a:rPr lang="en-US" altLang="zh-CN" dirty="0">
                <a:solidFill>
                  <a:srgbClr val="0070C0"/>
                </a:solidFill>
              </a:rPr>
              <a:t>2)</a:t>
            </a:r>
            <a:r>
              <a:rPr lang="en-US" altLang="zh-CN" dirty="0"/>
              <a:t> as </a:t>
            </a:r>
            <a:r>
              <a:rPr lang="en-US" altLang="zh-CN" dirty="0">
                <a:solidFill>
                  <a:srgbClr val="0070C0"/>
                </a:solidFill>
              </a:rPr>
              <a:t>+ (</a:t>
            </a:r>
            <a:r>
              <a:rPr lang="en-US" altLang="zh-CN" i="1" dirty="0">
                <a:solidFill>
                  <a:srgbClr val="0070C0"/>
                </a:solidFill>
              </a:rPr>
              <a:t>e</a:t>
            </a:r>
            <a:r>
              <a:rPr lang="en-US" altLang="zh-CN" dirty="0">
                <a:solidFill>
                  <a:srgbClr val="0070C0"/>
                </a:solidFill>
              </a:rPr>
              <a:t>1, </a:t>
            </a:r>
            <a:r>
              <a:rPr lang="en-US" altLang="zh-CN" i="1" dirty="0">
                <a:solidFill>
                  <a:srgbClr val="0070C0"/>
                </a:solidFill>
              </a:rPr>
              <a:t>e</a:t>
            </a:r>
            <a:r>
              <a:rPr lang="en-US" altLang="zh-CN" dirty="0">
                <a:solidFill>
                  <a:srgbClr val="0070C0"/>
                </a:solidFill>
              </a:rPr>
              <a:t>2)</a:t>
            </a:r>
          </a:p>
          <a:p>
            <a:endParaRPr kumimoji="1" lang="zh-CN" altLang="en-US" dirty="0"/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id="{8CE30050-2516-AA2A-32DA-5781FAD91AB6}"/>
              </a:ext>
            </a:extLst>
          </p:cNvPr>
          <p:cNvGrpSpPr>
            <a:grpSpLocks/>
          </p:cNvGrpSpPr>
          <p:nvPr/>
        </p:nvGrpSpPr>
        <p:grpSpPr bwMode="auto">
          <a:xfrm>
            <a:off x="333024" y="2341165"/>
            <a:ext cx="3529012" cy="2087563"/>
            <a:chOff x="113" y="618"/>
            <a:chExt cx="2223" cy="1315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214BE8D0-7E6F-47FB-B1B6-F5DC45B27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618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/>
                <a:t>MEM</a:t>
              </a: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47DFCDD7-1673-D453-6FD1-EFE9076FD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661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/>
                <a:t>CONST k</a:t>
              </a: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425DA509-E636-3FAD-7C7D-0EB966827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661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/>
                <a:t>PLUS</a:t>
              </a:r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C0A9BD17-0649-51BE-C97F-901C22EF8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661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/>
                <a:t>TEMP fp</a:t>
              </a: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C1110934-DA64-7188-72F6-D482C69C5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162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/>
                <a:t>BINOP</a:t>
              </a: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F55373FC-C91E-F25A-71F1-C43FC0AD6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845"/>
              <a:ext cx="0" cy="31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4F4ACD4F-75DE-CF4C-505E-C1641F417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389"/>
              <a:ext cx="0" cy="31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3BAE9F2F-E0DE-717E-E559-5D2E2BDEF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1389"/>
              <a:ext cx="680" cy="31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C72EF71F-2D57-99D4-9491-8775BC87D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389"/>
              <a:ext cx="771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</p:grpSp>
      <p:sp>
        <p:nvSpPr>
          <p:cNvPr id="14" name="Rectangle 5">
            <a:extLst>
              <a:ext uri="{FF2B5EF4-FFF2-40B4-BE49-F238E27FC236}">
                <a16:creationId xmlns:a16="http://schemas.microsoft.com/office/drawing/2014/main" id="{CAE09B8F-2499-CDD4-8BE5-0EA55D311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3" y="4941166"/>
            <a:ext cx="475437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70C0"/>
                </a:solidFill>
              </a:rPr>
              <a:t>MEM(BINOP(PLUS,</a:t>
            </a: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TEMP</a:t>
            </a: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 err="1">
                <a:solidFill>
                  <a:srgbClr val="0070C0"/>
                </a:solidFill>
              </a:rPr>
              <a:t>fp</a:t>
            </a:r>
            <a:r>
              <a:rPr lang="en-US" altLang="zh-CN" sz="2200" b="1" dirty="0">
                <a:solidFill>
                  <a:srgbClr val="0070C0"/>
                </a:solidFill>
              </a:rPr>
              <a:t>, CONST k))</a:t>
            </a:r>
          </a:p>
        </p:txBody>
      </p:sp>
      <p:grpSp>
        <p:nvGrpSpPr>
          <p:cNvPr id="15" name="Group 28">
            <a:extLst>
              <a:ext uri="{FF2B5EF4-FFF2-40B4-BE49-F238E27FC236}">
                <a16:creationId xmlns:a16="http://schemas.microsoft.com/office/drawing/2014/main" id="{D4E8A8CA-0684-EBE4-1787-B6FB37CF017B}"/>
              </a:ext>
            </a:extLst>
          </p:cNvPr>
          <p:cNvGrpSpPr>
            <a:grpSpLocks/>
          </p:cNvGrpSpPr>
          <p:nvPr/>
        </p:nvGrpSpPr>
        <p:grpSpPr bwMode="auto">
          <a:xfrm>
            <a:off x="5930286" y="2341165"/>
            <a:ext cx="2663825" cy="2087563"/>
            <a:chOff x="204" y="618"/>
            <a:chExt cx="1678" cy="1315"/>
          </a:xfrm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999159DC-230F-21EA-C501-2BE16B568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618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/>
                <a:t>MEM</a:t>
              </a: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CD3A06A6-D678-6CF6-4FC0-B6A6F8E13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661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/>
                <a:t>CONST k</a:t>
              </a: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DB82E23A-7647-A888-5CC4-E47EC2B78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661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/>
                <a:t>TEMP fp</a:t>
              </a: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12DA10C6-8EC5-1429-23B2-03D9EA5E6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661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200" b="1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C5795C24-FE4C-D933-0938-6116BC11A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1162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/>
                <a:t>+</a:t>
              </a: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8DB1AAF5-7456-CD8B-CF11-7044D1ED5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845"/>
              <a:ext cx="0" cy="31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F1D8D662-60AC-048A-0EED-E148834DA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7" y="1389"/>
              <a:ext cx="453" cy="31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C94D1B65-E253-3BC9-63C8-C5B8A81B3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389"/>
              <a:ext cx="544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</p:grpSp>
      <p:sp>
        <p:nvSpPr>
          <p:cNvPr id="24" name="Rectangle 26">
            <a:extLst>
              <a:ext uri="{FF2B5EF4-FFF2-40B4-BE49-F238E27FC236}">
                <a16:creationId xmlns:a16="http://schemas.microsoft.com/office/drawing/2014/main" id="{4656C76E-6632-CE9D-FFB1-81EE6F11F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181" y="4904991"/>
            <a:ext cx="33830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200" b="1" dirty="0">
                <a:solidFill>
                  <a:srgbClr val="0070C0"/>
                </a:solidFill>
              </a:rPr>
              <a:t>MEM(+(TEMP </a:t>
            </a:r>
            <a:r>
              <a:rPr lang="en-US" altLang="zh-CN" sz="2200" b="1" dirty="0" err="1">
                <a:solidFill>
                  <a:srgbClr val="0070C0"/>
                </a:solidFill>
              </a:rPr>
              <a:t>fp</a:t>
            </a:r>
            <a:r>
              <a:rPr lang="en-US" altLang="zh-CN" sz="2200" b="1" dirty="0">
                <a:solidFill>
                  <a:srgbClr val="0070C0"/>
                </a:solidFill>
              </a:rPr>
              <a:t>,</a:t>
            </a: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CONST k))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01719D7A-C0F6-E269-6DDF-56A5E4D5DD2F}"/>
              </a:ext>
            </a:extLst>
          </p:cNvPr>
          <p:cNvSpPr/>
          <p:nvPr/>
        </p:nvSpPr>
        <p:spPr>
          <a:xfrm>
            <a:off x="4464113" y="3169046"/>
            <a:ext cx="864096" cy="431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1239536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03CA-5EE7-76D1-AE8B-7A08516D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E4EB-ED12-5E4F-F390-2D80C0FA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40072"/>
            <a:ext cx="8449733" cy="586458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</a:p>
          <a:p>
            <a:pPr lvl="1"/>
            <a:r>
              <a:rPr kumimoji="1" lang="en-US" altLang="zh-CN" dirty="0"/>
              <a:t>Expressions</a:t>
            </a:r>
          </a:p>
          <a:p>
            <a:pPr lvl="1"/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b="1" dirty="0"/>
              <a:t>Array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Variables</a:t>
            </a:r>
          </a:p>
          <a:p>
            <a:pPr lvl="1"/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L-Values</a:t>
            </a:r>
          </a:p>
          <a:p>
            <a:pPr lvl="1"/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pPr lvl="1"/>
            <a:r>
              <a:rPr kumimoji="1" lang="en-US" altLang="zh-CN" dirty="0"/>
              <a:t>Arithmetic</a:t>
            </a:r>
          </a:p>
          <a:p>
            <a:pPr lvl="1"/>
            <a:r>
              <a:rPr kumimoji="1" lang="en-US" altLang="zh-CN" dirty="0"/>
              <a:t>Conditionals</a:t>
            </a:r>
          </a:p>
          <a:p>
            <a:pPr lvl="1"/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lvl="1"/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547903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8970B-934B-C1E5-F4F4-8494B2D1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A21B6-FD25-ACE2-AE76-3DF65964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02" y="1012922"/>
            <a:ext cx="8820597" cy="4556606"/>
          </a:xfrm>
        </p:spPr>
        <p:txBody>
          <a:bodyPr/>
          <a:lstStyle/>
          <a:p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array-valued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differently.</a:t>
            </a:r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Pascal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contents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array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snippet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12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integers) 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constants”</a:t>
            </a:r>
          </a:p>
          <a:p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BEC1A7-3E69-5A7F-C111-4BFC4F6696ED}"/>
              </a:ext>
            </a:extLst>
          </p:cNvPr>
          <p:cNvSpPr txBox="1"/>
          <p:nvPr/>
        </p:nvSpPr>
        <p:spPr>
          <a:xfrm>
            <a:off x="2088573" y="3124970"/>
            <a:ext cx="4966854" cy="120032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a,b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.12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integer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b:=a 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0C81ED-27E2-1FDD-FA0A-D9DFD7BBA034}"/>
              </a:ext>
            </a:extLst>
          </p:cNvPr>
          <p:cNvSpPr txBox="1"/>
          <p:nvPr/>
        </p:nvSpPr>
        <p:spPr>
          <a:xfrm>
            <a:off x="535256" y="5133402"/>
            <a:ext cx="4104155" cy="92333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 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b=a;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9F7A06-C353-3FD6-66E9-519F89BC1C04}"/>
              </a:ext>
            </a:extLst>
          </p:cNvPr>
          <p:cNvSpPr txBox="1"/>
          <p:nvPr/>
        </p:nvSpPr>
        <p:spPr>
          <a:xfrm>
            <a:off x="4813424" y="5145717"/>
            <a:ext cx="4104155" cy="92333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*b; 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b=a;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DF7389-85B3-5521-0F30-0E8294E58F97}"/>
              </a:ext>
            </a:extLst>
          </p:cNvPr>
          <p:cNvSpPr txBox="1"/>
          <p:nvPr/>
        </p:nvSpPr>
        <p:spPr>
          <a:xfrm>
            <a:off x="3503338" y="5591361"/>
            <a:ext cx="113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FF0000"/>
                </a:solidFill>
              </a:rPr>
              <a:t>Illegal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19561A-7D9B-4B74-90CB-5FA91AC47A51}"/>
              </a:ext>
            </a:extLst>
          </p:cNvPr>
          <p:cNvSpPr txBox="1"/>
          <p:nvPr/>
        </p:nvSpPr>
        <p:spPr>
          <a:xfrm>
            <a:off x="7781506" y="5591361"/>
            <a:ext cx="113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/>
              <a:t>legal</a:t>
            </a:r>
            <a:endParaRPr kumimoji="1"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6C498F-1804-430D-DD52-095B955B734B}"/>
              </a:ext>
            </a:extLst>
          </p:cNvPr>
          <p:cNvSpPr txBox="1"/>
          <p:nvPr/>
        </p:nvSpPr>
        <p:spPr>
          <a:xfrm>
            <a:off x="5404104" y="6077463"/>
            <a:ext cx="2922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i="1" dirty="0"/>
              <a:t>b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points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to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the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beginning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of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the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array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a</a:t>
            </a:r>
            <a:endParaRPr kumimoji="1" lang="zh-CN" alt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46831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16250DAD-634A-A5DC-F9A9-300DD20853DA}"/>
              </a:ext>
            </a:extLst>
          </p:cNvPr>
          <p:cNvSpPr/>
          <p:nvPr/>
        </p:nvSpPr>
        <p:spPr>
          <a:xfrm>
            <a:off x="573182" y="5789227"/>
            <a:ext cx="1005587" cy="304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2CC665-875B-3652-2489-D4CC1EE40D4E}"/>
              </a:ext>
            </a:extLst>
          </p:cNvPr>
          <p:cNvSpPr/>
          <p:nvPr/>
        </p:nvSpPr>
        <p:spPr>
          <a:xfrm>
            <a:off x="1028700" y="5244916"/>
            <a:ext cx="2971800" cy="5451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6D2742-274A-84AA-2C1A-D0FE1B06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511BB-FCC1-B6DE-D93A-DC3582E64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04" y="1054485"/>
            <a:ext cx="8782756" cy="5177896"/>
          </a:xfrm>
        </p:spPr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ML),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</a:p>
          <a:p>
            <a:pPr lvl="1"/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</a:p>
          <a:p>
            <a:pPr lvl="1"/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initialized)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457200" lvl="1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t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a</a:t>
            </a:r>
            <a:r>
              <a:rPr kumimoji="1" lang="en-US" altLang="zh-CN" dirty="0">
                <a:solidFill>
                  <a:srgbClr val="0070C0"/>
                </a:solidFill>
              </a:rPr>
              <a:t>[n] 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 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i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t</a:t>
            </a:r>
            <a:r>
              <a:rPr kumimoji="1" lang="en-US" altLang="zh-CN" baseline="-25000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elements</a:t>
            </a:r>
          </a:p>
          <a:p>
            <a:pPr lvl="2"/>
            <a:r>
              <a:rPr kumimoji="1" lang="en-US" altLang="zh-CN" dirty="0" err="1">
                <a:solidFill>
                  <a:srgbClr val="0070C0"/>
                </a:solidFill>
              </a:rPr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24AB8F-FE30-BE73-67DF-C2C70FA86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16" y="4646362"/>
            <a:ext cx="4368504" cy="175432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let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intArray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intArray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intArray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536A903-C783-54D4-388A-CE264631D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204239"/>
              </p:ext>
            </p:extLst>
          </p:nvPr>
        </p:nvGraphicFramePr>
        <p:xfrm>
          <a:off x="5336380" y="4945516"/>
          <a:ext cx="36636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21">
                  <a:extLst>
                    <a:ext uri="{9D8B030D-6E8A-4147-A177-3AD203B41FA5}">
                      <a16:colId xmlns:a16="http://schemas.microsoft.com/office/drawing/2014/main" val="2165857957"/>
                    </a:ext>
                  </a:extLst>
                </a:gridCol>
                <a:gridCol w="732721">
                  <a:extLst>
                    <a:ext uri="{9D8B030D-6E8A-4147-A177-3AD203B41FA5}">
                      <a16:colId xmlns:a16="http://schemas.microsoft.com/office/drawing/2014/main" val="2472330896"/>
                    </a:ext>
                  </a:extLst>
                </a:gridCol>
                <a:gridCol w="732721">
                  <a:extLst>
                    <a:ext uri="{9D8B030D-6E8A-4147-A177-3AD203B41FA5}">
                      <a16:colId xmlns:a16="http://schemas.microsoft.com/office/drawing/2014/main" val="570683672"/>
                    </a:ext>
                  </a:extLst>
                </a:gridCol>
                <a:gridCol w="732721">
                  <a:extLst>
                    <a:ext uri="{9D8B030D-6E8A-4147-A177-3AD203B41FA5}">
                      <a16:colId xmlns:a16="http://schemas.microsoft.com/office/drawing/2014/main" val="2538684801"/>
                    </a:ext>
                  </a:extLst>
                </a:gridCol>
                <a:gridCol w="732721">
                  <a:extLst>
                    <a:ext uri="{9D8B030D-6E8A-4147-A177-3AD203B41FA5}">
                      <a16:colId xmlns:a16="http://schemas.microsoft.com/office/drawing/2014/main" val="1900620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6761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712D858-5E19-16F0-B2AD-75B32E3BD8AB}"/>
              </a:ext>
            </a:extLst>
          </p:cNvPr>
          <p:cNvSpPr txBox="1"/>
          <p:nvPr/>
        </p:nvSpPr>
        <p:spPr>
          <a:xfrm>
            <a:off x="4800600" y="4407877"/>
            <a:ext cx="335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弧 8">
            <a:extLst>
              <a:ext uri="{FF2B5EF4-FFF2-40B4-BE49-F238E27FC236}">
                <a16:creationId xmlns:a16="http://schemas.microsoft.com/office/drawing/2014/main" id="{FB011E9A-C041-0393-5AD4-F8632E9AA00F}"/>
              </a:ext>
            </a:extLst>
          </p:cNvPr>
          <p:cNvSpPr/>
          <p:nvPr/>
        </p:nvSpPr>
        <p:spPr>
          <a:xfrm>
            <a:off x="4512520" y="4597681"/>
            <a:ext cx="1161739" cy="552963"/>
          </a:xfrm>
          <a:prstGeom prst="arc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5ED0C91-411E-7324-E5B3-C11534F4D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67966"/>
              </p:ext>
            </p:extLst>
          </p:nvPr>
        </p:nvGraphicFramePr>
        <p:xfrm>
          <a:off x="5336380" y="6029848"/>
          <a:ext cx="36636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21">
                  <a:extLst>
                    <a:ext uri="{9D8B030D-6E8A-4147-A177-3AD203B41FA5}">
                      <a16:colId xmlns:a16="http://schemas.microsoft.com/office/drawing/2014/main" val="2165857957"/>
                    </a:ext>
                  </a:extLst>
                </a:gridCol>
                <a:gridCol w="732721">
                  <a:extLst>
                    <a:ext uri="{9D8B030D-6E8A-4147-A177-3AD203B41FA5}">
                      <a16:colId xmlns:a16="http://schemas.microsoft.com/office/drawing/2014/main" val="2472330896"/>
                    </a:ext>
                  </a:extLst>
                </a:gridCol>
                <a:gridCol w="732721">
                  <a:extLst>
                    <a:ext uri="{9D8B030D-6E8A-4147-A177-3AD203B41FA5}">
                      <a16:colId xmlns:a16="http://schemas.microsoft.com/office/drawing/2014/main" val="570683672"/>
                    </a:ext>
                  </a:extLst>
                </a:gridCol>
                <a:gridCol w="732721">
                  <a:extLst>
                    <a:ext uri="{9D8B030D-6E8A-4147-A177-3AD203B41FA5}">
                      <a16:colId xmlns:a16="http://schemas.microsoft.com/office/drawing/2014/main" val="2538684801"/>
                    </a:ext>
                  </a:extLst>
                </a:gridCol>
                <a:gridCol w="732721">
                  <a:extLst>
                    <a:ext uri="{9D8B030D-6E8A-4147-A177-3AD203B41FA5}">
                      <a16:colId xmlns:a16="http://schemas.microsoft.com/office/drawing/2014/main" val="1900620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676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6EB1894-B429-8361-C52D-157307A5B7A0}"/>
              </a:ext>
            </a:extLst>
          </p:cNvPr>
          <p:cNvSpPr txBox="1"/>
          <p:nvPr/>
        </p:nvSpPr>
        <p:spPr>
          <a:xfrm>
            <a:off x="4800600" y="5492209"/>
            <a:ext cx="335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弧 11">
            <a:extLst>
              <a:ext uri="{FF2B5EF4-FFF2-40B4-BE49-F238E27FC236}">
                <a16:creationId xmlns:a16="http://schemas.microsoft.com/office/drawing/2014/main" id="{23FBBFFC-7B96-1DF3-8EEA-1A65CC41A1BB}"/>
              </a:ext>
            </a:extLst>
          </p:cNvPr>
          <p:cNvSpPr/>
          <p:nvPr/>
        </p:nvSpPr>
        <p:spPr>
          <a:xfrm>
            <a:off x="4512520" y="5682013"/>
            <a:ext cx="1161739" cy="552963"/>
          </a:xfrm>
          <a:prstGeom prst="arc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弧 12">
            <a:extLst>
              <a:ext uri="{FF2B5EF4-FFF2-40B4-BE49-F238E27FC236}">
                <a16:creationId xmlns:a16="http://schemas.microsoft.com/office/drawing/2014/main" id="{EA6DF426-8667-4F7B-9447-FBD660A5AA9D}"/>
              </a:ext>
            </a:extLst>
          </p:cNvPr>
          <p:cNvSpPr/>
          <p:nvPr/>
        </p:nvSpPr>
        <p:spPr>
          <a:xfrm flipV="1">
            <a:off x="4512520" y="5139847"/>
            <a:ext cx="1161739" cy="552963"/>
          </a:xfrm>
          <a:prstGeom prst="arc">
            <a:avLst/>
          </a:prstGeom>
          <a:ln w="190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形 13" descr="关闭 纯色填充">
            <a:extLst>
              <a:ext uri="{FF2B5EF4-FFF2-40B4-BE49-F238E27FC236}">
                <a16:creationId xmlns:a16="http://schemas.microsoft.com/office/drawing/2014/main" id="{712E4130-53AE-F5B3-E83F-9C8755E5E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0982" y="57764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5" grpId="1" animBg="1"/>
      <p:bldP spid="4" grpId="0" animBg="1"/>
      <p:bldP spid="8" grpId="0"/>
      <p:bldP spid="9" grpId="0" animBg="1"/>
      <p:bldP spid="11" grpId="0"/>
      <p:bldP spid="12" grpId="0" animBg="1"/>
      <p:bldP spid="12" grpId="1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0BD98-1D35-EFCA-F894-AC2C93D4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71074-22DD-0D46-6324-EA9052AAD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80" y="1472881"/>
            <a:ext cx="7764840" cy="39122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(IR)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abstract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machine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language</a:t>
            </a:r>
            <a:r>
              <a:rPr kumimoji="1" lang="en-US" altLang="zh-CN" b="1" dirty="0"/>
              <a:t>:</a:t>
            </a:r>
          </a:p>
          <a:p>
            <a:r>
              <a:rPr kumimoji="1" lang="en-US" altLang="zh-CN" dirty="0"/>
              <a:t>It expresses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target-machine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</a:t>
            </a:r>
            <a:r>
              <a:rPr kumimoji="1" lang="zh-CN" altLang="en-US" dirty="0"/>
              <a:t> </a:t>
            </a:r>
            <a:r>
              <a:rPr kumimoji="1" lang="en-US" altLang="zh-CN" dirty="0"/>
              <a:t>much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machine-specific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details</a:t>
            </a:r>
          </a:p>
          <a:p>
            <a:r>
              <a:rPr kumimoji="1" lang="en-US" altLang="zh-CN" dirty="0"/>
              <a:t>It 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details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compilers:</a:t>
            </a:r>
          </a:p>
          <a:p>
            <a:r>
              <a:rPr kumimoji="1" lang="en-US" altLang="zh-CN" dirty="0"/>
              <a:t>Three-Address Code (TAC)</a:t>
            </a:r>
          </a:p>
          <a:p>
            <a:r>
              <a:rPr kumimoji="1" lang="en-US" altLang="zh-CN" dirty="0"/>
              <a:t>Static Single-Assignment (SSA)</a:t>
            </a:r>
          </a:p>
          <a:p>
            <a:r>
              <a:rPr kumimoji="1" lang="en-US" altLang="zh-CN" dirty="0"/>
              <a:t>Control Flow Graph (CFG)</a:t>
            </a:r>
          </a:p>
          <a:p>
            <a:r>
              <a:rPr kumimoji="1" lang="en-US" altLang="zh-CN" dirty="0"/>
              <a:t>Abstract Syntax Tree (AST)</a:t>
            </a:r>
          </a:p>
          <a:p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 (IR Tree, used by 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Compiler)</a:t>
            </a:r>
          </a:p>
        </p:txBody>
      </p:sp>
    </p:spTree>
    <p:extLst>
      <p:ext uri="{BB962C8B-B14F-4D97-AF65-F5344CB8AC3E}">
        <p14:creationId xmlns:p14="http://schemas.microsoft.com/office/powerpoint/2010/main" val="41237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30F47-6E2F-3A87-174E-505FC42A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BCE83-B65F-B082-7399-6D7DCBED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Tiger </a:t>
            </a:r>
            <a:r>
              <a:rPr kumimoji="1" lang="en" altLang="zh-CN" dirty="0">
                <a:solidFill>
                  <a:srgbClr val="0070C0"/>
                </a:solidFill>
              </a:rPr>
              <a:t>record</a:t>
            </a:r>
            <a:r>
              <a:rPr kumimoji="1" lang="en" altLang="zh-CN" dirty="0"/>
              <a:t> values are also pointers. </a:t>
            </a:r>
          </a:p>
          <a:p>
            <a:pPr lvl="1"/>
            <a:r>
              <a:rPr kumimoji="1" lang="en" altLang="zh-CN" dirty="0">
                <a:solidFill>
                  <a:srgbClr val="0070C0"/>
                </a:solidFill>
              </a:rPr>
              <a:t>Record</a:t>
            </a:r>
            <a:r>
              <a:rPr kumimoji="1" lang="en" altLang="zh-CN" dirty="0"/>
              <a:t> assig</a:t>
            </a:r>
            <a:r>
              <a:rPr kumimoji="1" lang="en-US" altLang="zh-CN" dirty="0"/>
              <a:t>n</a:t>
            </a:r>
            <a:r>
              <a:rPr kumimoji="1" lang="en" altLang="zh-CN" dirty="0" err="1"/>
              <a:t>ment</a:t>
            </a:r>
            <a:r>
              <a:rPr kumimoji="1" lang="en" altLang="zh-CN" dirty="0"/>
              <a:t>, like array assignment, is pointer assig</a:t>
            </a:r>
            <a:r>
              <a:rPr kumimoji="1" lang="en-US" altLang="zh-CN" dirty="0"/>
              <a:t>n</a:t>
            </a:r>
            <a:r>
              <a:rPr kumimoji="1" lang="en" altLang="zh-CN" dirty="0" err="1"/>
              <a:t>ment</a:t>
            </a:r>
            <a:r>
              <a:rPr kumimoji="1" lang="en" altLang="zh-CN" dirty="0"/>
              <a:t> and does not copy all the ﬁelds.</a:t>
            </a:r>
          </a:p>
          <a:p>
            <a:pPr lvl="1"/>
            <a:r>
              <a:rPr kumimoji="1" lang="en" altLang="zh-CN" dirty="0"/>
              <a:t>In contrast to </a:t>
            </a:r>
            <a:r>
              <a:rPr kumimoji="1" lang="en" altLang="zh-CN" dirty="0">
                <a:solidFill>
                  <a:srgbClr val="0070C0"/>
                </a:solidFill>
              </a:rPr>
              <a:t>struct</a:t>
            </a:r>
            <a:r>
              <a:rPr kumimoji="1" lang="en" altLang="zh-CN" dirty="0"/>
              <a:t> assignment in C, which copies all the fields of a struct.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109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03CA-5EE7-76D1-AE8B-7A08516D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E4EB-ED12-5E4F-F390-2D80C0FA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40072"/>
            <a:ext cx="8449733" cy="586458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</a:p>
          <a:p>
            <a:pPr lvl="1"/>
            <a:r>
              <a:rPr kumimoji="1" lang="en-US" altLang="zh-CN" dirty="0"/>
              <a:t>Expressions</a:t>
            </a:r>
          </a:p>
          <a:p>
            <a:pPr lvl="1"/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b="1" dirty="0"/>
              <a:t>Structured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L-Values</a:t>
            </a:r>
          </a:p>
          <a:p>
            <a:pPr lvl="1"/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pPr lvl="1"/>
            <a:r>
              <a:rPr kumimoji="1" lang="en-US" altLang="zh-CN" dirty="0"/>
              <a:t>Arithmetic</a:t>
            </a:r>
          </a:p>
          <a:p>
            <a:pPr lvl="1"/>
            <a:r>
              <a:rPr kumimoji="1" lang="en-US" altLang="zh-CN" dirty="0"/>
              <a:t>Conditionals</a:t>
            </a:r>
          </a:p>
          <a:p>
            <a:pPr lvl="1"/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lvl="1"/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846302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D5F7E-3956-09F1-95EB-24FE3AE7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L-Values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4C6EA-4077-6099-21B9-A54ECBEC2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2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L-value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occur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statement.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p.y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a[i+2]</a:t>
            </a:r>
          </a:p>
          <a:p>
            <a:pPr lvl="1"/>
            <a:r>
              <a:rPr kumimoji="1" lang="en-US" altLang="zh-CN" dirty="0"/>
              <a:t>denotes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occur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</a:p>
          <a:p>
            <a:pPr lvl="1"/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>
                <a:solidFill>
                  <a:srgbClr val="0070C0"/>
                </a:solidFill>
              </a:rPr>
              <a:t>R-value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 can </a:t>
            </a:r>
            <a:r>
              <a:rPr kumimoji="1" lang="en-US" altLang="zh-CN" dirty="0">
                <a:solidFill>
                  <a:srgbClr val="C00000"/>
                </a:solidFill>
              </a:rPr>
              <a:t>only</a:t>
            </a:r>
            <a:r>
              <a:rPr kumimoji="1" lang="en-US" altLang="zh-CN" dirty="0"/>
              <a:t> appear on the </a:t>
            </a:r>
            <a:r>
              <a:rPr kumimoji="1" lang="en-US" altLang="zh-CN" i="1" dirty="0"/>
              <a:t>right</a:t>
            </a:r>
            <a:r>
              <a:rPr kumimoji="1" lang="en-US" altLang="zh-CN" dirty="0"/>
              <a:t> of an assignment.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3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f(x)</a:t>
            </a:r>
          </a:p>
          <a:p>
            <a:pPr lvl="1"/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15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D0308-F312-8255-9868-05805ADC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51F84-A562-DCFF-460F-C489FC4A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5"/>
            <a:ext cx="8449733" cy="345824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0070C0"/>
                </a:solidFill>
              </a:rPr>
              <a:t>scalar</a:t>
            </a:r>
            <a:r>
              <a:rPr kumimoji="1" lang="en-US" altLang="zh-CN" dirty="0"/>
              <a:t>”: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component (thus requiring 1 word size space)</a:t>
            </a:r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Tiger:</a:t>
            </a:r>
          </a:p>
          <a:p>
            <a:pPr lvl="1"/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L-values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scalar</a:t>
            </a:r>
          </a:p>
          <a:p>
            <a:pPr lvl="1"/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(a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scalar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Pascal,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structured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L-values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structs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arrays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records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scalar</a:t>
            </a:r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structured L-values to IR tree, update </a:t>
            </a:r>
            <a:r>
              <a:rPr kumimoji="1" lang="en-US" altLang="zh-CN" dirty="0" err="1"/>
              <a:t>T_Mem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BE81E9-C349-7479-34A1-C2D822C3BCA0}"/>
              </a:ext>
            </a:extLst>
          </p:cNvPr>
          <p:cNvSpPr/>
          <p:nvPr/>
        </p:nvSpPr>
        <p:spPr>
          <a:xfrm>
            <a:off x="1895543" y="4539037"/>
            <a:ext cx="4572000" cy="4247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 err="1"/>
              <a:t>T_exp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T_Mem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T_exp</a:t>
            </a:r>
            <a:r>
              <a:rPr lang="en-US" altLang="zh-CN" sz="2400" b="1" dirty="0"/>
              <a:t>, int </a:t>
            </a:r>
            <a:r>
              <a:rPr lang="en-US" altLang="zh-CN" sz="2400" b="1" dirty="0">
                <a:highlight>
                  <a:srgbClr val="FFFF00"/>
                </a:highlight>
              </a:rPr>
              <a:t>size</a:t>
            </a:r>
            <a:r>
              <a:rPr lang="en-US" altLang="zh-CN" sz="2400" b="1" dirty="0"/>
              <a:t>);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482EEA9-7F33-A103-C27B-6618294A6B07}"/>
              </a:ext>
            </a:extLst>
          </p:cNvPr>
          <p:cNvSpPr txBox="1">
            <a:spLocks/>
          </p:cNvSpPr>
          <p:nvPr/>
        </p:nvSpPr>
        <p:spPr>
          <a:xfrm>
            <a:off x="361243" y="5714108"/>
            <a:ext cx="8564221" cy="856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indicates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3155CA-0538-950E-817E-DE31801AFC85}"/>
              </a:ext>
            </a:extLst>
          </p:cNvPr>
          <p:cNvSpPr/>
          <p:nvPr/>
        </p:nvSpPr>
        <p:spPr>
          <a:xfrm>
            <a:off x="1895543" y="5045497"/>
            <a:ext cx="4572000" cy="4247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/>
              <a:t> MEM(+(TEMP </a:t>
            </a:r>
            <a:r>
              <a:rPr lang="en-US" altLang="zh-CN" sz="2400" b="1" dirty="0" err="1"/>
              <a:t>fp,CONST</a:t>
            </a:r>
            <a:r>
              <a:rPr lang="en-US" altLang="zh-CN" sz="2400" b="1" dirty="0"/>
              <a:t> </a:t>
            </a:r>
            <a:r>
              <a:rPr lang="en-US" altLang="zh-CN" sz="2400" b="1" i="1" dirty="0" err="1"/>
              <a:t>k</a:t>
            </a:r>
            <a:r>
              <a:rPr lang="en-US" altLang="zh-CN" sz="2400" b="1" i="1" baseline="-25000" dirty="0" err="1"/>
              <a:t>n</a:t>
            </a:r>
            <a:r>
              <a:rPr lang="en-US" altLang="zh-CN" sz="2400" b="1" dirty="0"/>
              <a:t>), </a:t>
            </a:r>
            <a:r>
              <a:rPr lang="en-US" altLang="zh-CN" sz="2400" b="1" dirty="0">
                <a:highlight>
                  <a:srgbClr val="FFFF00"/>
                </a:highlight>
              </a:rPr>
              <a:t>S</a:t>
            </a:r>
            <a:r>
              <a:rPr lang="en-US" altLang="zh-CN" sz="2400" b="1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407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03CA-5EE7-76D1-AE8B-7A08516D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E4EB-ED12-5E4F-F390-2D80C0FA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40072"/>
            <a:ext cx="8449733" cy="586458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</a:p>
          <a:p>
            <a:pPr lvl="1"/>
            <a:r>
              <a:rPr kumimoji="1" lang="en-US" altLang="zh-CN" dirty="0"/>
              <a:t>Expressions</a:t>
            </a:r>
          </a:p>
          <a:p>
            <a:pPr lvl="1"/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L-Values</a:t>
            </a:r>
          </a:p>
          <a:p>
            <a:pPr lvl="1"/>
            <a:r>
              <a:rPr kumimoji="1" lang="en-US" altLang="zh-CN" b="1" dirty="0"/>
              <a:t>Subscripting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Field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Selection</a:t>
            </a:r>
          </a:p>
          <a:p>
            <a:pPr lvl="1"/>
            <a:r>
              <a:rPr kumimoji="1" lang="en-US" altLang="zh-CN" dirty="0"/>
              <a:t>Arithmetic</a:t>
            </a:r>
          </a:p>
          <a:p>
            <a:pPr lvl="1"/>
            <a:r>
              <a:rPr kumimoji="1" lang="en-US" altLang="zh-CN" dirty="0"/>
              <a:t>Conditionals</a:t>
            </a:r>
          </a:p>
          <a:p>
            <a:pPr lvl="1"/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lvl="1"/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146408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EBA7F-9D69-D1F4-7C0F-15735572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2024D-9EA5-D6D6-9003-C021ABA5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a[</a:t>
            </a:r>
            <a:r>
              <a:rPr kumimoji="1" lang="en-US" altLang="zh-CN" dirty="0" err="1">
                <a:solidFill>
                  <a:srgbClr val="0070C0"/>
                </a:solidFill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</a:rPr>
              <a:t>]</a:t>
            </a:r>
            <a:r>
              <a:rPr kumimoji="1" lang="en-US" altLang="zh-CN" dirty="0"/>
              <a:t>:</a:t>
            </a:r>
          </a:p>
          <a:p>
            <a:pPr marL="457200" lvl="1" indent="0" algn="ctr">
              <a:buNone/>
            </a:pPr>
            <a:r>
              <a:rPr lang="en-US" altLang="zh-CN" sz="2600" b="1" dirty="0">
                <a:solidFill>
                  <a:srgbClr val="0070C0"/>
                </a:solidFill>
              </a:rPr>
              <a:t>(</a:t>
            </a:r>
            <a:r>
              <a:rPr lang="en-US" altLang="zh-CN" sz="2600" b="1" i="1" dirty="0" err="1">
                <a:solidFill>
                  <a:srgbClr val="0070C0"/>
                </a:solidFill>
              </a:rPr>
              <a:t>i</a:t>
            </a:r>
            <a:r>
              <a:rPr lang="en-US" altLang="zh-CN" sz="2600" b="1" dirty="0">
                <a:solidFill>
                  <a:srgbClr val="0070C0"/>
                </a:solidFill>
              </a:rPr>
              <a:t> − </a:t>
            </a:r>
            <a:r>
              <a:rPr lang="en-US" altLang="zh-CN" sz="2600" b="1" i="1" dirty="0">
                <a:solidFill>
                  <a:srgbClr val="0070C0"/>
                </a:solidFill>
              </a:rPr>
              <a:t>l</a:t>
            </a:r>
            <a:r>
              <a:rPr lang="en-US" altLang="zh-CN" sz="2600" b="1" dirty="0">
                <a:solidFill>
                  <a:srgbClr val="0070C0"/>
                </a:solidFill>
              </a:rPr>
              <a:t>) × </a:t>
            </a:r>
            <a:r>
              <a:rPr lang="en-US" altLang="zh-CN" sz="2600" b="1" i="1" dirty="0">
                <a:solidFill>
                  <a:srgbClr val="0070C0"/>
                </a:solidFill>
              </a:rPr>
              <a:t>s</a:t>
            </a:r>
            <a:r>
              <a:rPr lang="en-US" altLang="zh-CN" sz="2600" b="1" dirty="0">
                <a:solidFill>
                  <a:srgbClr val="0070C0"/>
                </a:solidFill>
              </a:rPr>
              <a:t> + </a:t>
            </a:r>
            <a:r>
              <a:rPr lang="en-US" altLang="zh-CN" sz="2600" b="1" i="1" dirty="0">
                <a:solidFill>
                  <a:srgbClr val="0070C0"/>
                </a:solidFill>
              </a:rPr>
              <a:t>a</a:t>
            </a:r>
            <a:endParaRPr kumimoji="1" lang="en-US" altLang="zh-CN" sz="2600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l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range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(in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bytes)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compile-time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subtraction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–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Similarly,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14C1AC-525C-6D0B-72CF-F43BEF21FD61}"/>
              </a:ext>
            </a:extLst>
          </p:cNvPr>
          <p:cNvSpPr txBox="1"/>
          <p:nvPr/>
        </p:nvSpPr>
        <p:spPr>
          <a:xfrm>
            <a:off x="2293182" y="5366490"/>
            <a:ext cx="45858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kumimoji="1" lang="en-US" altLang="zh-CN" sz="2600" b="1" dirty="0">
                <a:solidFill>
                  <a:srgbClr val="0070C0"/>
                </a:solidFill>
              </a:rPr>
              <a:t>offset(f)</a:t>
            </a:r>
            <a:r>
              <a:rPr kumimoji="1" lang="zh-CN" altLang="en-US" sz="2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600" b="1" dirty="0">
                <a:solidFill>
                  <a:srgbClr val="0070C0"/>
                </a:solidFill>
              </a:rPr>
              <a:t>+</a:t>
            </a:r>
            <a:r>
              <a:rPr kumimoji="1" lang="zh-CN" altLang="en-US" sz="2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6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543FB0C9-6F5F-D78B-2CA3-8E5A55FC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600" y="1321804"/>
            <a:ext cx="2668381" cy="808124"/>
          </a:xfrm>
          <a:prstGeom prst="wedgeRoundRectCallout">
            <a:avLst>
              <a:gd name="adj1" fmla="val -67828"/>
              <a:gd name="adj2" fmla="val -13371"/>
              <a:gd name="adj3" fmla="val 16667"/>
            </a:avLst>
          </a:prstGeom>
          <a:solidFill>
            <a:schemeClr val="accent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noProof="0" dirty="0">
                <a:solidFill>
                  <a:schemeClr val="bg1"/>
                </a:solidFill>
              </a:rPr>
              <a:t>= </a:t>
            </a:r>
            <a:r>
              <a:rPr lang="en-US" altLang="zh-CN" sz="2200" i="1" dirty="0" err="1">
                <a:solidFill>
                  <a:schemeClr val="bg1"/>
                </a:solidFill>
              </a:rPr>
              <a:t>i</a:t>
            </a:r>
            <a:r>
              <a:rPr lang="en-US" altLang="zh-CN" sz="2200" i="1" dirty="0">
                <a:solidFill>
                  <a:schemeClr val="bg1"/>
                </a:solidFill>
              </a:rPr>
              <a:t> </a:t>
            </a:r>
            <a:r>
              <a:rPr lang="en-US" altLang="zh-CN" sz="2200" dirty="0">
                <a:solidFill>
                  <a:schemeClr val="bg1"/>
                </a:solidFill>
              </a:rPr>
              <a:t>x </a:t>
            </a:r>
            <a:r>
              <a:rPr lang="en-US" altLang="zh-CN" sz="2200" i="1" dirty="0">
                <a:solidFill>
                  <a:schemeClr val="bg1"/>
                </a:solidFill>
              </a:rPr>
              <a:t>s</a:t>
            </a:r>
            <a:r>
              <a:rPr lang="en-US" altLang="zh-CN" sz="2200" dirty="0">
                <a:solidFill>
                  <a:schemeClr val="bg1"/>
                </a:solidFill>
              </a:rPr>
              <a:t> – </a:t>
            </a:r>
            <a:r>
              <a:rPr lang="en-US" altLang="zh-CN" sz="2200" i="1" dirty="0">
                <a:solidFill>
                  <a:schemeClr val="bg1"/>
                </a:solidFill>
              </a:rPr>
              <a:t>l</a:t>
            </a:r>
            <a:r>
              <a:rPr lang="en-US" altLang="zh-CN" sz="2200" dirty="0">
                <a:solidFill>
                  <a:schemeClr val="bg1"/>
                </a:solidFill>
              </a:rPr>
              <a:t> x </a:t>
            </a:r>
            <a:r>
              <a:rPr lang="en-US" altLang="zh-CN" sz="2200" i="1" dirty="0">
                <a:solidFill>
                  <a:schemeClr val="bg1"/>
                </a:solidFill>
              </a:rPr>
              <a:t>s</a:t>
            </a:r>
            <a:r>
              <a:rPr lang="en-US" altLang="zh-CN" sz="2200" dirty="0">
                <a:solidFill>
                  <a:schemeClr val="bg1"/>
                </a:solidFill>
              </a:rPr>
              <a:t> + </a:t>
            </a:r>
            <a:r>
              <a:rPr lang="en-US" altLang="zh-CN" sz="2200" i="1" dirty="0">
                <a:solidFill>
                  <a:schemeClr val="bg1"/>
                </a:solidFill>
              </a:rPr>
              <a:t>a</a:t>
            </a:r>
            <a:endParaRPr kumimoji="0" lang="en-US" altLang="zh-CN" sz="22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483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8C543-4836-2B40-10CA-7B82932C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8F5AC-D9A5-8BC8-418F-C03B24DB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73424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subscript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a[</a:t>
            </a:r>
            <a:r>
              <a:rPr kumimoji="1" lang="en-US" altLang="zh-CN" dirty="0" err="1">
                <a:solidFill>
                  <a:srgbClr val="0070C0"/>
                </a:solidFill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</a:rPr>
              <a:t>]</a:t>
            </a:r>
            <a:r>
              <a:rPr kumimoji="1" lang="en-US" altLang="zh-CN" dirty="0"/>
              <a:t>.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To obtain the address of </a:t>
            </a:r>
            <a:r>
              <a:rPr kumimoji="1" lang="en-US" altLang="zh-CN" dirty="0">
                <a:solidFill>
                  <a:srgbClr val="0070C0"/>
                </a:solidFill>
              </a:rPr>
              <a:t>a[</a:t>
            </a:r>
            <a:r>
              <a:rPr kumimoji="1" lang="en-US" altLang="zh-CN" dirty="0" err="1">
                <a:solidFill>
                  <a:srgbClr val="0070C0"/>
                </a:solidFill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</a:rPr>
              <a:t>]</a:t>
            </a:r>
            <a:r>
              <a:rPr kumimoji="1" lang="en-US" altLang="zh-CN" dirty="0"/>
              <a:t>, we need to do arithmetic on the address of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 e.g.,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− l) × s + a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Pascal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left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tree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can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arithmetic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lvl="1"/>
            <a:r>
              <a:rPr kumimoji="1" lang="en-US" altLang="zh-CN" dirty="0"/>
              <a:t>Therefore,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address,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right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tree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grpSp>
        <p:nvGrpSpPr>
          <p:cNvPr id="4" name="Group 28">
            <a:extLst>
              <a:ext uri="{FF2B5EF4-FFF2-40B4-BE49-F238E27FC236}">
                <a16:creationId xmlns:a16="http://schemas.microsoft.com/office/drawing/2014/main" id="{409B3B30-330D-02DB-486A-2BEC3249EA4A}"/>
              </a:ext>
            </a:extLst>
          </p:cNvPr>
          <p:cNvGrpSpPr>
            <a:grpSpLocks/>
          </p:cNvGrpSpPr>
          <p:nvPr/>
        </p:nvGrpSpPr>
        <p:grpSpPr bwMode="auto">
          <a:xfrm>
            <a:off x="1379496" y="3887259"/>
            <a:ext cx="2252664" cy="1971675"/>
            <a:chOff x="350" y="691"/>
            <a:chExt cx="1419" cy="1242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5E8B42BA-1494-209A-F57A-90DA479CB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691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/>
                <a:t>MEM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96BE3C60-ADFC-A812-5EC6-45F6B031E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547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/>
                <a:t>CONST k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4FD5992E-8A19-098E-F841-B6218530D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" y="1534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/>
                <a:t>TEMP </a:t>
              </a:r>
              <a:r>
                <a:rPr lang="en-US" altLang="zh-CN" sz="2200" b="1" dirty="0" err="1"/>
                <a:t>fp</a:t>
              </a:r>
              <a:endParaRPr lang="en-US" altLang="zh-CN" sz="2200" b="1" dirty="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45FA074-6911-72C9-9575-7B2549A1E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661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200" b="1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CD576E23-D5BA-A992-A4B8-D66F1CD43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1162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/>
                <a:t>+</a:t>
              </a: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358F2906-82AA-B217-6DCA-09FA3FD57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2" y="952"/>
              <a:ext cx="6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EE0A2CCA-1D71-19AA-3473-8EF3B760E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1389"/>
              <a:ext cx="227" cy="14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DBC7B5BF-E407-426C-D8F4-BEA88D380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389"/>
              <a:ext cx="296" cy="14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</p:grpSp>
      <p:grpSp>
        <p:nvGrpSpPr>
          <p:cNvPr id="13" name="Group 28">
            <a:extLst>
              <a:ext uri="{FF2B5EF4-FFF2-40B4-BE49-F238E27FC236}">
                <a16:creationId xmlns:a16="http://schemas.microsoft.com/office/drawing/2014/main" id="{EF1896DB-8EFD-2703-7638-973DACE72783}"/>
              </a:ext>
            </a:extLst>
          </p:cNvPr>
          <p:cNvGrpSpPr>
            <a:grpSpLocks/>
          </p:cNvGrpSpPr>
          <p:nvPr/>
        </p:nvGrpSpPr>
        <p:grpSpPr bwMode="auto">
          <a:xfrm>
            <a:off x="5095236" y="4195214"/>
            <a:ext cx="2252664" cy="1223963"/>
            <a:chOff x="350" y="1162"/>
            <a:chExt cx="1419" cy="771"/>
          </a:xfrm>
        </p:grpSpPr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85EA2C2-99CD-1EA2-D3DE-BC213B97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547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/>
                <a:t>CONST k</a:t>
              </a: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E61F7284-2E35-6362-91C6-BDCBEE3C2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" y="1534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/>
                <a:t>TEMP </a:t>
              </a:r>
              <a:r>
                <a:rPr lang="en-US" altLang="zh-CN" sz="2200" b="1" dirty="0" err="1"/>
                <a:t>fp</a:t>
              </a:r>
              <a:endParaRPr lang="en-US" altLang="zh-CN" sz="2200" b="1" dirty="0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2150A5B8-D05C-0162-9065-B2C148FF8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661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200" b="1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EF331C08-839D-716B-579A-E2A82915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162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/>
                <a:t>+</a:t>
              </a: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D45D4229-47FB-59B1-274F-1E3441AAED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1389"/>
              <a:ext cx="227" cy="14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93244042-324D-85B7-F93C-D86FF5257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389"/>
              <a:ext cx="296" cy="14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</p:grpSp>
      <p:sp>
        <p:nvSpPr>
          <p:cNvPr id="14" name="AutoShape 9">
            <a:extLst>
              <a:ext uri="{FF2B5EF4-FFF2-40B4-BE49-F238E27FC236}">
                <a16:creationId xmlns:a16="http://schemas.microsoft.com/office/drawing/2014/main" id="{C1331710-CE04-4CC7-B104-0E123E6B1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23" y="3866187"/>
            <a:ext cx="1819574" cy="1392278"/>
          </a:xfrm>
          <a:prstGeom prst="wedgeRoundRectCallout">
            <a:avLst>
              <a:gd name="adj1" fmla="val 60947"/>
              <a:gd name="adj2" fmla="val -30816"/>
              <a:gd name="adj3" fmla="val 16667"/>
            </a:avLst>
          </a:prstGeom>
          <a:solidFill>
            <a:srgbClr val="C0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noProof="0" dirty="0">
                <a:solidFill>
                  <a:schemeClr val="bg1"/>
                </a:solidFill>
              </a:rPr>
              <a:t>content of </a:t>
            </a:r>
            <a:r>
              <a:rPr lang="en-US" altLang="zh-CN" sz="2200" i="1" noProof="0" dirty="0">
                <a:solidFill>
                  <a:schemeClr val="bg1"/>
                </a:solidFill>
              </a:rPr>
              <a:t>a</a:t>
            </a:r>
            <a:r>
              <a:rPr lang="en-US" altLang="zh-CN" sz="2200" noProof="0" dirty="0">
                <a:solidFill>
                  <a:schemeClr val="bg1"/>
                </a:solidFill>
              </a:rPr>
              <a:t> is not an address in Pascal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AC5051E7-1299-B4EC-324D-FC1CF214C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724" y="3808791"/>
            <a:ext cx="1983779" cy="1020536"/>
          </a:xfrm>
          <a:prstGeom prst="wedgeRoundRectCallout">
            <a:avLst>
              <a:gd name="adj1" fmla="val -78073"/>
              <a:gd name="adj2" fmla="val 11404"/>
              <a:gd name="adj3" fmla="val 16667"/>
            </a:avLst>
          </a:prstGeom>
          <a:solidFill>
            <a:schemeClr val="accent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noProof="0" dirty="0">
                <a:solidFill>
                  <a:schemeClr val="bg1"/>
                </a:solidFill>
              </a:rPr>
              <a:t>the address of </a:t>
            </a:r>
            <a:r>
              <a:rPr lang="en-US" altLang="zh-CN" sz="2200" i="1" noProof="0" dirty="0">
                <a:solidFill>
                  <a:schemeClr val="bg1"/>
                </a:solidFill>
              </a:rPr>
              <a:t>a</a:t>
            </a:r>
            <a:r>
              <a:rPr lang="en-US" altLang="zh-CN" sz="2200" noProof="0" dirty="0">
                <a:solidFill>
                  <a:schemeClr val="bg1"/>
                </a:solidFill>
              </a:rPr>
              <a:t> is the base address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124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04376-C61F-EF9C-630A-B71E0A03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42D92-0445-7446-741F-0B203A4E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734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Pascal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?</a:t>
            </a:r>
          </a:p>
          <a:p>
            <a:r>
              <a:rPr kumimoji="1" lang="en" altLang="zh-CN" dirty="0"/>
              <a:t>A particular element might be </a:t>
            </a:r>
            <a:r>
              <a:rPr kumimoji="1" lang="en" altLang="zh-CN" dirty="0">
                <a:solidFill>
                  <a:srgbClr val="0070C0"/>
                </a:solidFill>
              </a:rPr>
              <a:t>subscripted</a:t>
            </a:r>
            <a:r>
              <a:rPr kumimoji="1" lang="en" altLang="zh-CN" dirty="0"/>
              <a:t>, yielding a (smaller) L-value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a[</a:t>
            </a:r>
            <a:r>
              <a:rPr kumimoji="1" lang="en-US" altLang="zh-CN" dirty="0" err="1">
                <a:solidFill>
                  <a:srgbClr val="0070C0"/>
                </a:solidFill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</a:rPr>
              <a:t>]</a:t>
            </a:r>
            <a:r>
              <a:rPr kumimoji="1" lang="en" altLang="zh-CN" dirty="0"/>
              <a:t>.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“+”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lang="en-US" altLang="zh-CN" sz="2600" b="1" dirty="0">
                <a:solidFill>
                  <a:srgbClr val="0070C0"/>
                </a:solidFill>
              </a:rPr>
              <a:t>(</a:t>
            </a:r>
            <a:r>
              <a:rPr lang="en-US" altLang="zh-CN" sz="2600" b="1" i="1" dirty="0" err="1">
                <a:solidFill>
                  <a:srgbClr val="0070C0"/>
                </a:solidFill>
              </a:rPr>
              <a:t>i</a:t>
            </a:r>
            <a:r>
              <a:rPr lang="en-US" altLang="zh-CN" sz="2600" b="1" dirty="0">
                <a:solidFill>
                  <a:srgbClr val="0070C0"/>
                </a:solidFill>
              </a:rPr>
              <a:t> − </a:t>
            </a:r>
            <a:r>
              <a:rPr lang="en-US" altLang="zh-CN" sz="2600" b="1" i="1" dirty="0">
                <a:solidFill>
                  <a:srgbClr val="0070C0"/>
                </a:solidFill>
              </a:rPr>
              <a:t>l</a:t>
            </a:r>
            <a:r>
              <a:rPr lang="en-US" altLang="zh-CN" sz="2600" b="1" dirty="0">
                <a:solidFill>
                  <a:srgbClr val="0070C0"/>
                </a:solidFill>
              </a:rPr>
              <a:t>) × </a:t>
            </a:r>
            <a:r>
              <a:rPr lang="en-US" altLang="zh-CN" sz="2600" b="1" i="1" dirty="0">
                <a:solidFill>
                  <a:srgbClr val="0070C0"/>
                </a:solidFill>
              </a:rPr>
              <a:t>s</a:t>
            </a:r>
            <a:r>
              <a:rPr lang="en-US" altLang="zh-CN" sz="2600" b="1" dirty="0">
                <a:solidFill>
                  <a:srgbClr val="0070C0"/>
                </a:solidFill>
              </a:rPr>
              <a:t> 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sz="2600" b="1" i="1" dirty="0">
                <a:solidFill>
                  <a:srgbClr val="0070C0"/>
                </a:solidFill>
              </a:rPr>
              <a:t>a</a:t>
            </a:r>
            <a:r>
              <a:rPr lang="en-US" altLang="zh-CN" sz="2600" i="1" dirty="0"/>
              <a:t>.</a:t>
            </a:r>
            <a:endParaRPr kumimoji="1" lang="en" altLang="zh-CN" dirty="0"/>
          </a:p>
          <a:p>
            <a:r>
              <a:rPr kumimoji="1" lang="en" altLang="zh-CN" dirty="0"/>
              <a:t>The L-value</a:t>
            </a:r>
            <a:r>
              <a:rPr kumimoji="1" lang="zh-CN" altLang="en-US" dirty="0"/>
              <a:t> </a:t>
            </a:r>
            <a:r>
              <a:rPr kumimoji="1" lang="en" altLang="zh-CN" dirty="0"/>
              <a:t>(representing the entire array) might be used in a context where an R-value is required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" altLang="zh-CN" dirty="0">
                <a:solidFill>
                  <a:srgbClr val="0070C0"/>
                </a:solidFill>
              </a:rPr>
              <a:t>Then the L-value is </a:t>
            </a:r>
            <a:r>
              <a:rPr kumimoji="1" lang="en" altLang="zh-CN" i="1" dirty="0">
                <a:solidFill>
                  <a:srgbClr val="0070C0"/>
                </a:solidFill>
              </a:rPr>
              <a:t>coerced</a:t>
            </a:r>
            <a:r>
              <a:rPr kumimoji="1" lang="en" altLang="zh-CN" dirty="0">
                <a:solidFill>
                  <a:srgbClr val="0070C0"/>
                </a:solidFill>
              </a:rPr>
              <a:t> into an R-value by applying the </a:t>
            </a:r>
            <a:r>
              <a:rPr kumimoji="1" lang="en" altLang="zh-CN" b="1" dirty="0">
                <a:solidFill>
                  <a:srgbClr val="0070C0"/>
                </a:solidFill>
              </a:rPr>
              <a:t>MEM</a:t>
            </a:r>
            <a:r>
              <a:rPr kumimoji="1" lang="en" altLang="zh-CN" dirty="0">
                <a:solidFill>
                  <a:srgbClr val="0070C0"/>
                </a:solidFill>
              </a:rPr>
              <a:t> operator to it.</a:t>
            </a:r>
          </a:p>
          <a:p>
            <a:endParaRPr kumimoji="1" lang="en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4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A5FDC-979F-67A2-146C-13B14597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FAE95-B9A6-E647-498B-E396C570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221691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really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pointers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structures.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0070C0"/>
                </a:solidFill>
              </a:rPr>
              <a:t>base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address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MEM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required</a:t>
            </a:r>
            <a:r>
              <a:rPr kumimoji="1" lang="en-US" altLang="zh-CN" dirty="0">
                <a:solidFill>
                  <a:srgbClr val="002060"/>
                </a:solidFill>
              </a:rPr>
              <a:t>.</a:t>
            </a:r>
          </a:p>
          <a:p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a[</a:t>
            </a:r>
            <a:r>
              <a:rPr kumimoji="1" lang="en-US" altLang="zh-CN" dirty="0" err="1">
                <a:solidFill>
                  <a:srgbClr val="0070C0"/>
                </a:solidFill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</a:rPr>
              <a:t>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E53758-AB5A-9F88-9238-5D15CE361390}"/>
              </a:ext>
            </a:extLst>
          </p:cNvPr>
          <p:cNvSpPr txBox="1"/>
          <p:nvPr/>
        </p:nvSpPr>
        <p:spPr>
          <a:xfrm>
            <a:off x="5787170" y="4072976"/>
            <a:ext cx="3273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</a:rPr>
              <a:t>MEM(e)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represents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</a:rPr>
              <a:t>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size</a:t>
            </a:r>
            <a:endParaRPr kumimoji="1" lang="zh-CN" altLang="en-US" sz="2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37E485-4325-2E83-8846-95D2993BFDAE}"/>
              </a:ext>
            </a:extLst>
          </p:cNvPr>
          <p:cNvSpPr/>
          <p:nvPr/>
        </p:nvSpPr>
        <p:spPr>
          <a:xfrm>
            <a:off x="933395" y="5821926"/>
            <a:ext cx="5743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MEM(+(MEM(e),BINOP(MUL, </a:t>
            </a:r>
            <a:r>
              <a:rPr lang="en-US" altLang="zh-CN" sz="2400" b="1" dirty="0" err="1">
                <a:solidFill>
                  <a:srgbClr val="0070C0"/>
                </a:solidFill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</a:rPr>
              <a:t>, CONST W)))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0D0F466-CCBA-9C3F-606C-A8DBAE7E17AE}"/>
              </a:ext>
            </a:extLst>
          </p:cNvPr>
          <p:cNvGrpSpPr/>
          <p:nvPr/>
        </p:nvGrpSpPr>
        <p:grpSpPr>
          <a:xfrm>
            <a:off x="2112675" y="3213287"/>
            <a:ext cx="3384550" cy="2578097"/>
            <a:chOff x="2050618" y="3155530"/>
            <a:chExt cx="3384550" cy="2578097"/>
          </a:xfrm>
        </p:grpSpPr>
        <p:grpSp>
          <p:nvGrpSpPr>
            <p:cNvPr id="4" name="Group 27">
              <a:extLst>
                <a:ext uri="{FF2B5EF4-FFF2-40B4-BE49-F238E27FC236}">
                  <a16:creationId xmlns:a16="http://schemas.microsoft.com/office/drawing/2014/main" id="{5B63CC78-1EA4-5A7D-B6A8-7E99DF367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0618" y="3155530"/>
              <a:ext cx="3384550" cy="2578097"/>
              <a:chOff x="2154" y="596"/>
              <a:chExt cx="2132" cy="1624"/>
            </a:xfrm>
          </p:grpSpPr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C92C1608-909E-2FBC-4899-E39C3142A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596"/>
                <a:ext cx="59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200" b="1" dirty="0">
                    <a:highlight>
                      <a:srgbClr val="FFFF00"/>
                    </a:highlight>
                  </a:rPr>
                  <a:t>MEM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8C9232C5-C2D9-4427-A4BB-C328B363E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1207"/>
                <a:ext cx="59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200" b="1" dirty="0"/>
                  <a:t>BINOP</a:t>
                </a:r>
              </a:p>
            </p:txBody>
          </p:sp>
          <p:sp>
            <p:nvSpPr>
              <p:cNvPr id="7" name="Rectangle 10">
                <a:extLst>
                  <a:ext uri="{FF2B5EF4-FFF2-40B4-BE49-F238E27FC236}">
                    <a16:creationId xmlns:a16="http://schemas.microsoft.com/office/drawing/2014/main" id="{A0AD93F6-416E-4823-2ACC-A4DEC196E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1253"/>
                <a:ext cx="59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200" b="1" dirty="0">
                    <a:highlight>
                      <a:srgbClr val="FFFF00"/>
                    </a:highlight>
                  </a:rPr>
                  <a:t>MEM</a:t>
                </a:r>
              </a:p>
            </p:txBody>
          </p: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05F478FE-A1EA-EC25-69EE-D81F37BC7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981"/>
                <a:ext cx="59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200" b="1"/>
                  <a:t>+</a:t>
                </a:r>
              </a:p>
            </p:txBody>
          </p:sp>
          <p:sp>
            <p:nvSpPr>
              <p:cNvPr id="9" name="Line 14">
                <a:extLst>
                  <a:ext uri="{FF2B5EF4-FFF2-40B4-BE49-F238E27FC236}">
                    <a16:creationId xmlns:a16="http://schemas.microsoft.com/office/drawing/2014/main" id="{3C2BB4F8-E90B-6CD1-C1D7-17FBAEC71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17" y="1117"/>
                <a:ext cx="363" cy="13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10" name="Line 15">
                <a:extLst>
                  <a:ext uri="{FF2B5EF4-FFF2-40B4-BE49-F238E27FC236}">
                    <a16:creationId xmlns:a16="http://schemas.microsoft.com/office/drawing/2014/main" id="{186F132E-9EBC-1B6F-89A0-A17C1727E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1117"/>
                <a:ext cx="408" cy="9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058B94DB-6F69-E48F-B143-0EF73C5C66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6" y="1480"/>
                <a:ext cx="1" cy="18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12" name="Line 18">
                <a:extLst>
                  <a:ext uri="{FF2B5EF4-FFF2-40B4-BE49-F238E27FC236}">
                    <a16:creationId xmlns:a16="http://schemas.microsoft.com/office/drawing/2014/main" id="{560CF5BD-224B-32E4-B99E-E5AEE6AB3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70" y="1434"/>
                <a:ext cx="1" cy="18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13" name="Line 19">
                <a:extLst>
                  <a:ext uri="{FF2B5EF4-FFF2-40B4-BE49-F238E27FC236}">
                    <a16:creationId xmlns:a16="http://schemas.microsoft.com/office/drawing/2014/main" id="{8B19452A-C0FF-D7DB-F2BB-52613787D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2" y="1434"/>
                <a:ext cx="272" cy="18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14" name="Line 20">
                <a:extLst>
                  <a:ext uri="{FF2B5EF4-FFF2-40B4-BE49-F238E27FC236}">
                    <a16:creationId xmlns:a16="http://schemas.microsoft.com/office/drawing/2014/main" id="{F5205610-5A36-460E-2B6E-784F180F5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1434"/>
                <a:ext cx="363" cy="18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15" name="Rectangle 21">
                <a:extLst>
                  <a:ext uri="{FF2B5EF4-FFF2-40B4-BE49-F238E27FC236}">
                    <a16:creationId xmlns:a16="http://schemas.microsoft.com/office/drawing/2014/main" id="{70FFA4E7-0BFF-357A-8648-E9CDD123D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1706"/>
                <a:ext cx="453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200" b="1"/>
                  <a:t>e</a:t>
                </a:r>
              </a:p>
            </p:txBody>
          </p:sp>
          <p:sp>
            <p:nvSpPr>
              <p:cNvPr id="16" name="Rectangle 22">
                <a:extLst>
                  <a:ext uri="{FF2B5EF4-FFF2-40B4-BE49-F238E27FC236}">
                    <a16:creationId xmlns:a16="http://schemas.microsoft.com/office/drawing/2014/main" id="{42E02329-A830-9D04-595E-80001F853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1616"/>
                <a:ext cx="59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200" b="1" dirty="0"/>
                  <a:t>MUL</a:t>
                </a:r>
              </a:p>
            </p:txBody>
          </p:sp>
          <p:sp>
            <p:nvSpPr>
              <p:cNvPr id="17" name="Rectangle 23">
                <a:extLst>
                  <a:ext uri="{FF2B5EF4-FFF2-40B4-BE49-F238E27FC236}">
                    <a16:creationId xmlns:a16="http://schemas.microsoft.com/office/drawing/2014/main" id="{F468819F-8FD6-AD80-7A8A-01334EA9D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8" y="1616"/>
                <a:ext cx="40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200" b="1" dirty="0" err="1"/>
                  <a:t>i</a:t>
                </a:r>
                <a:endParaRPr lang="en-US" altLang="zh-CN" sz="2200" b="1" dirty="0"/>
              </a:p>
            </p:txBody>
          </p:sp>
          <p:sp>
            <p:nvSpPr>
              <p:cNvPr id="18" name="Rectangle 24">
                <a:extLst>
                  <a:ext uri="{FF2B5EF4-FFF2-40B4-BE49-F238E27FC236}">
                    <a16:creationId xmlns:a16="http://schemas.microsoft.com/office/drawing/2014/main" id="{91692C8D-AF2F-10D9-1E30-2FBDC6B41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616"/>
                <a:ext cx="59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200" b="1" dirty="0"/>
                  <a:t>CONST </a:t>
                </a:r>
              </a:p>
            </p:txBody>
          </p:sp>
          <p:sp>
            <p:nvSpPr>
              <p:cNvPr id="19" name="Line 25">
                <a:extLst>
                  <a:ext uri="{FF2B5EF4-FFF2-40B4-BE49-F238E27FC236}">
                    <a16:creationId xmlns:a16="http://schemas.microsoft.com/office/drawing/2014/main" id="{9D5C1B75-AE79-2E11-12AD-3E9C22F80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1" y="1842"/>
                <a:ext cx="0" cy="16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" name="Rectangle 26">
                <a:extLst>
                  <a:ext uri="{FF2B5EF4-FFF2-40B4-BE49-F238E27FC236}">
                    <a16:creationId xmlns:a16="http://schemas.microsoft.com/office/drawing/2014/main" id="{60BA1353-0B39-94A1-40A3-C23138127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1993"/>
                <a:ext cx="40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200" b="1" dirty="0"/>
                  <a:t>W</a:t>
                </a:r>
              </a:p>
            </p:txBody>
          </p:sp>
        </p:grp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527DDA77-356A-A162-481C-E772E53AD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126" y="3515099"/>
              <a:ext cx="10824" cy="36036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10775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23F79-EEAB-6057-3037-B98D580E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4BED4-FB49-976B-C682-3A7F3DE66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11" y="1595567"/>
            <a:ext cx="8840000" cy="3475951"/>
          </a:xfrm>
        </p:spPr>
        <p:txBody>
          <a:bodyPr/>
          <a:lstStyle/>
          <a:p>
            <a:r>
              <a:rPr kumimoji="1" lang="en-US" altLang="zh-CN" dirty="0"/>
              <a:t>Technically,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(without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MEM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node)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sz="2600" dirty="0"/>
              <a:t>Converting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L-value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to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R-value: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fetching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from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that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address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sz="2600" dirty="0"/>
              <a:t>Assigning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to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L-value: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storing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to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that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address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Recap: 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IR,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MEM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(when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MOVE)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(when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elsewhere)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26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AB3D4-86A9-1B8F-1E34-592DFDD7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FB04D-4E4C-7E30-51D2-E2A8132F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 IR?</a:t>
            </a:r>
          </a:p>
          <a:p>
            <a:r>
              <a:rPr kumimoji="1" lang="en-US" altLang="zh-CN" dirty="0"/>
              <a:t>Translating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code?</a:t>
            </a:r>
          </a:p>
          <a:p>
            <a:pPr lvl="1"/>
            <a:r>
              <a:rPr kumimoji="1" lang="en-US" altLang="zh-CN" dirty="0"/>
              <a:t>hinders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modularity</a:t>
            </a:r>
          </a:p>
          <a:p>
            <a:pPr lvl="1"/>
            <a:r>
              <a:rPr kumimoji="1" lang="en-US" altLang="zh-CN" dirty="0"/>
              <a:t>hinders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portability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C21A4-3332-3834-E49F-21AD79169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6" t="14679" r="17667" b="17641"/>
          <a:stretch>
            <a:fillRect/>
          </a:stretch>
        </p:blipFill>
        <p:spPr>
          <a:xfrm>
            <a:off x="481164" y="2794661"/>
            <a:ext cx="4090836" cy="3436179"/>
          </a:xfrm>
          <a:prstGeom prst="rect">
            <a:avLst/>
          </a:prstGeom>
          <a:ln w="3810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62F05C-B635-3649-0EC2-2E317096B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2" t="13986" r="5008" b="23309"/>
          <a:stretch>
            <a:fillRect/>
          </a:stretch>
        </p:blipFill>
        <p:spPr bwMode="auto">
          <a:xfrm>
            <a:off x="4853574" y="2789205"/>
            <a:ext cx="3957402" cy="344709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2C31D7-7AE3-60E5-9CAB-3D6C39FD5473}"/>
              </a:ext>
            </a:extLst>
          </p:cNvPr>
          <p:cNvSpPr txBox="1"/>
          <p:nvPr/>
        </p:nvSpPr>
        <p:spPr>
          <a:xfrm>
            <a:off x="481164" y="6340839"/>
            <a:ext cx="4090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/>
              <a:t>N</a:t>
            </a:r>
            <a:r>
              <a:rPr kumimoji="1" lang="zh-CN" altLang="en-US" sz="2200" b="1" dirty="0"/>
              <a:t> * </a:t>
            </a:r>
            <a:r>
              <a:rPr kumimoji="1" lang="en-US" altLang="zh-CN" sz="2200" b="1" dirty="0"/>
              <a:t>M</a:t>
            </a:r>
            <a:endParaRPr kumimoji="1" lang="zh-CN" altLang="en-US" sz="2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29B2ED-FC3E-9D0C-9179-E67C553E474F}"/>
              </a:ext>
            </a:extLst>
          </p:cNvPr>
          <p:cNvSpPr txBox="1"/>
          <p:nvPr/>
        </p:nvSpPr>
        <p:spPr>
          <a:xfrm>
            <a:off x="4853573" y="6355174"/>
            <a:ext cx="3957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/>
              <a:t>N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+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M</a:t>
            </a:r>
            <a:endParaRPr kumimoji="1"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77398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03CA-5EE7-76D1-AE8B-7A08516D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E4EB-ED12-5E4F-F390-2D80C0FA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40072"/>
            <a:ext cx="8449733" cy="586458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</a:p>
          <a:p>
            <a:pPr lvl="1"/>
            <a:r>
              <a:rPr kumimoji="1" lang="en-US" altLang="zh-CN" dirty="0"/>
              <a:t>Expressions</a:t>
            </a:r>
          </a:p>
          <a:p>
            <a:pPr lvl="1"/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L-Values</a:t>
            </a:r>
          </a:p>
          <a:p>
            <a:pPr lvl="1"/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pPr lvl="1"/>
            <a:r>
              <a:rPr kumimoji="1" lang="en-US" altLang="zh-CN" b="1" dirty="0"/>
              <a:t>Arithmetic</a:t>
            </a:r>
          </a:p>
          <a:p>
            <a:pPr lvl="1"/>
            <a:r>
              <a:rPr kumimoji="1" lang="en-US" altLang="zh-CN" dirty="0"/>
              <a:t>Conditionals</a:t>
            </a:r>
          </a:p>
          <a:p>
            <a:pPr lvl="1"/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lvl="1"/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682597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E6CD7-503F-1303-A92D-A51C4021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4D9C7-E7EB-2C3D-DE53-D10FBC70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999066"/>
            <a:ext cx="8728364" cy="5706534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Each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integer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arithmetic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operator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corresponds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Tree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operator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no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unary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arithmetic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operators</a:t>
            </a:r>
          </a:p>
          <a:p>
            <a:pPr lvl="1"/>
            <a:r>
              <a:rPr kumimoji="1" lang="en-US" altLang="zh-CN" dirty="0"/>
              <a:t>Unary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integers: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zero;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0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</a:p>
          <a:p>
            <a:pPr lvl="1"/>
            <a:r>
              <a:rPr kumimoji="1" lang="en-US" altLang="zh-CN" dirty="0"/>
              <a:t>Unary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complement: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XOR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ones</a:t>
            </a:r>
          </a:p>
          <a:p>
            <a:r>
              <a:rPr kumimoji="1" lang="en-US" altLang="zh-CN" dirty="0"/>
              <a:t>Unary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floating-point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zero.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floating-point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zero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zero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zero,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versa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The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Tree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language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does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support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unary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negation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very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well</a:t>
            </a:r>
          </a:p>
        </p:txBody>
      </p:sp>
    </p:spTree>
    <p:extLst>
      <p:ext uri="{BB962C8B-B14F-4D97-AF65-F5344CB8AC3E}">
        <p14:creationId xmlns:p14="http://schemas.microsoft.com/office/powerpoint/2010/main" val="22359893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03CA-5EE7-76D1-AE8B-7A08516D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E4EB-ED12-5E4F-F390-2D80C0FA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40072"/>
            <a:ext cx="8449733" cy="586458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</a:p>
          <a:p>
            <a:pPr lvl="1"/>
            <a:r>
              <a:rPr kumimoji="1" lang="en-US" altLang="zh-CN" dirty="0"/>
              <a:t>Expressions</a:t>
            </a:r>
          </a:p>
          <a:p>
            <a:pPr lvl="1"/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L-Values</a:t>
            </a:r>
          </a:p>
          <a:p>
            <a:pPr lvl="1"/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pPr lvl="1"/>
            <a:r>
              <a:rPr kumimoji="1" lang="en-US" altLang="zh-CN" dirty="0"/>
              <a:t>Arithmetic</a:t>
            </a:r>
          </a:p>
          <a:p>
            <a:pPr lvl="1"/>
            <a:r>
              <a:rPr kumimoji="1" lang="en-US" altLang="zh-CN" b="1" dirty="0"/>
              <a:t>Conditionals</a:t>
            </a:r>
          </a:p>
          <a:p>
            <a:pPr lvl="1"/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lvl="1"/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378159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A46BF-9DA5-F3A8-383D-9EE3EDEB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ABE82-FEFA-24C4-C47C-57A3361E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370152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comparison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Cx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T_stm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true-destination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false-destination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Cx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combined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easily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|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&gt;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|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&lt;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</a:t>
            </a:r>
          </a:p>
          <a:p>
            <a:r>
              <a:rPr kumimoji="1" lang="en-US" altLang="zh-CN" dirty="0"/>
              <a:t>Therefore,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&lt;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5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Cx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with: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5FA7FA-1D42-8894-618F-3E54577E5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365" y="4580023"/>
            <a:ext cx="6135488" cy="120032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err="1"/>
              <a:t>stm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CJUMP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(LT,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x,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CONST(5),</a:t>
            </a:r>
            <a:r>
              <a:rPr lang="zh-CN" altLang="en-US" sz="2400" b="1" dirty="0"/>
              <a:t> </a:t>
            </a:r>
            <a:r>
              <a:rPr lang="en-US" altLang="zh-CN" sz="2400" b="1" dirty="0" err="1">
                <a:solidFill>
                  <a:schemeClr val="accent6"/>
                </a:solidFill>
              </a:rPr>
              <a:t>NULL</a:t>
            </a:r>
            <a:r>
              <a:rPr lang="en-US" altLang="zh-CN" sz="2400" b="1" baseline="-25000" dirty="0" err="1"/>
              <a:t>t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 err="1">
                <a:solidFill>
                  <a:schemeClr val="accent6"/>
                </a:solidFill>
              </a:rPr>
              <a:t>NULL</a:t>
            </a:r>
            <a:r>
              <a:rPr lang="en-US" altLang="zh-CN" sz="2400" b="1" baseline="-25000" dirty="0" err="1"/>
              <a:t>f</a:t>
            </a:r>
            <a:r>
              <a:rPr lang="en-US" altLang="zh-CN" sz="2400" b="1" dirty="0"/>
              <a:t>)</a:t>
            </a:r>
          </a:p>
          <a:p>
            <a:r>
              <a:rPr lang="en-US" altLang="zh-CN" sz="2400" b="1" dirty="0"/>
              <a:t>trues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{t}</a:t>
            </a:r>
          </a:p>
          <a:p>
            <a:r>
              <a:rPr lang="en-US" altLang="zh-CN" sz="2400" b="1" dirty="0" err="1"/>
              <a:t>falses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{f}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377322-1697-DF60-E366-9547AB4DDB76}"/>
              </a:ext>
            </a:extLst>
          </p:cNvPr>
          <p:cNvSpPr txBox="1"/>
          <p:nvPr/>
        </p:nvSpPr>
        <p:spPr>
          <a:xfrm>
            <a:off x="2282428" y="6006737"/>
            <a:ext cx="457914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&amp;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y &gt; 6 ?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48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459B025-4547-4CA2-08FC-2E190E2C83DA}"/>
              </a:ext>
            </a:extLst>
          </p:cNvPr>
          <p:cNvSpPr/>
          <p:nvPr/>
        </p:nvSpPr>
        <p:spPr>
          <a:xfrm>
            <a:off x="6340570" y="3662533"/>
            <a:ext cx="1048449" cy="304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76AAD38-1F39-8605-1883-1F0D0DCC780C}"/>
              </a:ext>
            </a:extLst>
          </p:cNvPr>
          <p:cNvSpPr/>
          <p:nvPr/>
        </p:nvSpPr>
        <p:spPr>
          <a:xfrm>
            <a:off x="6035770" y="3995448"/>
            <a:ext cx="1250855" cy="304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1B8E4A-1C41-B9AA-75DD-3D9817BEB6F6}"/>
              </a:ext>
            </a:extLst>
          </p:cNvPr>
          <p:cNvSpPr/>
          <p:nvPr/>
        </p:nvSpPr>
        <p:spPr>
          <a:xfrm>
            <a:off x="5981001" y="2982377"/>
            <a:ext cx="1305624" cy="304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C0EBB5-B9B9-CA58-96A3-D107F81A7E64}"/>
              </a:ext>
            </a:extLst>
          </p:cNvPr>
          <p:cNvSpPr/>
          <p:nvPr/>
        </p:nvSpPr>
        <p:spPr>
          <a:xfrm>
            <a:off x="5981001" y="4665364"/>
            <a:ext cx="1305624" cy="304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829A91-298E-F679-7572-D43C263ED26D}"/>
              </a:ext>
            </a:extLst>
          </p:cNvPr>
          <p:cNvSpPr/>
          <p:nvPr/>
        </p:nvSpPr>
        <p:spPr>
          <a:xfrm>
            <a:off x="5981001" y="3658068"/>
            <a:ext cx="1408018" cy="304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49013E-F86D-429A-D39A-657367C0933D}"/>
              </a:ext>
            </a:extLst>
          </p:cNvPr>
          <p:cNvSpPr/>
          <p:nvPr/>
        </p:nvSpPr>
        <p:spPr>
          <a:xfrm>
            <a:off x="5981001" y="2659460"/>
            <a:ext cx="1408018" cy="304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E23A2B-A9F6-7D98-2CF7-ED8901A991C6}"/>
              </a:ext>
            </a:extLst>
          </p:cNvPr>
          <p:cNvSpPr/>
          <p:nvPr/>
        </p:nvSpPr>
        <p:spPr>
          <a:xfrm>
            <a:off x="5981001" y="2314241"/>
            <a:ext cx="1048449" cy="304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4F8AE2-920D-4BD0-35F5-A51D7418AE76}"/>
              </a:ext>
            </a:extLst>
          </p:cNvPr>
          <p:cNvSpPr/>
          <p:nvPr/>
        </p:nvSpPr>
        <p:spPr>
          <a:xfrm>
            <a:off x="5981001" y="3309071"/>
            <a:ext cx="1048449" cy="304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D88BDC-5285-0B98-75A1-DFEC537CCFF2}"/>
              </a:ext>
            </a:extLst>
          </p:cNvPr>
          <p:cNvSpPr/>
          <p:nvPr/>
        </p:nvSpPr>
        <p:spPr>
          <a:xfrm>
            <a:off x="6340570" y="2649178"/>
            <a:ext cx="1048449" cy="304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5B8A53-32C8-3179-481A-E6E474AA3275}"/>
              </a:ext>
            </a:extLst>
          </p:cNvPr>
          <p:cNvSpPr/>
          <p:nvPr/>
        </p:nvSpPr>
        <p:spPr>
          <a:xfrm>
            <a:off x="5981001" y="1982427"/>
            <a:ext cx="1048449" cy="304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9C7221-9DF9-B830-45AE-78423211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32653-3639-82E0-3786-942D45E8D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4" y="999066"/>
            <a:ext cx="5865019" cy="574463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if-expression?</a:t>
            </a:r>
          </a:p>
          <a:p>
            <a:pPr marL="0" indent="0" algn="ctr">
              <a:buNone/>
            </a:pPr>
            <a:r>
              <a:rPr kumimoji="1" lang="en-US" altLang="zh-CN" b="1" i="1" dirty="0">
                <a:solidFill>
                  <a:srgbClr val="0070C0"/>
                </a:solidFill>
              </a:rPr>
              <a:t>if</a:t>
            </a:r>
            <a:r>
              <a:rPr kumimoji="1" lang="zh-CN" altLang="en-US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e</a:t>
            </a:r>
            <a:r>
              <a:rPr kumimoji="1" lang="en-US" altLang="zh-CN" b="1" i="1" baseline="-25000" dirty="0">
                <a:solidFill>
                  <a:srgbClr val="0070C0"/>
                </a:solidFill>
              </a:rPr>
              <a:t>1</a:t>
            </a:r>
            <a:r>
              <a:rPr kumimoji="1" lang="zh-CN" altLang="en-US" b="1" i="1" baseline="-25000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then</a:t>
            </a:r>
            <a:r>
              <a:rPr kumimoji="1" lang="zh-CN" altLang="en-US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e</a:t>
            </a:r>
            <a:r>
              <a:rPr kumimoji="1" lang="en-US" altLang="zh-CN" b="1" i="1" baseline="-25000" dirty="0">
                <a:solidFill>
                  <a:srgbClr val="0070C0"/>
                </a:solidFill>
              </a:rPr>
              <a:t>2</a:t>
            </a:r>
            <a:r>
              <a:rPr kumimoji="1" lang="zh-CN" altLang="en-US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else</a:t>
            </a:r>
            <a:r>
              <a:rPr kumimoji="1" lang="zh-CN" altLang="en-US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e</a:t>
            </a:r>
            <a:r>
              <a:rPr kumimoji="1" lang="en-US" altLang="zh-CN" b="1" i="1" baseline="-25000" dirty="0">
                <a:solidFill>
                  <a:srgbClr val="0070C0"/>
                </a:solidFill>
              </a:rPr>
              <a:t>3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straightforward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thing: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e1</a:t>
            </a:r>
            <a:r>
              <a:rPr lang="zh-CN" altLang="en-US" i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Cx</a:t>
            </a:r>
            <a:r>
              <a:rPr lang="en-US" altLang="zh-CN" dirty="0"/>
              <a:t> expression;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e2</a:t>
            </a:r>
            <a:r>
              <a:rPr lang="zh-CN" altLang="en-US" i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70C0"/>
                </a:solidFill>
              </a:rPr>
              <a:t>e3</a:t>
            </a:r>
            <a:r>
              <a:rPr lang="zh-CN" altLang="en-US" i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</a:rPr>
              <a:t>Ex</a:t>
            </a:r>
            <a:r>
              <a:rPr lang="en-US" altLang="zh-CN" dirty="0"/>
              <a:t> expressions</a:t>
            </a:r>
          </a:p>
          <a:p>
            <a:pPr lvl="1"/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toCx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e1</a:t>
            </a:r>
          </a:p>
          <a:p>
            <a:pPr lvl="1"/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toEx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e2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e3</a:t>
            </a:r>
          </a:p>
          <a:p>
            <a:pPr lvl="1"/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f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conditional</a:t>
            </a:r>
          </a:p>
          <a:p>
            <a:pPr lvl="1"/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temporary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</a:t>
            </a:r>
          </a:p>
          <a:p>
            <a:pPr lvl="1"/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label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e2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</a:t>
            </a:r>
          </a:p>
          <a:p>
            <a:pPr lvl="1"/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label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f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e3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</a:t>
            </a:r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branches</a:t>
            </a:r>
            <a:r>
              <a:rPr lang="zh-CN" altLang="en-US" dirty="0"/>
              <a:t> </a:t>
            </a:r>
            <a:r>
              <a:rPr lang="en-US" altLang="zh-CN" dirty="0"/>
              <a:t>finish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jumping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newly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“join”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label</a:t>
            </a:r>
            <a:r>
              <a:rPr lang="en-US" altLang="zh-CN" dirty="0"/>
              <a:t>, then return r</a:t>
            </a:r>
          </a:p>
          <a:p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2CB5EB-FD05-E382-ECAD-ECB241F68F53}"/>
              </a:ext>
            </a:extLst>
          </p:cNvPr>
          <p:cNvSpPr txBox="1"/>
          <p:nvPr/>
        </p:nvSpPr>
        <p:spPr>
          <a:xfrm>
            <a:off x="5929313" y="1910988"/>
            <a:ext cx="3028950" cy="381642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 err="1">
                <a:cs typeface="Cascadia Code" panose="020B0609020000020004" pitchFamily="49" charset="0"/>
              </a:rPr>
              <a:t>toCx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(e1)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LABEL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t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r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=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 err="1">
                <a:cs typeface="Cascadia Code" panose="020B0609020000020004" pitchFamily="49" charset="0"/>
              </a:rPr>
              <a:t>toEx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(e2)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JUMP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join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LABEL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f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r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=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 err="1">
                <a:cs typeface="Cascadia Code" panose="020B0609020000020004" pitchFamily="49" charset="0"/>
              </a:rPr>
              <a:t>toEx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(e3)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JUMP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join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…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LABEL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join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TEMP r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3AA3DC-993B-C1E2-E295-8311BA65CA01}"/>
              </a:ext>
            </a:extLst>
          </p:cNvPr>
          <p:cNvSpPr txBox="1"/>
          <p:nvPr/>
        </p:nvSpPr>
        <p:spPr>
          <a:xfrm>
            <a:off x="5929313" y="5815013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</a:rPr>
              <a:t>Correct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but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not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very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efficient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94A74BD-D8D8-8CA1-92DA-659042006809}"/>
              </a:ext>
            </a:extLst>
          </p:cNvPr>
          <p:cNvSpPr txBox="1"/>
          <p:nvPr/>
        </p:nvSpPr>
        <p:spPr>
          <a:xfrm>
            <a:off x="7252693" y="5135149"/>
            <a:ext cx="1705570" cy="629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000"/>
              </a:lnSpc>
            </a:pPr>
            <a:r>
              <a:rPr kumimoji="1" lang="en-US" altLang="zh-CN" sz="2600" dirty="0"/>
              <a:t>pseudo-</a:t>
            </a:r>
          </a:p>
          <a:p>
            <a:pPr algn="r">
              <a:lnSpc>
                <a:spcPts val="2000"/>
              </a:lnSpc>
            </a:pPr>
            <a:r>
              <a:rPr kumimoji="1" lang="en-US" altLang="zh-CN" sz="2600" dirty="0"/>
              <a:t>code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8163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5" grpId="0" animBg="1"/>
      <p:bldP spid="14" grpId="0" animBg="1"/>
      <p:bldP spid="13" grpId="0" animBg="1"/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0" grpId="1" animBg="1"/>
      <p:bldP spid="7" grpId="0" animBg="1"/>
      <p:bldP spid="7" grpId="1" animBg="1"/>
      <p:bldP spid="6" grpId="0" animBg="1"/>
      <p:bldP spid="6" grpId="1" animBg="1"/>
      <p:bldP spid="4" grpId="0" animBg="1"/>
      <p:bldP spid="5" grpId="0"/>
      <p:bldP spid="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29661-4A24-7E58-6B51-B7945C91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5156D-322A-BEDD-7B60-F7369F3D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2923076"/>
          </a:xfrm>
        </p:spPr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e2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e3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“statements”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(expressions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value),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toEx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recognize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specially.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e2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e3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Cx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expression,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toEx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yield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horrible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Example:</a:t>
            </a:r>
            <a:r>
              <a:rPr kumimoji="1" lang="zh-CN" altLang="en-US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if</a:t>
            </a:r>
            <a:r>
              <a:rPr kumimoji="1" lang="zh-CN" altLang="en-US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x</a:t>
            </a:r>
            <a:r>
              <a:rPr kumimoji="1" lang="zh-CN" altLang="en-US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&lt;</a:t>
            </a:r>
            <a:r>
              <a:rPr kumimoji="1" lang="zh-CN" altLang="en-US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5</a:t>
            </a:r>
            <a:r>
              <a:rPr kumimoji="1" lang="zh-CN" altLang="en-US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then</a:t>
            </a:r>
            <a:r>
              <a:rPr kumimoji="1" lang="zh-CN" altLang="en-US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highlight>
                  <a:srgbClr val="FFFF00"/>
                </a:highlight>
              </a:rPr>
              <a:t>a</a:t>
            </a:r>
            <a:r>
              <a:rPr kumimoji="1" lang="zh-CN" altLang="en-US" b="1" i="1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highlight>
                  <a:srgbClr val="FFFF00"/>
                </a:highlight>
              </a:rPr>
              <a:t>&gt;</a:t>
            </a:r>
            <a:r>
              <a:rPr kumimoji="1" lang="zh-CN" altLang="en-US" b="1" i="1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highlight>
                  <a:srgbClr val="FFFF00"/>
                </a:highlight>
              </a:rPr>
              <a:t>b</a:t>
            </a:r>
            <a:r>
              <a:rPr kumimoji="1" lang="zh-CN" altLang="en-US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else</a:t>
            </a:r>
            <a:r>
              <a:rPr kumimoji="1" lang="zh-CN" altLang="en-US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0</a:t>
            </a:r>
          </a:p>
          <a:p>
            <a:pPr lvl="1"/>
            <a:r>
              <a:rPr kumimoji="1" lang="en-US" altLang="zh-CN" b="1" dirty="0"/>
              <a:t>The naive way (treat as Ex):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1497F8-0C94-3E8A-CA93-E0B28AA98D35}"/>
              </a:ext>
            </a:extLst>
          </p:cNvPr>
          <p:cNvSpPr txBox="1"/>
          <p:nvPr/>
        </p:nvSpPr>
        <p:spPr>
          <a:xfrm>
            <a:off x="10836166" y="5707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369B4F-2961-2098-3207-1E57834EF588}"/>
              </a:ext>
            </a:extLst>
          </p:cNvPr>
          <p:cNvSpPr txBox="1"/>
          <p:nvPr/>
        </p:nvSpPr>
        <p:spPr>
          <a:xfrm>
            <a:off x="5670519" y="2906350"/>
            <a:ext cx="3028950" cy="313932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cs typeface="Cascadia Code" panose="020B0609020000020004" pitchFamily="49" charset="0"/>
              </a:rPr>
              <a:t>CJUMP(&lt;,x,5,t,f)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LABEL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t</a:t>
            </a:r>
          </a:p>
          <a:p>
            <a:r>
              <a:rPr kumimoji="1" lang="en-US" altLang="zh-CN" sz="2200" b="1" dirty="0">
                <a:solidFill>
                  <a:srgbClr val="2E75B6"/>
                </a:solidFill>
                <a:highlight>
                  <a:srgbClr val="FFFF00"/>
                </a:highlight>
                <a:cs typeface="Cascadia Code" panose="020B0609020000020004" pitchFamily="49" charset="0"/>
              </a:rPr>
              <a:t>r</a:t>
            </a:r>
            <a:r>
              <a:rPr kumimoji="1" lang="zh-CN" altLang="en-US" sz="2200" b="1" dirty="0">
                <a:solidFill>
                  <a:srgbClr val="2E75B6"/>
                </a:solidFill>
                <a:highlight>
                  <a:srgbClr val="FFFF00"/>
                </a:highlight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solidFill>
                  <a:srgbClr val="2E75B6"/>
                </a:solidFill>
                <a:highlight>
                  <a:srgbClr val="FFFF00"/>
                </a:highlight>
                <a:cs typeface="Cascadia Code" panose="020B0609020000020004" pitchFamily="49" charset="0"/>
              </a:rPr>
              <a:t>=</a:t>
            </a:r>
            <a:r>
              <a:rPr kumimoji="1" lang="zh-CN" altLang="en-US" sz="2200" b="1" dirty="0">
                <a:solidFill>
                  <a:srgbClr val="2E75B6"/>
                </a:solidFill>
                <a:highlight>
                  <a:srgbClr val="FFFF00"/>
                </a:highlight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 err="1">
                <a:solidFill>
                  <a:srgbClr val="2E75B6"/>
                </a:solidFill>
                <a:highlight>
                  <a:srgbClr val="FFFF00"/>
                </a:highlight>
                <a:cs typeface="Cascadia Code" panose="020B0609020000020004" pitchFamily="49" charset="0"/>
              </a:rPr>
              <a:t>toEx</a:t>
            </a:r>
            <a:r>
              <a:rPr kumimoji="1" lang="en-US" altLang="zh-CN" sz="2200" b="1" dirty="0">
                <a:solidFill>
                  <a:srgbClr val="2E75B6"/>
                </a:solidFill>
                <a:highlight>
                  <a:srgbClr val="FFFF00"/>
                </a:highlight>
                <a:cs typeface="Cascadia Code" panose="020B0609020000020004" pitchFamily="49" charset="0"/>
              </a:rPr>
              <a:t>(e2)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JUMP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join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LABEL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f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MOV(TEMP r, 0)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JUMP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join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LABEL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join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RET 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1176B-2156-17A8-6901-2B34BF7F70B3}"/>
              </a:ext>
            </a:extLst>
          </p:cNvPr>
          <p:cNvSpPr txBox="1"/>
          <p:nvPr/>
        </p:nvSpPr>
        <p:spPr>
          <a:xfrm>
            <a:off x="5670519" y="2906350"/>
            <a:ext cx="3028950" cy="449353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cs typeface="Cascadia Code" panose="020B0609020000020004" pitchFamily="49" charset="0"/>
              </a:rPr>
              <a:t>CJUMP(&lt;,x,5,t,f)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LABEL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t</a:t>
            </a:r>
          </a:p>
          <a:p>
            <a:r>
              <a:rPr kumimoji="1" lang="en-US" altLang="zh-CN" sz="2200" b="1" dirty="0">
                <a:highlight>
                  <a:srgbClr val="FFFF00"/>
                </a:highlight>
              </a:rPr>
              <a:t>MOVE(TEMP</a:t>
            </a:r>
            <a:r>
              <a:rPr kumimoji="1" lang="zh-CN" altLang="en-US" sz="2200" b="1" dirty="0">
                <a:highlight>
                  <a:srgbClr val="FFFF00"/>
                </a:highlight>
              </a:rPr>
              <a:t> </a:t>
            </a:r>
            <a:r>
              <a:rPr kumimoji="1" lang="en-US" altLang="zh-CN" sz="2200" b="1" dirty="0">
                <a:highlight>
                  <a:srgbClr val="FFFF00"/>
                </a:highlight>
              </a:rPr>
              <a:t>r,</a:t>
            </a:r>
            <a:r>
              <a:rPr kumimoji="1" lang="zh-CN" altLang="en-US" sz="2200" b="1" dirty="0">
                <a:highlight>
                  <a:srgbClr val="FFFF00"/>
                </a:highlight>
              </a:rPr>
              <a:t> </a:t>
            </a:r>
            <a:r>
              <a:rPr kumimoji="1" lang="en-US" altLang="zh-CN" sz="2200" b="1" dirty="0">
                <a:highlight>
                  <a:srgbClr val="FFFF00"/>
                </a:highlight>
              </a:rPr>
              <a:t>1)</a:t>
            </a:r>
          </a:p>
          <a:p>
            <a:r>
              <a:rPr kumimoji="1" lang="en-US" altLang="zh-CN" sz="2200" b="1" dirty="0">
                <a:highlight>
                  <a:srgbClr val="FFFF00"/>
                </a:highlight>
                <a:cs typeface="Cascadia Code" panose="020B0609020000020004" pitchFamily="49" charset="0"/>
              </a:rPr>
              <a:t>CJUMP(&gt;,a,b,t1,f1)</a:t>
            </a:r>
            <a:r>
              <a:rPr kumimoji="1" lang="zh-CN" altLang="en-US" sz="2200" b="1" dirty="0">
                <a:highlight>
                  <a:srgbClr val="FFFF00"/>
                </a:highlight>
              </a:rPr>
              <a:t> </a:t>
            </a:r>
            <a:endParaRPr kumimoji="1" lang="en-US" altLang="zh-CN" sz="2200" b="1" dirty="0">
              <a:highlight>
                <a:srgbClr val="FFFF00"/>
              </a:highlight>
            </a:endParaRPr>
          </a:p>
          <a:p>
            <a:r>
              <a:rPr kumimoji="1" lang="en-US" altLang="zh-CN" sz="2200" b="1" dirty="0">
                <a:highlight>
                  <a:srgbClr val="FFFF00"/>
                </a:highlight>
              </a:rPr>
              <a:t>LABEL(f1)</a:t>
            </a:r>
          </a:p>
          <a:p>
            <a:r>
              <a:rPr kumimoji="1" lang="en-US" altLang="zh-CN" sz="2200" b="1" dirty="0">
                <a:highlight>
                  <a:srgbClr val="FFFF00"/>
                </a:highlight>
              </a:rPr>
              <a:t>MOVE(TEMP</a:t>
            </a:r>
            <a:r>
              <a:rPr kumimoji="1" lang="zh-CN" altLang="en-US" sz="2200" b="1" dirty="0">
                <a:highlight>
                  <a:srgbClr val="FFFF00"/>
                </a:highlight>
              </a:rPr>
              <a:t> </a:t>
            </a:r>
            <a:r>
              <a:rPr kumimoji="1" lang="en-US" altLang="zh-CN" sz="2200" b="1" dirty="0">
                <a:highlight>
                  <a:srgbClr val="FFFF00"/>
                </a:highlight>
              </a:rPr>
              <a:t>r,</a:t>
            </a:r>
            <a:r>
              <a:rPr kumimoji="1" lang="zh-CN" altLang="en-US" sz="2200" b="1" dirty="0">
                <a:highlight>
                  <a:srgbClr val="FFFF00"/>
                </a:highlight>
              </a:rPr>
              <a:t> </a:t>
            </a:r>
            <a:r>
              <a:rPr kumimoji="1" lang="en-US" altLang="zh-CN" sz="2200" b="1" dirty="0">
                <a:highlight>
                  <a:srgbClr val="FFFF00"/>
                </a:highlight>
              </a:rPr>
              <a:t>0)</a:t>
            </a:r>
          </a:p>
          <a:p>
            <a:r>
              <a:rPr kumimoji="1" lang="en-US" altLang="zh-CN" sz="2200" b="1" dirty="0">
                <a:highlight>
                  <a:srgbClr val="FFFF00"/>
                </a:highlight>
              </a:rPr>
              <a:t>LABEL(t1) 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JUMP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join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LABEL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f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MOV(TEMP r, 0)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JUMP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join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LABEL</a:t>
            </a:r>
            <a:r>
              <a:rPr kumimoji="1" lang="zh-CN" altLang="en-US" sz="2200" b="1" dirty="0">
                <a:cs typeface="Cascadia Code" panose="020B0609020000020004" pitchFamily="49" charset="0"/>
              </a:rPr>
              <a:t> </a:t>
            </a:r>
            <a:r>
              <a:rPr kumimoji="1" lang="en-US" altLang="zh-CN" sz="2200" b="1" dirty="0">
                <a:cs typeface="Cascadia Code" panose="020B0609020000020004" pitchFamily="49" charset="0"/>
              </a:rPr>
              <a:t>join</a:t>
            </a:r>
          </a:p>
          <a:p>
            <a:r>
              <a:rPr kumimoji="1" lang="en-US" altLang="zh-CN" sz="2200" b="1" dirty="0">
                <a:cs typeface="Cascadia Code" panose="020B0609020000020004" pitchFamily="49" charset="0"/>
              </a:rPr>
              <a:t>RET 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6281D3-0E5E-1BBF-041A-1C339C2C3858}"/>
              </a:ext>
            </a:extLst>
          </p:cNvPr>
          <p:cNvSpPr txBox="1"/>
          <p:nvPr/>
        </p:nvSpPr>
        <p:spPr>
          <a:xfrm>
            <a:off x="1061138" y="4229682"/>
            <a:ext cx="3390093" cy="178510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cs typeface="Cascadia Code" panose="020B0609020000020004" pitchFamily="49" charset="0"/>
              </a:rPr>
              <a:t>SEQ(S1(t, f),  SEQ(LABEL t,   SEQ(MOV(),  SEQ(S2(t1,f1), SEQ(LABEL f1,  SEQ(MOV(),  SEQ(LABEL t1,  SEQ(JUMP join, SEQ(……)))))))))</a:t>
            </a:r>
          </a:p>
        </p:txBody>
      </p:sp>
      <p:sp>
        <p:nvSpPr>
          <p:cNvPr id="5" name="弧 4">
            <a:extLst>
              <a:ext uri="{FF2B5EF4-FFF2-40B4-BE49-F238E27FC236}">
                <a16:creationId xmlns:a16="http://schemas.microsoft.com/office/drawing/2014/main" id="{5BA51DFF-C365-B7DB-91AF-548A188C4279}"/>
              </a:ext>
            </a:extLst>
          </p:cNvPr>
          <p:cNvSpPr/>
          <p:nvPr/>
        </p:nvSpPr>
        <p:spPr>
          <a:xfrm rot="11568136" flipV="1">
            <a:off x="4739596" y="5032314"/>
            <a:ext cx="1161739" cy="552963"/>
          </a:xfrm>
          <a:prstGeom prst="arc">
            <a:avLst/>
          </a:prstGeom>
          <a:ln w="190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F7571F-3A6A-6391-55EB-D06366AA29D7}"/>
              </a:ext>
            </a:extLst>
          </p:cNvPr>
          <p:cNvSpPr txBox="1"/>
          <p:nvPr/>
        </p:nvSpPr>
        <p:spPr>
          <a:xfrm>
            <a:off x="4873163" y="461457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IR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6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12" grpId="0" animBg="1"/>
      <p:bldP spid="5" grpId="0" animBg="1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3CCC-D892-C05B-78B6-BD6EF46D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3F06F-B94D-EA72-C2C5-72C2BC07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423015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If we recognize this case specially?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&lt;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5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translates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Cx</a:t>
            </a:r>
            <a:r>
              <a:rPr kumimoji="1" lang="en-US" altLang="zh-CN" dirty="0">
                <a:solidFill>
                  <a:srgbClr val="0070C0"/>
                </a:solidFill>
              </a:rPr>
              <a:t>(s1)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&gt;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  <a:highlight>
                  <a:srgbClr val="FFFF00"/>
                </a:highlight>
              </a:rPr>
              <a:t>Cx</a:t>
            </a:r>
            <a:r>
              <a:rPr kumimoji="1" lang="en-US" altLang="zh-CN" dirty="0">
                <a:solidFill>
                  <a:srgbClr val="0070C0"/>
                </a:solidFill>
              </a:rPr>
              <a:t>(s2)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08DC8FB9-6CC5-C35A-3D50-4F29D0B7073E}"/>
              </a:ext>
            </a:extLst>
          </p:cNvPr>
          <p:cNvGrpSpPr>
            <a:grpSpLocks/>
          </p:cNvGrpSpPr>
          <p:nvPr/>
        </p:nvGrpSpPr>
        <p:grpSpPr bwMode="auto">
          <a:xfrm>
            <a:off x="653840" y="3087947"/>
            <a:ext cx="7921625" cy="2374900"/>
            <a:chOff x="340" y="1842"/>
            <a:chExt cx="4990" cy="1496"/>
          </a:xfrm>
        </p:grpSpPr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E61B1C4A-8629-14CF-F053-880DCF8CD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614"/>
              <a:ext cx="2269" cy="588"/>
              <a:chOff x="3061" y="2614"/>
              <a:chExt cx="2269" cy="588"/>
            </a:xfrm>
          </p:grpSpPr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61F94707-4088-3AF7-F2AD-4E2EED054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614"/>
                <a:ext cx="454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200" b="1"/>
                  <a:t>CJUMP</a:t>
                </a:r>
              </a:p>
            </p:txBody>
          </p:sp>
          <p:sp>
            <p:nvSpPr>
              <p:cNvPr id="29" name="Line 7">
                <a:extLst>
                  <a:ext uri="{FF2B5EF4-FFF2-40B4-BE49-F238E27FC236}">
                    <a16:creationId xmlns:a16="http://schemas.microsoft.com/office/drawing/2014/main" id="{4B9315E2-7F1D-D66B-E6BB-3B958DFAD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2" y="2795"/>
                <a:ext cx="499" cy="18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30" name="Line 8">
                <a:extLst>
                  <a:ext uri="{FF2B5EF4-FFF2-40B4-BE49-F238E27FC236}">
                    <a16:creationId xmlns:a16="http://schemas.microsoft.com/office/drawing/2014/main" id="{813148BC-3005-B4E8-E973-F7B8A24BD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795"/>
                <a:ext cx="0" cy="18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133C535F-19D3-49CE-E90E-E6663DF73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795"/>
                <a:ext cx="409" cy="18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D8AF6E9B-8628-7277-4BC1-DE4F96BEC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795"/>
                <a:ext cx="817" cy="18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33" name="Line 11">
                <a:extLst>
                  <a:ext uri="{FF2B5EF4-FFF2-40B4-BE49-F238E27FC236}">
                    <a16:creationId xmlns:a16="http://schemas.microsoft.com/office/drawing/2014/main" id="{01752D56-2A83-79BA-2CA3-5F9B14C1B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2795"/>
                <a:ext cx="1224" cy="18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34" name="Rectangle 12">
                <a:extLst>
                  <a:ext uri="{FF2B5EF4-FFF2-40B4-BE49-F238E27FC236}">
                    <a16:creationId xmlns:a16="http://schemas.microsoft.com/office/drawing/2014/main" id="{D37275EC-74FB-D7B7-98B3-BDFDC6FB6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2976"/>
                <a:ext cx="273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200" b="1"/>
                  <a:t>GT</a:t>
                </a:r>
              </a:p>
            </p:txBody>
          </p:sp>
          <p:sp>
            <p:nvSpPr>
              <p:cNvPr id="35" name="Rectangle 13">
                <a:extLst>
                  <a:ext uri="{FF2B5EF4-FFF2-40B4-BE49-F238E27FC236}">
                    <a16:creationId xmlns:a16="http://schemas.microsoft.com/office/drawing/2014/main" id="{784D007B-78E0-2934-D45F-E52085973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2976"/>
                <a:ext cx="273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200" b="1"/>
                  <a:t>a</a:t>
                </a:r>
              </a:p>
            </p:txBody>
          </p:sp>
          <p:sp>
            <p:nvSpPr>
              <p:cNvPr id="36" name="Rectangle 14">
                <a:extLst>
                  <a:ext uri="{FF2B5EF4-FFF2-40B4-BE49-F238E27FC236}">
                    <a16:creationId xmlns:a16="http://schemas.microsoft.com/office/drawing/2014/main" id="{E0F113E6-6435-6F57-EBD7-41EE1BAD6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2976"/>
                <a:ext cx="273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200" b="1"/>
                  <a:t>b</a:t>
                </a:r>
              </a:p>
            </p:txBody>
          </p:sp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5D20BB60-C8CD-8395-3A79-92EACC6F3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2976"/>
                <a:ext cx="273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200" b="1"/>
                  <a:t>t</a:t>
                </a:r>
              </a:p>
            </p:txBody>
          </p:sp>
          <p:sp>
            <p:nvSpPr>
              <p:cNvPr id="38" name="Rectangle 16">
                <a:extLst>
                  <a:ext uri="{FF2B5EF4-FFF2-40B4-BE49-F238E27FC236}">
                    <a16:creationId xmlns:a16="http://schemas.microsoft.com/office/drawing/2014/main" id="{1A275C25-EF84-6451-765F-5715DAA7B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2976"/>
                <a:ext cx="273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200" b="1"/>
                  <a:t>f</a:t>
                </a:r>
              </a:p>
            </p:txBody>
          </p:sp>
        </p:grpSp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21DD73C6-BBB2-ECEC-2596-9644EBA07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297"/>
              <a:ext cx="454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/>
                <a:t>CJUMP</a:t>
              </a:r>
            </a:p>
          </p:txBody>
        </p:sp>
        <p:sp>
          <p:nvSpPr>
            <p:cNvPr id="7" name="Line 20">
              <a:extLst>
                <a:ext uri="{FF2B5EF4-FFF2-40B4-BE49-F238E27FC236}">
                  <a16:creationId xmlns:a16="http://schemas.microsoft.com/office/drawing/2014/main" id="{31674DAA-F45C-FB50-36BD-C8C1AC8F4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2478"/>
              <a:ext cx="499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8" name="Line 21">
              <a:extLst>
                <a:ext uri="{FF2B5EF4-FFF2-40B4-BE49-F238E27FC236}">
                  <a16:creationId xmlns:a16="http://schemas.microsoft.com/office/drawing/2014/main" id="{52149FE6-444A-32C7-12C2-8FC5FDB57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478"/>
              <a:ext cx="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9" name="Line 22">
              <a:extLst>
                <a:ext uri="{FF2B5EF4-FFF2-40B4-BE49-F238E27FC236}">
                  <a16:creationId xmlns:a16="http://schemas.microsoft.com/office/drawing/2014/main" id="{715F3DAE-3887-8F7D-5221-F45A46798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478"/>
              <a:ext cx="409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07A43FC7-9D2B-B844-DAB7-047F30BA9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478"/>
              <a:ext cx="81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DB9068C8-E634-A491-08D9-58DEB8439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78"/>
              <a:ext cx="99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61FE2D40-1DCC-973C-CFBF-8897BF3F2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659"/>
              <a:ext cx="27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/>
                <a:t>LT</a:t>
              </a:r>
            </a:p>
          </p:txBody>
        </p:sp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30971263-D3B1-6321-C553-516FA5AAB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659"/>
              <a:ext cx="27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/>
                <a:t>x</a:t>
              </a:r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702DC9E1-D95A-A0E3-9C3F-30DC5A674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59"/>
              <a:ext cx="27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/>
                <a:t>CONST</a:t>
              </a:r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1EB2AD3F-EB57-5376-CD76-F5671E601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2659"/>
              <a:ext cx="27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/>
                <a:t>z</a:t>
              </a:r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99D08B21-2DB1-50BC-47B9-CA5EBDD64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659"/>
              <a:ext cx="27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/>
                <a:t>f</a:t>
              </a:r>
            </a:p>
          </p:txBody>
        </p:sp>
        <p:sp>
          <p:nvSpPr>
            <p:cNvPr id="17" name="Line 31">
              <a:extLst>
                <a:ext uri="{FF2B5EF4-FFF2-40B4-BE49-F238E27FC236}">
                  <a16:creationId xmlns:a16="http://schemas.microsoft.com/office/drawing/2014/main" id="{7E1026BF-14AF-E025-EBD9-5C2DFEF45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840"/>
              <a:ext cx="0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18" name="Rectangle 32">
              <a:extLst>
                <a:ext uri="{FF2B5EF4-FFF2-40B4-BE49-F238E27FC236}">
                  <a16:creationId xmlns:a16="http://schemas.microsoft.com/office/drawing/2014/main" id="{3BBDD65D-3D91-5883-37A1-AE61C3A94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067"/>
              <a:ext cx="2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/>
                <a:t>5</a:t>
              </a:r>
            </a:p>
          </p:txBody>
        </p:sp>
        <p:sp>
          <p:nvSpPr>
            <p:cNvPr id="19" name="Rectangle 33">
              <a:extLst>
                <a:ext uri="{FF2B5EF4-FFF2-40B4-BE49-F238E27FC236}">
                  <a16:creationId xmlns:a16="http://schemas.microsoft.com/office/drawing/2014/main" id="{D9460F5A-AB2B-1D3F-B242-AD5A1733B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160"/>
              <a:ext cx="45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200" b="1" dirty="0"/>
                <a:t>SEQ</a:t>
              </a:r>
            </a:p>
          </p:txBody>
        </p:sp>
        <p:sp>
          <p:nvSpPr>
            <p:cNvPr id="20" name="Line 34">
              <a:extLst>
                <a:ext uri="{FF2B5EF4-FFF2-40B4-BE49-F238E27FC236}">
                  <a16:creationId xmlns:a16="http://schemas.microsoft.com/office/drawing/2014/main" id="{D1A7A952-C018-155A-7B39-6E0108F92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341"/>
              <a:ext cx="409" cy="27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1" name="Line 35">
              <a:extLst>
                <a:ext uri="{FF2B5EF4-FFF2-40B4-BE49-F238E27FC236}">
                  <a16:creationId xmlns:a16="http://schemas.microsoft.com/office/drawing/2014/main" id="{E5E370A0-E863-5AFF-B2FD-5B90E458D8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2341"/>
              <a:ext cx="499" cy="27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2" name="Rectangle 36">
              <a:extLst>
                <a:ext uri="{FF2B5EF4-FFF2-40B4-BE49-F238E27FC236}">
                  <a16:creationId xmlns:a16="http://schemas.microsoft.com/office/drawing/2014/main" id="{62314C6D-59DD-61D9-6DC1-FC1600604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614"/>
              <a:ext cx="6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200" b="1"/>
                <a:t>LABEL</a:t>
              </a:r>
            </a:p>
          </p:txBody>
        </p:sp>
        <p:sp>
          <p:nvSpPr>
            <p:cNvPr id="23" name="Line 37">
              <a:extLst>
                <a:ext uri="{FF2B5EF4-FFF2-40B4-BE49-F238E27FC236}">
                  <a16:creationId xmlns:a16="http://schemas.microsoft.com/office/drawing/2014/main" id="{04B3B393-CEF4-B343-3188-5A4207C70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840"/>
              <a:ext cx="0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4" name="Rectangle 38">
              <a:extLst>
                <a:ext uri="{FF2B5EF4-FFF2-40B4-BE49-F238E27FC236}">
                  <a16:creationId xmlns:a16="http://schemas.microsoft.com/office/drawing/2014/main" id="{FB2FA00C-651A-E6AA-62E2-4AC6CE86B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3022"/>
              <a:ext cx="18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/>
                <a:t>z</a:t>
              </a:r>
            </a:p>
          </p:txBody>
        </p:sp>
        <p:sp>
          <p:nvSpPr>
            <p:cNvPr id="25" name="Rectangle 39">
              <a:extLst>
                <a:ext uri="{FF2B5EF4-FFF2-40B4-BE49-F238E27FC236}">
                  <a16:creationId xmlns:a16="http://schemas.microsoft.com/office/drawing/2014/main" id="{F3FCF239-B759-E7FC-C783-C2DF6D0FF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842"/>
              <a:ext cx="45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200" b="1"/>
                <a:t>SEQ</a:t>
              </a:r>
            </a:p>
          </p:txBody>
        </p:sp>
        <p:sp>
          <p:nvSpPr>
            <p:cNvPr id="26" name="Line 40">
              <a:extLst>
                <a:ext uri="{FF2B5EF4-FFF2-40B4-BE49-F238E27FC236}">
                  <a16:creationId xmlns:a16="http://schemas.microsoft.com/office/drawing/2014/main" id="{2A393F7E-3E39-D3BE-0A52-D3831823A6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" y="2069"/>
              <a:ext cx="726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7" name="Line 41">
              <a:extLst>
                <a:ext uri="{FF2B5EF4-FFF2-40B4-BE49-F238E27FC236}">
                  <a16:creationId xmlns:a16="http://schemas.microsoft.com/office/drawing/2014/main" id="{6FC7CDEE-68A7-DE41-2E75-B81D0AB7C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024"/>
              <a:ext cx="726" cy="2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/>
            </a:p>
          </p:txBody>
        </p:sp>
      </p:grpSp>
      <p:sp>
        <p:nvSpPr>
          <p:cNvPr id="39" name="Rectangle 5">
            <a:extLst>
              <a:ext uri="{FF2B5EF4-FFF2-40B4-BE49-F238E27FC236}">
                <a16:creationId xmlns:a16="http://schemas.microsoft.com/office/drawing/2014/main" id="{959E7954-E00E-FED1-E9B2-AF5375450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80" y="5680335"/>
            <a:ext cx="791765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400" b="1" dirty="0">
                <a:solidFill>
                  <a:srgbClr val="0000FF"/>
                </a:solidFill>
              </a:rPr>
              <a:t>SEQ(S1(</a:t>
            </a:r>
            <a:r>
              <a:rPr lang="en-US" altLang="zh-CN" sz="2400" b="1" dirty="0" err="1">
                <a:solidFill>
                  <a:srgbClr val="0000FF"/>
                </a:solidFill>
              </a:rPr>
              <a:t>z,f</a:t>
            </a:r>
            <a:r>
              <a:rPr lang="en-US" altLang="zh-CN" sz="2400" b="1" dirty="0">
                <a:solidFill>
                  <a:srgbClr val="0000FF"/>
                </a:solidFill>
              </a:rPr>
              <a:t>),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SEQ(LABEL Z,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S2(</a:t>
            </a:r>
            <a:r>
              <a:rPr lang="en-US" altLang="zh-CN" sz="2400" b="1" dirty="0" err="1">
                <a:solidFill>
                  <a:srgbClr val="0000FF"/>
                </a:solidFill>
              </a:rPr>
              <a:t>t,f</a:t>
            </a:r>
            <a:r>
              <a:rPr lang="en-US" altLang="zh-CN" sz="2400" b="1" dirty="0">
                <a:solidFill>
                  <a:srgbClr val="0000FF"/>
                </a:solidFill>
              </a:rPr>
              <a:t>)))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FB6F40-65B3-CBEC-7DE3-D809F3B050B3}"/>
              </a:ext>
            </a:extLst>
          </p:cNvPr>
          <p:cNvSpPr txBox="1"/>
          <p:nvPr/>
        </p:nvSpPr>
        <p:spPr>
          <a:xfrm>
            <a:off x="5334977" y="2615725"/>
            <a:ext cx="360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Similar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r>
              <a:rPr kumimoji="1" lang="en-US" altLang="zh-CN" sz="2400" i="1" dirty="0">
                <a:solidFill>
                  <a:srgbClr val="0070C0"/>
                </a:solidFill>
              </a:rPr>
              <a:t>if</a:t>
            </a:r>
            <a:r>
              <a:rPr kumimoji="1" lang="zh-CN" altLang="en-US" sz="24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highlight>
                  <a:srgbClr val="FFFF00"/>
                </a:highlight>
              </a:rPr>
              <a:t>x</a:t>
            </a:r>
            <a:r>
              <a:rPr kumimoji="1" lang="zh-CN" altLang="en-US" sz="2400" i="1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kumimoji="1" lang="zh-CN" altLang="en-US" sz="2400" i="1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highlight>
                  <a:srgbClr val="FFFF00"/>
                </a:highlight>
              </a:rPr>
              <a:t>5</a:t>
            </a:r>
            <a:r>
              <a:rPr kumimoji="1" lang="zh-CN" altLang="en-US" sz="2400" i="1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highlight>
                  <a:srgbClr val="FFFF00"/>
                </a:highlight>
              </a:rPr>
              <a:t>&amp;</a:t>
            </a:r>
            <a:r>
              <a:rPr kumimoji="1" lang="zh-CN" altLang="en-US" sz="2400" i="1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highlight>
                  <a:srgbClr val="FFFF00"/>
                </a:highlight>
              </a:rPr>
              <a:t>a</a:t>
            </a:r>
            <a:r>
              <a:rPr kumimoji="1" lang="zh-CN" altLang="en-US" sz="2400" i="1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highlight>
                  <a:srgbClr val="FFFF00"/>
                </a:highlight>
              </a:rPr>
              <a:t>&gt;</a:t>
            </a:r>
            <a:r>
              <a:rPr kumimoji="1" lang="zh-CN" altLang="en-US" sz="2400" i="1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highlight>
                  <a:srgbClr val="FFFF00"/>
                </a:highlight>
              </a:rPr>
              <a:t>b</a:t>
            </a:r>
            <a:r>
              <a:rPr kumimoji="1" lang="zh-CN" altLang="en-US" sz="2400" i="1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then</a:t>
            </a:r>
            <a:r>
              <a:rPr kumimoji="1" lang="zh-CN" altLang="en-US" sz="24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1</a:t>
            </a:r>
            <a:r>
              <a:rPr kumimoji="1" lang="zh-CN" altLang="en-US" sz="24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else</a:t>
            </a:r>
            <a:r>
              <a:rPr kumimoji="1" lang="zh-CN" altLang="en-US" sz="24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0</a:t>
            </a:r>
            <a:endParaRPr kumimoji="1" lang="zh-CN" altLang="en-US" sz="2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562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03CA-5EE7-76D1-AE8B-7A08516D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E4EB-ED12-5E4F-F390-2D80C0FA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40072"/>
            <a:ext cx="8449733" cy="586458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</a:p>
          <a:p>
            <a:pPr lvl="1"/>
            <a:r>
              <a:rPr kumimoji="1" lang="en-US" altLang="zh-CN" dirty="0"/>
              <a:t>Expressions</a:t>
            </a:r>
          </a:p>
          <a:p>
            <a:pPr lvl="1"/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L-Values</a:t>
            </a:r>
          </a:p>
          <a:p>
            <a:pPr lvl="1"/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pPr lvl="1"/>
            <a:r>
              <a:rPr kumimoji="1" lang="en-US" altLang="zh-CN" dirty="0"/>
              <a:t>Arithmetic</a:t>
            </a:r>
          </a:p>
          <a:p>
            <a:pPr lvl="1"/>
            <a:r>
              <a:rPr kumimoji="1" lang="en-US" altLang="zh-CN" dirty="0"/>
              <a:t>Conditionals</a:t>
            </a:r>
          </a:p>
          <a:p>
            <a:pPr lvl="1"/>
            <a:r>
              <a:rPr kumimoji="1" lang="en-US" altLang="zh-CN" b="1" dirty="0"/>
              <a:t>While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Loops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lvl="1"/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8553689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E5D4D-7D04-A439-242E-EABC864F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16907-9001-E0BE-EF5F-632A900B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486833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is: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17A106-F5EE-14F6-FC71-8E7D1CCC19A8}"/>
              </a:ext>
            </a:extLst>
          </p:cNvPr>
          <p:cNvSpPr txBox="1">
            <a:spLocks noChangeArrowheads="1"/>
          </p:cNvSpPr>
          <p:nvPr/>
        </p:nvSpPr>
        <p:spPr>
          <a:xfrm>
            <a:off x="361243" y="1610932"/>
            <a:ext cx="4759800" cy="2118106"/>
          </a:xfrm>
          <a:prstGeom prst="rect">
            <a:avLst/>
          </a:prstGeom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600" b="1" dirty="0"/>
              <a:t>test: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600" b="1" dirty="0"/>
              <a:t>     if not(condition) </a:t>
            </a:r>
            <a:r>
              <a:rPr lang="en-US" altLang="zh-CN" sz="2600" b="1" dirty="0" err="1"/>
              <a:t>goto</a:t>
            </a:r>
            <a:r>
              <a:rPr lang="en-US" altLang="zh-CN" sz="2600" b="1" dirty="0"/>
              <a:t> done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600" b="1" dirty="0"/>
              <a:t>     body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600" b="1" dirty="0"/>
              <a:t>     </a:t>
            </a:r>
            <a:r>
              <a:rPr lang="en-US" altLang="zh-CN" sz="2600" b="1" dirty="0" err="1"/>
              <a:t>goto</a:t>
            </a:r>
            <a:r>
              <a:rPr lang="en-US" altLang="zh-CN" sz="2600" b="1" dirty="0"/>
              <a:t> test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600" b="1" dirty="0"/>
              <a:t>done: 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0F1E834-08C4-89DC-1590-B6965A29A9DA}"/>
              </a:ext>
            </a:extLst>
          </p:cNvPr>
          <p:cNvSpPr txBox="1">
            <a:spLocks/>
          </p:cNvSpPr>
          <p:nvPr/>
        </p:nvSpPr>
        <p:spPr>
          <a:xfrm>
            <a:off x="361242" y="3854071"/>
            <a:ext cx="8449733" cy="2877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break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occurs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interior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statements),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JUMP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done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 (in case of nested loops)?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break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break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nearest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enclosing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611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03CA-5EE7-76D1-AE8B-7A08516D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E4EB-ED12-5E4F-F390-2D80C0FA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40072"/>
            <a:ext cx="8449733" cy="586458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</a:p>
          <a:p>
            <a:pPr lvl="1"/>
            <a:r>
              <a:rPr kumimoji="1" lang="en-US" altLang="zh-CN" dirty="0"/>
              <a:t>Expressions</a:t>
            </a:r>
          </a:p>
          <a:p>
            <a:pPr lvl="1"/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L-Values</a:t>
            </a:r>
          </a:p>
          <a:p>
            <a:pPr lvl="1"/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pPr lvl="1"/>
            <a:r>
              <a:rPr kumimoji="1" lang="en-US" altLang="zh-CN" dirty="0"/>
              <a:t>Arithmetic</a:t>
            </a:r>
          </a:p>
          <a:p>
            <a:pPr lvl="1"/>
            <a:r>
              <a:rPr kumimoji="1" lang="en-US" altLang="zh-CN" dirty="0"/>
              <a:t>Conditionals</a:t>
            </a:r>
          </a:p>
          <a:p>
            <a:pPr lvl="1"/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b="1" dirty="0"/>
              <a:t>For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Loops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lvl="1"/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512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03CA-5EE7-76D1-AE8B-7A08516D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E4EB-ED12-5E4F-F390-2D80C0FA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40072"/>
            <a:ext cx="8449733" cy="586458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</a:p>
          <a:p>
            <a:pPr lvl="1"/>
            <a:r>
              <a:rPr kumimoji="1" lang="en-US" altLang="zh-CN" dirty="0"/>
              <a:t>Expressions</a:t>
            </a:r>
          </a:p>
          <a:p>
            <a:pPr lvl="1"/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L-Values</a:t>
            </a:r>
          </a:p>
          <a:p>
            <a:pPr lvl="1"/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pPr lvl="1"/>
            <a:r>
              <a:rPr kumimoji="1" lang="en-US" altLang="zh-CN" dirty="0"/>
              <a:t>Arithmetic</a:t>
            </a:r>
          </a:p>
          <a:p>
            <a:pPr lvl="1"/>
            <a:r>
              <a:rPr kumimoji="1" lang="en-US" altLang="zh-CN" dirty="0"/>
              <a:t>Conditionals</a:t>
            </a:r>
          </a:p>
          <a:p>
            <a:pPr lvl="1"/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lvl="1"/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622278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90D19-5D1B-26CF-A5CE-9B719BC0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CBA32-E924-DDB3-0D19-7B359557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899054"/>
            <a:ext cx="8729662" cy="1244071"/>
          </a:xfrm>
        </p:spPr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straightforward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statements</a:t>
            </a:r>
          </a:p>
          <a:p>
            <a:pPr lvl="1"/>
            <a:r>
              <a:rPr kumimoji="1" lang="en-US" altLang="zh-CN" dirty="0"/>
              <a:t>rewrite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abstract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syntax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let/while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shown.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05D92-BE60-1149-7EB3-A23AB19B28E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1" y="2156001"/>
            <a:ext cx="2977683" cy="1631216"/>
          </a:xfrm>
          <a:prstGeom prst="rect">
            <a:avLst/>
          </a:prstGeom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lo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hi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do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026B924-D3EB-EB0C-57BB-91848D563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2143125"/>
            <a:ext cx="3479005" cy="163121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lo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limit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hi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zh-CN" altLang="en-US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limit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do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F7D4CB1-10A6-3212-524B-92F1C2E46F0F}"/>
              </a:ext>
            </a:extLst>
          </p:cNvPr>
          <p:cNvSpPr txBox="1">
            <a:spLocks/>
          </p:cNvSpPr>
          <p:nvPr/>
        </p:nvSpPr>
        <p:spPr>
          <a:xfrm>
            <a:off x="228602" y="4030003"/>
            <a:ext cx="5429248" cy="2013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Problem:</a:t>
            </a:r>
          </a:p>
          <a:p>
            <a:pPr lvl="1"/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limit=</a:t>
            </a:r>
            <a:r>
              <a:rPr kumimoji="1" lang="en-US" altLang="zh-CN" i="1" dirty="0" err="1">
                <a:solidFill>
                  <a:srgbClr val="0070C0"/>
                </a:solidFill>
              </a:rPr>
              <a:t>maxint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i+1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overflow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problem?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EDD9942-E38D-C90B-F4D9-A090E568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3441680"/>
            <a:ext cx="3343275" cy="3416320"/>
          </a:xfrm>
          <a:prstGeom prst="rect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highlight>
                  <a:srgbClr val="FFFF00"/>
                </a:highlight>
              </a:rPr>
              <a:t>if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</a:rPr>
              <a:t>lo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</a:rPr>
              <a:t>&gt;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</a:rPr>
              <a:t>hi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 err="1">
                <a:highlight>
                  <a:srgbClr val="FFFF00"/>
                </a:highlight>
              </a:rPr>
              <a:t>goto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</a:rPr>
              <a:t>done</a:t>
            </a:r>
          </a:p>
          <a:p>
            <a:r>
              <a:rPr lang="en-US" altLang="zh-CN" sz="2400" b="1" dirty="0" err="1"/>
              <a:t>i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:=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lo</a:t>
            </a:r>
          </a:p>
          <a:p>
            <a:r>
              <a:rPr lang="en-US" altLang="zh-CN" sz="2400" b="1" dirty="0"/>
              <a:t>limit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:=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hi</a:t>
            </a:r>
          </a:p>
          <a:p>
            <a:r>
              <a:rPr lang="en-US" altLang="zh-CN" sz="2400" b="1" dirty="0"/>
              <a:t>test:</a:t>
            </a:r>
          </a:p>
          <a:p>
            <a:r>
              <a:rPr lang="en-US" altLang="zh-CN" sz="2400" b="1" dirty="0"/>
              <a:t>	body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>
                <a:highlight>
                  <a:srgbClr val="FFFF00"/>
                </a:highlight>
              </a:rPr>
              <a:t>if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 err="1">
                <a:highlight>
                  <a:srgbClr val="FFFF00"/>
                </a:highlight>
              </a:rPr>
              <a:t>i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</a:rPr>
              <a:t>&gt;=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</a:rPr>
              <a:t>limit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 err="1">
                <a:highlight>
                  <a:srgbClr val="FFFF00"/>
                </a:highlight>
              </a:rPr>
              <a:t>goto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</a:rPr>
              <a:t>done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:=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i+1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goto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test</a:t>
            </a:r>
          </a:p>
          <a:p>
            <a:r>
              <a:rPr lang="en-US" altLang="zh-CN" sz="2400" b="1" dirty="0"/>
              <a:t>done: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7A6AEF-0ABE-FA1F-C640-9CA8530CCE7E}"/>
              </a:ext>
            </a:extLst>
          </p:cNvPr>
          <p:cNvSpPr/>
          <p:nvPr/>
        </p:nvSpPr>
        <p:spPr>
          <a:xfrm>
            <a:off x="5850731" y="3487079"/>
            <a:ext cx="2514600" cy="399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5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03CA-5EE7-76D1-AE8B-7A08516D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E4EB-ED12-5E4F-F390-2D80C0FA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40072"/>
            <a:ext cx="8449733" cy="586458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</a:p>
          <a:p>
            <a:pPr lvl="1"/>
            <a:r>
              <a:rPr kumimoji="1" lang="en-US" altLang="zh-CN" dirty="0"/>
              <a:t>Expressions</a:t>
            </a:r>
          </a:p>
          <a:p>
            <a:pPr lvl="1"/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L-Values</a:t>
            </a:r>
          </a:p>
          <a:p>
            <a:pPr lvl="1"/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pPr lvl="1"/>
            <a:r>
              <a:rPr kumimoji="1" lang="en-US" altLang="zh-CN" dirty="0"/>
              <a:t>Arithmetic</a:t>
            </a:r>
          </a:p>
          <a:p>
            <a:pPr lvl="1"/>
            <a:r>
              <a:rPr kumimoji="1" lang="en-US" altLang="zh-CN" dirty="0"/>
              <a:t>Conditionals</a:t>
            </a:r>
          </a:p>
          <a:p>
            <a:pPr lvl="1"/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b="1" dirty="0"/>
              <a:t>Function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Call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lvl="1"/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42762663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5E651-06BC-30A3-3EB8-17C4F75A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6126A-84EB-35A7-6339-1AD9DC28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Translating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f(a</a:t>
            </a:r>
            <a:r>
              <a:rPr kumimoji="1" lang="en-US" altLang="zh-CN" i="1" baseline="-25000" dirty="0">
                <a:solidFill>
                  <a:srgbClr val="0070C0"/>
                </a:solidFill>
              </a:rPr>
              <a:t>1</a:t>
            </a:r>
            <a:r>
              <a:rPr kumimoji="1" lang="en-US" altLang="zh-CN" i="1" dirty="0">
                <a:solidFill>
                  <a:srgbClr val="0070C0"/>
                </a:solidFill>
              </a:rPr>
              <a:t>,…,a</a:t>
            </a:r>
            <a:r>
              <a:rPr kumimoji="1" lang="en-US" altLang="zh-CN" i="1" baseline="-25000" dirty="0">
                <a:solidFill>
                  <a:srgbClr val="0070C0"/>
                </a:solidFill>
              </a:rPr>
              <a:t>n</a:t>
            </a:r>
            <a:r>
              <a:rPr kumimoji="1" lang="en-US" altLang="zh-CN" i="1" dirty="0">
                <a:solidFill>
                  <a:srgbClr val="0070C0"/>
                </a:solidFill>
              </a:rPr>
              <a:t>)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except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static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link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l</a:t>
            </a:r>
            <a:r>
              <a:rPr kumimoji="1" lang="en-US" altLang="zh-CN" baseline="-25000" dirty="0" err="1"/>
              <a:t>f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</a:p>
          <a:p>
            <a:r>
              <a:rPr kumimoji="1" lang="en-US" altLang="zh-CN" dirty="0" err="1"/>
              <a:t>sl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7B1996-3524-2989-32E2-F2F4F9378E52}"/>
              </a:ext>
            </a:extLst>
          </p:cNvPr>
          <p:cNvSpPr txBox="1"/>
          <p:nvPr/>
        </p:nvSpPr>
        <p:spPr>
          <a:xfrm>
            <a:off x="1958340" y="2004060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0070C0"/>
                </a:solidFill>
              </a:rPr>
              <a:t>CALL(NAME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l</a:t>
            </a:r>
            <a:r>
              <a:rPr kumimoji="1" lang="en-US" altLang="zh-CN" sz="2400" baseline="-25000" dirty="0" err="1">
                <a:solidFill>
                  <a:srgbClr val="0070C0"/>
                </a:solidFill>
              </a:rPr>
              <a:t>f</a:t>
            </a:r>
            <a:r>
              <a:rPr kumimoji="1" lang="en-US" altLang="zh-CN" sz="2400" dirty="0">
                <a:solidFill>
                  <a:srgbClr val="0070C0"/>
                </a:solidFill>
              </a:rPr>
              <a:t>,</a:t>
            </a:r>
            <a:r>
              <a:rPr kumimoji="1" lang="zh-CN" altLang="en-US" sz="2400" dirty="0">
                <a:solidFill>
                  <a:srgbClr val="0070C0"/>
                </a:solidFill>
              </a:rPr>
              <a:t>  </a:t>
            </a:r>
            <a:r>
              <a:rPr kumimoji="1" lang="en-US" altLang="zh-CN" sz="2400" dirty="0">
                <a:solidFill>
                  <a:srgbClr val="0070C0"/>
                </a:solidFill>
              </a:rPr>
              <a:t>[</a:t>
            </a:r>
            <a:r>
              <a:rPr kumimoji="1" lang="en-US" altLang="zh-CN" sz="2400" dirty="0" err="1">
                <a:solidFill>
                  <a:srgbClr val="0070C0"/>
                </a:solidFill>
                <a:highlight>
                  <a:srgbClr val="FFFF00"/>
                </a:highlight>
              </a:rPr>
              <a:t>sl</a:t>
            </a:r>
            <a:r>
              <a:rPr kumimoji="1" lang="en-US" altLang="zh-CN" sz="2400" dirty="0">
                <a:solidFill>
                  <a:srgbClr val="0070C0"/>
                </a:solidFill>
              </a:rPr>
              <a:t>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e</a:t>
            </a:r>
            <a:r>
              <a:rPr kumimoji="1" lang="en-US" altLang="zh-CN" sz="2400" baseline="-25000" dirty="0">
                <a:solidFill>
                  <a:srgbClr val="0070C0"/>
                </a:solidFill>
              </a:rPr>
              <a:t>1</a:t>
            </a:r>
            <a:r>
              <a:rPr kumimoji="1" lang="en-US" altLang="zh-CN" sz="2400" dirty="0">
                <a:solidFill>
                  <a:srgbClr val="0070C0"/>
                </a:solidFill>
              </a:rPr>
              <a:t>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e</a:t>
            </a:r>
            <a:r>
              <a:rPr kumimoji="1" lang="en-US" altLang="zh-CN" sz="2400" baseline="-25000" dirty="0">
                <a:solidFill>
                  <a:srgbClr val="0070C0"/>
                </a:solidFill>
              </a:rPr>
              <a:t>2</a:t>
            </a:r>
            <a:r>
              <a:rPr kumimoji="1" lang="en-US" altLang="zh-CN" sz="2400" dirty="0">
                <a:solidFill>
                  <a:srgbClr val="0070C0"/>
                </a:solidFill>
              </a:rPr>
              <a:t>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…,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e</a:t>
            </a:r>
            <a:r>
              <a:rPr kumimoji="1" lang="en-US" altLang="zh-CN" sz="2400" baseline="-25000" dirty="0" err="1">
                <a:solidFill>
                  <a:srgbClr val="0070C0"/>
                </a:solidFill>
              </a:rPr>
              <a:t>n</a:t>
            </a:r>
            <a:r>
              <a:rPr kumimoji="1" lang="en-US" altLang="zh-CN" sz="2400" dirty="0">
                <a:solidFill>
                  <a:srgbClr val="0070C0"/>
                </a:solidFill>
              </a:rPr>
              <a:t>])</a:t>
            </a:r>
            <a:endParaRPr kumimoji="1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384829-CA30-A836-40B9-D90C71DD61C7}"/>
              </a:ext>
            </a:extLst>
          </p:cNvPr>
          <p:cNvSpPr txBox="1"/>
          <p:nvPr/>
        </p:nvSpPr>
        <p:spPr>
          <a:xfrm>
            <a:off x="3646097" y="4387955"/>
            <a:ext cx="4807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*</a:t>
            </a:r>
            <a:r>
              <a:rPr lang="en-US" altLang="zh-CN" sz="2400" i="1" dirty="0"/>
              <a:t>implicit</a:t>
            </a:r>
            <a:r>
              <a:rPr lang="en-US" altLang="zh-CN" sz="2400" dirty="0"/>
              <a:t> means normally we do not write it out as part of IR instructions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14879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03CA-5EE7-76D1-AE8B-7A08516D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E4EB-ED12-5E4F-F390-2D80C0FA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40072"/>
            <a:ext cx="8449733" cy="586458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</a:p>
          <a:p>
            <a:pPr lvl="1"/>
            <a:r>
              <a:rPr kumimoji="1" lang="en-US" altLang="zh-CN" dirty="0"/>
              <a:t>Expressions</a:t>
            </a:r>
          </a:p>
          <a:p>
            <a:pPr lvl="1"/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L-Values</a:t>
            </a:r>
          </a:p>
          <a:p>
            <a:pPr lvl="1"/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pPr lvl="1"/>
            <a:r>
              <a:rPr kumimoji="1" lang="en-US" altLang="zh-CN" dirty="0"/>
              <a:t>Arithmetic</a:t>
            </a:r>
          </a:p>
          <a:p>
            <a:pPr lvl="1"/>
            <a:r>
              <a:rPr kumimoji="1" lang="en-US" altLang="zh-CN" dirty="0"/>
              <a:t>Conditionals</a:t>
            </a:r>
          </a:p>
          <a:p>
            <a:pPr lvl="1"/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</a:p>
          <a:p>
            <a:r>
              <a:rPr kumimoji="1" lang="en-US" altLang="zh-CN" b="1" dirty="0"/>
              <a:t>Translation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Declarations</a:t>
            </a:r>
          </a:p>
          <a:p>
            <a:pPr lvl="1"/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4976225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A4A68-5CDB-95E3-374F-BC676DCA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Declarations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5F4E2-AA2E-CC04-8168-23D10FA1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body</a:t>
            </a:r>
          </a:p>
          <a:p>
            <a:pPr lvl="1"/>
            <a:r>
              <a:rPr kumimoji="1" lang="en-US" altLang="zh-CN" dirty="0"/>
              <a:t>additional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reserved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frame</a:t>
            </a: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“fragment”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kept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body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33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C3A95-06B1-9AF3-8DEA-52354675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33E37-B311-4C79-0A34-22991A8FC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1392722"/>
            <a:ext cx="8570884" cy="5177896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transDec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initialization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variable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translates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let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transDec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assignment expressions</a:t>
            </a:r>
            <a:r>
              <a:rPr kumimoji="1" lang="en-US" altLang="zh-CN" dirty="0"/>
              <a:t>.</a:t>
            </a:r>
          </a:p>
          <a:p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transDec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function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and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type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declarations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“no-op”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expression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Ex(CONST(0)).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7988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61350-6D27-0E5A-8DFC-1A7862D8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DF1D9-9195-E41C-EE45-5724358C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88" y="999066"/>
            <a:ext cx="8671245" cy="55715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into: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prologue</a:t>
            </a:r>
            <a:r>
              <a:rPr kumimoji="1" lang="en-US" altLang="zh-CN" dirty="0"/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入口处理代码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body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epilogue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出口处理代码</a:t>
            </a:r>
            <a:r>
              <a:rPr kumimoji="1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prologue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contains: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/>
              <a:t>pseudo-instructions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mark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beginning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function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(needed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particular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label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definition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adjust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stack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pointer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save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“escaping” arguments </a:t>
            </a:r>
            <a:r>
              <a:rPr lang="en-US" altLang="zh-CN" dirty="0"/>
              <a:t>(including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link)</a:t>
            </a:r>
            <a:r>
              <a:rPr lang="zh-CN" altLang="en-US" dirty="0"/>
              <a:t> </a:t>
            </a:r>
            <a:r>
              <a:rPr lang="en-US" altLang="zh-CN" dirty="0"/>
              <a:t>into the frame, and to </a:t>
            </a:r>
            <a:r>
              <a:rPr lang="en-US" altLang="zh-CN" dirty="0">
                <a:solidFill>
                  <a:srgbClr val="0070C0"/>
                </a:solidFill>
              </a:rPr>
              <a:t>move non-escaping arguments </a:t>
            </a:r>
            <a:r>
              <a:rPr lang="en-US" altLang="zh-CN" dirty="0"/>
              <a:t>into fresh temporary registers;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save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callee-save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registers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(including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register)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21690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3FF7A-1EA8-2399-CC9D-1E404FCC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5E0A8-89D0-7608-D19C-193720EC2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body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epilogue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contains: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move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return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value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restore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callee-save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registers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reset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stack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pointer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deallocate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frame)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0070C0"/>
                </a:solidFill>
              </a:rPr>
              <a:t>JUMP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address)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kumimoji="1" lang="en-US" altLang="zh-CN" dirty="0"/>
              <a:t>pseudo-instructions,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announce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end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function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894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57FF6-EA47-2585-F3A2-CF4411A5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Fragment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F7B82-36D5-EC56-4720-B726908D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Translate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fragment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contains:</a:t>
            </a: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frame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machine-specific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body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procEntryExit1</a:t>
            </a:r>
          </a:p>
        </p:txBody>
      </p:sp>
    </p:spTree>
    <p:extLst>
      <p:ext uri="{BB962C8B-B14F-4D97-AF65-F5344CB8AC3E}">
        <p14:creationId xmlns:p14="http://schemas.microsoft.com/office/powerpoint/2010/main" val="12305866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DB5F3-0421-817D-52BF-327EC57D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Fragment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59D01E-0247-37FD-2C14-FC56F5D01D58}"/>
              </a:ext>
            </a:extLst>
          </p:cNvPr>
          <p:cNvSpPr txBox="1"/>
          <p:nvPr/>
        </p:nvSpPr>
        <p:spPr>
          <a:xfrm>
            <a:off x="361242" y="920114"/>
            <a:ext cx="84497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frame.h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*/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 *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F_stringFrag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F_procFrag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stringg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T_stm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frame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proc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F_StringFrag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string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F_ProcFrag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T_stm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frame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tail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;};</a:t>
            </a:r>
          </a:p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tail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translate.h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*/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Tr_procEntryExit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Tr_level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level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Tr_exp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Tr_accessList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formals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Tr_getResult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3F018A-9089-4A2E-D95D-2065CF6F4B61}"/>
              </a:ext>
            </a:extLst>
          </p:cNvPr>
          <p:cNvSpPr txBox="1"/>
          <p:nvPr/>
        </p:nvSpPr>
        <p:spPr>
          <a:xfrm>
            <a:off x="6115050" y="1097995"/>
            <a:ext cx="2667708" cy="46166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frag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datatype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587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03CA-5EE7-76D1-AE8B-7A08516D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E4EB-ED12-5E4F-F390-2D80C0FA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40072"/>
            <a:ext cx="8449733" cy="586458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b="1" dirty="0"/>
              <a:t>Three-Address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Code</a:t>
            </a:r>
          </a:p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</a:p>
          <a:p>
            <a:pPr lvl="1"/>
            <a:r>
              <a:rPr kumimoji="1" lang="en-US" altLang="zh-CN" dirty="0"/>
              <a:t>Expressions</a:t>
            </a:r>
          </a:p>
          <a:p>
            <a:pPr lvl="1"/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L-Values</a:t>
            </a:r>
          </a:p>
          <a:p>
            <a:pPr lvl="1"/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pPr lvl="1"/>
            <a:r>
              <a:rPr kumimoji="1" lang="en-US" altLang="zh-CN" dirty="0"/>
              <a:t>Arithmetic</a:t>
            </a:r>
          </a:p>
          <a:p>
            <a:pPr lvl="1"/>
            <a:r>
              <a:rPr kumimoji="1" lang="en-US" altLang="zh-CN" dirty="0"/>
              <a:t>Conditionals</a:t>
            </a:r>
          </a:p>
          <a:p>
            <a:pPr lvl="1"/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lvl="1"/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0518226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DB5F3-0421-817D-52BF-327EC57D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Fragment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59D01E-0247-37FD-2C14-FC56F5D01D58}"/>
              </a:ext>
            </a:extLst>
          </p:cNvPr>
          <p:cNvSpPr txBox="1"/>
          <p:nvPr/>
        </p:nvSpPr>
        <p:spPr>
          <a:xfrm>
            <a:off x="361242" y="920114"/>
            <a:ext cx="84497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frame.h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*/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 *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F_stringFrag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F_procFrag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stringg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{</a:t>
            </a:r>
            <a:r>
              <a:rPr lang="en" altLang="zh-CN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T_stm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body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F_frame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frame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;} </a:t>
            </a:r>
            <a:r>
              <a:rPr lang="en" altLang="zh-CN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proc</a:t>
            </a:r>
            <a:r>
              <a:rPr lang="en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F_StringFrag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string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F_ProcFrag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T_stm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frame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tail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;};</a:t>
            </a:r>
          </a:p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tail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translate.h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*/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Tr_procEntryExit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Tr_level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level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Tr_exp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Tr_accessList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formals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Tr_getResult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3F018A-9089-4A2E-D95D-2065CF6F4B61}"/>
              </a:ext>
            </a:extLst>
          </p:cNvPr>
          <p:cNvSpPr txBox="1"/>
          <p:nvPr/>
        </p:nvSpPr>
        <p:spPr>
          <a:xfrm>
            <a:off x="6115050" y="1097995"/>
            <a:ext cx="2667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frag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datatype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30509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DB5F3-0421-817D-52BF-327EC57D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Fragment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59D01E-0247-37FD-2C14-FC56F5D01D58}"/>
              </a:ext>
            </a:extLst>
          </p:cNvPr>
          <p:cNvSpPr txBox="1"/>
          <p:nvPr/>
        </p:nvSpPr>
        <p:spPr>
          <a:xfrm>
            <a:off x="361242" y="920114"/>
            <a:ext cx="84497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frame.h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*/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 *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F_stringFrag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F_procFrag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stringg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T_stm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frame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proc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F_StringFrag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string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F_ProcFrag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T_stm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frame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tail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;};</a:t>
            </a:r>
          </a:p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F_frag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tail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translate.h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*/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Tr_procEntryExit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Tr_level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level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Tr_exp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Tr_accessList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formals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F_fragList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Tr_getResult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3F018A-9089-4A2E-D95D-2065CF6F4B61}"/>
              </a:ext>
            </a:extLst>
          </p:cNvPr>
          <p:cNvSpPr txBox="1"/>
          <p:nvPr/>
        </p:nvSpPr>
        <p:spPr>
          <a:xfrm>
            <a:off x="6115050" y="1097995"/>
            <a:ext cx="2667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frag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datatype</a:t>
            </a:r>
            <a:endParaRPr kumimoji="1"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253764-D868-D323-37D4-944C7CDA7251}"/>
              </a:ext>
            </a:extLst>
          </p:cNvPr>
          <p:cNvSpPr txBox="1"/>
          <p:nvPr/>
        </p:nvSpPr>
        <p:spPr>
          <a:xfrm>
            <a:off x="2816772" y="-6411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33768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03CA-5EE7-76D1-AE8B-7A08516D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E4EB-ED12-5E4F-F390-2D80C0FA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40072"/>
            <a:ext cx="8449733" cy="586458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</a:p>
          <a:p>
            <a:pPr lvl="1"/>
            <a:r>
              <a:rPr kumimoji="1" lang="en-US" altLang="zh-CN" dirty="0"/>
              <a:t>Expressions</a:t>
            </a:r>
          </a:p>
          <a:p>
            <a:pPr lvl="1"/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L-Values</a:t>
            </a:r>
          </a:p>
          <a:p>
            <a:pPr lvl="1"/>
            <a:r>
              <a:rPr kumimoji="1" lang="en-US" altLang="zh-CN" dirty="0"/>
              <a:t>Subscripting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</a:p>
          <a:p>
            <a:pPr lvl="1"/>
            <a:r>
              <a:rPr kumimoji="1" lang="en-US" altLang="zh-CN" dirty="0"/>
              <a:t>Arithmetic</a:t>
            </a:r>
          </a:p>
          <a:p>
            <a:pPr lvl="1"/>
            <a:r>
              <a:rPr kumimoji="1" lang="en-US" altLang="zh-CN" dirty="0"/>
              <a:t>Conditionals</a:t>
            </a:r>
          </a:p>
          <a:p>
            <a:pPr lvl="1"/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</a:p>
          <a:p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</a:t>
            </a:r>
          </a:p>
          <a:p>
            <a:pPr lvl="1"/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  <a:p>
            <a:pPr lvl="1"/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0545714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5C9EF-8B10-512D-CC5F-9465EF63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A234F-D2CD-0046-CCA6-FF3C81CD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/>
              <a:t>7.2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1746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F1CE2-A307-0F18-2895-3586753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39924-0EDE-AEDC-A416-0936DE8C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74" y="1100291"/>
            <a:ext cx="9097081" cy="1407165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What is three-address code (TAC)?</a:t>
            </a:r>
          </a:p>
          <a:p>
            <a:pPr lvl="1"/>
            <a:r>
              <a:rPr kumimoji="1" lang="en-US" altLang="zh-CN" sz="2800" dirty="0"/>
              <a:t>TAC refers to the encoding method that only uses a </a:t>
            </a:r>
            <a:r>
              <a:rPr kumimoji="1" lang="en-US" altLang="zh-CN" sz="2800" dirty="0">
                <a:solidFill>
                  <a:srgbClr val="0070C0"/>
                </a:solidFill>
              </a:rPr>
              <a:t>maximum of 3 operand addresses in each instruction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ED94BD4C-3E81-28FB-0E4A-F52E3F037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84" y="2507456"/>
            <a:ext cx="7108031" cy="421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3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F1CE2-A307-0F18-2895-3586753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39924-0EDE-AEDC-A416-0936DE8C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5"/>
            <a:ext cx="8449733" cy="571488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basic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instruction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code:</a:t>
            </a:r>
          </a:p>
          <a:p>
            <a:pPr marL="0" indent="0" algn="ctr">
              <a:buNone/>
            </a:pPr>
            <a:r>
              <a:rPr kumimoji="1" lang="en-US" altLang="zh-CN" b="1" i="1" dirty="0">
                <a:solidFill>
                  <a:srgbClr val="0070C0"/>
                </a:solidFill>
              </a:rPr>
              <a:t>x 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=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y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op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z</a:t>
            </a:r>
            <a:endParaRPr kumimoji="1" lang="en-US" altLang="zh-CN" i="1" dirty="0"/>
          </a:p>
          <a:p>
            <a:endParaRPr kumimoji="1" lang="en-US" altLang="zh-CN" sz="1200" dirty="0"/>
          </a:p>
          <a:p>
            <a:pPr marL="0" indent="0" algn="ctr">
              <a:buNone/>
            </a:pPr>
            <a:r>
              <a:rPr kumimoji="1" lang="en-US" altLang="zh-CN" b="1" i="1" dirty="0">
                <a:solidFill>
                  <a:srgbClr val="0070C0"/>
                </a:solidFill>
              </a:rPr>
              <a:t>                                                      </a:t>
            </a:r>
            <a:r>
              <a:rPr kumimoji="1" lang="en-US" altLang="zh-CN" b="1" dirty="0">
                <a:solidFill>
                  <a:srgbClr val="0070C0"/>
                </a:solidFill>
              </a:rPr>
              <a:t>t1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=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2</a:t>
            </a:r>
            <a:r>
              <a:rPr kumimoji="1" lang="zh-CN" altLang="en-US" b="1" dirty="0">
                <a:solidFill>
                  <a:srgbClr val="0070C0"/>
                </a:solidFill>
              </a:rPr>
              <a:t> * </a:t>
            </a:r>
            <a:r>
              <a:rPr kumimoji="1" lang="en-US" altLang="zh-CN" b="1" dirty="0">
                <a:solidFill>
                  <a:srgbClr val="0070C0"/>
                </a:solidFill>
              </a:rPr>
              <a:t>a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0070C0"/>
                </a:solidFill>
              </a:rPr>
              <a:t>2</a:t>
            </a:r>
            <a:r>
              <a:rPr kumimoji="1" lang="zh-CN" altLang="en-US" b="1" dirty="0">
                <a:solidFill>
                  <a:srgbClr val="0070C0"/>
                </a:solidFill>
              </a:rPr>
              <a:t>*</a:t>
            </a:r>
            <a:r>
              <a:rPr kumimoji="1" lang="en-US" altLang="zh-CN" b="1" dirty="0">
                <a:solidFill>
                  <a:srgbClr val="0070C0"/>
                </a:solidFill>
              </a:rPr>
              <a:t>a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+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(b-3)                                  t2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=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b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-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3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kumimoji="1" lang="en-US" altLang="zh-CN" b="1" i="1" dirty="0">
                <a:solidFill>
                  <a:srgbClr val="0070C0"/>
                </a:solidFill>
              </a:rPr>
              <a:t>                                                         </a:t>
            </a:r>
            <a:r>
              <a:rPr kumimoji="1" lang="en-US" altLang="zh-CN" b="1" dirty="0">
                <a:solidFill>
                  <a:srgbClr val="0070C0"/>
                </a:solidFill>
              </a:rPr>
              <a:t>t3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=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t1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+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t2</a:t>
            </a:r>
            <a:endParaRPr kumimoji="1" lang="en-US" altLang="zh-CN" dirty="0"/>
          </a:p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necessary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vary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form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language,</a:t>
            </a:r>
            <a:r>
              <a:rPr kumimoji="1" lang="zh-CN" altLang="en-US" dirty="0"/>
              <a:t> </a:t>
            </a:r>
            <a:r>
              <a:rPr kumimoji="1" lang="en-US" altLang="zh-CN" dirty="0"/>
              <a:t>e.g.,</a:t>
            </a:r>
          </a:p>
          <a:p>
            <a:pPr marL="457200" lvl="1" indent="0" algn="ctr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t2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t1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No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standard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form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exists:</a:t>
            </a:r>
          </a:p>
          <a:p>
            <a:pPr lvl="1"/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reasons: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unusual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F3FB2116-336B-48C1-DF29-9C2F5F354CF1}"/>
              </a:ext>
            </a:extLst>
          </p:cNvPr>
          <p:cNvSpPr/>
          <p:nvPr/>
        </p:nvSpPr>
        <p:spPr>
          <a:xfrm>
            <a:off x="3911203" y="2807494"/>
            <a:ext cx="1564481" cy="3214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EFA1BB-E069-2DDF-159D-CE777D777C0D}"/>
              </a:ext>
            </a:extLst>
          </p:cNvPr>
          <p:cNvSpPr txBox="1"/>
          <p:nvPr/>
        </p:nvSpPr>
        <p:spPr>
          <a:xfrm>
            <a:off x="3920132" y="2232601"/>
            <a:ext cx="1546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/>
              <a:t>temporary </a:t>
            </a:r>
            <a:r>
              <a:rPr kumimoji="1" lang="en" altLang="zh-CN" b="1" dirty="0"/>
              <a:t>operands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3131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24940</TotalTime>
  <Words>6108</Words>
  <Application>Microsoft Macintosh PowerPoint</Application>
  <PresentationFormat>全屏显示(4:3)</PresentationFormat>
  <Paragraphs>1203</Paragraphs>
  <Slides>73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3" baseType="lpstr">
      <vt:lpstr>等线</vt:lpstr>
      <vt:lpstr>Microsoft YaHei</vt:lpstr>
      <vt:lpstr>Microsoft YaHei</vt:lpstr>
      <vt:lpstr>Cascadia Code</vt:lpstr>
      <vt:lpstr>Arial</vt:lpstr>
      <vt:lpstr>Calibri</vt:lpstr>
      <vt:lpstr>Calibri Light</vt:lpstr>
      <vt:lpstr>Menlo</vt:lpstr>
      <vt:lpstr>Times New Roman</vt:lpstr>
      <vt:lpstr>Office 主题​​</vt:lpstr>
      <vt:lpstr>PowerPoint 演示文稿</vt:lpstr>
      <vt:lpstr>Overview</vt:lpstr>
      <vt:lpstr>Overview</vt:lpstr>
      <vt:lpstr>What is Intermediate Representation?</vt:lpstr>
      <vt:lpstr>Motivation</vt:lpstr>
      <vt:lpstr>Outline</vt:lpstr>
      <vt:lpstr>Outline</vt:lpstr>
      <vt:lpstr>Three-Address Code</vt:lpstr>
      <vt:lpstr>Three-Address Code</vt:lpstr>
      <vt:lpstr>Three Address Code - Example</vt:lpstr>
      <vt:lpstr>Three Address Code - Example</vt:lpstr>
      <vt:lpstr>Three Address Code - Example</vt:lpstr>
      <vt:lpstr>Three Address Code - Example</vt:lpstr>
      <vt:lpstr>Three Address Code - Example</vt:lpstr>
      <vt:lpstr>Three-Address Code - Implementation</vt:lpstr>
      <vt:lpstr>Outline</vt:lpstr>
      <vt:lpstr>Intermediate Representation Trees</vt:lpstr>
      <vt:lpstr>Intermediate Representation Trees</vt:lpstr>
      <vt:lpstr>Intermediate Representation Trees</vt:lpstr>
      <vt:lpstr>Intermediate Representation Trees</vt:lpstr>
      <vt:lpstr>Intermediate Representation Trees</vt:lpstr>
      <vt:lpstr>Intermediate Representation Trees</vt:lpstr>
      <vt:lpstr>Intermediate Representation Trees</vt:lpstr>
      <vt:lpstr>Outline</vt:lpstr>
      <vt:lpstr>Translation into Trees</vt:lpstr>
      <vt:lpstr>Outline</vt:lpstr>
      <vt:lpstr>Kinds of Expressions</vt:lpstr>
      <vt:lpstr>Kinds of Expressions</vt:lpstr>
      <vt:lpstr>Kinds of Expressions</vt:lpstr>
      <vt:lpstr>Kinds of Expressions</vt:lpstr>
      <vt:lpstr>Kinds of Expressions</vt:lpstr>
      <vt:lpstr>Kinds of Expressions</vt:lpstr>
      <vt:lpstr>Outline</vt:lpstr>
      <vt:lpstr>Simple Variables</vt:lpstr>
      <vt:lpstr>Simple Variables</vt:lpstr>
      <vt:lpstr>Simple Variables</vt:lpstr>
      <vt:lpstr>Outline</vt:lpstr>
      <vt:lpstr>Array Variables</vt:lpstr>
      <vt:lpstr>Array Variables</vt:lpstr>
      <vt:lpstr>Array Variables</vt:lpstr>
      <vt:lpstr>Outline</vt:lpstr>
      <vt:lpstr>L-Values</vt:lpstr>
      <vt:lpstr>Structured L-Values</vt:lpstr>
      <vt:lpstr>Outline</vt:lpstr>
      <vt:lpstr>Subscripting and Field Selection</vt:lpstr>
      <vt:lpstr>Subscripting and Field Selection</vt:lpstr>
      <vt:lpstr>Subscripting and Field Selection</vt:lpstr>
      <vt:lpstr>Subscripting and Field Selection</vt:lpstr>
      <vt:lpstr>Subscripting and Field Selection</vt:lpstr>
      <vt:lpstr>Outline</vt:lpstr>
      <vt:lpstr>Arithmetic</vt:lpstr>
      <vt:lpstr>Outline</vt:lpstr>
      <vt:lpstr>Conditionals</vt:lpstr>
      <vt:lpstr>Conditionals</vt:lpstr>
      <vt:lpstr>Conditionals</vt:lpstr>
      <vt:lpstr>Conditionals</vt:lpstr>
      <vt:lpstr>Outline</vt:lpstr>
      <vt:lpstr>While Loops</vt:lpstr>
      <vt:lpstr>Outline</vt:lpstr>
      <vt:lpstr>For Loops</vt:lpstr>
      <vt:lpstr>Outline</vt:lpstr>
      <vt:lpstr>Function Call</vt:lpstr>
      <vt:lpstr>Outline</vt:lpstr>
      <vt:lpstr>Declarations</vt:lpstr>
      <vt:lpstr>Variable Declarations</vt:lpstr>
      <vt:lpstr>Function Declarations</vt:lpstr>
      <vt:lpstr>Function Declarations</vt:lpstr>
      <vt:lpstr>Fragment</vt:lpstr>
      <vt:lpstr>Fragment</vt:lpstr>
      <vt:lpstr>Fragment</vt:lpstr>
      <vt:lpstr>Fragment</vt:lpstr>
      <vt:lpstr>Outline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陈明帅</cp:lastModifiedBy>
  <cp:revision>3076</cp:revision>
  <dcterms:created xsi:type="dcterms:W3CDTF">2020-08-10T07:34:11Z</dcterms:created>
  <dcterms:modified xsi:type="dcterms:W3CDTF">2024-04-24T14:35:32Z</dcterms:modified>
</cp:coreProperties>
</file>