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50" r:id="rId2"/>
    <p:sldId id="258" r:id="rId3"/>
    <p:sldId id="351" r:id="rId4"/>
    <p:sldId id="259" r:id="rId5"/>
    <p:sldId id="260" r:id="rId6"/>
    <p:sldId id="303" r:id="rId7"/>
    <p:sldId id="352" r:id="rId8"/>
    <p:sldId id="353" r:id="rId9"/>
    <p:sldId id="264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9" r:id="rId21"/>
    <p:sldId id="285" r:id="rId22"/>
    <p:sldId id="293" r:id="rId23"/>
    <p:sldId id="294" r:id="rId24"/>
    <p:sldId id="295" r:id="rId25"/>
    <p:sldId id="296" r:id="rId26"/>
    <p:sldId id="29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350"/>
            <p14:sldId id="258"/>
            <p14:sldId id="351"/>
            <p14:sldId id="259"/>
            <p14:sldId id="260"/>
            <p14:sldId id="303"/>
            <p14:sldId id="352"/>
            <p14:sldId id="353"/>
            <p14:sldId id="264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9"/>
            <p14:sldId id="285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49"/>
    <p:restoredTop sz="93401" autoAdjust="0"/>
  </p:normalViewPr>
  <p:slideViewPr>
    <p:cSldViewPr snapToGrid="0" snapToObjects="1">
      <p:cViewPr varScale="1">
        <p:scale>
          <a:sx n="97" d="100"/>
          <a:sy n="97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BAC2433-2E79-42CD-2AEF-09FF8A87F3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A29A11-BAA7-7C51-39EA-A239F77B9D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  <a:t>2024/4/27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6EE9E-279B-92E3-8F71-E62FDEE970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E1E6E-E5BF-1156-2776-333B5230C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183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  <a:t>2024/4/27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4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32DAA-E91B-4E64-A167-ADD60F3477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58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9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865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007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619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486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751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982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40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18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03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63A01E-4848-BF4B-9906-C5739237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687D2A-9185-C743-93A9-24F9C92A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14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CDC7EF8-F7CE-6D41-BB50-4AFB87BCB969}"/>
              </a:ext>
            </a:extLst>
          </p:cNvPr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5775C74-8B6A-054B-A23A-9A2FA51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ABA7FF9-1C74-584B-94A4-58E31F820A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B58DE52-1A7F-9E42-8369-739F5502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2024/4/27</a:t>
            </a:fld>
            <a:endParaRPr kumimoji="1"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15E3F1D0-3C0A-7B4C-921D-46F39DA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6AC2F1C8-5607-BD4A-B976-70653C8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41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C51B9C-615E-3E87-9C96-4F785C738C5A}"/>
              </a:ext>
            </a:extLst>
          </p:cNvPr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2024/4/27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2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15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3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6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8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4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2024/4/27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61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5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1"/>
            <a:ext cx="8077200" cy="4837824"/>
            <a:chOff x="609600" y="1219200"/>
            <a:chExt cx="8077200" cy="4837824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1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1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96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-11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m.chen@zju.edu.cn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marL="6351" marR="76198" lvl="0" indent="0" algn="ctr" defTabSz="457200" rtl="0" eaLnBrk="1" fontAlgn="auto" latinLnBrk="0" hangingPunct="1">
                <a:lnSpc>
                  <a:spcPct val="100000"/>
                </a:lnSpc>
                <a:spcBef>
                  <a:spcPts val="12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kumimoji="1" lang="en-US" altLang="zh-CN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zh-CN" altLang="en-US" sz="2000" b="1" i="0" u="none" strike="noStrike" kern="1200" cap="none" spc="-1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692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6B1A4-0845-FAAA-B0C2-AA34F613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Canonical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3A22D-DACD-22BF-FEA8-CE1E9E0EF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1040556"/>
            <a:ext cx="8858992" cy="56452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rewritten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canonical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trees</a:t>
            </a:r>
            <a:endParaRPr kumimoji="1" lang="en-US" altLang="zh-CN" dirty="0"/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Canonical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Trees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properties:</a:t>
            </a:r>
          </a:p>
          <a:p>
            <a:pPr marL="914400" lvl="1" indent="-457200">
              <a:buAutoNum type="arabicPeriod"/>
            </a:pPr>
            <a:r>
              <a:rPr kumimoji="1" lang="en-US" altLang="zh-CN" b="1" dirty="0"/>
              <a:t>No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SEQ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ESEQ</a:t>
            </a:r>
          </a:p>
          <a:p>
            <a:pPr marL="914400" lvl="1" indent="-457200">
              <a:buAutoNum type="arabicPeriod"/>
            </a:pP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parent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each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CALL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either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EXP(…)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MOVE(TEMP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t,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…)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Property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</a:p>
          <a:p>
            <a:pPr lvl="1"/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canonical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node,</a:t>
            </a:r>
            <a:r>
              <a:rPr kumimoji="1" lang="zh-CN" altLang="en-US" dirty="0"/>
              <a:t> </a:t>
            </a:r>
            <a:r>
              <a:rPr kumimoji="1" lang="en-US" altLang="zh-CN" dirty="0"/>
              <a:t>i.e.,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node.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</a:p>
          <a:p>
            <a:r>
              <a:rPr kumimoji="1" lang="en-US" altLang="zh-CN" dirty="0"/>
              <a:t>Property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property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canonical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EXP(..)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MOVE(TEMP</a:t>
            </a:r>
            <a:r>
              <a:rPr kumimoji="1" lang="zh-CN" altLang="en-US" dirty="0"/>
              <a:t> </a:t>
            </a:r>
            <a:r>
              <a:rPr kumimoji="1" lang="en-US" altLang="zh-CN" dirty="0"/>
              <a:t>t,</a:t>
            </a:r>
            <a:r>
              <a:rPr kumimoji="1" lang="zh-CN" altLang="en-US" dirty="0"/>
              <a:t> </a:t>
            </a:r>
            <a:r>
              <a:rPr kumimoji="1" lang="en-US" altLang="zh-CN" dirty="0"/>
              <a:t>..).</a:t>
            </a:r>
          </a:p>
          <a:p>
            <a:pPr lvl="1"/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canonical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tree,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EXP(…)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MOVE(TEMP</a:t>
            </a:r>
            <a:r>
              <a:rPr kumimoji="1" lang="zh-CN" altLang="en-US" dirty="0"/>
              <a:t> </a:t>
            </a:r>
            <a:r>
              <a:rPr kumimoji="1" lang="en-US" altLang="zh-CN" dirty="0"/>
              <a:t>t,</a:t>
            </a:r>
            <a:r>
              <a:rPr kumimoji="1" lang="zh-CN" altLang="en-US" dirty="0"/>
              <a:t> </a:t>
            </a:r>
            <a:r>
              <a:rPr kumimoji="1" lang="en-US" altLang="zh-CN" dirty="0"/>
              <a:t>...)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CALL.</a:t>
            </a:r>
          </a:p>
        </p:txBody>
      </p:sp>
    </p:spTree>
    <p:extLst>
      <p:ext uri="{BB962C8B-B14F-4D97-AF65-F5344CB8AC3E}">
        <p14:creationId xmlns:p14="http://schemas.microsoft.com/office/powerpoint/2010/main" val="393177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6C522-C4F0-E828-35B1-FCBCF2B4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Canonical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A77E4-A73C-F3CF-9C00-9FE11496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stage-one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</a:p>
          <a:p>
            <a:pPr lvl="1"/>
            <a:r>
              <a:rPr kumimoji="1" lang="en-US" altLang="zh-CN" b="1" dirty="0"/>
              <a:t>eliminate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ESEQs</a:t>
            </a:r>
          </a:p>
          <a:p>
            <a:pPr lvl="1"/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</a:p>
          <a:p>
            <a:pPr lvl="1"/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SEQs</a:t>
            </a:r>
          </a:p>
        </p:txBody>
      </p:sp>
    </p:spTree>
    <p:extLst>
      <p:ext uri="{BB962C8B-B14F-4D97-AF65-F5344CB8AC3E}">
        <p14:creationId xmlns:p14="http://schemas.microsoft.com/office/powerpoint/2010/main" val="399857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617B0-F2C1-750D-867B-226C7DCD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Transformations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545CA-8786-AA02-3DC1-B519E898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How can the ESEQ nodes be eliminated?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ESEQ(s,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e): </a:t>
            </a:r>
            <a:r>
              <a:rPr kumimoji="1" lang="en-US" altLang="zh-CN" dirty="0"/>
              <a:t>The statement s is evaluated for side effects, then e is evaluated for a result.</a:t>
            </a:r>
            <a:endParaRPr kumimoji="1" lang="en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Idea: Lift</a:t>
            </a:r>
            <a:r>
              <a:rPr kumimoji="1" lang="en" altLang="zh-CN" dirty="0"/>
              <a:t> </a:t>
            </a:r>
            <a:r>
              <a:rPr kumimoji="1" lang="en-US" altLang="zh-CN" dirty="0"/>
              <a:t>ESEQ</a:t>
            </a:r>
            <a:r>
              <a:rPr kumimoji="1" lang="en" altLang="zh-CN" dirty="0"/>
              <a:t> higher and higher in the tree, until its parent is a statement node, and thus it can become a SEQ node.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E6F1EC-8551-A502-4757-77977593D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1" t="17491" r="57745" b="57426"/>
          <a:stretch>
            <a:fillRect/>
          </a:stretch>
        </p:blipFill>
        <p:spPr bwMode="auto">
          <a:xfrm>
            <a:off x="179511" y="3429000"/>
            <a:ext cx="359827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30CE267-C426-0F53-3F8C-8A86419C8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00" t="17999" r="14000" b="58000"/>
          <a:stretch>
            <a:fillRect/>
          </a:stretch>
        </p:blipFill>
        <p:spPr bwMode="auto">
          <a:xfrm>
            <a:off x="4967535" y="3245842"/>
            <a:ext cx="3759727" cy="24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4C960730-F7C0-BF53-72FF-9EA533A3B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36" y="4107854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3634B-435A-3375-688C-717EF9AB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Transformations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</a:t>
            </a:r>
            <a:endParaRPr kumimoji="1"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962920-D9E6-7B70-CE6A-22FE6AD78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44667" r="53999" b="29737"/>
          <a:stretch/>
        </p:blipFill>
        <p:spPr bwMode="auto">
          <a:xfrm>
            <a:off x="143130" y="1654185"/>
            <a:ext cx="3886200" cy="196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53732CBA-6092-9302-0314-6EF4C03AF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530" y="2324253"/>
            <a:ext cx="1143000" cy="4572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EFC0DA7-AB65-B7EF-9B85-01B3A60BB8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1" t="44000" r="7962" b="28766"/>
          <a:stretch/>
        </p:blipFill>
        <p:spPr bwMode="auto">
          <a:xfrm>
            <a:off x="5324730" y="1654186"/>
            <a:ext cx="3657600" cy="196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2222DA8-B7D0-85D5-F321-8AAA8E70BD30}"/>
              </a:ext>
            </a:extLst>
          </p:cNvPr>
          <p:cNvSpPr txBox="1"/>
          <p:nvPr/>
        </p:nvSpPr>
        <p:spPr>
          <a:xfrm>
            <a:off x="143130" y="5284519"/>
            <a:ext cx="86678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Given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ESEQ(s,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e)</a:t>
            </a:r>
            <a:r>
              <a:rPr kumimoji="1" lang="en-US" altLang="zh-CN" sz="2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extract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rewrite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its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parent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via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ESEQ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or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SEQ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with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36FFA56-EA82-1673-CA71-E89A8B5CC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70263" r="53999" b="15334"/>
          <a:stretch/>
        </p:blipFill>
        <p:spPr bwMode="auto">
          <a:xfrm>
            <a:off x="143130" y="3885308"/>
            <a:ext cx="3886200" cy="110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954A2859-44DD-1338-4EE5-42CA1481D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1" t="71235" r="7962" b="15334"/>
          <a:stretch/>
        </p:blipFill>
        <p:spPr bwMode="auto">
          <a:xfrm>
            <a:off x="5324730" y="3953571"/>
            <a:ext cx="3657600" cy="96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">
            <a:extLst>
              <a:ext uri="{FF2B5EF4-FFF2-40B4-BE49-F238E27FC236}">
                <a16:creationId xmlns:a16="http://schemas.microsoft.com/office/drawing/2014/main" id="{BE3EEA0A-888E-3F02-885A-2837893B7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543" y="4209198"/>
            <a:ext cx="1143000" cy="4572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4CF00C56-4E19-F082-C82D-4662983DC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62398" r="56000" b="31310"/>
          <a:stretch/>
        </p:blipFill>
        <p:spPr bwMode="auto">
          <a:xfrm>
            <a:off x="325009" y="2965336"/>
            <a:ext cx="3635375" cy="46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7CBF346-7148-48D6-7E05-D0C3ED28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Transformations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</a:t>
            </a:r>
            <a:endParaRPr kumimoji="1"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C0D6CB-C0EA-5FAE-177E-1571D24334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30667" r="56000" b="46585"/>
          <a:stretch/>
        </p:blipFill>
        <p:spPr bwMode="auto">
          <a:xfrm>
            <a:off x="325009" y="1346200"/>
            <a:ext cx="36353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31899320-6462-F4EB-90EC-6D9FE9943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904" y="2041767"/>
            <a:ext cx="9906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4593E0-EF8D-6545-B79F-5E4964A3E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544" y="1346200"/>
            <a:ext cx="3340100" cy="2082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3817E82-3FCB-A3DF-E88C-E1C3E5B202F5}"/>
              </a:ext>
            </a:extLst>
          </p:cNvPr>
          <p:cNvSpPr txBox="1"/>
          <p:nvPr/>
        </p:nvSpPr>
        <p:spPr>
          <a:xfrm>
            <a:off x="3464609" y="1500926"/>
            <a:ext cx="2078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rgbClr val="FF0000"/>
                </a:solidFill>
              </a:rPr>
              <a:t>?</a:t>
            </a:r>
            <a:endParaRPr kumimoji="1"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5D8A81-605F-8929-F48D-69EBDECB58A3}"/>
              </a:ext>
            </a:extLst>
          </p:cNvPr>
          <p:cNvSpPr txBox="1"/>
          <p:nvPr/>
        </p:nvSpPr>
        <p:spPr>
          <a:xfrm>
            <a:off x="698315" y="3976357"/>
            <a:ext cx="7775591" cy="8617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600" dirty="0"/>
              <a:t>Suppose:</a:t>
            </a:r>
          </a:p>
          <a:p>
            <a:pPr algn="ctr"/>
            <a:r>
              <a:rPr kumimoji="1" lang="en-US" altLang="zh-CN" sz="2400" dirty="0"/>
              <a:t>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MOVE(MEM(x),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y);      e1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=MEM(x)</a:t>
            </a:r>
            <a:endParaRPr kumimoji="1"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8BA247-7F70-7595-3E7D-42867E6E7A80}"/>
              </a:ext>
            </a:extLst>
          </p:cNvPr>
          <p:cNvSpPr txBox="1"/>
          <p:nvPr/>
        </p:nvSpPr>
        <p:spPr>
          <a:xfrm>
            <a:off x="361244" y="5125191"/>
            <a:ext cx="84497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To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preserve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order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of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evaluation,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we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must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pull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e1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out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of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BINOP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with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21864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B883F3FA-5D53-21F7-849A-836D9FF83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30667" r="56000" b="18666"/>
          <a:stretch>
            <a:fillRect/>
          </a:stretch>
        </p:blipFill>
        <p:spPr bwMode="auto">
          <a:xfrm>
            <a:off x="0" y="1954559"/>
            <a:ext cx="36353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1054FC03-3EFE-984F-DC35-6D66AACD5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1" t="30000" r="8000" b="17223"/>
          <a:stretch>
            <a:fillRect/>
          </a:stretch>
        </p:blipFill>
        <p:spPr bwMode="auto">
          <a:xfrm>
            <a:off x="4675312" y="1878359"/>
            <a:ext cx="4343400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7CBF346-7148-48D6-7E05-D0C3ED28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Transformations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</a:t>
            </a:r>
            <a:endParaRPr kumimoji="1" lang="zh-CN" altLang="en-US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1899320-6462-F4EB-90EC-6D9FE9943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2885592"/>
            <a:ext cx="9906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3E4BF233-ED7C-67AE-D6CA-4732EB518405}"/>
              </a:ext>
            </a:extLst>
          </p:cNvPr>
          <p:cNvSpPr/>
          <p:nvPr/>
        </p:nvSpPr>
        <p:spPr>
          <a:xfrm>
            <a:off x="5320145" y="2541319"/>
            <a:ext cx="1377538" cy="125878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41DBED5-CB39-E137-0B06-E021D717E329}"/>
              </a:ext>
            </a:extLst>
          </p:cNvPr>
          <p:cNvSpPr/>
          <p:nvPr/>
        </p:nvSpPr>
        <p:spPr>
          <a:xfrm>
            <a:off x="7664925" y="3630960"/>
            <a:ext cx="766556" cy="75103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5E47C086-2EB0-9411-7141-E288B6C31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5113606"/>
            <a:ext cx="9906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8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B22B3-9186-881A-497A-D435F92F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Transformations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</a:t>
            </a:r>
            <a:endParaRPr kumimoji="1"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BB3339-4776-60D3-952E-6FEE1DE7D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46001" r="11000" b="14000"/>
          <a:stretch>
            <a:fillRect/>
          </a:stretch>
        </p:blipFill>
        <p:spPr bwMode="auto">
          <a:xfrm>
            <a:off x="14111" y="1132304"/>
            <a:ext cx="9144000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A47697-01DF-C6E7-CC54-9F1B3D4CA873}"/>
              </a:ext>
            </a:extLst>
          </p:cNvPr>
          <p:cNvSpPr txBox="1"/>
          <p:nvPr/>
        </p:nvSpPr>
        <p:spPr>
          <a:xfrm>
            <a:off x="414426" y="5079365"/>
            <a:ext cx="83433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600" b="1" dirty="0">
                <a:solidFill>
                  <a:srgbClr val="0070C0"/>
                </a:solidFill>
              </a:rPr>
              <a:t>s</a:t>
            </a:r>
            <a:r>
              <a:rPr kumimoji="1" lang="en-US" altLang="zh-CN" sz="2600" b="1" dirty="0"/>
              <a:t>, </a:t>
            </a:r>
            <a:r>
              <a:rPr kumimoji="1" lang="en-US" altLang="zh-CN" sz="2600" b="1" dirty="0">
                <a:solidFill>
                  <a:srgbClr val="0070C0"/>
                </a:solidFill>
              </a:rPr>
              <a:t>e1</a:t>
            </a:r>
            <a:r>
              <a:rPr kumimoji="1" lang="en-US" altLang="zh-CN" sz="2600" b="1" dirty="0"/>
              <a:t> commute</a:t>
            </a:r>
            <a:r>
              <a:rPr kumimoji="1" lang="en-US" altLang="zh-CN" sz="2600" dirty="0"/>
              <a:t>: If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temporaries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and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memory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locations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assigned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by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are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not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referenced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by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e1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(and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and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e1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don’t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both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perform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external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I/O)</a:t>
            </a:r>
            <a:r>
              <a:rPr kumimoji="1" lang="zh-CN" alt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1128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3BAB5-C060-2E70-0795-344D60EB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Transformations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918FF-D606-06F8-7D8F-CD157876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30" y="970181"/>
            <a:ext cx="8821852" cy="3828925"/>
          </a:xfrm>
        </p:spPr>
        <p:txBody>
          <a:bodyPr/>
          <a:lstStyle/>
          <a:p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e.g.,</a:t>
            </a:r>
          </a:p>
          <a:p>
            <a:pPr marL="457200" lvl="1" indent="0" algn="ctr">
              <a:buNone/>
            </a:pPr>
            <a:r>
              <a:rPr kumimoji="1" lang="en-US" altLang="zh-CN" dirty="0"/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MOVE(MEM(</a:t>
            </a:r>
            <a:r>
              <a:rPr kumimoji="1" lang="en-US" altLang="zh-CN" dirty="0">
                <a:highlight>
                  <a:srgbClr val="FFFF00"/>
                </a:highlight>
              </a:rPr>
              <a:t>x</a:t>
            </a:r>
            <a:r>
              <a:rPr kumimoji="1" lang="en-US" altLang="zh-CN" dirty="0"/>
              <a:t>),</a:t>
            </a:r>
            <a:r>
              <a:rPr kumimoji="1" lang="zh-CN" altLang="en-US" dirty="0"/>
              <a:t> </a:t>
            </a:r>
            <a:r>
              <a:rPr kumimoji="1" lang="en-US" altLang="zh-CN" dirty="0"/>
              <a:t>y);      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MEM(</a:t>
            </a:r>
            <a:r>
              <a:rPr kumimoji="1" lang="en-US" altLang="zh-CN" dirty="0">
                <a:highlight>
                  <a:srgbClr val="FFFF00"/>
                </a:highlight>
              </a:rPr>
              <a:t>z</a:t>
            </a:r>
            <a:r>
              <a:rPr kumimoji="1" lang="en-US" altLang="zh-CN" dirty="0"/>
              <a:t>)</a:t>
            </a:r>
          </a:p>
          <a:p>
            <a:pPr lvl="1">
              <a:spcAft>
                <a:spcPts val="600"/>
              </a:spcAft>
            </a:pP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z?</a:t>
            </a:r>
          </a:p>
          <a:p>
            <a:r>
              <a:rPr kumimoji="1" lang="en-US" altLang="zh-CN" dirty="0"/>
              <a:t>We </a:t>
            </a:r>
            <a:r>
              <a:rPr kumimoji="1" lang="en-US" altLang="zh-CN" dirty="0">
                <a:solidFill>
                  <a:srgbClr val="0070C0"/>
                </a:solidFill>
              </a:rPr>
              <a:t>conservatively </a:t>
            </a:r>
            <a:r>
              <a:rPr kumimoji="1" lang="en-US" altLang="zh-CN" dirty="0"/>
              <a:t>approximate whether statements commute</a:t>
            </a:r>
          </a:p>
          <a:p>
            <a:pPr lvl="1"/>
            <a:r>
              <a:rPr kumimoji="1" lang="en-US" altLang="zh-CN" dirty="0">
                <a:solidFill>
                  <a:srgbClr val="C00000"/>
                </a:solidFill>
              </a:rPr>
              <a:t>commute</a:t>
            </a:r>
            <a:r>
              <a:rPr kumimoji="1" lang="en-US" altLang="zh-CN" dirty="0">
                <a:solidFill>
                  <a:srgbClr val="0070C0"/>
                </a:solidFill>
              </a:rPr>
              <a:t>(s,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True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" altLang="zh-CN" dirty="0"/>
              <a:t>deﬁnitely commute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C00000"/>
                </a:solidFill>
              </a:rPr>
              <a:t>commute</a:t>
            </a:r>
            <a:r>
              <a:rPr kumimoji="1" lang="en-US" altLang="zh-CN" dirty="0">
                <a:solidFill>
                  <a:srgbClr val="0070C0"/>
                </a:solidFill>
              </a:rPr>
              <a:t>(s,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False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otherwise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4445FA0-6FFF-2E16-77A5-7B86FAE71E8B}"/>
              </a:ext>
            </a:extLst>
          </p:cNvPr>
          <p:cNvSpPr txBox="1">
            <a:spLocks/>
          </p:cNvSpPr>
          <p:nvPr/>
        </p:nvSpPr>
        <p:spPr>
          <a:xfrm>
            <a:off x="173318" y="4128475"/>
            <a:ext cx="8637660" cy="2495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commute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estimates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naively)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expression: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constant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(CONST(</a:t>
            </a:r>
            <a:r>
              <a:rPr kumimoji="1" lang="en-US" altLang="zh-CN" i="1" dirty="0" err="1"/>
              <a:t>i</a:t>
            </a:r>
            <a:r>
              <a:rPr kumimoji="1" lang="en-US" altLang="zh-CN" dirty="0"/>
              <a:t>), NAME(</a:t>
            </a:r>
            <a:r>
              <a:rPr kumimoji="1" lang="en-US" altLang="zh-CN" i="1" dirty="0"/>
              <a:t>n</a:t>
            </a:r>
            <a:r>
              <a:rPr kumimoji="1" lang="en-US" altLang="zh-CN" dirty="0"/>
              <a:t>)) commutes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</a:p>
          <a:p>
            <a:pPr lvl="1"/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empty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statement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(e.g., EXP(CONST(</a:t>
            </a:r>
            <a:r>
              <a:rPr kumimoji="1" lang="en-US" altLang="zh-CN" i="1" dirty="0" err="1"/>
              <a:t>i</a:t>
            </a:r>
            <a:r>
              <a:rPr kumimoji="1" lang="en-US" altLang="zh-CN" dirty="0"/>
              <a:t>))) commutes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</a:p>
          <a:p>
            <a:pPr lvl="1"/>
            <a:r>
              <a:rPr kumimoji="1" lang="en-US" altLang="zh-CN" dirty="0"/>
              <a:t>Anything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assumed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39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C3158-1FEB-858F-ED77-51BEF3D2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Rewriting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52AB8-7E2D-484C-5F5C-112BAEE9C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12" y="1475027"/>
            <a:ext cx="8810976" cy="489926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ESEQ(s,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e)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extract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</a:p>
          <a:p>
            <a:pPr lvl="1"/>
            <a:r>
              <a:rPr kumimoji="1" lang="en-US" altLang="zh-CN" dirty="0"/>
              <a:t>rewrite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via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</a:t>
            </a:r>
            <a:r>
              <a:rPr kumimoji="1" lang="zh-CN" altLang="en-US" dirty="0"/>
              <a:t> </a:t>
            </a:r>
            <a:r>
              <a:rPr kumimoji="1" lang="en-US" altLang="zh-CN" dirty="0"/>
              <a:t>(if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expression)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</a:t>
            </a:r>
            <a:r>
              <a:rPr kumimoji="1" lang="zh-CN" altLang="en-US" dirty="0"/>
              <a:t> </a:t>
            </a:r>
            <a:r>
              <a:rPr kumimoji="1" lang="en-US" altLang="zh-CN" dirty="0"/>
              <a:t>(if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statement)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ESEQs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expression.</a:t>
            </a:r>
          </a:p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(which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T_stm</a:t>
            </a:r>
            <a:r>
              <a:rPr kumimoji="1" lang="en-US" altLang="zh-CN" dirty="0"/>
              <a:t>),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recursively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ESEQs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tree,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until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rewrite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each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kind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statement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expression?</a:t>
            </a:r>
          </a:p>
        </p:txBody>
      </p:sp>
    </p:spTree>
    <p:extLst>
      <p:ext uri="{BB962C8B-B14F-4D97-AF65-F5344CB8AC3E}">
        <p14:creationId xmlns:p14="http://schemas.microsoft.com/office/powerpoint/2010/main" val="3719967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631C5-90CF-2F93-7CA5-3F431997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Rewriting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A6A7C-75BF-BCCB-A9C7-47A64F79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1369608"/>
            <a:ext cx="8449733" cy="500984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subexpressions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[e1,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e2,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ESEQ(s,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e3)]</a:t>
            </a:r>
          </a:p>
          <a:p>
            <a:r>
              <a:rPr kumimoji="1" lang="en-US" altLang="zh-CN" dirty="0"/>
              <a:t>Rewrite: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Extracts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0070C0"/>
                </a:solidFill>
              </a:rPr>
              <a:t>statement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update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subexpressions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expression.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58D6A5B-26E9-4FFC-58AD-F462D7ACB323}"/>
              </a:ext>
            </a:extLst>
          </p:cNvPr>
          <p:cNvSpPr txBox="1">
            <a:spLocks/>
          </p:cNvSpPr>
          <p:nvPr/>
        </p:nvSpPr>
        <p:spPr>
          <a:xfrm>
            <a:off x="490538" y="3524481"/>
            <a:ext cx="3456384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600" b="1" dirty="0">
                <a:solidFill>
                  <a:srgbClr val="0070C0"/>
                </a:solidFill>
              </a:rPr>
              <a:t>[</a:t>
            </a:r>
            <a:r>
              <a:rPr lang="en-US" altLang="zh-CN" sz="2600" b="1" i="1" dirty="0">
                <a:solidFill>
                  <a:srgbClr val="0070C0"/>
                </a:solidFill>
              </a:rPr>
              <a:t>e</a:t>
            </a:r>
            <a:r>
              <a:rPr lang="en-US" altLang="zh-CN" sz="2600" b="1" dirty="0">
                <a:solidFill>
                  <a:srgbClr val="0070C0"/>
                </a:solidFill>
              </a:rPr>
              <a:t>1, </a:t>
            </a:r>
            <a:r>
              <a:rPr lang="en-US" altLang="zh-CN" sz="2600" b="1" i="1" dirty="0">
                <a:solidFill>
                  <a:srgbClr val="0070C0"/>
                </a:solidFill>
              </a:rPr>
              <a:t>e</a:t>
            </a:r>
            <a:r>
              <a:rPr lang="en-US" altLang="zh-CN" sz="2600" b="1" dirty="0">
                <a:solidFill>
                  <a:srgbClr val="0070C0"/>
                </a:solidFill>
              </a:rPr>
              <a:t>2, ESEQ(</a:t>
            </a:r>
            <a:r>
              <a:rPr lang="en-US" altLang="zh-CN" sz="2600" b="1" i="1" dirty="0">
                <a:solidFill>
                  <a:srgbClr val="0070C0"/>
                </a:solidFill>
              </a:rPr>
              <a:t>s, e</a:t>
            </a:r>
            <a:r>
              <a:rPr lang="en-US" altLang="zh-CN" sz="2600" b="1" dirty="0">
                <a:solidFill>
                  <a:srgbClr val="0070C0"/>
                </a:solidFill>
              </a:rPr>
              <a:t>3)]</a:t>
            </a:r>
            <a:endParaRPr lang="zh-CN" altLang="en-US" sz="2600" b="1" dirty="0">
              <a:solidFill>
                <a:srgbClr val="0070C0"/>
              </a:solidFill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0AA49A27-EBA0-AFFD-D76F-AF8939E8BC12}"/>
              </a:ext>
            </a:extLst>
          </p:cNvPr>
          <p:cNvSpPr/>
          <p:nvPr/>
        </p:nvSpPr>
        <p:spPr>
          <a:xfrm>
            <a:off x="3965922" y="3730566"/>
            <a:ext cx="1944216" cy="225962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80712-6920-E0F3-DC01-1938AB3889A3}"/>
              </a:ext>
            </a:extLst>
          </p:cNvPr>
          <p:cNvSpPr txBox="1"/>
          <p:nvPr/>
        </p:nvSpPr>
        <p:spPr>
          <a:xfrm>
            <a:off x="3772597" y="3375440"/>
            <a:ext cx="25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 commutes with e1, e2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02AE6F5-FEC7-B24E-42FC-F8E0E09C64AF}"/>
              </a:ext>
            </a:extLst>
          </p:cNvPr>
          <p:cNvSpPr txBox="1">
            <a:spLocks/>
          </p:cNvSpPr>
          <p:nvPr/>
        </p:nvSpPr>
        <p:spPr>
          <a:xfrm>
            <a:off x="5963146" y="3540709"/>
            <a:ext cx="2701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600" b="1" dirty="0">
                <a:solidFill>
                  <a:srgbClr val="0070C0"/>
                </a:solidFill>
              </a:rPr>
              <a:t>(</a:t>
            </a:r>
            <a:r>
              <a:rPr lang="en-US" altLang="zh-CN" sz="2600" b="1" i="1" dirty="0">
                <a:solidFill>
                  <a:srgbClr val="0070C0"/>
                </a:solidFill>
              </a:rPr>
              <a:t>s</a:t>
            </a:r>
            <a:r>
              <a:rPr lang="en-US" altLang="zh-CN" sz="2600" b="1" dirty="0">
                <a:solidFill>
                  <a:srgbClr val="0070C0"/>
                </a:solidFill>
              </a:rPr>
              <a:t>; [</a:t>
            </a:r>
            <a:r>
              <a:rPr lang="en-US" altLang="zh-CN" sz="2600" b="1" i="1" dirty="0">
                <a:solidFill>
                  <a:srgbClr val="0070C0"/>
                </a:solidFill>
              </a:rPr>
              <a:t>e</a:t>
            </a:r>
            <a:r>
              <a:rPr lang="en-US" altLang="zh-CN" sz="2600" b="1" dirty="0">
                <a:solidFill>
                  <a:srgbClr val="0070C0"/>
                </a:solidFill>
              </a:rPr>
              <a:t>1, </a:t>
            </a:r>
            <a:r>
              <a:rPr lang="en-US" altLang="zh-CN" sz="2600" b="1" i="1" dirty="0">
                <a:solidFill>
                  <a:srgbClr val="0070C0"/>
                </a:solidFill>
              </a:rPr>
              <a:t>e</a:t>
            </a:r>
            <a:r>
              <a:rPr lang="en-US" altLang="zh-CN" sz="2600" b="1" dirty="0">
                <a:solidFill>
                  <a:srgbClr val="0070C0"/>
                </a:solidFill>
              </a:rPr>
              <a:t>2, </a:t>
            </a:r>
            <a:r>
              <a:rPr lang="en-US" altLang="zh-CN" sz="2600" b="1" i="1" dirty="0">
                <a:solidFill>
                  <a:srgbClr val="0070C0"/>
                </a:solidFill>
              </a:rPr>
              <a:t>e</a:t>
            </a:r>
            <a:r>
              <a:rPr lang="en-US" altLang="zh-CN" sz="2600" b="1" dirty="0">
                <a:solidFill>
                  <a:srgbClr val="0070C0"/>
                </a:solidFill>
              </a:rPr>
              <a:t>3])</a:t>
            </a:r>
            <a:endParaRPr lang="zh-CN" altLang="en-US" sz="2600" b="1" dirty="0">
              <a:solidFill>
                <a:srgbClr val="0070C0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95C1864-73FE-88BE-583D-837D9C6E4CBF}"/>
              </a:ext>
            </a:extLst>
          </p:cNvPr>
          <p:cNvSpPr txBox="1">
            <a:spLocks/>
          </p:cNvSpPr>
          <p:nvPr/>
        </p:nvSpPr>
        <p:spPr>
          <a:xfrm>
            <a:off x="1498650" y="4620165"/>
            <a:ext cx="7466703" cy="362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zh-CN" b="1" dirty="0">
                <a:solidFill>
                  <a:srgbClr val="0070C0"/>
                </a:solidFill>
              </a:rPr>
              <a:t>(SEQ(MOVE(t1, e1), SEQ(MOVE(t2, e2), s)); [TEMP(t1), TEMP(t2), e3])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60D64-B5F2-B71B-BD3D-53C6E4200783}"/>
              </a:ext>
            </a:extLst>
          </p:cNvPr>
          <p:cNvSpPr txBox="1"/>
          <p:nvPr/>
        </p:nvSpPr>
        <p:spPr>
          <a:xfrm>
            <a:off x="1196647" y="4116773"/>
            <a:ext cx="299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 </a:t>
            </a:r>
            <a:r>
              <a:rPr lang="en-US" altLang="zh-CN" dirty="0"/>
              <a:t>does not commute with</a:t>
            </a:r>
            <a:r>
              <a:rPr lang="en-US" altLang="zh-CN" i="1" dirty="0"/>
              <a:t> e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直角上箭头 9">
            <a:extLst>
              <a:ext uri="{FF2B5EF4-FFF2-40B4-BE49-F238E27FC236}">
                <a16:creationId xmlns:a16="http://schemas.microsoft.com/office/drawing/2014/main" id="{A0387FA9-8DBC-957E-B9B9-ED6493D0B4F0}"/>
              </a:ext>
            </a:extLst>
          </p:cNvPr>
          <p:cNvSpPr/>
          <p:nvPr/>
        </p:nvSpPr>
        <p:spPr>
          <a:xfrm rot="5400000">
            <a:off x="912720" y="4254427"/>
            <a:ext cx="811820" cy="504056"/>
          </a:xfrm>
          <a:prstGeom prst="bentUp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上箭头 10">
            <a:extLst>
              <a:ext uri="{FF2B5EF4-FFF2-40B4-BE49-F238E27FC236}">
                <a16:creationId xmlns:a16="http://schemas.microsoft.com/office/drawing/2014/main" id="{A6B0C9DB-017C-63F7-0C12-8BC0DCB12E51}"/>
              </a:ext>
            </a:extLst>
          </p:cNvPr>
          <p:cNvSpPr/>
          <p:nvPr/>
        </p:nvSpPr>
        <p:spPr>
          <a:xfrm rot="5400000">
            <a:off x="-100173" y="4824521"/>
            <a:ext cx="2007992" cy="504056"/>
          </a:xfrm>
          <a:prstGeom prst="bentUp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3B4668CA-23CD-F375-C7AB-2A609FAFB920}"/>
              </a:ext>
            </a:extLst>
          </p:cNvPr>
          <p:cNvSpPr txBox="1"/>
          <p:nvPr/>
        </p:nvSpPr>
        <p:spPr>
          <a:xfrm>
            <a:off x="790444" y="5264029"/>
            <a:ext cx="511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 commutes with </a:t>
            </a:r>
            <a:r>
              <a:rPr lang="en-US" altLang="zh-CN" i="1" dirty="0"/>
              <a:t>e</a:t>
            </a:r>
            <a:r>
              <a:rPr lang="en-US" altLang="zh-CN" dirty="0"/>
              <a:t>2</a:t>
            </a:r>
            <a:r>
              <a:rPr lang="en-US" altLang="zh-CN" i="1" dirty="0"/>
              <a:t>, </a:t>
            </a:r>
            <a:r>
              <a:rPr lang="en-US" altLang="zh-CN" dirty="0"/>
              <a:t>yet not with </a:t>
            </a:r>
            <a:r>
              <a:rPr lang="en-US" altLang="zh-CN" i="1" dirty="0"/>
              <a:t>e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6B5B9AA-E0A5-ED8E-1E50-C58310F01628}"/>
              </a:ext>
            </a:extLst>
          </p:cNvPr>
          <p:cNvSpPr txBox="1">
            <a:spLocks/>
          </p:cNvSpPr>
          <p:nvPr/>
        </p:nvSpPr>
        <p:spPr>
          <a:xfrm>
            <a:off x="1137407" y="5699621"/>
            <a:ext cx="6608099" cy="428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zh-CN" sz="2600" b="1" dirty="0">
                <a:solidFill>
                  <a:srgbClr val="0070C0"/>
                </a:solidFill>
              </a:rPr>
              <a:t>(SEQ(MOVE(t1, e1), s); [TEMP(t1), e2, e3])</a:t>
            </a:r>
            <a:endParaRPr lang="zh-CN" altLang="en-US" sz="2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9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CF6D6-DD68-5DFD-E944-5A48601F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A2075C4A-A263-760C-8A5D-A9B2D258B9C7}"/>
              </a:ext>
            </a:extLst>
          </p:cNvPr>
          <p:cNvGrpSpPr/>
          <p:nvPr/>
        </p:nvGrpSpPr>
        <p:grpSpPr>
          <a:xfrm>
            <a:off x="3812671" y="1315322"/>
            <a:ext cx="1512000" cy="654393"/>
            <a:chOff x="3831472" y="983123"/>
            <a:chExt cx="1512000" cy="654393"/>
          </a:xfrm>
        </p:grpSpPr>
        <p:sp>
          <p:nvSpPr>
            <p:cNvPr id="76" name="圆角矩形 95">
              <a:extLst>
                <a:ext uri="{FF2B5EF4-FFF2-40B4-BE49-F238E27FC236}">
                  <a16:creationId xmlns:a16="http://schemas.microsoft.com/office/drawing/2014/main" id="{29A4B27F-72E3-0335-98B6-893272C33C9F}"/>
                </a:ext>
              </a:extLst>
            </p:cNvPr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marL="0" marR="0" lvl="0" indent="0" algn="ctr" defTabSz="4572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Introduction</a:t>
              </a: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B711341-BB05-F208-D713-A523766D56EE}"/>
                </a:ext>
              </a:extLst>
            </p:cNvPr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1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2AD8FF2-C824-6461-9443-FE2F78A0FBF0}"/>
              </a:ext>
            </a:extLst>
          </p:cNvPr>
          <p:cNvGrpSpPr/>
          <p:nvPr/>
        </p:nvGrpSpPr>
        <p:grpSpPr>
          <a:xfrm>
            <a:off x="263550" y="2343374"/>
            <a:ext cx="8610243" cy="3828826"/>
            <a:chOff x="263550" y="2362200"/>
            <a:chExt cx="8610242" cy="382882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3034E16-B97F-97AC-7E85-9E3A3298DBFD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9C85A9B6-4ADC-368D-6120-284930548031}"/>
                  </a:ext>
                </a:extLst>
              </p:cNvPr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26" name="圆角矩形 140">
                  <a:extLst>
                    <a:ext uri="{FF2B5EF4-FFF2-40B4-BE49-F238E27FC236}">
                      <a16:creationId xmlns:a16="http://schemas.microsoft.com/office/drawing/2014/main" id="{8770B1B6-C1C1-BD0D-D3AD-DE1624553BE5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Lexical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5BC90F1E-6BF3-873B-1B28-01111DFE3C51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2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0CCD9788-1423-0007-1021-844702DE14F2}"/>
                  </a:ext>
                </a:extLst>
              </p:cNvPr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24" name="圆角矩形 138">
                  <a:extLst>
                    <a:ext uri="{FF2B5EF4-FFF2-40B4-BE49-F238E27FC236}">
                      <a16:creationId xmlns:a16="http://schemas.microsoft.com/office/drawing/2014/main" id="{010BE41B-0298-6EC9-95D7-19F611741FBE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Parsing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7D85000A-0D43-4339-A65C-D5CDE50AB48D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1FD07F-46C2-58E7-5D21-61AAEB09A8B7}"/>
                  </a:ext>
                </a:extLst>
              </p:cNvPr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22" name="圆角矩形 136">
                  <a:extLst>
                    <a:ext uri="{FF2B5EF4-FFF2-40B4-BE49-F238E27FC236}">
                      <a16:creationId xmlns:a16="http://schemas.microsoft.com/office/drawing/2014/main" id="{DC87FC48-3053-DCAB-82DD-2F817B5F5808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Abstract Syntax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103CE234-8A3B-B2B5-D545-5295DAF87B9B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0314FF0C-BB4A-F299-2676-FEB32459B106}"/>
                  </a:ext>
                </a:extLst>
              </p:cNvPr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20" name="圆角矩形 134">
                  <a:extLst>
                    <a:ext uri="{FF2B5EF4-FFF2-40B4-BE49-F238E27FC236}">
                      <a16:creationId xmlns:a16="http://schemas.microsoft.com/office/drawing/2014/main" id="{D09922A7-54CB-57B2-8C6A-93BAEBB4E27A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Semantic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37EB007B-1DBF-4E73-2ABB-75E80B343F7D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528F2986-ED4D-EC06-BF58-17CE532418A5}"/>
                  </a:ext>
                </a:extLst>
              </p:cNvPr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18" name="圆角矩形 132">
                  <a:extLst>
                    <a:ext uri="{FF2B5EF4-FFF2-40B4-BE49-F238E27FC236}">
                      <a16:creationId xmlns:a16="http://schemas.microsoft.com/office/drawing/2014/main" id="{23E5DD37-AB5D-9708-E128-2BD792208D9E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Activation Records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76113D7B-E40C-A7A2-1402-ABBEA7A93F8D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8DED9398-7135-C61A-3D50-D81C3CAADBA9}"/>
                  </a:ext>
                </a:extLst>
              </p:cNvPr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16" name="圆角矩形 130">
                  <a:extLst>
                    <a:ext uri="{FF2B5EF4-FFF2-40B4-BE49-F238E27FC236}">
                      <a16:creationId xmlns:a16="http://schemas.microsoft.com/office/drawing/2014/main" id="{63E14692-05F1-B279-AB62-EEA360C05542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Interm</a:t>
                  </a: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. Code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874F0338-D7CA-1804-93A0-7DC5C23C187F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66D2BED3-C51B-E3FC-424A-DBC247FF8A46}"/>
                  </a:ext>
                </a:extLst>
              </p:cNvPr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114" name="圆角矩形 128">
                  <a:extLst>
                    <a:ext uri="{FF2B5EF4-FFF2-40B4-BE49-F238E27FC236}">
                      <a16:creationId xmlns:a16="http://schemas.microsoft.com/office/drawing/2014/main" id="{9754BB87-BEB9-4181-64CD-CA64745C5617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Blocks &amp; Traces</a:t>
                  </a:r>
                  <a:endPara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5CD5754F-FCCA-A7D9-AF21-71A768B097DA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8</a:t>
                  </a:r>
                  <a:endPara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6D28CBCF-9831-2349-641D-06A8A50EF3FE}"/>
                  </a:ext>
                </a:extLst>
              </p:cNvPr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112" name="圆角矩形 126">
                  <a:extLst>
                    <a:ext uri="{FF2B5EF4-FFF2-40B4-BE49-F238E27FC236}">
                      <a16:creationId xmlns:a16="http://schemas.microsoft.com/office/drawing/2014/main" id="{321AA894-8C7E-C984-B0D9-B632D7BD74D8}"/>
                    </a:ext>
                  </a:extLst>
                </p:cNvPr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Instruct. Selection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F0309003-1FA0-9D91-5BC5-A36E2FBD73FC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EE892DE7-C84F-01EA-26AA-057BD8740D7B}"/>
                  </a:ext>
                </a:extLst>
              </p:cNvPr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110" name="圆角矩形 124">
                  <a:extLst>
                    <a:ext uri="{FF2B5EF4-FFF2-40B4-BE49-F238E27FC236}">
                      <a16:creationId xmlns:a16="http://schemas.microsoft.com/office/drawing/2014/main" id="{1D135C8C-AB98-0D8D-BAC6-17DDCBFDD3B3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Liveness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4ADD29D5-9D9D-741B-F1FE-D2E0307F9217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FA605EBB-F4AC-A9A8-E369-18E2CA5751C5}"/>
                  </a:ext>
                </a:extLst>
              </p:cNvPr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08" name="圆角矩形 122">
                  <a:extLst>
                    <a:ext uri="{FF2B5EF4-FFF2-40B4-BE49-F238E27FC236}">
                      <a16:creationId xmlns:a16="http://schemas.microsoft.com/office/drawing/2014/main" id="{23E88EBD-9B1A-D685-24FB-62EC74B01C6A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Register Allocation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CEBEE8DD-28D3-341D-DAB4-3BA5B6D32FAC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11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731D419C-AF66-D1DA-A73E-73ED2FFBF8EA}"/>
                  </a:ext>
                </a:extLst>
              </p:cNvPr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106" name="圆角矩形 120">
                  <a:extLst>
                    <a:ext uri="{FF2B5EF4-FFF2-40B4-BE49-F238E27FC236}">
                      <a16:creationId xmlns:a16="http://schemas.microsoft.com/office/drawing/2014/main" id="{CC7A0FB2-983F-3BBB-6450-73766A395B7A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Garbage Collection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6A6465CB-D8CB-D975-DD8B-8CE90446F83A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A247EF2E-A566-E896-DA2D-57509C5895A4}"/>
                  </a:ext>
                </a:extLst>
              </p:cNvPr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104" name="圆角矩形 118">
                  <a:extLst>
                    <a:ext uri="{FF2B5EF4-FFF2-40B4-BE49-F238E27FC236}">
                      <a16:creationId xmlns:a16="http://schemas.microsoft.com/office/drawing/2014/main" id="{F22D2236-925F-9F8D-830F-E213A8E2A88E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Loop Optimizations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3D26ECF7-D0E9-08C1-7A59-2D7982A754C1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96" name="直线箭头连接符 110">
                <a:extLst>
                  <a:ext uri="{FF2B5EF4-FFF2-40B4-BE49-F238E27FC236}">
                    <a16:creationId xmlns:a16="http://schemas.microsoft.com/office/drawing/2014/main" id="{0961BF6F-87CD-A582-1E86-C97B3BA1F379}"/>
                  </a:ext>
                </a:extLst>
              </p:cNvPr>
              <p:cNvCxnSpPr>
                <a:stCxn id="126" idx="3"/>
                <a:endCxn id="124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线箭头连接符 111">
                <a:extLst>
                  <a:ext uri="{FF2B5EF4-FFF2-40B4-BE49-F238E27FC236}">
                    <a16:creationId xmlns:a16="http://schemas.microsoft.com/office/drawing/2014/main" id="{7946B2F1-93BD-A58D-5EFD-A5194A43ED94}"/>
                  </a:ext>
                </a:extLst>
              </p:cNvPr>
              <p:cNvCxnSpPr>
                <a:cxnSpLocks/>
                <a:stCxn id="124" idx="3"/>
                <a:endCxn id="122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线箭头连接符 112">
                <a:extLst>
                  <a:ext uri="{FF2B5EF4-FFF2-40B4-BE49-F238E27FC236}">
                    <a16:creationId xmlns:a16="http://schemas.microsoft.com/office/drawing/2014/main" id="{4F2949A0-3058-F4EF-19CA-A2285B95668A}"/>
                  </a:ext>
                </a:extLst>
              </p:cNvPr>
              <p:cNvCxnSpPr>
                <a:cxnSpLocks/>
                <a:stCxn id="122" idx="3"/>
                <a:endCxn id="120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113">
                <a:extLst>
                  <a:ext uri="{FF2B5EF4-FFF2-40B4-BE49-F238E27FC236}">
                    <a16:creationId xmlns:a16="http://schemas.microsoft.com/office/drawing/2014/main" id="{F8F7D3BA-EE2D-6E27-1FBA-299013365D62}"/>
                  </a:ext>
                </a:extLst>
              </p:cNvPr>
              <p:cNvCxnSpPr>
                <a:cxnSpLocks/>
                <a:stCxn id="120" idx="2"/>
                <a:endCxn id="116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箭头连接符 114">
                <a:extLst>
                  <a:ext uri="{FF2B5EF4-FFF2-40B4-BE49-F238E27FC236}">
                    <a16:creationId xmlns:a16="http://schemas.microsoft.com/office/drawing/2014/main" id="{32BD7E79-F01E-FF7B-AB09-9AED621C04F9}"/>
                  </a:ext>
                </a:extLst>
              </p:cNvPr>
              <p:cNvCxnSpPr>
                <a:cxnSpLocks/>
                <a:stCxn id="116" idx="1"/>
                <a:endCxn id="114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箭头连接符 115">
                <a:extLst>
                  <a:ext uri="{FF2B5EF4-FFF2-40B4-BE49-F238E27FC236}">
                    <a16:creationId xmlns:a16="http://schemas.microsoft.com/office/drawing/2014/main" id="{4C612BE5-9A3F-C564-D123-BD4CEF76464F}"/>
                  </a:ext>
                </a:extLst>
              </p:cNvPr>
              <p:cNvCxnSpPr>
                <a:cxnSpLocks/>
                <a:stCxn id="110" idx="3"/>
                <a:endCxn id="108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肘形连接符 116">
                <a:extLst>
                  <a:ext uri="{FF2B5EF4-FFF2-40B4-BE49-F238E27FC236}">
                    <a16:creationId xmlns:a16="http://schemas.microsoft.com/office/drawing/2014/main" id="{C7FC571C-0EB9-4CFA-BD30-77EF2AFF4683}"/>
                  </a:ext>
                </a:extLst>
              </p:cNvPr>
              <p:cNvCxnSpPr>
                <a:cxnSpLocks/>
                <a:stCxn id="118" idx="2"/>
                <a:endCxn id="116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肘形连接符 117">
                <a:extLst>
                  <a:ext uri="{FF2B5EF4-FFF2-40B4-BE49-F238E27FC236}">
                    <a16:creationId xmlns:a16="http://schemas.microsoft.com/office/drawing/2014/main" id="{E1A8C418-6D10-C1AF-B00F-830C46A70A28}"/>
                  </a:ext>
                </a:extLst>
              </p:cNvPr>
              <p:cNvCxnSpPr>
                <a:cxnSpLocks/>
                <a:endCxn id="104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27">
              <a:extLst>
                <a:ext uri="{FF2B5EF4-FFF2-40B4-BE49-F238E27FC236}">
                  <a16:creationId xmlns:a16="http://schemas.microsoft.com/office/drawing/2014/main" id="{CC918D97-67FF-7C50-C554-A8289859D08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4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81" name="矩形 27">
              <a:extLst>
                <a:ext uri="{FF2B5EF4-FFF2-40B4-BE49-F238E27FC236}">
                  <a16:creationId xmlns:a16="http://schemas.microsoft.com/office/drawing/2014/main" id="{C16ABC03-B6B2-117F-2335-6BC162ECB58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4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96561E3-8A6B-A7BC-4B0E-5F7C1D86F87B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Fundamentals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68ED785-2589-A029-B6CD-A719C97661D9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Advanced Topics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972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3CD5E-C929-5757-1549-1662A565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Rewriting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AC866-8C6A-7FB1-5BCB-DDA016B08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2" y="2073164"/>
            <a:ext cx="8677598" cy="3832397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kumimoji="1" lang="en-US" altLang="zh-CN" dirty="0"/>
              <a:t>The rewriting algorithm:</a:t>
            </a:r>
          </a:p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“subexpression-extraction”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</a:p>
          <a:p>
            <a:pPr lvl="1">
              <a:spcAft>
                <a:spcPts val="1200"/>
              </a:spcAft>
            </a:pPr>
            <a:r>
              <a:rPr kumimoji="1" lang="en-US" altLang="zh-CN" dirty="0"/>
              <a:t>extract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“statement”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ESEQ-clean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version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“subexpression-insertion”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method:</a:t>
            </a:r>
          </a:p>
          <a:p>
            <a:pPr lvl="1"/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ESEQ-clean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version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each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subexpression</a:t>
            </a:r>
            <a:r>
              <a:rPr kumimoji="1"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21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7FC35-78D1-F6E3-A8D9-E21891FE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4D8FD-E410-B975-1D7C-01E08180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8" y="1075765"/>
            <a:ext cx="8063268" cy="5582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/>
              <a:t>Deal with </a:t>
            </a:r>
            <a:r>
              <a:rPr kumimoji="1" lang="en-US" altLang="zh-CN" sz="2400" dirty="0">
                <a:solidFill>
                  <a:srgbClr val="0070C0"/>
                </a:solidFill>
              </a:rPr>
              <a:t>CJUMP(&lt;,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CONST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343,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MEM(ESEQ(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sx</a:t>
            </a:r>
            <a:r>
              <a:rPr kumimoji="1" lang="en-US" altLang="zh-CN" sz="2400" dirty="0">
                <a:solidFill>
                  <a:srgbClr val="0070C0"/>
                </a:solidFill>
              </a:rPr>
              <a:t>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TEMP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a),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f)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CONST(343)</a:t>
            </a:r>
            <a:endParaRPr kumimoji="1" lang="en-US" altLang="zh-CN" dirty="0"/>
          </a:p>
          <a:p>
            <a:pPr lvl="2"/>
            <a:r>
              <a:rPr kumimoji="1" lang="en-US" altLang="zh-CN" sz="2000" dirty="0"/>
              <a:t>=&gt;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s1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EXP(CONST(0)),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e1’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CONST(343)</a:t>
            </a:r>
          </a:p>
          <a:p>
            <a:pPr lvl="1"/>
            <a:r>
              <a:rPr kumimoji="1" lang="en-US" altLang="zh-CN" sz="2200" dirty="0">
                <a:solidFill>
                  <a:srgbClr val="0070C0"/>
                </a:solidFill>
              </a:rPr>
              <a:t>MEM(ESEQ(</a:t>
            </a:r>
            <a:r>
              <a:rPr kumimoji="1" lang="en-US" altLang="zh-CN" sz="2200" dirty="0" err="1">
                <a:solidFill>
                  <a:srgbClr val="0070C0"/>
                </a:solidFill>
              </a:rPr>
              <a:t>sx</a:t>
            </a:r>
            <a:r>
              <a:rPr kumimoji="1" lang="en-US" altLang="zh-CN" sz="2200" dirty="0">
                <a:solidFill>
                  <a:srgbClr val="0070C0"/>
                </a:solidFill>
              </a:rPr>
              <a:t>,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TEMP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a))</a:t>
            </a:r>
            <a:endParaRPr kumimoji="1" lang="en-US" altLang="zh-CN" sz="2200" dirty="0"/>
          </a:p>
          <a:p>
            <a:pPr lvl="2"/>
            <a:r>
              <a:rPr kumimoji="1" lang="en-US" altLang="zh-CN" sz="2000" dirty="0"/>
              <a:t>recursively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lift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ESEQ: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ESEQ(</a:t>
            </a:r>
            <a:r>
              <a:rPr kumimoji="1" lang="en-US" altLang="zh-CN" sz="2000" dirty="0" err="1">
                <a:solidFill>
                  <a:srgbClr val="0070C0"/>
                </a:solidFill>
              </a:rPr>
              <a:t>sx</a:t>
            </a:r>
            <a:r>
              <a:rPr kumimoji="1" lang="en-US" altLang="zh-CN" sz="2000" dirty="0">
                <a:solidFill>
                  <a:srgbClr val="0070C0"/>
                </a:solidFill>
              </a:rPr>
              <a:t>,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MEM(TEMP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a))</a:t>
            </a:r>
          </a:p>
          <a:p>
            <a:pPr lvl="2"/>
            <a:r>
              <a:rPr kumimoji="1" lang="en-US" altLang="zh-CN" sz="2000" dirty="0"/>
              <a:t>=&gt;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s2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sx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e2’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MEM(TEMP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a)</a:t>
            </a:r>
          </a:p>
          <a:p>
            <a:pPr lvl="1"/>
            <a:r>
              <a:rPr kumimoji="1" lang="en-US" altLang="zh-CN" sz="2200" dirty="0"/>
              <a:t>update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subexpressions:</a:t>
            </a:r>
          </a:p>
          <a:p>
            <a:pPr lvl="2"/>
            <a:r>
              <a:rPr kumimoji="1" lang="en-US" altLang="zh-CN" sz="2000" dirty="0"/>
              <a:t>left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e1’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CONST(343)</a:t>
            </a:r>
          </a:p>
          <a:p>
            <a:pPr lvl="2"/>
            <a:r>
              <a:rPr kumimoji="1" lang="en-US" altLang="zh-CN" sz="2000" dirty="0"/>
              <a:t>right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e2’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MEM(TEMP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a)</a:t>
            </a:r>
          </a:p>
          <a:p>
            <a:pPr lvl="1"/>
            <a:r>
              <a:rPr kumimoji="1" lang="en-US" altLang="zh-CN" sz="2200" dirty="0"/>
              <a:t>extract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statement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return:</a:t>
            </a:r>
          </a:p>
          <a:p>
            <a:pPr lvl="2"/>
            <a:r>
              <a:rPr kumimoji="1" lang="en-US" altLang="zh-CN" sz="2000" dirty="0">
                <a:solidFill>
                  <a:srgbClr val="0070C0"/>
                </a:solidFill>
              </a:rPr>
              <a:t>SEQ(s1,s2) = SEQ(EXP(CONST(0)),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 err="1">
                <a:solidFill>
                  <a:srgbClr val="0070C0"/>
                </a:solidFill>
              </a:rPr>
              <a:t>sx</a:t>
            </a:r>
            <a:r>
              <a:rPr kumimoji="1" lang="en-US" altLang="zh-CN" sz="2000" dirty="0">
                <a:solidFill>
                  <a:srgbClr val="0070C0"/>
                </a:solidFill>
              </a:rPr>
              <a:t>) </a:t>
            </a:r>
          </a:p>
          <a:p>
            <a:pPr lvl="2"/>
            <a:r>
              <a:rPr kumimoji="1" lang="en-US" altLang="zh-CN" sz="2000" dirty="0"/>
              <a:t>remove empty statement =&gt; </a:t>
            </a:r>
            <a:r>
              <a:rPr kumimoji="1" lang="en-US" altLang="zh-CN" sz="2000" dirty="0" err="1">
                <a:solidFill>
                  <a:schemeClr val="accent1"/>
                </a:solidFill>
              </a:rPr>
              <a:t>sx</a:t>
            </a:r>
            <a:endParaRPr kumimoji="1" lang="en-US" altLang="zh-CN" sz="2000" dirty="0">
              <a:solidFill>
                <a:schemeClr val="accent1"/>
              </a:solidFill>
            </a:endParaRPr>
          </a:p>
          <a:p>
            <a:pPr lvl="2"/>
            <a:r>
              <a:rPr kumimoji="1" lang="en-US" altLang="zh-CN" sz="2000" dirty="0"/>
              <a:t>do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add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since</a:t>
            </a:r>
            <a:r>
              <a:rPr kumimoji="1" lang="zh-CN" altLang="en-US" sz="2000" dirty="0"/>
              <a:t> </a:t>
            </a:r>
            <a:r>
              <a:rPr kumimoji="1" lang="en-US" altLang="zh-CN" sz="2000" b="1" dirty="0"/>
              <a:t>commute(s2,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e1’)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=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True</a:t>
            </a:r>
          </a:p>
          <a:p>
            <a:r>
              <a:rPr kumimoji="1" lang="en-US" altLang="zh-CN" sz="2400" dirty="0"/>
              <a:t>return</a:t>
            </a:r>
            <a:r>
              <a:rPr kumimoji="1" lang="zh-CN" altLang="en-US" sz="2400" dirty="0"/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SEQ(</a:t>
            </a:r>
            <a:r>
              <a:rPr kumimoji="1" lang="en-US" altLang="zh-CN" sz="2000" dirty="0" err="1">
                <a:solidFill>
                  <a:srgbClr val="0070C0"/>
                </a:solidFill>
              </a:rPr>
              <a:t>sx</a:t>
            </a:r>
            <a:r>
              <a:rPr kumimoji="1" lang="en-US" altLang="zh-CN" sz="2000" dirty="0">
                <a:solidFill>
                  <a:srgbClr val="0070C0"/>
                </a:solidFill>
              </a:rPr>
              <a:t>,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CJUMP(&lt;,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CONST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343,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MEM(TEMP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a),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t,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f))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F68FA4-AC5B-9407-AD89-C86B282E3184}"/>
              </a:ext>
            </a:extLst>
          </p:cNvPr>
          <p:cNvSpPr txBox="1"/>
          <p:nvPr/>
        </p:nvSpPr>
        <p:spPr>
          <a:xfrm>
            <a:off x="4453247" y="1377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9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6C522-C4F0-E828-35B1-FCBCF2B4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Canonical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A77E4-A73C-F3CF-9C00-9FE11496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stage-one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to:</a:t>
            </a:r>
          </a:p>
          <a:p>
            <a:pPr lvl="1"/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ESEQs</a:t>
            </a:r>
          </a:p>
          <a:p>
            <a:pPr lvl="1"/>
            <a:r>
              <a:rPr kumimoji="1" lang="en-US" altLang="zh-CN" b="1" dirty="0"/>
              <a:t>move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CALLs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top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level</a:t>
            </a:r>
          </a:p>
          <a:p>
            <a:pPr lvl="1"/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SEQs</a:t>
            </a:r>
          </a:p>
        </p:txBody>
      </p:sp>
    </p:spTree>
    <p:extLst>
      <p:ext uri="{BB962C8B-B14F-4D97-AF65-F5344CB8AC3E}">
        <p14:creationId xmlns:p14="http://schemas.microsoft.com/office/powerpoint/2010/main" val="3817071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5F579-53EB-4573-AB51-B480D69A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CALLs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T</a:t>
            </a:r>
            <a:r>
              <a:rPr kumimoji="1" lang="en-US" altLang="zh-CN" b="1" dirty="0"/>
              <a:t>op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L</a:t>
            </a:r>
            <a:r>
              <a:rPr kumimoji="1" lang="en-US" altLang="zh-CN" b="1" dirty="0"/>
              <a:t>evel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C400A-2FCD-ED85-1C3B-A9DFA6F4B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permits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subexpressions</a:t>
            </a:r>
          </a:p>
          <a:p>
            <a:r>
              <a:rPr kumimoji="1" lang="en-US" altLang="zh-CN" dirty="0"/>
              <a:t>However,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dedicated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return-value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TEMP(RV)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>
                <a:solidFill>
                  <a:srgbClr val="0070C0"/>
                </a:solidFill>
              </a:rPr>
              <a:t>BINOP(PLUS,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CALL(...),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CALL(...))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overwrite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RV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PLUS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problem?</a:t>
            </a:r>
          </a:p>
        </p:txBody>
      </p:sp>
    </p:spTree>
    <p:extLst>
      <p:ext uri="{BB962C8B-B14F-4D97-AF65-F5344CB8AC3E}">
        <p14:creationId xmlns:p14="http://schemas.microsoft.com/office/powerpoint/2010/main" val="4122454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8CA41-B1C4-7F5D-9D49-3D126FCB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BD6F2-55EB-8065-3046-1633BD3A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Idea: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immediately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register: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CALL(fun,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args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ESEQ(MOVE(TEMP</a:t>
            </a:r>
            <a:r>
              <a:rPr kumimoji="1" lang="zh-CN" altLang="en-US" dirty="0"/>
              <a:t> </a:t>
            </a:r>
            <a:r>
              <a:rPr kumimoji="1" lang="en-US" altLang="zh-CN" dirty="0"/>
              <a:t>t,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CALL(fun,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args</a:t>
            </a:r>
            <a:r>
              <a:rPr kumimoji="1" lang="en-US" altLang="zh-CN" dirty="0"/>
              <a:t>)),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</a:t>
            </a:r>
            <a:r>
              <a:rPr kumimoji="1" lang="zh-CN" altLang="en-US" dirty="0"/>
              <a:t> </a:t>
            </a:r>
            <a:r>
              <a:rPr kumimoji="1" lang="en-US" altLang="zh-CN" dirty="0"/>
              <a:t>t)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08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6C522-C4F0-E828-35B1-FCBCF2B4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Canonical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A77E4-A73C-F3CF-9C00-9FE11496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stage-one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to:</a:t>
            </a:r>
          </a:p>
          <a:p>
            <a:pPr lvl="1"/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ESEQs</a:t>
            </a:r>
          </a:p>
          <a:p>
            <a:pPr lvl="1"/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</a:p>
          <a:p>
            <a:pPr lvl="1"/>
            <a:r>
              <a:rPr kumimoji="1" lang="en-US" altLang="zh-CN" b="1" dirty="0"/>
              <a:t>eliminate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SEQs</a:t>
            </a:r>
          </a:p>
        </p:txBody>
      </p:sp>
    </p:spTree>
    <p:extLst>
      <p:ext uri="{BB962C8B-B14F-4D97-AF65-F5344CB8AC3E}">
        <p14:creationId xmlns:p14="http://schemas.microsoft.com/office/powerpoint/2010/main" val="456832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25B26-E17A-E9D9-A1A1-843C8016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58015-8CCF-931C-4AA2-1B0E9D86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437359"/>
          </a:xfrm>
        </p:spPr>
        <p:txBody>
          <a:bodyPr/>
          <a:lstStyle/>
          <a:p>
            <a:r>
              <a:rPr kumimoji="1" lang="en" altLang="zh-CN" dirty="0"/>
              <a:t>Once an entire function body </a:t>
            </a:r>
            <a:r>
              <a:rPr kumimoji="1" lang="en" altLang="zh-CN" dirty="0">
                <a:solidFill>
                  <a:srgbClr val="0070C0"/>
                </a:solidFill>
              </a:rPr>
              <a:t>s0</a:t>
            </a:r>
            <a:r>
              <a:rPr kumimoji="1" lang="en" altLang="zh-CN" dirty="0"/>
              <a:t> is processed with </a:t>
            </a:r>
            <a:r>
              <a:rPr kumimoji="1" lang="en" altLang="zh-CN" dirty="0" err="1">
                <a:solidFill>
                  <a:srgbClr val="0070C0"/>
                </a:solidFill>
              </a:rPr>
              <a:t>do_stm</a:t>
            </a:r>
            <a:r>
              <a:rPr kumimoji="1" lang="en" altLang="zh-CN" dirty="0"/>
              <a:t>, the result is a tree </a:t>
            </a:r>
            <a:r>
              <a:rPr kumimoji="1" lang="en" altLang="zh-CN" dirty="0">
                <a:solidFill>
                  <a:srgbClr val="0070C0"/>
                </a:solidFill>
              </a:rPr>
              <a:t>s0′</a:t>
            </a:r>
            <a:r>
              <a:rPr kumimoji="1" lang="zh-CN" altLang="en-US" dirty="0"/>
              <a:t> </a:t>
            </a:r>
            <a:r>
              <a:rPr kumimoji="1" lang="en" altLang="zh-CN" dirty="0"/>
              <a:t>where all the SEQ nodes are near the top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SEQ(SEQ(SEQ(...,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sx</a:t>
            </a:r>
            <a:r>
              <a:rPr kumimoji="1" lang="en-US" altLang="zh-CN" dirty="0">
                <a:solidFill>
                  <a:srgbClr val="0070C0"/>
                </a:solidFill>
              </a:rPr>
              <a:t>),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sy</a:t>
            </a:r>
            <a:r>
              <a:rPr kumimoji="1" lang="en-US" altLang="zh-CN" dirty="0">
                <a:solidFill>
                  <a:srgbClr val="0070C0"/>
                </a:solidFill>
              </a:rPr>
              <a:t>),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sz</a:t>
            </a:r>
            <a:r>
              <a:rPr kumimoji="1" lang="en-US" altLang="zh-CN" dirty="0">
                <a:solidFill>
                  <a:srgbClr val="0070C0"/>
                </a:solidFill>
              </a:rPr>
              <a:t>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linearize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repeatedly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rule:</a:t>
            </a:r>
          </a:p>
          <a:p>
            <a:pPr marL="0" indent="0" algn="ctr"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SEQ(SEQ(a,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b),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SEQ(a,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seq(b,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c))</a:t>
            </a:r>
          </a:p>
          <a:p>
            <a:r>
              <a:rPr kumimoji="1" lang="en-US" altLang="zh-CN" dirty="0"/>
              <a:t>s0’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linearized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form: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SEQ(s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1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SEQ(s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2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...,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SEQ(s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n-1</a:t>
            </a:r>
            <a:r>
              <a:rPr kumimoji="1" lang="en-US" altLang="zh-CN" dirty="0">
                <a:solidFill>
                  <a:srgbClr val="0070C0"/>
                </a:solidFill>
              </a:rPr>
              <a:t>,s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n</a:t>
            </a:r>
            <a:r>
              <a:rPr kumimoji="1" lang="en-US" altLang="zh-CN" dirty="0">
                <a:solidFill>
                  <a:srgbClr val="0070C0"/>
                </a:solidFill>
              </a:rPr>
              <a:t>)...))</a:t>
            </a:r>
          </a:p>
          <a:p>
            <a:pPr lvl="1"/>
            <a:r>
              <a:rPr kumimoji="1" lang="en-US" altLang="zh-CN" dirty="0"/>
              <a:t>provides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statements: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1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2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...,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n-1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s</a:t>
            </a:r>
            <a:r>
              <a:rPr kumimoji="1" lang="en-US" altLang="zh-CN" baseline="-25000" dirty="0" err="1">
                <a:solidFill>
                  <a:srgbClr val="0070C0"/>
                </a:solidFill>
              </a:rPr>
              <a:t>n</a:t>
            </a:r>
            <a:endParaRPr kumimoji="1" lang="en-US" altLang="zh-CN" baseline="-25000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None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s</a:t>
            </a:r>
            <a:r>
              <a:rPr kumimoji="1" lang="en-US" altLang="zh-CN" baseline="-25000" dirty="0" err="1">
                <a:solidFill>
                  <a:srgbClr val="0070C0"/>
                </a:solidFill>
              </a:rPr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endParaRPr kumimoji="1" lang="en-US" altLang="zh-CN" baseline="-25000" dirty="0"/>
          </a:p>
        </p:txBody>
      </p:sp>
    </p:spTree>
    <p:extLst>
      <p:ext uri="{BB962C8B-B14F-4D97-AF65-F5344CB8AC3E}">
        <p14:creationId xmlns:p14="http://schemas.microsoft.com/office/powerpoint/2010/main" val="390638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D0D16-BA21-9135-E546-41640A1B96D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64BC498-8265-48D3-2124-BA1364EBABDB}"/>
              </a:ext>
            </a:extLst>
          </p:cNvPr>
          <p:cNvSpPr/>
          <p:nvPr/>
        </p:nvSpPr>
        <p:spPr>
          <a:xfrm>
            <a:off x="3780206" y="1877289"/>
            <a:ext cx="655607" cy="1525346"/>
          </a:xfrm>
          <a:prstGeom prst="rect">
            <a:avLst/>
          </a:prstGeom>
          <a:noFill/>
          <a:ln w="3810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C675B18-B2CC-C4E0-0CCA-A3331E192D2F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644019" y="3402635"/>
            <a:ext cx="463991" cy="1631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object 3">
            <a:extLst>
              <a:ext uri="{FF2B5EF4-FFF2-40B4-BE49-F238E27FC236}">
                <a16:creationId xmlns:a16="http://schemas.microsoft.com/office/drawing/2014/main" id="{45D7CE23-B9CB-D6FD-B40C-97C986A18384}"/>
              </a:ext>
            </a:extLst>
          </p:cNvPr>
          <p:cNvGrpSpPr/>
          <p:nvPr/>
        </p:nvGrpSpPr>
        <p:grpSpPr>
          <a:xfrm>
            <a:off x="1439055" y="1922333"/>
            <a:ext cx="6689090" cy="1417320"/>
            <a:chOff x="1408143" y="1698527"/>
            <a:chExt cx="6689090" cy="1417320"/>
          </a:xfrm>
        </p:grpSpPr>
        <p:pic>
          <p:nvPicPr>
            <p:cNvPr id="15" name="object 4">
              <a:extLst>
                <a:ext uri="{FF2B5EF4-FFF2-40B4-BE49-F238E27FC236}">
                  <a16:creationId xmlns:a16="http://schemas.microsoft.com/office/drawing/2014/main" id="{61580D25-5E13-87B0-F5DB-CCBF66DDFD3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8143" y="1698527"/>
              <a:ext cx="431999" cy="1417129"/>
            </a:xfrm>
            <a:prstGeom prst="rect">
              <a:avLst/>
            </a:prstGeom>
          </p:spPr>
        </p:pic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8DAC770D-F572-3E09-AEBB-87AFF9744A9B}"/>
                </a:ext>
              </a:extLst>
            </p:cNvPr>
            <p:cNvSpPr/>
            <p:nvPr/>
          </p:nvSpPr>
          <p:spPr>
            <a:xfrm>
              <a:off x="5381536" y="2347543"/>
              <a:ext cx="2715895" cy="57150"/>
            </a:xfrm>
            <a:custGeom>
              <a:avLst/>
              <a:gdLst/>
              <a:ahLst/>
              <a:cxnLst/>
              <a:rect l="l" t="t" r="r" b="b"/>
              <a:pathLst>
                <a:path w="2715895" h="57150">
                  <a:moveTo>
                    <a:pt x="355574" y="28575"/>
                  </a:moveTo>
                  <a:lnTo>
                    <a:pt x="298424" y="0"/>
                  </a:lnTo>
                  <a:lnTo>
                    <a:pt x="298424" y="21437"/>
                  </a:lnTo>
                  <a:lnTo>
                    <a:pt x="0" y="21437"/>
                  </a:lnTo>
                  <a:lnTo>
                    <a:pt x="0" y="35725"/>
                  </a:lnTo>
                  <a:lnTo>
                    <a:pt x="298424" y="35725"/>
                  </a:lnTo>
                  <a:lnTo>
                    <a:pt x="298424" y="57150"/>
                  </a:lnTo>
                  <a:lnTo>
                    <a:pt x="355574" y="28575"/>
                  </a:lnTo>
                  <a:close/>
                </a:path>
                <a:path w="2715895" h="57150">
                  <a:moveTo>
                    <a:pt x="2715298" y="28575"/>
                  </a:moveTo>
                  <a:lnTo>
                    <a:pt x="2658148" y="0"/>
                  </a:lnTo>
                  <a:lnTo>
                    <a:pt x="2658148" y="21437"/>
                  </a:lnTo>
                  <a:lnTo>
                    <a:pt x="2377440" y="21437"/>
                  </a:lnTo>
                  <a:lnTo>
                    <a:pt x="2377440" y="35725"/>
                  </a:lnTo>
                  <a:lnTo>
                    <a:pt x="2658148" y="35725"/>
                  </a:lnTo>
                  <a:lnTo>
                    <a:pt x="2658148" y="57150"/>
                  </a:lnTo>
                  <a:lnTo>
                    <a:pt x="2715298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8" name="object 8">
            <a:extLst>
              <a:ext uri="{FF2B5EF4-FFF2-40B4-BE49-F238E27FC236}">
                <a16:creationId xmlns:a16="http://schemas.microsoft.com/office/drawing/2014/main" id="{525D41ED-12C0-0E02-CE14-8B75FF77A1A0}"/>
              </a:ext>
            </a:extLst>
          </p:cNvPr>
          <p:cNvSpPr txBox="1"/>
          <p:nvPr/>
        </p:nvSpPr>
        <p:spPr>
          <a:xfrm>
            <a:off x="1528441" y="2055146"/>
            <a:ext cx="2540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词法分析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grpSp>
        <p:nvGrpSpPr>
          <p:cNvPr id="19" name="object 9">
            <a:extLst>
              <a:ext uri="{FF2B5EF4-FFF2-40B4-BE49-F238E27FC236}">
                <a16:creationId xmlns:a16="http://schemas.microsoft.com/office/drawing/2014/main" id="{0FD70F96-BBA5-2BB1-AE9F-11C4423C5116}"/>
              </a:ext>
            </a:extLst>
          </p:cNvPr>
          <p:cNvGrpSpPr/>
          <p:nvPr/>
        </p:nvGrpSpPr>
        <p:grpSpPr>
          <a:xfrm>
            <a:off x="1300613" y="1767162"/>
            <a:ext cx="3101340" cy="2031364"/>
            <a:chOff x="1269701" y="1543356"/>
            <a:chExt cx="3101340" cy="2031364"/>
          </a:xfrm>
        </p:grpSpPr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8E9CA00F-F216-C963-1D32-1262BB625AC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7999" y="1716656"/>
              <a:ext cx="432000" cy="1400633"/>
            </a:xfrm>
            <a:prstGeom prst="rect">
              <a:avLst/>
            </a:prstGeom>
          </p:spPr>
        </p:pic>
        <p:pic>
          <p:nvPicPr>
            <p:cNvPr id="21" name="object 11">
              <a:extLst>
                <a:ext uri="{FF2B5EF4-FFF2-40B4-BE49-F238E27FC236}">
                  <a16:creationId xmlns:a16="http://schemas.microsoft.com/office/drawing/2014/main" id="{3BBC937B-CDC3-2552-B6AB-24566AC5351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1800" y="1700160"/>
              <a:ext cx="431999" cy="1417129"/>
            </a:xfrm>
            <a:prstGeom prst="rect">
              <a:avLst/>
            </a:prstGeom>
          </p:spPr>
        </p:pic>
        <p:sp>
          <p:nvSpPr>
            <p:cNvPr id="22" name="object 12">
              <a:extLst>
                <a:ext uri="{FF2B5EF4-FFF2-40B4-BE49-F238E27FC236}">
                  <a16:creationId xmlns:a16="http://schemas.microsoft.com/office/drawing/2014/main" id="{217B4214-5C8A-243B-1A10-A1A5C71C5304}"/>
                </a:ext>
              </a:extLst>
            </p:cNvPr>
            <p:cNvSpPr/>
            <p:nvPr/>
          </p:nvSpPr>
          <p:spPr>
            <a:xfrm>
              <a:off x="1279226" y="1552881"/>
              <a:ext cx="2023110" cy="2012314"/>
            </a:xfrm>
            <a:custGeom>
              <a:avLst/>
              <a:gdLst/>
              <a:ahLst/>
              <a:cxnLst/>
              <a:rect l="l" t="t" r="r" b="b"/>
              <a:pathLst>
                <a:path w="2023110" h="2012314">
                  <a:moveTo>
                    <a:pt x="0" y="0"/>
                  </a:moveTo>
                  <a:lnTo>
                    <a:pt x="2023111" y="0"/>
                  </a:lnTo>
                  <a:lnTo>
                    <a:pt x="2023111" y="2012219"/>
                  </a:lnTo>
                  <a:lnTo>
                    <a:pt x="0" y="201221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23" name="object 13">
              <a:extLst>
                <a:ext uri="{FF2B5EF4-FFF2-40B4-BE49-F238E27FC236}">
                  <a16:creationId xmlns:a16="http://schemas.microsoft.com/office/drawing/2014/main" id="{B3ADB037-5F10-8B31-3A64-4FC6EFFB6A7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94681" y="1706285"/>
              <a:ext cx="575999" cy="1417128"/>
            </a:xfrm>
            <a:prstGeom prst="rect">
              <a:avLst/>
            </a:prstGeom>
          </p:spPr>
        </p:pic>
      </p:grpSp>
      <p:sp>
        <p:nvSpPr>
          <p:cNvPr id="24" name="object 14">
            <a:extLst>
              <a:ext uri="{FF2B5EF4-FFF2-40B4-BE49-F238E27FC236}">
                <a16:creationId xmlns:a16="http://schemas.microsoft.com/office/drawing/2014/main" id="{AF697A32-4A66-F474-5B88-23D406BE6B08}"/>
              </a:ext>
            </a:extLst>
          </p:cNvPr>
          <p:cNvSpPr txBox="1"/>
          <p:nvPr/>
        </p:nvSpPr>
        <p:spPr>
          <a:xfrm>
            <a:off x="3863966" y="2177065"/>
            <a:ext cx="491490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60"/>
              </a:spcBef>
            </a:pPr>
            <a:r>
              <a:rPr sz="1800" b="1" spc="5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中间</a:t>
            </a:r>
            <a:r>
              <a:rPr sz="1800" b="1" spc="-25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代码</a:t>
            </a:r>
            <a:r>
              <a:rPr sz="1800" b="1" spc="-3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生成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pic>
        <p:nvPicPr>
          <p:cNvPr id="25" name="object 15">
            <a:extLst>
              <a:ext uri="{FF2B5EF4-FFF2-40B4-BE49-F238E27FC236}">
                <a16:creationId xmlns:a16="http://schemas.microsoft.com/office/drawing/2014/main" id="{269CB6CC-A24D-AED1-F318-C4C4B1E63C6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54831" y="1930091"/>
            <a:ext cx="575999" cy="1422736"/>
          </a:xfrm>
          <a:prstGeom prst="rect">
            <a:avLst/>
          </a:prstGeom>
        </p:spPr>
      </p:pic>
      <p:sp>
        <p:nvSpPr>
          <p:cNvPr id="26" name="object 19">
            <a:extLst>
              <a:ext uri="{FF2B5EF4-FFF2-40B4-BE49-F238E27FC236}">
                <a16:creationId xmlns:a16="http://schemas.microsoft.com/office/drawing/2014/main" id="{C4877EC7-D5DE-F39C-AC78-80DBD87F38FF}"/>
              </a:ext>
            </a:extLst>
          </p:cNvPr>
          <p:cNvSpPr/>
          <p:nvPr/>
        </p:nvSpPr>
        <p:spPr>
          <a:xfrm>
            <a:off x="3669290" y="1776632"/>
            <a:ext cx="1735455" cy="2012314"/>
          </a:xfrm>
          <a:custGeom>
            <a:avLst/>
            <a:gdLst/>
            <a:ahLst/>
            <a:cxnLst/>
            <a:rect l="l" t="t" r="r" b="b"/>
            <a:pathLst>
              <a:path w="1735454" h="2012314">
                <a:moveTo>
                  <a:pt x="0" y="0"/>
                </a:moveTo>
                <a:lnTo>
                  <a:pt x="1735073" y="0"/>
                </a:lnTo>
                <a:lnTo>
                  <a:pt x="1735073" y="2012219"/>
                </a:lnTo>
                <a:lnTo>
                  <a:pt x="0" y="201221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35A5C122-7C18-8057-9C6B-07A482FD55C3}"/>
              </a:ext>
            </a:extLst>
          </p:cNvPr>
          <p:cNvSpPr txBox="1"/>
          <p:nvPr/>
        </p:nvSpPr>
        <p:spPr>
          <a:xfrm>
            <a:off x="4321613" y="343256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中端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grpSp>
        <p:nvGrpSpPr>
          <p:cNvPr id="28" name="object 21">
            <a:extLst>
              <a:ext uri="{FF2B5EF4-FFF2-40B4-BE49-F238E27FC236}">
                <a16:creationId xmlns:a16="http://schemas.microsoft.com/office/drawing/2014/main" id="{298F0F8A-EEF2-7B37-4694-13F004B00329}"/>
              </a:ext>
            </a:extLst>
          </p:cNvPr>
          <p:cNvGrpSpPr/>
          <p:nvPr/>
        </p:nvGrpSpPr>
        <p:grpSpPr>
          <a:xfrm>
            <a:off x="5891282" y="1922331"/>
            <a:ext cx="1808480" cy="1412875"/>
            <a:chOff x="5860370" y="1698525"/>
            <a:chExt cx="1808480" cy="1412875"/>
          </a:xfrm>
        </p:grpSpPr>
        <p:pic>
          <p:nvPicPr>
            <p:cNvPr id="29" name="object 22">
              <a:extLst>
                <a:ext uri="{FF2B5EF4-FFF2-40B4-BE49-F238E27FC236}">
                  <a16:creationId xmlns:a16="http://schemas.microsoft.com/office/drawing/2014/main" id="{1E4F0D5D-9D6A-359C-5DB5-AD5631EEC5C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0370" y="1698527"/>
              <a:ext cx="432000" cy="1412326"/>
            </a:xfrm>
            <a:prstGeom prst="rect">
              <a:avLst/>
            </a:prstGeom>
          </p:spPr>
        </p:pic>
        <p:pic>
          <p:nvPicPr>
            <p:cNvPr id="30" name="object 23">
              <a:extLst>
                <a:ext uri="{FF2B5EF4-FFF2-40B4-BE49-F238E27FC236}">
                  <a16:creationId xmlns:a16="http://schemas.microsoft.com/office/drawing/2014/main" id="{5F5F2264-807C-1579-B016-6E600B81EE0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6344" y="1698525"/>
              <a:ext cx="431999" cy="1412327"/>
            </a:xfrm>
            <a:prstGeom prst="rect">
              <a:avLst/>
            </a:prstGeom>
          </p:spPr>
        </p:pic>
      </p:grpSp>
      <p:grpSp>
        <p:nvGrpSpPr>
          <p:cNvPr id="31" name="object 25">
            <a:extLst>
              <a:ext uri="{FF2B5EF4-FFF2-40B4-BE49-F238E27FC236}">
                <a16:creationId xmlns:a16="http://schemas.microsoft.com/office/drawing/2014/main" id="{A0A2D05D-7618-281C-8261-90992C53CEF1}"/>
              </a:ext>
            </a:extLst>
          </p:cNvPr>
          <p:cNvGrpSpPr/>
          <p:nvPr/>
        </p:nvGrpSpPr>
        <p:grpSpPr>
          <a:xfrm>
            <a:off x="5749166" y="1764218"/>
            <a:ext cx="2042160" cy="2031364"/>
            <a:chOff x="5718254" y="1540412"/>
            <a:chExt cx="2042160" cy="2031364"/>
          </a:xfrm>
        </p:grpSpPr>
        <p:pic>
          <p:nvPicPr>
            <p:cNvPr id="32" name="object 26">
              <a:extLst>
                <a:ext uri="{FF2B5EF4-FFF2-40B4-BE49-F238E27FC236}">
                  <a16:creationId xmlns:a16="http://schemas.microsoft.com/office/drawing/2014/main" id="{1C37C5B5-BE1A-28B6-ED1A-9C8E09315CE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9882" y="1698525"/>
              <a:ext cx="432000" cy="1418763"/>
            </a:xfrm>
            <a:prstGeom prst="rect">
              <a:avLst/>
            </a:prstGeom>
          </p:spPr>
        </p:pic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E9327EAF-957D-461D-762E-1939F3F442F7}"/>
                </a:ext>
              </a:extLst>
            </p:cNvPr>
            <p:cNvSpPr/>
            <p:nvPr/>
          </p:nvSpPr>
          <p:spPr>
            <a:xfrm>
              <a:off x="5727779" y="1549937"/>
              <a:ext cx="2023110" cy="2012314"/>
            </a:xfrm>
            <a:custGeom>
              <a:avLst/>
              <a:gdLst/>
              <a:ahLst/>
              <a:cxnLst/>
              <a:rect l="l" t="t" r="r" b="b"/>
              <a:pathLst>
                <a:path w="2023109" h="2012314">
                  <a:moveTo>
                    <a:pt x="0" y="0"/>
                  </a:moveTo>
                  <a:lnTo>
                    <a:pt x="2023110" y="0"/>
                  </a:lnTo>
                  <a:lnTo>
                    <a:pt x="2023110" y="2012219"/>
                  </a:lnTo>
                  <a:lnTo>
                    <a:pt x="0" y="201221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4" name="object 30">
            <a:extLst>
              <a:ext uri="{FF2B5EF4-FFF2-40B4-BE49-F238E27FC236}">
                <a16:creationId xmlns:a16="http://schemas.microsoft.com/office/drawing/2014/main" id="{5E156255-23CE-3191-9EE0-AEB6A48C187E}"/>
              </a:ext>
            </a:extLst>
          </p:cNvPr>
          <p:cNvGrpSpPr/>
          <p:nvPr/>
        </p:nvGrpSpPr>
        <p:grpSpPr>
          <a:xfrm>
            <a:off x="1003698" y="1625468"/>
            <a:ext cx="6910070" cy="2290445"/>
            <a:chOff x="972786" y="1401662"/>
            <a:chExt cx="6910070" cy="2290445"/>
          </a:xfrm>
        </p:grpSpPr>
        <p:sp>
          <p:nvSpPr>
            <p:cNvPr id="35" name="object 31">
              <a:extLst>
                <a:ext uri="{FF2B5EF4-FFF2-40B4-BE49-F238E27FC236}">
                  <a16:creationId xmlns:a16="http://schemas.microsoft.com/office/drawing/2014/main" id="{DC1348D1-020F-7D00-DF39-76EE286C9D8C}"/>
                </a:ext>
              </a:extLst>
            </p:cNvPr>
            <p:cNvSpPr/>
            <p:nvPr/>
          </p:nvSpPr>
          <p:spPr>
            <a:xfrm>
              <a:off x="983898" y="1412774"/>
              <a:ext cx="6887845" cy="2268220"/>
            </a:xfrm>
            <a:custGeom>
              <a:avLst/>
              <a:gdLst/>
              <a:ahLst/>
              <a:cxnLst/>
              <a:rect l="l" t="t" r="r" b="b"/>
              <a:pathLst>
                <a:path w="6887845" h="2268220">
                  <a:moveTo>
                    <a:pt x="0" y="0"/>
                  </a:moveTo>
                  <a:lnTo>
                    <a:pt x="6887295" y="0"/>
                  </a:lnTo>
                  <a:lnTo>
                    <a:pt x="6887295" y="2268000"/>
                  </a:lnTo>
                  <a:lnTo>
                    <a:pt x="0" y="2268000"/>
                  </a:lnTo>
                  <a:lnTo>
                    <a:pt x="0" y="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6" name="object 32">
              <a:extLst>
                <a:ext uri="{FF2B5EF4-FFF2-40B4-BE49-F238E27FC236}">
                  <a16:creationId xmlns:a16="http://schemas.microsoft.com/office/drawing/2014/main" id="{9621CCFC-359D-BFDA-DD47-598917EA8F4A}"/>
                </a:ext>
              </a:extLst>
            </p:cNvPr>
            <p:cNvSpPr/>
            <p:nvPr/>
          </p:nvSpPr>
          <p:spPr>
            <a:xfrm>
              <a:off x="3312807" y="2361107"/>
              <a:ext cx="335280" cy="57150"/>
            </a:xfrm>
            <a:custGeom>
              <a:avLst/>
              <a:gdLst/>
              <a:ahLst/>
              <a:cxnLst/>
              <a:rect l="l" t="t" r="r" b="b"/>
              <a:pathLst>
                <a:path w="335279" h="57150">
                  <a:moveTo>
                    <a:pt x="335191" y="28575"/>
                  </a:moveTo>
                  <a:lnTo>
                    <a:pt x="320903" y="21424"/>
                  </a:lnTo>
                  <a:lnTo>
                    <a:pt x="278041" y="0"/>
                  </a:lnTo>
                  <a:lnTo>
                    <a:pt x="278041" y="21424"/>
                  </a:lnTo>
                  <a:lnTo>
                    <a:pt x="0" y="21424"/>
                  </a:lnTo>
                  <a:lnTo>
                    <a:pt x="0" y="35712"/>
                  </a:lnTo>
                  <a:lnTo>
                    <a:pt x="278041" y="35712"/>
                  </a:lnTo>
                  <a:lnTo>
                    <a:pt x="278041" y="57150"/>
                  </a:lnTo>
                  <a:lnTo>
                    <a:pt x="320903" y="35712"/>
                  </a:lnTo>
                  <a:lnTo>
                    <a:pt x="335191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7" name="object 38">
            <a:extLst>
              <a:ext uri="{FF2B5EF4-FFF2-40B4-BE49-F238E27FC236}">
                <a16:creationId xmlns:a16="http://schemas.microsoft.com/office/drawing/2014/main" id="{C4822E1E-CB45-0961-3E13-4FE6F019FC58}"/>
              </a:ext>
            </a:extLst>
          </p:cNvPr>
          <p:cNvGrpSpPr/>
          <p:nvPr/>
        </p:nvGrpSpPr>
        <p:grpSpPr>
          <a:xfrm>
            <a:off x="1858508" y="2571345"/>
            <a:ext cx="963852" cy="70711"/>
            <a:chOff x="1827596" y="2347539"/>
            <a:chExt cx="963852" cy="70711"/>
          </a:xfrm>
        </p:grpSpPr>
        <p:pic>
          <p:nvPicPr>
            <p:cNvPr id="38" name="object 39">
              <a:extLst>
                <a:ext uri="{FF2B5EF4-FFF2-40B4-BE49-F238E27FC236}">
                  <a16:creationId xmlns:a16="http://schemas.microsoft.com/office/drawing/2014/main" id="{2B6BFF9F-12A2-244A-D604-F7B38378C02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4413" y="2347539"/>
              <a:ext cx="287035" cy="70711"/>
            </a:xfrm>
            <a:prstGeom prst="rect">
              <a:avLst/>
            </a:prstGeom>
          </p:spPr>
        </p:pic>
        <p:pic>
          <p:nvPicPr>
            <p:cNvPr id="39" name="object 40">
              <a:extLst>
                <a:ext uri="{FF2B5EF4-FFF2-40B4-BE49-F238E27FC236}">
                  <a16:creationId xmlns:a16="http://schemas.microsoft.com/office/drawing/2014/main" id="{B00ABB9D-71E9-C046-4F7D-A1DCCFC48F1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7596" y="2347539"/>
              <a:ext cx="287033" cy="70711"/>
            </a:xfrm>
            <a:prstGeom prst="rect">
              <a:avLst/>
            </a:prstGeom>
          </p:spPr>
        </p:pic>
      </p:grpSp>
      <p:sp>
        <p:nvSpPr>
          <p:cNvPr id="40" name="object 42">
            <a:extLst>
              <a:ext uri="{FF2B5EF4-FFF2-40B4-BE49-F238E27FC236}">
                <a16:creationId xmlns:a16="http://schemas.microsoft.com/office/drawing/2014/main" id="{6A80114C-B1F4-AB82-DBE8-312331C4B92C}"/>
              </a:ext>
            </a:extLst>
          </p:cNvPr>
          <p:cNvSpPr txBox="1"/>
          <p:nvPr/>
        </p:nvSpPr>
        <p:spPr>
          <a:xfrm>
            <a:off x="2078527" y="2054617"/>
            <a:ext cx="1084580" cy="167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  <a:tabLst>
                <a:tab pos="842644" algn="l"/>
              </a:tabLst>
            </a:pPr>
            <a:r>
              <a:rPr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语</a:t>
            </a:r>
            <a:r>
              <a:rPr sz="1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	</a:t>
            </a:r>
            <a:r>
              <a:rPr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语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  <a:p>
            <a:pPr marL="133985">
              <a:lnSpc>
                <a:spcPct val="100000"/>
              </a:lnSpc>
              <a:spcBef>
                <a:spcPts val="20"/>
              </a:spcBef>
              <a:tabLst>
                <a:tab pos="842644" algn="l"/>
              </a:tabLst>
            </a:pPr>
            <a:r>
              <a:rPr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法</a:t>
            </a:r>
            <a:r>
              <a:rPr sz="1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	</a:t>
            </a:r>
            <a:r>
              <a:rPr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义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  <a:p>
            <a:pPr marL="133985">
              <a:lnSpc>
                <a:spcPts val="2125"/>
              </a:lnSpc>
              <a:spcBef>
                <a:spcPts val="50"/>
              </a:spcBef>
              <a:tabLst>
                <a:tab pos="842644" algn="l"/>
              </a:tabLst>
            </a:pPr>
            <a:r>
              <a:rPr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分</a:t>
            </a:r>
            <a:r>
              <a:rPr sz="1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	</a:t>
            </a:r>
            <a:r>
              <a:rPr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分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  <a:p>
            <a:pPr marL="133985">
              <a:lnSpc>
                <a:spcPts val="2125"/>
              </a:lnSpc>
              <a:tabLst>
                <a:tab pos="842644" algn="l"/>
              </a:tabLst>
            </a:pPr>
            <a:r>
              <a:rPr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析</a:t>
            </a:r>
            <a:r>
              <a:rPr sz="1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	</a:t>
            </a:r>
            <a:r>
              <a:rPr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析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1800" b="1" spc="-25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前端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8528899F-0F90-F972-6E53-F6DAC7086ACE}"/>
              </a:ext>
            </a:extLst>
          </p:cNvPr>
          <p:cNvSpPr/>
          <p:nvPr/>
        </p:nvSpPr>
        <p:spPr>
          <a:xfrm>
            <a:off x="4419834" y="2573747"/>
            <a:ext cx="335280" cy="57150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8C7806A3-3C2A-A24B-91B7-2BA519926AF6}"/>
              </a:ext>
            </a:extLst>
          </p:cNvPr>
          <p:cNvSpPr txBox="1"/>
          <p:nvPr/>
        </p:nvSpPr>
        <p:spPr>
          <a:xfrm>
            <a:off x="4800104" y="2086963"/>
            <a:ext cx="491490" cy="83958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60"/>
              </a:spcBef>
            </a:pPr>
            <a:r>
              <a:rPr lang="en-US" b="1" spc="5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中间</a:t>
            </a:r>
            <a:r>
              <a:rPr lang="en-US" sz="1800" b="1" spc="5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代码优化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sp>
        <p:nvSpPr>
          <p:cNvPr id="43" name="object 8">
            <a:extLst>
              <a:ext uri="{FF2B5EF4-FFF2-40B4-BE49-F238E27FC236}">
                <a16:creationId xmlns:a16="http://schemas.microsoft.com/office/drawing/2014/main" id="{E8509DAC-C35C-0256-4B93-D1824E4DC29A}"/>
              </a:ext>
            </a:extLst>
          </p:cNvPr>
          <p:cNvSpPr txBox="1"/>
          <p:nvPr/>
        </p:nvSpPr>
        <p:spPr>
          <a:xfrm>
            <a:off x="5977060" y="2043772"/>
            <a:ext cx="25400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lang="zh-CN" altLang="en-US"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指令选择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47B3A86B-F8C2-BAF8-A152-6352074F2411}"/>
              </a:ext>
            </a:extLst>
          </p:cNvPr>
          <p:cNvSpPr txBox="1"/>
          <p:nvPr/>
        </p:nvSpPr>
        <p:spPr>
          <a:xfrm>
            <a:off x="6677228" y="1940462"/>
            <a:ext cx="254000" cy="13965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lang="zh-CN" altLang="en-US"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寄存器分配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458BBA68-6797-1F65-4B2A-706764F84032}"/>
              </a:ext>
            </a:extLst>
          </p:cNvPr>
          <p:cNvSpPr txBox="1"/>
          <p:nvPr/>
        </p:nvSpPr>
        <p:spPr>
          <a:xfrm>
            <a:off x="7353280" y="2052749"/>
            <a:ext cx="25400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lang="zh-CN" altLang="en-US"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指令调度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sp>
        <p:nvSpPr>
          <p:cNvPr id="46" name="object 20">
            <a:extLst>
              <a:ext uri="{FF2B5EF4-FFF2-40B4-BE49-F238E27FC236}">
                <a16:creationId xmlns:a16="http://schemas.microsoft.com/office/drawing/2014/main" id="{22E93366-9A8F-62FB-1115-17E1BF66B059}"/>
              </a:ext>
            </a:extLst>
          </p:cNvPr>
          <p:cNvSpPr txBox="1"/>
          <p:nvPr/>
        </p:nvSpPr>
        <p:spPr>
          <a:xfrm>
            <a:off x="6562928" y="3442464"/>
            <a:ext cx="482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b="1" spc="-25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后端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sp>
        <p:nvSpPr>
          <p:cNvPr id="47" name="object 32">
            <a:extLst>
              <a:ext uri="{FF2B5EF4-FFF2-40B4-BE49-F238E27FC236}">
                <a16:creationId xmlns:a16="http://schemas.microsoft.com/office/drawing/2014/main" id="{02065545-9F25-F718-BABE-E924D8B86EAF}"/>
              </a:ext>
            </a:extLst>
          </p:cNvPr>
          <p:cNvSpPr/>
          <p:nvPr/>
        </p:nvSpPr>
        <p:spPr>
          <a:xfrm>
            <a:off x="6323282" y="2571346"/>
            <a:ext cx="278448" cy="46480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object 32">
            <a:extLst>
              <a:ext uri="{FF2B5EF4-FFF2-40B4-BE49-F238E27FC236}">
                <a16:creationId xmlns:a16="http://schemas.microsoft.com/office/drawing/2014/main" id="{20D3FCAD-C4D3-0206-A2A0-56F222304E69}"/>
              </a:ext>
            </a:extLst>
          </p:cNvPr>
          <p:cNvSpPr/>
          <p:nvPr/>
        </p:nvSpPr>
        <p:spPr>
          <a:xfrm>
            <a:off x="7024572" y="2562053"/>
            <a:ext cx="252636" cy="45719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object 6">
            <a:extLst>
              <a:ext uri="{FF2B5EF4-FFF2-40B4-BE49-F238E27FC236}">
                <a16:creationId xmlns:a16="http://schemas.microsoft.com/office/drawing/2014/main" id="{04930D2B-15BF-BA11-A98A-00835CA6CE7A}"/>
              </a:ext>
            </a:extLst>
          </p:cNvPr>
          <p:cNvSpPr txBox="1"/>
          <p:nvPr/>
        </p:nvSpPr>
        <p:spPr>
          <a:xfrm>
            <a:off x="202666" y="2258452"/>
            <a:ext cx="562610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400"/>
              </a:lnSpc>
              <a:spcBef>
                <a:spcPts val="75"/>
              </a:spcBef>
            </a:pPr>
            <a:r>
              <a:rPr sz="1400" b="1" spc="-20" dirty="0" err="1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程序员编写的源程序</a:t>
            </a:r>
            <a:endParaRPr sz="1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sp>
        <p:nvSpPr>
          <p:cNvPr id="51" name="object 7">
            <a:extLst>
              <a:ext uri="{FF2B5EF4-FFF2-40B4-BE49-F238E27FC236}">
                <a16:creationId xmlns:a16="http://schemas.microsoft.com/office/drawing/2014/main" id="{2E3746F1-E8C9-1CB7-6087-642E32D055D6}"/>
              </a:ext>
            </a:extLst>
          </p:cNvPr>
          <p:cNvSpPr txBox="1"/>
          <p:nvPr/>
        </p:nvSpPr>
        <p:spPr>
          <a:xfrm>
            <a:off x="8182361" y="2263080"/>
            <a:ext cx="739140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400"/>
              </a:lnSpc>
              <a:spcBef>
                <a:spcPts val="75"/>
              </a:spcBef>
            </a:pPr>
            <a:r>
              <a:rPr sz="1400" b="1" spc="-15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机器硬件上运行的目标代码</a:t>
            </a:r>
            <a:endParaRPr sz="140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pic>
        <p:nvPicPr>
          <p:cNvPr id="53" name="object 44">
            <a:extLst>
              <a:ext uri="{FF2B5EF4-FFF2-40B4-BE49-F238E27FC236}">
                <a16:creationId xmlns:a16="http://schemas.microsoft.com/office/drawing/2014/main" id="{5B6C9771-B318-F35B-FC2D-E6CCFCF99548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4596" y="2959774"/>
            <a:ext cx="783113" cy="656429"/>
          </a:xfrm>
          <a:prstGeom prst="rect">
            <a:avLst/>
          </a:prstGeom>
        </p:spPr>
      </p:pic>
      <p:pic>
        <p:nvPicPr>
          <p:cNvPr id="55" name="Picture 2" descr="What is a CPU? A beginner's guide to ...">
            <a:extLst>
              <a:ext uri="{FF2B5EF4-FFF2-40B4-BE49-F238E27FC236}">
                <a16:creationId xmlns:a16="http://schemas.microsoft.com/office/drawing/2014/main" id="{78A03805-F5ED-17D0-EA62-76792FE5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993" y="2965235"/>
            <a:ext cx="970027" cy="6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object 32">
            <a:extLst>
              <a:ext uri="{FF2B5EF4-FFF2-40B4-BE49-F238E27FC236}">
                <a16:creationId xmlns:a16="http://schemas.microsoft.com/office/drawing/2014/main" id="{EA3D3E0D-BF2E-EC1A-26C8-DBF73AF747B2}"/>
              </a:ext>
            </a:extLst>
          </p:cNvPr>
          <p:cNvSpPr/>
          <p:nvPr/>
        </p:nvSpPr>
        <p:spPr>
          <a:xfrm flipV="1">
            <a:off x="876069" y="2589657"/>
            <a:ext cx="407060" cy="45719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002771D4-E392-288C-32B9-33A95E7745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9834" y="4099267"/>
            <a:ext cx="4672628" cy="2471351"/>
          </a:xfrm>
          <a:prstGeom prst="rect">
            <a:avLst/>
          </a:prstGeom>
        </p:spPr>
      </p:pic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53C79BC4-87AA-A30A-B54F-09B7CEBB6BF7}"/>
              </a:ext>
            </a:extLst>
          </p:cNvPr>
          <p:cNvGrpSpPr/>
          <p:nvPr/>
        </p:nvGrpSpPr>
        <p:grpSpPr>
          <a:xfrm>
            <a:off x="128990" y="4556014"/>
            <a:ext cx="2865065" cy="1496774"/>
            <a:chOff x="128990" y="4934989"/>
            <a:chExt cx="2865065" cy="1496774"/>
          </a:xfrm>
        </p:grpSpPr>
        <p:sp>
          <p:nvSpPr>
            <p:cNvPr id="100" name="圆角矩形 99">
              <a:extLst>
                <a:ext uri="{FF2B5EF4-FFF2-40B4-BE49-F238E27FC236}">
                  <a16:creationId xmlns:a16="http://schemas.microsoft.com/office/drawing/2014/main" id="{C5DA06F8-29FD-A1ED-BBEA-C97C1850000D}"/>
                </a:ext>
              </a:extLst>
            </p:cNvPr>
            <p:cNvSpPr/>
            <p:nvPr/>
          </p:nvSpPr>
          <p:spPr>
            <a:xfrm>
              <a:off x="1019075" y="4934989"/>
              <a:ext cx="1752664" cy="30479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if-then-else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圆角矩形 100">
              <a:extLst>
                <a:ext uri="{FF2B5EF4-FFF2-40B4-BE49-F238E27FC236}">
                  <a16:creationId xmlns:a16="http://schemas.microsoft.com/office/drawing/2014/main" id="{CCD7C900-64AE-4B10-407C-FD2A36D05AB6}"/>
                </a:ext>
              </a:extLst>
            </p:cNvPr>
            <p:cNvSpPr/>
            <p:nvPr/>
          </p:nvSpPr>
          <p:spPr>
            <a:xfrm>
              <a:off x="562226" y="5505965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&lt;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5A7A98DF-3ACD-9735-D3EB-72520E3F73DD}"/>
                </a:ext>
              </a:extLst>
            </p:cNvPr>
            <p:cNvSpPr/>
            <p:nvPr/>
          </p:nvSpPr>
          <p:spPr>
            <a:xfrm>
              <a:off x="1746627" y="5530220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103" name="圆角矩形 102">
              <a:extLst>
                <a:ext uri="{FF2B5EF4-FFF2-40B4-BE49-F238E27FC236}">
                  <a16:creationId xmlns:a16="http://schemas.microsoft.com/office/drawing/2014/main" id="{CCBC63DB-91C7-D996-99F5-ECCCFCD3CACF}"/>
                </a:ext>
              </a:extLst>
            </p:cNvPr>
            <p:cNvSpPr/>
            <p:nvPr/>
          </p:nvSpPr>
          <p:spPr>
            <a:xfrm>
              <a:off x="1338816" y="6109316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a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圆角矩形 103">
              <a:extLst>
                <a:ext uri="{FF2B5EF4-FFF2-40B4-BE49-F238E27FC236}">
                  <a16:creationId xmlns:a16="http://schemas.microsoft.com/office/drawing/2014/main" id="{FBB9F5EC-01D3-BF67-C5F0-0887BD7846A1}"/>
                </a:ext>
              </a:extLst>
            </p:cNvPr>
            <p:cNvSpPr/>
            <p:nvPr/>
          </p:nvSpPr>
          <p:spPr>
            <a:xfrm>
              <a:off x="2144954" y="6104753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b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直线箭头连接符 104">
              <a:extLst>
                <a:ext uri="{FF2B5EF4-FFF2-40B4-BE49-F238E27FC236}">
                  <a16:creationId xmlns:a16="http://schemas.microsoft.com/office/drawing/2014/main" id="{929202E2-16AD-572A-F7EB-F0A61C0E7B03}"/>
                </a:ext>
              </a:extLst>
            </p:cNvPr>
            <p:cNvCxnSpPr>
              <a:cxnSpLocks/>
              <a:stCxn id="100" idx="2"/>
              <a:endCxn id="101" idx="0"/>
            </p:cNvCxnSpPr>
            <p:nvPr/>
          </p:nvCxnSpPr>
          <p:spPr>
            <a:xfrm flipH="1">
              <a:off x="840522" y="5239786"/>
              <a:ext cx="1054885" cy="266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24B9980C-3848-E978-FF70-E4F21DB3069A}"/>
                </a:ext>
              </a:extLst>
            </p:cNvPr>
            <p:cNvCxnSpPr>
              <a:cxnSpLocks/>
              <a:stCxn id="100" idx="2"/>
              <a:endCxn id="102" idx="0"/>
            </p:cNvCxnSpPr>
            <p:nvPr/>
          </p:nvCxnSpPr>
          <p:spPr>
            <a:xfrm>
              <a:off x="1895407" y="5239786"/>
              <a:ext cx="129516" cy="2904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4B22056C-5CB0-581C-ED74-873EFC87A6BE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 flipH="1">
              <a:off x="1617112" y="5852667"/>
              <a:ext cx="433236" cy="2566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43E463E9-0ABA-2138-C045-6DDEF390313D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>
              <a:off x="2050348" y="5852667"/>
              <a:ext cx="372902" cy="2520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圆角矩形 110">
              <a:extLst>
                <a:ext uri="{FF2B5EF4-FFF2-40B4-BE49-F238E27FC236}">
                  <a16:creationId xmlns:a16="http://schemas.microsoft.com/office/drawing/2014/main" id="{0A2089D9-C8F9-6703-3640-3652D0B012FD}"/>
                </a:ext>
              </a:extLst>
            </p:cNvPr>
            <p:cNvSpPr/>
            <p:nvPr/>
          </p:nvSpPr>
          <p:spPr>
            <a:xfrm>
              <a:off x="128990" y="6107788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x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3C141F64-A27F-187F-1205-32B1514FB8CE}"/>
                </a:ext>
              </a:extLst>
            </p:cNvPr>
            <p:cNvSpPr/>
            <p:nvPr/>
          </p:nvSpPr>
          <p:spPr>
            <a:xfrm>
              <a:off x="935128" y="6103225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5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直线箭头连接符 112">
              <a:extLst>
                <a:ext uri="{FF2B5EF4-FFF2-40B4-BE49-F238E27FC236}">
                  <a16:creationId xmlns:a16="http://schemas.microsoft.com/office/drawing/2014/main" id="{F05F8887-98D6-A21D-9039-2775A27D3FEC}"/>
                </a:ext>
              </a:extLst>
            </p:cNvPr>
            <p:cNvCxnSpPr>
              <a:endCxn id="111" idx="0"/>
            </p:cNvCxnSpPr>
            <p:nvPr/>
          </p:nvCxnSpPr>
          <p:spPr>
            <a:xfrm flipH="1">
              <a:off x="407286" y="5851139"/>
              <a:ext cx="433236" cy="2566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9F49A9E2-2273-BE26-B90C-BC4E320A4CC5}"/>
                </a:ext>
              </a:extLst>
            </p:cNvPr>
            <p:cNvCxnSpPr>
              <a:endCxn id="112" idx="0"/>
            </p:cNvCxnSpPr>
            <p:nvPr/>
          </p:nvCxnSpPr>
          <p:spPr>
            <a:xfrm>
              <a:off x="840522" y="5851139"/>
              <a:ext cx="372902" cy="2520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圆角矩形 115">
              <a:extLst>
                <a:ext uri="{FF2B5EF4-FFF2-40B4-BE49-F238E27FC236}">
                  <a16:creationId xmlns:a16="http://schemas.microsoft.com/office/drawing/2014/main" id="{B3E0D3D2-E809-E498-B564-950FFA3378EA}"/>
                </a:ext>
              </a:extLst>
            </p:cNvPr>
            <p:cNvSpPr/>
            <p:nvPr/>
          </p:nvSpPr>
          <p:spPr>
            <a:xfrm>
              <a:off x="2437464" y="5533359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1AA54D3E-446B-84E8-D89F-F89946985527}"/>
                </a:ext>
              </a:extLst>
            </p:cNvPr>
            <p:cNvCxnSpPr>
              <a:cxnSpLocks/>
              <a:stCxn id="100" idx="2"/>
              <a:endCxn id="116" idx="0"/>
            </p:cNvCxnSpPr>
            <p:nvPr/>
          </p:nvCxnSpPr>
          <p:spPr>
            <a:xfrm>
              <a:off x="1895407" y="5239786"/>
              <a:ext cx="820353" cy="2935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AutoShape 7">
            <a:extLst>
              <a:ext uri="{FF2B5EF4-FFF2-40B4-BE49-F238E27FC236}">
                <a16:creationId xmlns:a16="http://schemas.microsoft.com/office/drawing/2014/main" id="{2A50E131-6549-204F-BD80-FEA70A15D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458" y="5151245"/>
            <a:ext cx="9906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AutoShape 7">
            <a:extLst>
              <a:ext uri="{FF2B5EF4-FFF2-40B4-BE49-F238E27FC236}">
                <a16:creationId xmlns:a16="http://schemas.microsoft.com/office/drawing/2014/main" id="{F6031B31-C598-530D-C212-E92F63C5149E}"/>
              </a:ext>
            </a:extLst>
          </p:cNvPr>
          <p:cNvSpPr>
            <a:spLocks noChangeArrowheads="1"/>
          </p:cNvSpPr>
          <p:nvPr/>
        </p:nvSpPr>
        <p:spPr bwMode="auto">
          <a:xfrm rot="18120999">
            <a:off x="7776276" y="4182237"/>
            <a:ext cx="9906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809CB5EC-EA6D-4270-0874-AE35CA5B051D}"/>
              </a:ext>
            </a:extLst>
          </p:cNvPr>
          <p:cNvSpPr/>
          <p:nvPr/>
        </p:nvSpPr>
        <p:spPr>
          <a:xfrm>
            <a:off x="4712691" y="1884140"/>
            <a:ext cx="655607" cy="15253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53">
            <a:extLst>
              <a:ext uri="{FF2B5EF4-FFF2-40B4-BE49-F238E27FC236}">
                <a16:creationId xmlns:a16="http://schemas.microsoft.com/office/drawing/2014/main" id="{4CDD18A6-1645-1688-6F02-FDFD3C4758C7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5040495" y="3409486"/>
            <a:ext cx="2862160" cy="8679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43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8" grpId="1" animBg="1"/>
      <p:bldP spid="1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41F27-2E35-E28A-5EDD-EC2F0A55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2497C-5C2A-E8E9-D210-7EDF279B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81" y="1392722"/>
            <a:ext cx="8184659" cy="3886644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language.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 (IR)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chosen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carefully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capabilities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machines.</a:t>
            </a:r>
          </a:p>
          <a:p>
            <a:r>
              <a:rPr kumimoji="1" lang="en-US" altLang="zh-CN" dirty="0"/>
              <a:t>However,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aspects of the </a:t>
            </a:r>
            <a:r>
              <a:rPr kumimoji="1" lang="en-US" altLang="zh-CN" i="1" dirty="0"/>
              <a:t>Tree</a:t>
            </a:r>
            <a:r>
              <a:rPr kumimoji="1" lang="en-US" altLang="zh-CN" dirty="0"/>
              <a:t> language do not correspond exactly with </a:t>
            </a:r>
            <a:r>
              <a:rPr kumimoji="1" lang="en-US" altLang="zh-CN" dirty="0">
                <a:solidFill>
                  <a:srgbClr val="0070C0"/>
                </a:solidFill>
              </a:rPr>
              <a:t>machine languages</a:t>
            </a:r>
          </a:p>
          <a:p>
            <a:pPr lvl="1"/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aspects of the </a:t>
            </a:r>
            <a:r>
              <a:rPr kumimoji="1" lang="en-US" altLang="zh-CN" i="1" dirty="0"/>
              <a:t>Tree</a:t>
            </a:r>
            <a:r>
              <a:rPr kumimoji="1" lang="en-US" altLang="zh-CN" dirty="0"/>
              <a:t> language interfere with </a:t>
            </a:r>
            <a:r>
              <a:rPr kumimoji="1" lang="en-US" altLang="zh-CN" dirty="0">
                <a:solidFill>
                  <a:srgbClr val="0070C0"/>
                </a:solidFill>
              </a:rPr>
              <a:t>compile-time optimization analyses</a:t>
            </a:r>
            <a:r>
              <a:rPr kumimoji="1" lang="en-US" altLang="zh-C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341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9BA32-E5A2-03A3-5223-1E8755D9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FC465-D8CE-B39A-3D70-0804886D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5" y="949635"/>
            <a:ext cx="8449733" cy="573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Some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mismatches</a:t>
            </a:r>
            <a:r>
              <a:rPr lang="zh-CN" altLang="en-US" b="1" dirty="0"/>
              <a:t> </a:t>
            </a:r>
            <a:r>
              <a:rPr lang="en-US" altLang="zh-CN" b="1" dirty="0"/>
              <a:t>between</a:t>
            </a:r>
            <a:r>
              <a:rPr lang="zh-CN" altLang="en-US" b="1" dirty="0"/>
              <a:t> </a:t>
            </a:r>
            <a:r>
              <a:rPr lang="en-US" altLang="zh-CN" b="1" dirty="0"/>
              <a:t>Trees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machine-language</a:t>
            </a:r>
            <a:r>
              <a:rPr lang="zh-CN" altLang="en-US" b="1" dirty="0"/>
              <a:t> </a:t>
            </a:r>
            <a:r>
              <a:rPr lang="en-US" altLang="zh-CN" b="1" dirty="0"/>
              <a:t>programs:</a:t>
            </a:r>
          </a:p>
          <a:p>
            <a:r>
              <a:rPr lang="en-US" altLang="zh-CN" dirty="0"/>
              <a:t>The </a:t>
            </a:r>
            <a:r>
              <a:rPr lang="en-US" altLang="zh-CN" b="1" dirty="0"/>
              <a:t>CJUMP</a:t>
            </a:r>
            <a:r>
              <a:rPr lang="en-US" altLang="zh-CN" dirty="0"/>
              <a:t> instruction can jump to either of two labels.</a:t>
            </a:r>
          </a:p>
          <a:p>
            <a:pPr lvl="1"/>
            <a:r>
              <a:rPr lang="en-US" altLang="zh-CN" sz="2400" dirty="0"/>
              <a:t>Real machines' conditional jump instructions fall through to the </a:t>
            </a:r>
            <a:r>
              <a:rPr lang="en-US" altLang="zh-CN" sz="2400" i="1" dirty="0"/>
              <a:t>next</a:t>
            </a:r>
            <a:r>
              <a:rPr lang="en-US" altLang="zh-CN" sz="2400" dirty="0"/>
              <a:t> instruction if the condition is false.</a:t>
            </a:r>
          </a:p>
          <a:p>
            <a:r>
              <a:rPr lang="en-US" altLang="zh-CN" b="1" dirty="0"/>
              <a:t>ESEQ</a:t>
            </a:r>
            <a:r>
              <a:rPr lang="zh-CN" altLang="en-US" dirty="0"/>
              <a:t> </a:t>
            </a:r>
            <a:r>
              <a:rPr lang="en-US" altLang="zh-CN" sz="2400" dirty="0"/>
              <a:t>nodes within expressions are inconvenient.</a:t>
            </a:r>
          </a:p>
          <a:p>
            <a:pPr lvl="1"/>
            <a:r>
              <a:rPr lang="en-US" altLang="zh-CN" sz="2400" dirty="0"/>
              <a:t>Different </a:t>
            </a:r>
            <a:r>
              <a:rPr lang="en-US" altLang="zh-CN" sz="2400" i="1" dirty="0"/>
              <a:t>orders</a:t>
            </a:r>
            <a:r>
              <a:rPr lang="en-US" altLang="zh-CN" sz="2400" dirty="0"/>
              <a:t> of evaluating subtrees yield different results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" altLang="zh-CN" dirty="0"/>
              <a:t>the subexpressions of an expression in any order.</a:t>
            </a:r>
            <a:endParaRPr lang="en-US" altLang="zh-CN" dirty="0"/>
          </a:p>
          <a:p>
            <a:r>
              <a:rPr lang="en-US" altLang="zh-CN" b="1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expressions</a:t>
            </a:r>
            <a:r>
              <a:rPr lang="zh-CN" altLang="en-US" dirty="0"/>
              <a:t> </a:t>
            </a:r>
            <a:r>
              <a:rPr lang="en-US" altLang="zh-CN" dirty="0"/>
              <a:t>cause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 problem.</a:t>
            </a:r>
          </a:p>
          <a:p>
            <a:r>
              <a:rPr kumimoji="1" lang="en" altLang="zh-CN" b="1" dirty="0"/>
              <a:t>CALL</a:t>
            </a:r>
            <a:r>
              <a:rPr kumimoji="1" lang="en" altLang="zh-CN" dirty="0"/>
              <a:t> nodes within the argument-expressions of other CALL nodes will cause problems when trying to </a:t>
            </a:r>
            <a:r>
              <a:rPr kumimoji="1" lang="en" altLang="zh-CN" dirty="0">
                <a:solidFill>
                  <a:srgbClr val="0070C0"/>
                </a:solidFill>
              </a:rPr>
              <a:t>put arguments into a ﬁxed set of formal-parameter registers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CALL(f,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dirty="0">
                <a:solidFill>
                  <a:srgbClr val="0070C0"/>
                </a:solidFill>
              </a:rPr>
              <a:t>e1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CALL(g,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dirty="0">
                <a:solidFill>
                  <a:srgbClr val="C00000"/>
                </a:solidFill>
              </a:rPr>
              <a:t>e2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…])])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05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52EB4-23B6-4637-4E8F-3885DEA7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E79C4-BEF7-D3E4-DA40-C8F10D201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26" y="953061"/>
            <a:ext cx="8449733" cy="1174790"/>
          </a:xfrm>
        </p:spPr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mismatches?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transform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stages</a:t>
            </a:r>
            <a:r>
              <a:rPr kumimoji="1" lang="en-US" altLang="zh-CN" dirty="0"/>
              <a:t>:</a:t>
            </a:r>
          </a:p>
        </p:txBody>
      </p:sp>
      <p:sp>
        <p:nvSpPr>
          <p:cNvPr id="4" name="圆角矩形 6">
            <a:extLst>
              <a:ext uri="{FF2B5EF4-FFF2-40B4-BE49-F238E27FC236}">
                <a16:creationId xmlns:a16="http://schemas.microsoft.com/office/drawing/2014/main" id="{8FBCF858-7561-D456-3CB0-83B4B5D900CC}"/>
              </a:ext>
            </a:extLst>
          </p:cNvPr>
          <p:cNvSpPr/>
          <p:nvPr/>
        </p:nvSpPr>
        <p:spPr>
          <a:xfrm>
            <a:off x="2976867" y="1880736"/>
            <a:ext cx="84167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SEQ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5" name="圆角矩形 10">
            <a:extLst>
              <a:ext uri="{FF2B5EF4-FFF2-40B4-BE49-F238E27FC236}">
                <a16:creationId xmlns:a16="http://schemas.microsoft.com/office/drawing/2014/main" id="{7342EC16-F1C1-165C-C7DC-C2AE7EB1869B}"/>
              </a:ext>
            </a:extLst>
          </p:cNvPr>
          <p:cNvSpPr/>
          <p:nvPr/>
        </p:nvSpPr>
        <p:spPr>
          <a:xfrm>
            <a:off x="808476" y="2436680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MOVE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6" name="圆角矩形 17">
            <a:extLst>
              <a:ext uri="{FF2B5EF4-FFF2-40B4-BE49-F238E27FC236}">
                <a16:creationId xmlns:a16="http://schemas.microsoft.com/office/drawing/2014/main" id="{0765CAEE-50F8-7A91-B394-98A5DEC54B63}"/>
              </a:ext>
            </a:extLst>
          </p:cNvPr>
          <p:cNvSpPr/>
          <p:nvPr/>
        </p:nvSpPr>
        <p:spPr>
          <a:xfrm>
            <a:off x="4482553" y="2418124"/>
            <a:ext cx="84167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SEQ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7" name="圆角矩形 18">
            <a:extLst>
              <a:ext uri="{FF2B5EF4-FFF2-40B4-BE49-F238E27FC236}">
                <a16:creationId xmlns:a16="http://schemas.microsoft.com/office/drawing/2014/main" id="{335777FD-DD0D-8448-3C59-D8FD8E64C9F5}"/>
              </a:ext>
            </a:extLst>
          </p:cNvPr>
          <p:cNvSpPr/>
          <p:nvPr/>
        </p:nvSpPr>
        <p:spPr>
          <a:xfrm>
            <a:off x="4148657" y="3831848"/>
            <a:ext cx="97877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8" name="圆角矩形 20">
            <a:extLst>
              <a:ext uri="{FF2B5EF4-FFF2-40B4-BE49-F238E27FC236}">
                <a16:creationId xmlns:a16="http://schemas.microsoft.com/office/drawing/2014/main" id="{C3A0F4B2-82A4-F9E7-26E3-6A915553FD02}"/>
              </a:ext>
            </a:extLst>
          </p:cNvPr>
          <p:cNvSpPr/>
          <p:nvPr/>
        </p:nvSpPr>
        <p:spPr>
          <a:xfrm>
            <a:off x="4393034" y="4520032"/>
            <a:ext cx="47501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f1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9" name="圆角矩形 21">
            <a:extLst>
              <a:ext uri="{FF2B5EF4-FFF2-40B4-BE49-F238E27FC236}">
                <a16:creationId xmlns:a16="http://schemas.microsoft.com/office/drawing/2014/main" id="{E7BAFE8B-B70B-5F13-3FF7-8483253586B2}"/>
              </a:ext>
            </a:extLst>
          </p:cNvPr>
          <p:cNvSpPr/>
          <p:nvPr/>
        </p:nvSpPr>
        <p:spPr>
          <a:xfrm>
            <a:off x="2520934" y="3097498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CJUMP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0" name="圆角矩形 22">
            <a:extLst>
              <a:ext uri="{FF2B5EF4-FFF2-40B4-BE49-F238E27FC236}">
                <a16:creationId xmlns:a16="http://schemas.microsoft.com/office/drawing/2014/main" id="{75AD6D7D-6A9C-56D6-AAB7-7BE4EE3AED15}"/>
              </a:ext>
            </a:extLst>
          </p:cNvPr>
          <p:cNvSpPr/>
          <p:nvPr/>
        </p:nvSpPr>
        <p:spPr>
          <a:xfrm>
            <a:off x="1173273" y="3831848"/>
            <a:ext cx="35379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&gt;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圆角矩形 23">
            <a:extLst>
              <a:ext uri="{FF2B5EF4-FFF2-40B4-BE49-F238E27FC236}">
                <a16:creationId xmlns:a16="http://schemas.microsoft.com/office/drawing/2014/main" id="{F50A282B-D82D-EF3E-2CBF-3CFFC6DFD596}"/>
              </a:ext>
            </a:extLst>
          </p:cNvPr>
          <p:cNvSpPr/>
          <p:nvPr/>
        </p:nvSpPr>
        <p:spPr>
          <a:xfrm>
            <a:off x="1662866" y="3831848"/>
            <a:ext cx="377435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a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2" name="圆角矩形 24">
            <a:extLst>
              <a:ext uri="{FF2B5EF4-FFF2-40B4-BE49-F238E27FC236}">
                <a16:creationId xmlns:a16="http://schemas.microsoft.com/office/drawing/2014/main" id="{CDFC7617-22D0-5AB4-006C-B03E962004A1}"/>
              </a:ext>
            </a:extLst>
          </p:cNvPr>
          <p:cNvSpPr/>
          <p:nvPr/>
        </p:nvSpPr>
        <p:spPr>
          <a:xfrm>
            <a:off x="2123918" y="3831848"/>
            <a:ext cx="394268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b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3" name="圆角矩形 25">
            <a:extLst>
              <a:ext uri="{FF2B5EF4-FFF2-40B4-BE49-F238E27FC236}">
                <a16:creationId xmlns:a16="http://schemas.microsoft.com/office/drawing/2014/main" id="{D33C7B91-DCE2-9A6C-FF96-1BA95CAE68DC}"/>
              </a:ext>
            </a:extLst>
          </p:cNvPr>
          <p:cNvSpPr/>
          <p:nvPr/>
        </p:nvSpPr>
        <p:spPr>
          <a:xfrm>
            <a:off x="2600742" y="3831848"/>
            <a:ext cx="491162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4" name="圆角矩形 26">
            <a:extLst>
              <a:ext uri="{FF2B5EF4-FFF2-40B4-BE49-F238E27FC236}">
                <a16:creationId xmlns:a16="http://schemas.microsoft.com/office/drawing/2014/main" id="{EDB43F3B-5BA7-800D-1577-943FAB0723E7}"/>
              </a:ext>
            </a:extLst>
          </p:cNvPr>
          <p:cNvSpPr/>
          <p:nvPr/>
        </p:nvSpPr>
        <p:spPr>
          <a:xfrm>
            <a:off x="3182953" y="3831848"/>
            <a:ext cx="49116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f1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28">
            <a:extLst>
              <a:ext uri="{FF2B5EF4-FFF2-40B4-BE49-F238E27FC236}">
                <a16:creationId xmlns:a16="http://schemas.microsoft.com/office/drawing/2014/main" id="{488559D3-8D2A-CD0C-9CAE-BD569830C43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367216" y="2344199"/>
            <a:ext cx="2030488" cy="9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29">
            <a:extLst>
              <a:ext uri="{FF2B5EF4-FFF2-40B4-BE49-F238E27FC236}">
                <a16:creationId xmlns:a16="http://schemas.microsoft.com/office/drawing/2014/main" id="{CD1D5B84-AC6C-CB66-6398-4B02829D5D9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397704" y="2344199"/>
            <a:ext cx="1505686" cy="739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40">
            <a:extLst>
              <a:ext uri="{FF2B5EF4-FFF2-40B4-BE49-F238E27FC236}">
                <a16:creationId xmlns:a16="http://schemas.microsoft.com/office/drawing/2014/main" id="{A4CED4AE-0540-AC6E-4CB6-3A55187664EA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flipH="1">
            <a:off x="919984" y="2900143"/>
            <a:ext cx="447232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49">
            <a:extLst>
              <a:ext uri="{FF2B5EF4-FFF2-40B4-BE49-F238E27FC236}">
                <a16:creationId xmlns:a16="http://schemas.microsoft.com/office/drawing/2014/main" id="{2BB79F16-F3EB-D983-C2E7-26B9AC1FE3D4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079674" y="2881587"/>
            <a:ext cx="1823716" cy="2159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52">
            <a:extLst>
              <a:ext uri="{FF2B5EF4-FFF2-40B4-BE49-F238E27FC236}">
                <a16:creationId xmlns:a16="http://schemas.microsoft.com/office/drawing/2014/main" id="{FA73517A-A92E-632B-6B22-F9ED78A256C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630544" y="4295311"/>
            <a:ext cx="7499" cy="224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55">
            <a:extLst>
              <a:ext uri="{FF2B5EF4-FFF2-40B4-BE49-F238E27FC236}">
                <a16:creationId xmlns:a16="http://schemas.microsoft.com/office/drawing/2014/main" id="{66221939-D4F2-7658-7087-45869275879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350171" y="3560961"/>
            <a:ext cx="1729503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58">
            <a:extLst>
              <a:ext uri="{FF2B5EF4-FFF2-40B4-BE49-F238E27FC236}">
                <a16:creationId xmlns:a16="http://schemas.microsoft.com/office/drawing/2014/main" id="{7BDAA5C3-FC3D-2A12-C6C6-54231EA9D00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851584" y="3560961"/>
            <a:ext cx="1228090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61">
            <a:extLst>
              <a:ext uri="{FF2B5EF4-FFF2-40B4-BE49-F238E27FC236}">
                <a16:creationId xmlns:a16="http://schemas.microsoft.com/office/drawing/2014/main" id="{450781E9-0678-4A02-621F-08ADB873E4F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2321052" y="3560961"/>
            <a:ext cx="758622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64">
            <a:extLst>
              <a:ext uri="{FF2B5EF4-FFF2-40B4-BE49-F238E27FC236}">
                <a16:creationId xmlns:a16="http://schemas.microsoft.com/office/drawing/2014/main" id="{57FF4578-F0B4-60BD-ABC4-28B748ACF61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2846323" y="3560961"/>
            <a:ext cx="23335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68">
            <a:extLst>
              <a:ext uri="{FF2B5EF4-FFF2-40B4-BE49-F238E27FC236}">
                <a16:creationId xmlns:a16="http://schemas.microsoft.com/office/drawing/2014/main" id="{9CB44B6E-D9F5-0CFD-085C-41D08215133B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3079674" y="3560961"/>
            <a:ext cx="34886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71">
            <a:extLst>
              <a:ext uri="{FF2B5EF4-FFF2-40B4-BE49-F238E27FC236}">
                <a16:creationId xmlns:a16="http://schemas.microsoft.com/office/drawing/2014/main" id="{3DBAC4C4-3ED6-ADC6-9124-F2F1FA2875D2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>
            <a:off x="4903390" y="2881587"/>
            <a:ext cx="809725" cy="196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10">
            <a:extLst>
              <a:ext uri="{FF2B5EF4-FFF2-40B4-BE49-F238E27FC236}">
                <a16:creationId xmlns:a16="http://schemas.microsoft.com/office/drawing/2014/main" id="{A5BFAFF9-6990-F5D0-7490-15CAC2192616}"/>
              </a:ext>
            </a:extLst>
          </p:cNvPr>
          <p:cNvSpPr/>
          <p:nvPr/>
        </p:nvSpPr>
        <p:spPr>
          <a:xfrm>
            <a:off x="361244" y="3105564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TEMP r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40">
            <a:extLst>
              <a:ext uri="{FF2B5EF4-FFF2-40B4-BE49-F238E27FC236}">
                <a16:creationId xmlns:a16="http://schemas.microsoft.com/office/drawing/2014/main" id="{72932D47-7401-BD0C-1398-71D005071D8D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1367216" y="2900143"/>
            <a:ext cx="433551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0">
            <a:extLst>
              <a:ext uri="{FF2B5EF4-FFF2-40B4-BE49-F238E27FC236}">
                <a16:creationId xmlns:a16="http://schemas.microsoft.com/office/drawing/2014/main" id="{6B924060-EC48-C426-185E-83D929F0F427}"/>
              </a:ext>
            </a:extLst>
          </p:cNvPr>
          <p:cNvSpPr/>
          <p:nvPr/>
        </p:nvSpPr>
        <p:spPr>
          <a:xfrm>
            <a:off x="1596536" y="3105564"/>
            <a:ext cx="40846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29" name="圆角矩形 17">
            <a:extLst>
              <a:ext uri="{FF2B5EF4-FFF2-40B4-BE49-F238E27FC236}">
                <a16:creationId xmlns:a16="http://schemas.microsoft.com/office/drawing/2014/main" id="{BBE79AEB-9463-B1AE-7A08-FD97B15520C7}"/>
              </a:ext>
            </a:extLst>
          </p:cNvPr>
          <p:cNvSpPr/>
          <p:nvPr/>
        </p:nvSpPr>
        <p:spPr>
          <a:xfrm>
            <a:off x="5292278" y="3078112"/>
            <a:ext cx="84167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SEQ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0" name="直线箭头连接符 49">
            <a:extLst>
              <a:ext uri="{FF2B5EF4-FFF2-40B4-BE49-F238E27FC236}">
                <a16:creationId xmlns:a16="http://schemas.microsoft.com/office/drawing/2014/main" id="{C4398CB4-4A1B-B469-D729-858CA812D486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 flipH="1">
            <a:off x="4638043" y="3541575"/>
            <a:ext cx="1075072" cy="2902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71">
            <a:extLst>
              <a:ext uri="{FF2B5EF4-FFF2-40B4-BE49-F238E27FC236}">
                <a16:creationId xmlns:a16="http://schemas.microsoft.com/office/drawing/2014/main" id="{DA2108DC-BD45-3A7C-5F55-20EBC3E57770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>
            <a:off x="5713115" y="3541575"/>
            <a:ext cx="975795" cy="2942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10">
            <a:extLst>
              <a:ext uri="{FF2B5EF4-FFF2-40B4-BE49-F238E27FC236}">
                <a16:creationId xmlns:a16="http://schemas.microsoft.com/office/drawing/2014/main" id="{BA913AFD-4013-8A70-F331-779E247474E7}"/>
              </a:ext>
            </a:extLst>
          </p:cNvPr>
          <p:cNvSpPr/>
          <p:nvPr/>
        </p:nvSpPr>
        <p:spPr>
          <a:xfrm>
            <a:off x="5292278" y="4491836"/>
            <a:ext cx="110704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MOVE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3" name="直线箭头连接符 40">
            <a:extLst>
              <a:ext uri="{FF2B5EF4-FFF2-40B4-BE49-F238E27FC236}">
                <a16:creationId xmlns:a16="http://schemas.microsoft.com/office/drawing/2014/main" id="{CB292102-9446-4D3D-031D-774E6151C2D2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5112759" y="4955299"/>
            <a:ext cx="733044" cy="2902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10">
            <a:extLst>
              <a:ext uri="{FF2B5EF4-FFF2-40B4-BE49-F238E27FC236}">
                <a16:creationId xmlns:a16="http://schemas.microsoft.com/office/drawing/2014/main" id="{5C22AB28-2ACB-EDB6-230F-24ED388DFC5C}"/>
              </a:ext>
            </a:extLst>
          </p:cNvPr>
          <p:cNvSpPr/>
          <p:nvPr/>
        </p:nvSpPr>
        <p:spPr>
          <a:xfrm>
            <a:off x="4566985" y="5245572"/>
            <a:ext cx="1091547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TEMP r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5" name="直线箭头连接符 40">
            <a:extLst>
              <a:ext uri="{FF2B5EF4-FFF2-40B4-BE49-F238E27FC236}">
                <a16:creationId xmlns:a16="http://schemas.microsoft.com/office/drawing/2014/main" id="{230C98E8-2A04-A1C3-2627-FF78AF76FD73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5845803" y="4955299"/>
            <a:ext cx="248299" cy="295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10">
            <a:extLst>
              <a:ext uri="{FF2B5EF4-FFF2-40B4-BE49-F238E27FC236}">
                <a16:creationId xmlns:a16="http://schemas.microsoft.com/office/drawing/2014/main" id="{75490499-0960-1D21-2033-2B2FA6F4FC3A}"/>
              </a:ext>
            </a:extLst>
          </p:cNvPr>
          <p:cNvSpPr/>
          <p:nvPr/>
        </p:nvSpPr>
        <p:spPr>
          <a:xfrm>
            <a:off x="5862241" y="5250948"/>
            <a:ext cx="46372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0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37" name="圆角矩形 17">
            <a:extLst>
              <a:ext uri="{FF2B5EF4-FFF2-40B4-BE49-F238E27FC236}">
                <a16:creationId xmlns:a16="http://schemas.microsoft.com/office/drawing/2014/main" id="{9B82D32D-E61E-97A5-48E3-54BB4F74BAA4}"/>
              </a:ext>
            </a:extLst>
          </p:cNvPr>
          <p:cNvSpPr/>
          <p:nvPr/>
        </p:nvSpPr>
        <p:spPr>
          <a:xfrm>
            <a:off x="6304655" y="3835792"/>
            <a:ext cx="76850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SEQ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49">
            <a:extLst>
              <a:ext uri="{FF2B5EF4-FFF2-40B4-BE49-F238E27FC236}">
                <a16:creationId xmlns:a16="http://schemas.microsoft.com/office/drawing/2014/main" id="{4957CAE5-AA10-70B9-BAD0-017E99155A75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flipH="1">
            <a:off x="5845803" y="4299255"/>
            <a:ext cx="843107" cy="1925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71">
            <a:extLst>
              <a:ext uri="{FF2B5EF4-FFF2-40B4-BE49-F238E27FC236}">
                <a16:creationId xmlns:a16="http://schemas.microsoft.com/office/drawing/2014/main" id="{6B000F0F-8C9C-10FB-2C14-810C41842F8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842445" y="4299255"/>
            <a:ext cx="958040" cy="218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17">
            <a:extLst>
              <a:ext uri="{FF2B5EF4-FFF2-40B4-BE49-F238E27FC236}">
                <a16:creationId xmlns:a16="http://schemas.microsoft.com/office/drawing/2014/main" id="{4E3A0B62-4FE9-8416-0FBD-A302FE23868E}"/>
              </a:ext>
            </a:extLst>
          </p:cNvPr>
          <p:cNvSpPr/>
          <p:nvPr/>
        </p:nvSpPr>
        <p:spPr>
          <a:xfrm>
            <a:off x="7366638" y="4517462"/>
            <a:ext cx="86769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SEQ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9">
            <a:extLst>
              <a:ext uri="{FF2B5EF4-FFF2-40B4-BE49-F238E27FC236}">
                <a16:creationId xmlns:a16="http://schemas.microsoft.com/office/drawing/2014/main" id="{73CEC6B0-299A-180C-E160-6690064C4EA7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 flipH="1">
            <a:off x="7177402" y="4980925"/>
            <a:ext cx="623083" cy="2700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71">
            <a:extLst>
              <a:ext uri="{FF2B5EF4-FFF2-40B4-BE49-F238E27FC236}">
                <a16:creationId xmlns:a16="http://schemas.microsoft.com/office/drawing/2014/main" id="{DF52629C-9D8E-6BBA-C39D-2E8C87C1D56B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7800485" y="4980925"/>
            <a:ext cx="600682" cy="2700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18">
            <a:extLst>
              <a:ext uri="{FF2B5EF4-FFF2-40B4-BE49-F238E27FC236}">
                <a16:creationId xmlns:a16="http://schemas.microsoft.com/office/drawing/2014/main" id="{BA4498D4-51D9-E879-630C-F3BA72FB75B0}"/>
              </a:ext>
            </a:extLst>
          </p:cNvPr>
          <p:cNvSpPr/>
          <p:nvPr/>
        </p:nvSpPr>
        <p:spPr>
          <a:xfrm>
            <a:off x="6688910" y="5250948"/>
            <a:ext cx="97698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4" name="圆角矩形 20">
            <a:extLst>
              <a:ext uri="{FF2B5EF4-FFF2-40B4-BE49-F238E27FC236}">
                <a16:creationId xmlns:a16="http://schemas.microsoft.com/office/drawing/2014/main" id="{30EF5F14-142C-49E1-A9F6-2CB8B67AEFB4}"/>
              </a:ext>
            </a:extLst>
          </p:cNvPr>
          <p:cNvSpPr/>
          <p:nvPr/>
        </p:nvSpPr>
        <p:spPr>
          <a:xfrm>
            <a:off x="6914340" y="5979924"/>
            <a:ext cx="52375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5" name="直线箭头连接符 52">
            <a:extLst>
              <a:ext uri="{FF2B5EF4-FFF2-40B4-BE49-F238E27FC236}">
                <a16:creationId xmlns:a16="http://schemas.microsoft.com/office/drawing/2014/main" id="{A2DFCDD9-E4FB-7621-BE6D-519957E5F07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7176218" y="5714411"/>
            <a:ext cx="118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18">
            <a:extLst>
              <a:ext uri="{FF2B5EF4-FFF2-40B4-BE49-F238E27FC236}">
                <a16:creationId xmlns:a16="http://schemas.microsoft.com/office/drawing/2014/main" id="{01CA2316-F57B-04C6-DF41-B15999B11191}"/>
              </a:ext>
            </a:extLst>
          </p:cNvPr>
          <p:cNvSpPr/>
          <p:nvPr/>
        </p:nvSpPr>
        <p:spPr>
          <a:xfrm>
            <a:off x="7875665" y="5250948"/>
            <a:ext cx="105100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7" name="圆角矩形 20">
            <a:extLst>
              <a:ext uri="{FF2B5EF4-FFF2-40B4-BE49-F238E27FC236}">
                <a16:creationId xmlns:a16="http://schemas.microsoft.com/office/drawing/2014/main" id="{1A3EF5F6-0119-468F-F308-CB28BDDFCC3A}"/>
              </a:ext>
            </a:extLst>
          </p:cNvPr>
          <p:cNvSpPr/>
          <p:nvPr/>
        </p:nvSpPr>
        <p:spPr>
          <a:xfrm>
            <a:off x="8056514" y="5979924"/>
            <a:ext cx="69725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join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8" name="直线箭头连接符 52">
            <a:extLst>
              <a:ext uri="{FF2B5EF4-FFF2-40B4-BE49-F238E27FC236}">
                <a16:creationId xmlns:a16="http://schemas.microsoft.com/office/drawing/2014/main" id="{21423A6D-517D-30F9-9010-BB5B5CE04A59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8401167" y="5714411"/>
            <a:ext cx="397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8715BF4-CE1D-6716-0004-DC49E02E4AF1}"/>
              </a:ext>
            </a:extLst>
          </p:cNvPr>
          <p:cNvSpPr txBox="1"/>
          <p:nvPr/>
        </p:nvSpPr>
        <p:spPr>
          <a:xfrm>
            <a:off x="361245" y="4749193"/>
            <a:ext cx="3576808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1. A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tree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rewritten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into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a</a:t>
            </a:r>
            <a:r>
              <a:rPr kumimoji="1" lang="zh-CN" altLang="en-US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list</a:t>
            </a:r>
            <a:r>
              <a:rPr kumimoji="1" lang="zh-CN" altLang="en-US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of</a:t>
            </a:r>
            <a:r>
              <a:rPr kumimoji="1" lang="zh-CN" altLang="en-US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canonical</a:t>
            </a:r>
            <a:r>
              <a:rPr kumimoji="1" lang="zh-CN" alt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trees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without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SEQ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or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ESEQ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245068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9" grpId="0" animBg="1"/>
      <p:bldP spid="37" grpId="0" animBg="1"/>
      <p:bldP spid="40" grpId="0" animBg="1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10">
            <a:extLst>
              <a:ext uri="{FF2B5EF4-FFF2-40B4-BE49-F238E27FC236}">
                <a16:creationId xmlns:a16="http://schemas.microsoft.com/office/drawing/2014/main" id="{44F459FF-C106-C038-6375-5AD259CFF747}"/>
              </a:ext>
            </a:extLst>
          </p:cNvPr>
          <p:cNvSpPr/>
          <p:nvPr/>
        </p:nvSpPr>
        <p:spPr>
          <a:xfrm>
            <a:off x="6532630" y="4850297"/>
            <a:ext cx="2491501" cy="1720322"/>
          </a:xfrm>
          <a:prstGeom prst="roundRect">
            <a:avLst>
              <a:gd name="adj" fmla="val 504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51" name="圆角矩形 10">
            <a:extLst>
              <a:ext uri="{FF2B5EF4-FFF2-40B4-BE49-F238E27FC236}">
                <a16:creationId xmlns:a16="http://schemas.microsoft.com/office/drawing/2014/main" id="{68D11E5A-3BD8-66F0-D39C-6E57D0EFA479}"/>
              </a:ext>
            </a:extLst>
          </p:cNvPr>
          <p:cNvSpPr/>
          <p:nvPr/>
        </p:nvSpPr>
        <p:spPr>
          <a:xfrm>
            <a:off x="4014690" y="3711609"/>
            <a:ext cx="2491501" cy="2166826"/>
          </a:xfrm>
          <a:prstGeom prst="roundRect">
            <a:avLst>
              <a:gd name="adj" fmla="val 504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9" name="圆角矩形 10">
            <a:extLst>
              <a:ext uri="{FF2B5EF4-FFF2-40B4-BE49-F238E27FC236}">
                <a16:creationId xmlns:a16="http://schemas.microsoft.com/office/drawing/2014/main" id="{6BD16946-BA0E-CBA7-C945-04FDF9CFACA0}"/>
              </a:ext>
            </a:extLst>
          </p:cNvPr>
          <p:cNvSpPr/>
          <p:nvPr/>
        </p:nvSpPr>
        <p:spPr>
          <a:xfrm>
            <a:off x="284165" y="2285254"/>
            <a:ext cx="3501828" cy="2166826"/>
          </a:xfrm>
          <a:prstGeom prst="roundRect">
            <a:avLst>
              <a:gd name="adj" fmla="val 5047"/>
            </a:avLst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6252EB4-23B6-4637-4E8F-3885DEA7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E79C4-BEF7-D3E4-DA40-C8F10D201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26" y="953061"/>
            <a:ext cx="8449733" cy="1174790"/>
          </a:xfrm>
        </p:spPr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mismatches?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transform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stages</a:t>
            </a:r>
            <a:r>
              <a:rPr kumimoji="1" lang="en-US" altLang="zh-CN" dirty="0"/>
              <a:t>:</a:t>
            </a:r>
          </a:p>
        </p:txBody>
      </p:sp>
      <p:sp>
        <p:nvSpPr>
          <p:cNvPr id="5" name="圆角矩形 10">
            <a:extLst>
              <a:ext uri="{FF2B5EF4-FFF2-40B4-BE49-F238E27FC236}">
                <a16:creationId xmlns:a16="http://schemas.microsoft.com/office/drawing/2014/main" id="{7342EC16-F1C1-165C-C7DC-C2AE7EB1869B}"/>
              </a:ext>
            </a:extLst>
          </p:cNvPr>
          <p:cNvSpPr/>
          <p:nvPr/>
        </p:nvSpPr>
        <p:spPr>
          <a:xfrm>
            <a:off x="808476" y="2436680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MOVE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7" name="圆角矩形 18">
            <a:extLst>
              <a:ext uri="{FF2B5EF4-FFF2-40B4-BE49-F238E27FC236}">
                <a16:creationId xmlns:a16="http://schemas.microsoft.com/office/drawing/2014/main" id="{335777FD-DD0D-8448-3C59-D8FD8E64C9F5}"/>
              </a:ext>
            </a:extLst>
          </p:cNvPr>
          <p:cNvSpPr/>
          <p:nvPr/>
        </p:nvSpPr>
        <p:spPr>
          <a:xfrm>
            <a:off x="4148657" y="3831848"/>
            <a:ext cx="97877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8" name="圆角矩形 20">
            <a:extLst>
              <a:ext uri="{FF2B5EF4-FFF2-40B4-BE49-F238E27FC236}">
                <a16:creationId xmlns:a16="http://schemas.microsoft.com/office/drawing/2014/main" id="{C3A0F4B2-82A4-F9E7-26E3-6A915553FD02}"/>
              </a:ext>
            </a:extLst>
          </p:cNvPr>
          <p:cNvSpPr/>
          <p:nvPr/>
        </p:nvSpPr>
        <p:spPr>
          <a:xfrm>
            <a:off x="4393034" y="4520032"/>
            <a:ext cx="47501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f1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9" name="圆角矩形 21">
            <a:extLst>
              <a:ext uri="{FF2B5EF4-FFF2-40B4-BE49-F238E27FC236}">
                <a16:creationId xmlns:a16="http://schemas.microsoft.com/office/drawing/2014/main" id="{E7BAFE8B-B70B-5F13-3FF7-8483253586B2}"/>
              </a:ext>
            </a:extLst>
          </p:cNvPr>
          <p:cNvSpPr/>
          <p:nvPr/>
        </p:nvSpPr>
        <p:spPr>
          <a:xfrm>
            <a:off x="2520934" y="3097498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CJUMP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0" name="圆角矩形 22">
            <a:extLst>
              <a:ext uri="{FF2B5EF4-FFF2-40B4-BE49-F238E27FC236}">
                <a16:creationId xmlns:a16="http://schemas.microsoft.com/office/drawing/2014/main" id="{75AD6D7D-6A9C-56D6-AAB7-7BE4EE3AED15}"/>
              </a:ext>
            </a:extLst>
          </p:cNvPr>
          <p:cNvSpPr/>
          <p:nvPr/>
        </p:nvSpPr>
        <p:spPr>
          <a:xfrm>
            <a:off x="1173273" y="3831848"/>
            <a:ext cx="35379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&gt;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圆角矩形 23">
            <a:extLst>
              <a:ext uri="{FF2B5EF4-FFF2-40B4-BE49-F238E27FC236}">
                <a16:creationId xmlns:a16="http://schemas.microsoft.com/office/drawing/2014/main" id="{F50A282B-D82D-EF3E-2CBF-3CFFC6DFD596}"/>
              </a:ext>
            </a:extLst>
          </p:cNvPr>
          <p:cNvSpPr/>
          <p:nvPr/>
        </p:nvSpPr>
        <p:spPr>
          <a:xfrm>
            <a:off x="1662866" y="3831848"/>
            <a:ext cx="377435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a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2" name="圆角矩形 24">
            <a:extLst>
              <a:ext uri="{FF2B5EF4-FFF2-40B4-BE49-F238E27FC236}">
                <a16:creationId xmlns:a16="http://schemas.microsoft.com/office/drawing/2014/main" id="{CDFC7617-22D0-5AB4-006C-B03E962004A1}"/>
              </a:ext>
            </a:extLst>
          </p:cNvPr>
          <p:cNvSpPr/>
          <p:nvPr/>
        </p:nvSpPr>
        <p:spPr>
          <a:xfrm>
            <a:off x="2123918" y="3831848"/>
            <a:ext cx="394268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b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3" name="圆角矩形 25">
            <a:extLst>
              <a:ext uri="{FF2B5EF4-FFF2-40B4-BE49-F238E27FC236}">
                <a16:creationId xmlns:a16="http://schemas.microsoft.com/office/drawing/2014/main" id="{D33C7B91-DCE2-9A6C-FF96-1BA95CAE68DC}"/>
              </a:ext>
            </a:extLst>
          </p:cNvPr>
          <p:cNvSpPr/>
          <p:nvPr/>
        </p:nvSpPr>
        <p:spPr>
          <a:xfrm>
            <a:off x="2600742" y="3831848"/>
            <a:ext cx="491162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4" name="圆角矩形 26">
            <a:extLst>
              <a:ext uri="{FF2B5EF4-FFF2-40B4-BE49-F238E27FC236}">
                <a16:creationId xmlns:a16="http://schemas.microsoft.com/office/drawing/2014/main" id="{EDB43F3B-5BA7-800D-1577-943FAB0723E7}"/>
              </a:ext>
            </a:extLst>
          </p:cNvPr>
          <p:cNvSpPr/>
          <p:nvPr/>
        </p:nvSpPr>
        <p:spPr>
          <a:xfrm>
            <a:off x="3182953" y="3831848"/>
            <a:ext cx="49116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f1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40">
            <a:extLst>
              <a:ext uri="{FF2B5EF4-FFF2-40B4-BE49-F238E27FC236}">
                <a16:creationId xmlns:a16="http://schemas.microsoft.com/office/drawing/2014/main" id="{A4CED4AE-0540-AC6E-4CB6-3A55187664EA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flipH="1">
            <a:off x="919984" y="2900143"/>
            <a:ext cx="447232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52">
            <a:extLst>
              <a:ext uri="{FF2B5EF4-FFF2-40B4-BE49-F238E27FC236}">
                <a16:creationId xmlns:a16="http://schemas.microsoft.com/office/drawing/2014/main" id="{FA73517A-A92E-632B-6B22-F9ED78A256C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630544" y="4295311"/>
            <a:ext cx="7499" cy="224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55">
            <a:extLst>
              <a:ext uri="{FF2B5EF4-FFF2-40B4-BE49-F238E27FC236}">
                <a16:creationId xmlns:a16="http://schemas.microsoft.com/office/drawing/2014/main" id="{66221939-D4F2-7658-7087-45869275879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350171" y="3560961"/>
            <a:ext cx="1729503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58">
            <a:extLst>
              <a:ext uri="{FF2B5EF4-FFF2-40B4-BE49-F238E27FC236}">
                <a16:creationId xmlns:a16="http://schemas.microsoft.com/office/drawing/2014/main" id="{7BDAA5C3-FC3D-2A12-C6C6-54231EA9D00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851584" y="3560961"/>
            <a:ext cx="1228090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61">
            <a:extLst>
              <a:ext uri="{FF2B5EF4-FFF2-40B4-BE49-F238E27FC236}">
                <a16:creationId xmlns:a16="http://schemas.microsoft.com/office/drawing/2014/main" id="{450781E9-0678-4A02-621F-08ADB873E4F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2321052" y="3560961"/>
            <a:ext cx="758622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64">
            <a:extLst>
              <a:ext uri="{FF2B5EF4-FFF2-40B4-BE49-F238E27FC236}">
                <a16:creationId xmlns:a16="http://schemas.microsoft.com/office/drawing/2014/main" id="{57FF4578-F0B4-60BD-ABC4-28B748ACF61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2846323" y="3560961"/>
            <a:ext cx="23335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68">
            <a:extLst>
              <a:ext uri="{FF2B5EF4-FFF2-40B4-BE49-F238E27FC236}">
                <a16:creationId xmlns:a16="http://schemas.microsoft.com/office/drawing/2014/main" id="{9CB44B6E-D9F5-0CFD-085C-41D08215133B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3079674" y="3560961"/>
            <a:ext cx="34886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10">
            <a:extLst>
              <a:ext uri="{FF2B5EF4-FFF2-40B4-BE49-F238E27FC236}">
                <a16:creationId xmlns:a16="http://schemas.microsoft.com/office/drawing/2014/main" id="{A5BFAFF9-6990-F5D0-7490-15CAC2192616}"/>
              </a:ext>
            </a:extLst>
          </p:cNvPr>
          <p:cNvSpPr/>
          <p:nvPr/>
        </p:nvSpPr>
        <p:spPr>
          <a:xfrm>
            <a:off x="361244" y="3105564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TEMP r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40">
            <a:extLst>
              <a:ext uri="{FF2B5EF4-FFF2-40B4-BE49-F238E27FC236}">
                <a16:creationId xmlns:a16="http://schemas.microsoft.com/office/drawing/2014/main" id="{72932D47-7401-BD0C-1398-71D005071D8D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1367216" y="2900143"/>
            <a:ext cx="433551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0">
            <a:extLst>
              <a:ext uri="{FF2B5EF4-FFF2-40B4-BE49-F238E27FC236}">
                <a16:creationId xmlns:a16="http://schemas.microsoft.com/office/drawing/2014/main" id="{6B924060-EC48-C426-185E-83D929F0F427}"/>
              </a:ext>
            </a:extLst>
          </p:cNvPr>
          <p:cNvSpPr/>
          <p:nvPr/>
        </p:nvSpPr>
        <p:spPr>
          <a:xfrm>
            <a:off x="1596536" y="3105564"/>
            <a:ext cx="40846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32" name="圆角矩形 10">
            <a:extLst>
              <a:ext uri="{FF2B5EF4-FFF2-40B4-BE49-F238E27FC236}">
                <a16:creationId xmlns:a16="http://schemas.microsoft.com/office/drawing/2014/main" id="{BA913AFD-4013-8A70-F331-779E247474E7}"/>
              </a:ext>
            </a:extLst>
          </p:cNvPr>
          <p:cNvSpPr/>
          <p:nvPr/>
        </p:nvSpPr>
        <p:spPr>
          <a:xfrm>
            <a:off x="5292278" y="4491836"/>
            <a:ext cx="110704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MOVE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3" name="直线箭头连接符 40">
            <a:extLst>
              <a:ext uri="{FF2B5EF4-FFF2-40B4-BE49-F238E27FC236}">
                <a16:creationId xmlns:a16="http://schemas.microsoft.com/office/drawing/2014/main" id="{CB292102-9446-4D3D-031D-774E6151C2D2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5112759" y="4955299"/>
            <a:ext cx="733044" cy="2902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10">
            <a:extLst>
              <a:ext uri="{FF2B5EF4-FFF2-40B4-BE49-F238E27FC236}">
                <a16:creationId xmlns:a16="http://schemas.microsoft.com/office/drawing/2014/main" id="{5C22AB28-2ACB-EDB6-230F-24ED388DFC5C}"/>
              </a:ext>
            </a:extLst>
          </p:cNvPr>
          <p:cNvSpPr/>
          <p:nvPr/>
        </p:nvSpPr>
        <p:spPr>
          <a:xfrm>
            <a:off x="4566985" y="5245572"/>
            <a:ext cx="1091547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TEMP r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5" name="直线箭头连接符 40">
            <a:extLst>
              <a:ext uri="{FF2B5EF4-FFF2-40B4-BE49-F238E27FC236}">
                <a16:creationId xmlns:a16="http://schemas.microsoft.com/office/drawing/2014/main" id="{230C98E8-2A04-A1C3-2627-FF78AF76FD73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5845803" y="4955299"/>
            <a:ext cx="248299" cy="295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10">
            <a:extLst>
              <a:ext uri="{FF2B5EF4-FFF2-40B4-BE49-F238E27FC236}">
                <a16:creationId xmlns:a16="http://schemas.microsoft.com/office/drawing/2014/main" id="{75490499-0960-1D21-2033-2B2FA6F4FC3A}"/>
              </a:ext>
            </a:extLst>
          </p:cNvPr>
          <p:cNvSpPr/>
          <p:nvPr/>
        </p:nvSpPr>
        <p:spPr>
          <a:xfrm>
            <a:off x="5862241" y="5250948"/>
            <a:ext cx="46372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0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3" name="圆角矩形 18">
            <a:extLst>
              <a:ext uri="{FF2B5EF4-FFF2-40B4-BE49-F238E27FC236}">
                <a16:creationId xmlns:a16="http://schemas.microsoft.com/office/drawing/2014/main" id="{BA4498D4-51D9-E879-630C-F3BA72FB75B0}"/>
              </a:ext>
            </a:extLst>
          </p:cNvPr>
          <p:cNvSpPr/>
          <p:nvPr/>
        </p:nvSpPr>
        <p:spPr>
          <a:xfrm>
            <a:off x="6688910" y="5250948"/>
            <a:ext cx="97698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4" name="圆角矩形 20">
            <a:extLst>
              <a:ext uri="{FF2B5EF4-FFF2-40B4-BE49-F238E27FC236}">
                <a16:creationId xmlns:a16="http://schemas.microsoft.com/office/drawing/2014/main" id="{30EF5F14-142C-49E1-A9F6-2CB8B67AEFB4}"/>
              </a:ext>
            </a:extLst>
          </p:cNvPr>
          <p:cNvSpPr/>
          <p:nvPr/>
        </p:nvSpPr>
        <p:spPr>
          <a:xfrm>
            <a:off x="6914340" y="5979924"/>
            <a:ext cx="52375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5" name="直线箭头连接符 52">
            <a:extLst>
              <a:ext uri="{FF2B5EF4-FFF2-40B4-BE49-F238E27FC236}">
                <a16:creationId xmlns:a16="http://schemas.microsoft.com/office/drawing/2014/main" id="{A2DFCDD9-E4FB-7621-BE6D-519957E5F07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7176218" y="5714411"/>
            <a:ext cx="118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18">
            <a:extLst>
              <a:ext uri="{FF2B5EF4-FFF2-40B4-BE49-F238E27FC236}">
                <a16:creationId xmlns:a16="http://schemas.microsoft.com/office/drawing/2014/main" id="{01CA2316-F57B-04C6-DF41-B15999B11191}"/>
              </a:ext>
            </a:extLst>
          </p:cNvPr>
          <p:cNvSpPr/>
          <p:nvPr/>
        </p:nvSpPr>
        <p:spPr>
          <a:xfrm>
            <a:off x="7875665" y="5250948"/>
            <a:ext cx="105100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7" name="圆角矩形 20">
            <a:extLst>
              <a:ext uri="{FF2B5EF4-FFF2-40B4-BE49-F238E27FC236}">
                <a16:creationId xmlns:a16="http://schemas.microsoft.com/office/drawing/2014/main" id="{1A3EF5F6-0119-468F-F308-CB28BDDFCC3A}"/>
              </a:ext>
            </a:extLst>
          </p:cNvPr>
          <p:cNvSpPr/>
          <p:nvPr/>
        </p:nvSpPr>
        <p:spPr>
          <a:xfrm>
            <a:off x="8056514" y="5979924"/>
            <a:ext cx="69725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join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8" name="直线箭头连接符 52">
            <a:extLst>
              <a:ext uri="{FF2B5EF4-FFF2-40B4-BE49-F238E27FC236}">
                <a16:creationId xmlns:a16="http://schemas.microsoft.com/office/drawing/2014/main" id="{21423A6D-517D-30F9-9010-BB5B5CE04A59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8401167" y="5714411"/>
            <a:ext cx="397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8715BF4-CE1D-6716-0004-DC49E02E4AF1}"/>
              </a:ext>
            </a:extLst>
          </p:cNvPr>
          <p:cNvSpPr txBox="1"/>
          <p:nvPr/>
        </p:nvSpPr>
        <p:spPr>
          <a:xfrm>
            <a:off x="361245" y="4749193"/>
            <a:ext cx="3576808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1" lang="en-US" altLang="zh-CN" sz="2600" dirty="0">
                <a:solidFill>
                  <a:prstClr val="black"/>
                </a:solidFill>
              </a:rPr>
              <a:t>2. This list is grouped into </a:t>
            </a:r>
            <a:r>
              <a:rPr kumimoji="1" lang="en-US" altLang="zh-CN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a set of basic blocks</a:t>
            </a:r>
            <a:r>
              <a:rPr kumimoji="1" lang="en-US" altLang="zh-CN" sz="2600" dirty="0">
                <a:solidFill>
                  <a:prstClr val="black"/>
                </a:solidFill>
              </a:rPr>
              <a:t>, which contain </a:t>
            </a:r>
            <a:r>
              <a:rPr kumimoji="1" lang="en-US" altLang="zh-CN" sz="2600" i="1" dirty="0">
                <a:solidFill>
                  <a:prstClr val="black"/>
                </a:solidFill>
              </a:rPr>
              <a:t>no internal jumps or labels</a:t>
            </a:r>
            <a:r>
              <a:rPr kumimoji="1" lang="en-US" altLang="zh-CN" sz="26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295D4D-5A61-3318-6B52-F0D1CC940355}"/>
              </a:ext>
            </a:extLst>
          </p:cNvPr>
          <p:cNvSpPr txBox="1"/>
          <p:nvPr/>
        </p:nvSpPr>
        <p:spPr>
          <a:xfrm>
            <a:off x="3117543" y="2311759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B1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9470537-EB6D-109B-E2AF-8867471B4F9C}"/>
              </a:ext>
            </a:extLst>
          </p:cNvPr>
          <p:cNvSpPr txBox="1"/>
          <p:nvPr/>
        </p:nvSpPr>
        <p:spPr>
          <a:xfrm>
            <a:off x="5852709" y="3673242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</a:rPr>
              <a:t>B2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DA22FBD-6BF1-5A64-B55A-729DB68FB8C7}"/>
              </a:ext>
            </a:extLst>
          </p:cNvPr>
          <p:cNvSpPr txBox="1"/>
          <p:nvPr/>
        </p:nvSpPr>
        <p:spPr>
          <a:xfrm>
            <a:off x="8336925" y="4805826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B3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22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10">
            <a:extLst>
              <a:ext uri="{FF2B5EF4-FFF2-40B4-BE49-F238E27FC236}">
                <a16:creationId xmlns:a16="http://schemas.microsoft.com/office/drawing/2014/main" id="{44F459FF-C106-C038-6375-5AD259CFF747}"/>
              </a:ext>
            </a:extLst>
          </p:cNvPr>
          <p:cNvSpPr/>
          <p:nvPr/>
        </p:nvSpPr>
        <p:spPr>
          <a:xfrm>
            <a:off x="6532630" y="4850297"/>
            <a:ext cx="2491501" cy="1720322"/>
          </a:xfrm>
          <a:prstGeom prst="roundRect">
            <a:avLst>
              <a:gd name="adj" fmla="val 504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51" name="圆角矩形 10">
            <a:extLst>
              <a:ext uri="{FF2B5EF4-FFF2-40B4-BE49-F238E27FC236}">
                <a16:creationId xmlns:a16="http://schemas.microsoft.com/office/drawing/2014/main" id="{68D11E5A-3BD8-66F0-D39C-6E57D0EFA479}"/>
              </a:ext>
            </a:extLst>
          </p:cNvPr>
          <p:cNvSpPr/>
          <p:nvPr/>
        </p:nvSpPr>
        <p:spPr>
          <a:xfrm>
            <a:off x="4014690" y="3711609"/>
            <a:ext cx="2491501" cy="2166826"/>
          </a:xfrm>
          <a:prstGeom prst="roundRect">
            <a:avLst>
              <a:gd name="adj" fmla="val 504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9" name="圆角矩形 10">
            <a:extLst>
              <a:ext uri="{FF2B5EF4-FFF2-40B4-BE49-F238E27FC236}">
                <a16:creationId xmlns:a16="http://schemas.microsoft.com/office/drawing/2014/main" id="{6BD16946-BA0E-CBA7-C945-04FDF9CFACA0}"/>
              </a:ext>
            </a:extLst>
          </p:cNvPr>
          <p:cNvSpPr/>
          <p:nvPr/>
        </p:nvSpPr>
        <p:spPr>
          <a:xfrm>
            <a:off x="284165" y="2285254"/>
            <a:ext cx="3501828" cy="2166826"/>
          </a:xfrm>
          <a:prstGeom prst="roundRect">
            <a:avLst>
              <a:gd name="adj" fmla="val 5047"/>
            </a:avLst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6252EB4-23B6-4637-4E8F-3885DEA7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E79C4-BEF7-D3E4-DA40-C8F10D201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26" y="953061"/>
            <a:ext cx="8449733" cy="1174790"/>
          </a:xfrm>
        </p:spPr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mismatches?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transform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stages</a:t>
            </a:r>
            <a:r>
              <a:rPr kumimoji="1" lang="en-US" altLang="zh-CN" dirty="0"/>
              <a:t>:</a:t>
            </a:r>
          </a:p>
        </p:txBody>
      </p:sp>
      <p:sp>
        <p:nvSpPr>
          <p:cNvPr id="5" name="圆角矩形 10">
            <a:extLst>
              <a:ext uri="{FF2B5EF4-FFF2-40B4-BE49-F238E27FC236}">
                <a16:creationId xmlns:a16="http://schemas.microsoft.com/office/drawing/2014/main" id="{7342EC16-F1C1-165C-C7DC-C2AE7EB1869B}"/>
              </a:ext>
            </a:extLst>
          </p:cNvPr>
          <p:cNvSpPr/>
          <p:nvPr/>
        </p:nvSpPr>
        <p:spPr>
          <a:xfrm>
            <a:off x="808476" y="2436680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MOVE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7" name="圆角矩形 18">
            <a:extLst>
              <a:ext uri="{FF2B5EF4-FFF2-40B4-BE49-F238E27FC236}">
                <a16:creationId xmlns:a16="http://schemas.microsoft.com/office/drawing/2014/main" id="{335777FD-DD0D-8448-3C59-D8FD8E64C9F5}"/>
              </a:ext>
            </a:extLst>
          </p:cNvPr>
          <p:cNvSpPr/>
          <p:nvPr/>
        </p:nvSpPr>
        <p:spPr>
          <a:xfrm>
            <a:off x="4148657" y="3831848"/>
            <a:ext cx="97877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8" name="圆角矩形 20">
            <a:extLst>
              <a:ext uri="{FF2B5EF4-FFF2-40B4-BE49-F238E27FC236}">
                <a16:creationId xmlns:a16="http://schemas.microsoft.com/office/drawing/2014/main" id="{C3A0F4B2-82A4-F9E7-26E3-6A915553FD02}"/>
              </a:ext>
            </a:extLst>
          </p:cNvPr>
          <p:cNvSpPr/>
          <p:nvPr/>
        </p:nvSpPr>
        <p:spPr>
          <a:xfrm>
            <a:off x="4393034" y="4520032"/>
            <a:ext cx="47501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f1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9" name="圆角矩形 21">
            <a:extLst>
              <a:ext uri="{FF2B5EF4-FFF2-40B4-BE49-F238E27FC236}">
                <a16:creationId xmlns:a16="http://schemas.microsoft.com/office/drawing/2014/main" id="{E7BAFE8B-B70B-5F13-3FF7-8483253586B2}"/>
              </a:ext>
            </a:extLst>
          </p:cNvPr>
          <p:cNvSpPr/>
          <p:nvPr/>
        </p:nvSpPr>
        <p:spPr>
          <a:xfrm>
            <a:off x="2520934" y="3097498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CJUMP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0" name="圆角矩形 22">
            <a:extLst>
              <a:ext uri="{FF2B5EF4-FFF2-40B4-BE49-F238E27FC236}">
                <a16:creationId xmlns:a16="http://schemas.microsoft.com/office/drawing/2014/main" id="{75AD6D7D-6A9C-56D6-AAB7-7BE4EE3AED15}"/>
              </a:ext>
            </a:extLst>
          </p:cNvPr>
          <p:cNvSpPr/>
          <p:nvPr/>
        </p:nvSpPr>
        <p:spPr>
          <a:xfrm>
            <a:off x="1173273" y="3831848"/>
            <a:ext cx="35379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&gt;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圆角矩形 23">
            <a:extLst>
              <a:ext uri="{FF2B5EF4-FFF2-40B4-BE49-F238E27FC236}">
                <a16:creationId xmlns:a16="http://schemas.microsoft.com/office/drawing/2014/main" id="{F50A282B-D82D-EF3E-2CBF-3CFFC6DFD596}"/>
              </a:ext>
            </a:extLst>
          </p:cNvPr>
          <p:cNvSpPr/>
          <p:nvPr/>
        </p:nvSpPr>
        <p:spPr>
          <a:xfrm>
            <a:off x="1662866" y="3831848"/>
            <a:ext cx="377435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a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2" name="圆角矩形 24">
            <a:extLst>
              <a:ext uri="{FF2B5EF4-FFF2-40B4-BE49-F238E27FC236}">
                <a16:creationId xmlns:a16="http://schemas.microsoft.com/office/drawing/2014/main" id="{CDFC7617-22D0-5AB4-006C-B03E962004A1}"/>
              </a:ext>
            </a:extLst>
          </p:cNvPr>
          <p:cNvSpPr/>
          <p:nvPr/>
        </p:nvSpPr>
        <p:spPr>
          <a:xfrm>
            <a:off x="2123918" y="3831848"/>
            <a:ext cx="394268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b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3" name="圆角矩形 25">
            <a:extLst>
              <a:ext uri="{FF2B5EF4-FFF2-40B4-BE49-F238E27FC236}">
                <a16:creationId xmlns:a16="http://schemas.microsoft.com/office/drawing/2014/main" id="{D33C7B91-DCE2-9A6C-FF96-1BA95CAE68DC}"/>
              </a:ext>
            </a:extLst>
          </p:cNvPr>
          <p:cNvSpPr/>
          <p:nvPr/>
        </p:nvSpPr>
        <p:spPr>
          <a:xfrm>
            <a:off x="2600742" y="3831848"/>
            <a:ext cx="491162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4" name="圆角矩形 26">
            <a:extLst>
              <a:ext uri="{FF2B5EF4-FFF2-40B4-BE49-F238E27FC236}">
                <a16:creationId xmlns:a16="http://schemas.microsoft.com/office/drawing/2014/main" id="{EDB43F3B-5BA7-800D-1577-943FAB0723E7}"/>
              </a:ext>
            </a:extLst>
          </p:cNvPr>
          <p:cNvSpPr/>
          <p:nvPr/>
        </p:nvSpPr>
        <p:spPr>
          <a:xfrm>
            <a:off x="3182953" y="3831848"/>
            <a:ext cx="49116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f1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40">
            <a:extLst>
              <a:ext uri="{FF2B5EF4-FFF2-40B4-BE49-F238E27FC236}">
                <a16:creationId xmlns:a16="http://schemas.microsoft.com/office/drawing/2014/main" id="{A4CED4AE-0540-AC6E-4CB6-3A55187664EA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flipH="1">
            <a:off x="919984" y="2900143"/>
            <a:ext cx="447232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52">
            <a:extLst>
              <a:ext uri="{FF2B5EF4-FFF2-40B4-BE49-F238E27FC236}">
                <a16:creationId xmlns:a16="http://schemas.microsoft.com/office/drawing/2014/main" id="{FA73517A-A92E-632B-6B22-F9ED78A256C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630544" y="4295311"/>
            <a:ext cx="7499" cy="224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55">
            <a:extLst>
              <a:ext uri="{FF2B5EF4-FFF2-40B4-BE49-F238E27FC236}">
                <a16:creationId xmlns:a16="http://schemas.microsoft.com/office/drawing/2014/main" id="{66221939-D4F2-7658-7087-45869275879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350171" y="3560961"/>
            <a:ext cx="1729503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58">
            <a:extLst>
              <a:ext uri="{FF2B5EF4-FFF2-40B4-BE49-F238E27FC236}">
                <a16:creationId xmlns:a16="http://schemas.microsoft.com/office/drawing/2014/main" id="{7BDAA5C3-FC3D-2A12-C6C6-54231EA9D00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851584" y="3560961"/>
            <a:ext cx="1228090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61">
            <a:extLst>
              <a:ext uri="{FF2B5EF4-FFF2-40B4-BE49-F238E27FC236}">
                <a16:creationId xmlns:a16="http://schemas.microsoft.com/office/drawing/2014/main" id="{450781E9-0678-4A02-621F-08ADB873E4F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2321052" y="3560961"/>
            <a:ext cx="758622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64">
            <a:extLst>
              <a:ext uri="{FF2B5EF4-FFF2-40B4-BE49-F238E27FC236}">
                <a16:creationId xmlns:a16="http://schemas.microsoft.com/office/drawing/2014/main" id="{57FF4578-F0B4-60BD-ABC4-28B748ACF61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2846323" y="3560961"/>
            <a:ext cx="23335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68">
            <a:extLst>
              <a:ext uri="{FF2B5EF4-FFF2-40B4-BE49-F238E27FC236}">
                <a16:creationId xmlns:a16="http://schemas.microsoft.com/office/drawing/2014/main" id="{9CB44B6E-D9F5-0CFD-085C-41D08215133B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3079674" y="3560961"/>
            <a:ext cx="34886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10">
            <a:extLst>
              <a:ext uri="{FF2B5EF4-FFF2-40B4-BE49-F238E27FC236}">
                <a16:creationId xmlns:a16="http://schemas.microsoft.com/office/drawing/2014/main" id="{A5BFAFF9-6990-F5D0-7490-15CAC2192616}"/>
              </a:ext>
            </a:extLst>
          </p:cNvPr>
          <p:cNvSpPr/>
          <p:nvPr/>
        </p:nvSpPr>
        <p:spPr>
          <a:xfrm>
            <a:off x="361244" y="3105564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TEMP r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40">
            <a:extLst>
              <a:ext uri="{FF2B5EF4-FFF2-40B4-BE49-F238E27FC236}">
                <a16:creationId xmlns:a16="http://schemas.microsoft.com/office/drawing/2014/main" id="{72932D47-7401-BD0C-1398-71D005071D8D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1367216" y="2900143"/>
            <a:ext cx="433551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0">
            <a:extLst>
              <a:ext uri="{FF2B5EF4-FFF2-40B4-BE49-F238E27FC236}">
                <a16:creationId xmlns:a16="http://schemas.microsoft.com/office/drawing/2014/main" id="{6B924060-EC48-C426-185E-83D929F0F427}"/>
              </a:ext>
            </a:extLst>
          </p:cNvPr>
          <p:cNvSpPr/>
          <p:nvPr/>
        </p:nvSpPr>
        <p:spPr>
          <a:xfrm>
            <a:off x="1596536" y="3105564"/>
            <a:ext cx="40846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32" name="圆角矩形 10">
            <a:extLst>
              <a:ext uri="{FF2B5EF4-FFF2-40B4-BE49-F238E27FC236}">
                <a16:creationId xmlns:a16="http://schemas.microsoft.com/office/drawing/2014/main" id="{BA913AFD-4013-8A70-F331-779E247474E7}"/>
              </a:ext>
            </a:extLst>
          </p:cNvPr>
          <p:cNvSpPr/>
          <p:nvPr/>
        </p:nvSpPr>
        <p:spPr>
          <a:xfrm>
            <a:off x="5292278" y="4491836"/>
            <a:ext cx="110704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MOVE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3" name="直线箭头连接符 40">
            <a:extLst>
              <a:ext uri="{FF2B5EF4-FFF2-40B4-BE49-F238E27FC236}">
                <a16:creationId xmlns:a16="http://schemas.microsoft.com/office/drawing/2014/main" id="{CB292102-9446-4D3D-031D-774E6151C2D2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5112759" y="4955299"/>
            <a:ext cx="733044" cy="2902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10">
            <a:extLst>
              <a:ext uri="{FF2B5EF4-FFF2-40B4-BE49-F238E27FC236}">
                <a16:creationId xmlns:a16="http://schemas.microsoft.com/office/drawing/2014/main" id="{5C22AB28-2ACB-EDB6-230F-24ED388DFC5C}"/>
              </a:ext>
            </a:extLst>
          </p:cNvPr>
          <p:cNvSpPr/>
          <p:nvPr/>
        </p:nvSpPr>
        <p:spPr>
          <a:xfrm>
            <a:off x="4566985" y="5245572"/>
            <a:ext cx="1091547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TEMP r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5" name="直线箭头连接符 40">
            <a:extLst>
              <a:ext uri="{FF2B5EF4-FFF2-40B4-BE49-F238E27FC236}">
                <a16:creationId xmlns:a16="http://schemas.microsoft.com/office/drawing/2014/main" id="{230C98E8-2A04-A1C3-2627-FF78AF76FD73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5845803" y="4955299"/>
            <a:ext cx="248299" cy="295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10">
            <a:extLst>
              <a:ext uri="{FF2B5EF4-FFF2-40B4-BE49-F238E27FC236}">
                <a16:creationId xmlns:a16="http://schemas.microsoft.com/office/drawing/2014/main" id="{75490499-0960-1D21-2033-2B2FA6F4FC3A}"/>
              </a:ext>
            </a:extLst>
          </p:cNvPr>
          <p:cNvSpPr/>
          <p:nvPr/>
        </p:nvSpPr>
        <p:spPr>
          <a:xfrm>
            <a:off x="5862241" y="5250948"/>
            <a:ext cx="46372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0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3" name="圆角矩形 18">
            <a:extLst>
              <a:ext uri="{FF2B5EF4-FFF2-40B4-BE49-F238E27FC236}">
                <a16:creationId xmlns:a16="http://schemas.microsoft.com/office/drawing/2014/main" id="{BA4498D4-51D9-E879-630C-F3BA72FB75B0}"/>
              </a:ext>
            </a:extLst>
          </p:cNvPr>
          <p:cNvSpPr/>
          <p:nvPr/>
        </p:nvSpPr>
        <p:spPr>
          <a:xfrm>
            <a:off x="6688910" y="5250948"/>
            <a:ext cx="97698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4" name="圆角矩形 20">
            <a:extLst>
              <a:ext uri="{FF2B5EF4-FFF2-40B4-BE49-F238E27FC236}">
                <a16:creationId xmlns:a16="http://schemas.microsoft.com/office/drawing/2014/main" id="{30EF5F14-142C-49E1-A9F6-2CB8B67AEFB4}"/>
              </a:ext>
            </a:extLst>
          </p:cNvPr>
          <p:cNvSpPr/>
          <p:nvPr/>
        </p:nvSpPr>
        <p:spPr>
          <a:xfrm>
            <a:off x="6914340" y="5979924"/>
            <a:ext cx="52375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5" name="直线箭头连接符 52">
            <a:extLst>
              <a:ext uri="{FF2B5EF4-FFF2-40B4-BE49-F238E27FC236}">
                <a16:creationId xmlns:a16="http://schemas.microsoft.com/office/drawing/2014/main" id="{A2DFCDD9-E4FB-7621-BE6D-519957E5F07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7176218" y="5714411"/>
            <a:ext cx="118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18">
            <a:extLst>
              <a:ext uri="{FF2B5EF4-FFF2-40B4-BE49-F238E27FC236}">
                <a16:creationId xmlns:a16="http://schemas.microsoft.com/office/drawing/2014/main" id="{01CA2316-F57B-04C6-DF41-B15999B11191}"/>
              </a:ext>
            </a:extLst>
          </p:cNvPr>
          <p:cNvSpPr/>
          <p:nvPr/>
        </p:nvSpPr>
        <p:spPr>
          <a:xfrm>
            <a:off x="7875665" y="5250948"/>
            <a:ext cx="105100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7" name="圆角矩形 20">
            <a:extLst>
              <a:ext uri="{FF2B5EF4-FFF2-40B4-BE49-F238E27FC236}">
                <a16:creationId xmlns:a16="http://schemas.microsoft.com/office/drawing/2014/main" id="{1A3EF5F6-0119-468F-F308-CB28BDDFCC3A}"/>
              </a:ext>
            </a:extLst>
          </p:cNvPr>
          <p:cNvSpPr/>
          <p:nvPr/>
        </p:nvSpPr>
        <p:spPr>
          <a:xfrm>
            <a:off x="8056514" y="5979924"/>
            <a:ext cx="69725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join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8" name="直线箭头连接符 52">
            <a:extLst>
              <a:ext uri="{FF2B5EF4-FFF2-40B4-BE49-F238E27FC236}">
                <a16:creationId xmlns:a16="http://schemas.microsoft.com/office/drawing/2014/main" id="{21423A6D-517D-30F9-9010-BB5B5CE04A59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8401167" y="5714411"/>
            <a:ext cx="397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8715BF4-CE1D-6716-0004-DC49E02E4AF1}"/>
              </a:ext>
            </a:extLst>
          </p:cNvPr>
          <p:cNvSpPr txBox="1"/>
          <p:nvPr/>
        </p:nvSpPr>
        <p:spPr>
          <a:xfrm>
            <a:off x="361245" y="4749193"/>
            <a:ext cx="3576808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3. The basic blocks are ordered into </a:t>
            </a:r>
            <a:r>
              <a:rPr kumimoji="1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 set of traces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which every CJUMP is immediately followed by its false label.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295D4D-5A61-3318-6B52-F0D1CC940355}"/>
              </a:ext>
            </a:extLst>
          </p:cNvPr>
          <p:cNvSpPr txBox="1"/>
          <p:nvPr/>
        </p:nvSpPr>
        <p:spPr>
          <a:xfrm>
            <a:off x="3117543" y="2311759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B1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9470537-EB6D-109B-E2AF-8867471B4F9C}"/>
              </a:ext>
            </a:extLst>
          </p:cNvPr>
          <p:cNvSpPr txBox="1"/>
          <p:nvPr/>
        </p:nvSpPr>
        <p:spPr>
          <a:xfrm>
            <a:off x="5852709" y="3673242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</a:rPr>
              <a:t>B2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DA22FBD-6BF1-5A64-B55A-729DB68FB8C7}"/>
              </a:ext>
            </a:extLst>
          </p:cNvPr>
          <p:cNvSpPr txBox="1"/>
          <p:nvPr/>
        </p:nvSpPr>
        <p:spPr>
          <a:xfrm>
            <a:off x="8336925" y="4805826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B3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8CE03EE0-BA72-3A15-EB54-DAC836CF1BB3}"/>
              </a:ext>
            </a:extLst>
          </p:cNvPr>
          <p:cNvSpPr/>
          <p:nvPr/>
        </p:nvSpPr>
        <p:spPr>
          <a:xfrm>
            <a:off x="159027" y="2212620"/>
            <a:ext cx="3759620" cy="2307411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5F9171F7-7FF2-BA87-2F3F-1F600BB3ED9C}"/>
              </a:ext>
            </a:extLst>
          </p:cNvPr>
          <p:cNvSpPr/>
          <p:nvPr/>
        </p:nvSpPr>
        <p:spPr>
          <a:xfrm>
            <a:off x="3918647" y="2216340"/>
            <a:ext cx="2612799" cy="3763584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8D69D7-D269-BE51-066A-4875E0B6A8FD}"/>
              </a:ext>
            </a:extLst>
          </p:cNvPr>
          <p:cNvSpPr/>
          <p:nvPr/>
        </p:nvSpPr>
        <p:spPr>
          <a:xfrm>
            <a:off x="3824489" y="2227594"/>
            <a:ext cx="150222" cy="227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F078ECC8-9A10-67A3-5D9F-79B746D73344}"/>
              </a:ext>
            </a:extLst>
          </p:cNvPr>
          <p:cNvCxnSpPr>
            <a:cxnSpLocks/>
            <a:stCxn id="49" idx="3"/>
            <a:endCxn id="51" idx="0"/>
          </p:cNvCxnSpPr>
          <p:nvPr/>
        </p:nvCxnSpPr>
        <p:spPr>
          <a:xfrm>
            <a:off x="3785993" y="3368667"/>
            <a:ext cx="1474448" cy="342942"/>
          </a:xfrm>
          <a:prstGeom prst="bentConnector2">
            <a:avLst/>
          </a:prstGeom>
          <a:ln w="28575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10">
            <a:extLst>
              <a:ext uri="{FF2B5EF4-FFF2-40B4-BE49-F238E27FC236}">
                <a16:creationId xmlns:a16="http://schemas.microsoft.com/office/drawing/2014/main" id="{CDDBD02F-6F6E-D572-757F-28ABAF868C3F}"/>
              </a:ext>
            </a:extLst>
          </p:cNvPr>
          <p:cNvSpPr/>
          <p:nvPr/>
        </p:nvSpPr>
        <p:spPr>
          <a:xfrm>
            <a:off x="6569287" y="4334608"/>
            <a:ext cx="2496203" cy="2307411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13BBDE9-9823-8BB0-8F6D-004131CDA36D}"/>
              </a:ext>
            </a:extLst>
          </p:cNvPr>
          <p:cNvSpPr txBox="1"/>
          <p:nvPr/>
        </p:nvSpPr>
        <p:spPr>
          <a:xfrm>
            <a:off x="4566985" y="2227594"/>
            <a:ext cx="192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rgbClr val="C00000"/>
                </a:solidFill>
              </a:rPr>
              <a:t>Trace 1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8341F2D-C2B4-F536-69EB-2182BFE0A5DA}"/>
              </a:ext>
            </a:extLst>
          </p:cNvPr>
          <p:cNvSpPr txBox="1"/>
          <p:nvPr/>
        </p:nvSpPr>
        <p:spPr>
          <a:xfrm>
            <a:off x="7147300" y="4325820"/>
            <a:ext cx="192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rgbClr val="C00000"/>
                </a:solidFill>
              </a:rPr>
              <a:t>Trace 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9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E7D4A-94C9-9166-136B-DAFE3E13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8F699-5CC7-DDF6-6AE0-DF6471DC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Canonical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Trees</a:t>
            </a:r>
          </a:p>
          <a:p>
            <a:r>
              <a:rPr kumimoji="1" lang="en-US" altLang="zh-CN" dirty="0"/>
              <a:t>Taming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Branches</a:t>
            </a:r>
          </a:p>
          <a:p>
            <a:pPr lvl="1"/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Blocks</a:t>
            </a:r>
          </a:p>
          <a:p>
            <a:pPr lvl="1"/>
            <a:r>
              <a:rPr kumimoji="1" lang="en-US" altLang="zh-CN" dirty="0"/>
              <a:t>Traces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9601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24789</TotalTime>
  <Words>1702</Words>
  <Application>Microsoft Macintosh PowerPoint</Application>
  <PresentationFormat>全屏显示(4:3)</PresentationFormat>
  <Paragraphs>285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Microsoft YaHei</vt:lpstr>
      <vt:lpstr>Microsoft YaHei</vt:lpstr>
      <vt:lpstr>Arial</vt:lpstr>
      <vt:lpstr>Calibri</vt:lpstr>
      <vt:lpstr>Calibri Light</vt:lpstr>
      <vt:lpstr>Times New Roman</vt:lpstr>
      <vt:lpstr>Office 主题​​</vt:lpstr>
      <vt:lpstr>PowerPoint 演示文稿</vt:lpstr>
      <vt:lpstr>Overview</vt:lpstr>
      <vt:lpstr>Overview</vt:lpstr>
      <vt:lpstr>Motivation</vt:lpstr>
      <vt:lpstr>Motivation</vt:lpstr>
      <vt:lpstr>Solution </vt:lpstr>
      <vt:lpstr>Solution </vt:lpstr>
      <vt:lpstr>Solution </vt:lpstr>
      <vt:lpstr>Outline</vt:lpstr>
      <vt:lpstr>Canonical Trees</vt:lpstr>
      <vt:lpstr>Canonical Trees</vt:lpstr>
      <vt:lpstr>Transformations on ESEQ</vt:lpstr>
      <vt:lpstr>Transformations on ESEQ</vt:lpstr>
      <vt:lpstr>Transformations on ESEQ</vt:lpstr>
      <vt:lpstr>Transformations on ESEQ</vt:lpstr>
      <vt:lpstr>Transformations on ESEQ</vt:lpstr>
      <vt:lpstr>Transformations on ESEQ</vt:lpstr>
      <vt:lpstr>General Rewriting Rules</vt:lpstr>
      <vt:lpstr>General Rewriting Rules</vt:lpstr>
      <vt:lpstr>General Rewriting Rules</vt:lpstr>
      <vt:lpstr>Example</vt:lpstr>
      <vt:lpstr>Canonical Trees</vt:lpstr>
      <vt:lpstr>Move CALLs to Top Level </vt:lpstr>
      <vt:lpstr>Move CALLS to Top Level</vt:lpstr>
      <vt:lpstr>Canonical Trees</vt:lpstr>
      <vt:lpstr>A Linear List of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陈明帅</cp:lastModifiedBy>
  <cp:revision>3417</cp:revision>
  <dcterms:created xsi:type="dcterms:W3CDTF">2020-08-10T07:34:11Z</dcterms:created>
  <dcterms:modified xsi:type="dcterms:W3CDTF">2024-04-27T16:02:03Z</dcterms:modified>
</cp:coreProperties>
</file>