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50" r:id="rId2"/>
    <p:sldId id="358" r:id="rId3"/>
    <p:sldId id="352" r:id="rId4"/>
    <p:sldId id="301" r:id="rId5"/>
    <p:sldId id="298" r:id="rId6"/>
    <p:sldId id="302" r:id="rId7"/>
    <p:sldId id="303" r:id="rId8"/>
    <p:sldId id="355" r:id="rId9"/>
    <p:sldId id="304" r:id="rId10"/>
    <p:sldId id="359" r:id="rId11"/>
    <p:sldId id="353" r:id="rId12"/>
    <p:sldId id="306" r:id="rId13"/>
    <p:sldId id="308" r:id="rId14"/>
    <p:sldId id="309" r:id="rId15"/>
    <p:sldId id="310" r:id="rId16"/>
    <p:sldId id="360" r:id="rId17"/>
    <p:sldId id="311" r:id="rId18"/>
    <p:sldId id="312" r:id="rId19"/>
    <p:sldId id="313" r:id="rId20"/>
    <p:sldId id="314" r:id="rId21"/>
    <p:sldId id="315" r:id="rId22"/>
    <p:sldId id="317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50"/>
            <p14:sldId id="358"/>
            <p14:sldId id="352"/>
            <p14:sldId id="301"/>
            <p14:sldId id="298"/>
            <p14:sldId id="302"/>
            <p14:sldId id="303"/>
            <p14:sldId id="355"/>
            <p14:sldId id="304"/>
            <p14:sldId id="359"/>
            <p14:sldId id="353"/>
            <p14:sldId id="306"/>
            <p14:sldId id="308"/>
            <p14:sldId id="309"/>
            <p14:sldId id="310"/>
            <p14:sldId id="360"/>
            <p14:sldId id="311"/>
            <p14:sldId id="312"/>
            <p14:sldId id="313"/>
            <p14:sldId id="314"/>
            <p14:sldId id="315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10"/>
    <p:restoredTop sz="81600"/>
  </p:normalViewPr>
  <p:slideViewPr>
    <p:cSldViewPr snapToGrid="0" snapToObjects="1">
      <p:cViewPr varScale="1">
        <p:scale>
          <a:sx n="144" d="100"/>
          <a:sy n="144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8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43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11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86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0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14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96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60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00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19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74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1" marR="76198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692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>
            <a:extLst>
              <a:ext uri="{FF2B5EF4-FFF2-40B4-BE49-F238E27FC236}">
                <a16:creationId xmlns:a16="http://schemas.microsoft.com/office/drawing/2014/main" id="{44F459FF-C106-C038-6375-5AD259CFF747}"/>
              </a:ext>
            </a:extLst>
          </p:cNvPr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68D11E5A-3BD8-66F0-D39C-6E57D0EFA479}"/>
              </a:ext>
            </a:extLst>
          </p:cNvPr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6BD16946-BA0E-CBA7-C945-04FDF9CFACA0}"/>
              </a:ext>
            </a:extLst>
          </p:cNvPr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1" lang="en-US" altLang="zh-CN" sz="2600" dirty="0">
                <a:solidFill>
                  <a:prstClr val="black"/>
                </a:solidFill>
              </a:rPr>
              <a:t>2. This list is grouped into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 set of basic blocks</a:t>
            </a:r>
            <a:r>
              <a:rPr kumimoji="1" lang="en-US" altLang="zh-CN" sz="2600" dirty="0">
                <a:solidFill>
                  <a:prstClr val="black"/>
                </a:solidFill>
              </a:rPr>
              <a:t>, which contain </a:t>
            </a:r>
            <a:r>
              <a:rPr kumimoji="1" lang="en-US" altLang="zh-CN" sz="2600" i="1" dirty="0">
                <a:solidFill>
                  <a:prstClr val="black"/>
                </a:solidFill>
              </a:rPr>
              <a:t>no internal jumps or labels</a:t>
            </a:r>
            <a:r>
              <a:rPr kumimoji="1" lang="en-US" altLang="zh-CN" sz="2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95D4D-5A61-3318-6B52-F0D1CC940355}"/>
              </a:ext>
            </a:extLst>
          </p:cNvPr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470537-EB6D-109B-E2AF-8867471B4F9C}"/>
              </a:ext>
            </a:extLst>
          </p:cNvPr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DA22FBD-6BF1-5A64-B55A-729DB68FB8C7}"/>
              </a:ext>
            </a:extLst>
          </p:cNvPr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3825739B-D3D8-C092-58B9-6BB9D1AAA1C6}"/>
              </a:ext>
            </a:extLst>
          </p:cNvPr>
          <p:cNvSpPr/>
          <p:nvPr/>
        </p:nvSpPr>
        <p:spPr>
          <a:xfrm rot="7926534" flipH="1">
            <a:off x="1283708" y="4949258"/>
            <a:ext cx="2682699" cy="902006"/>
          </a:xfrm>
          <a:prstGeom prst="halfFrame">
            <a:avLst>
              <a:gd name="adj1" fmla="val 25099"/>
              <a:gd name="adj2" fmla="val 2948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>
            <a:extLst>
              <a:ext uri="{FF2B5EF4-FFF2-40B4-BE49-F238E27FC236}">
                <a16:creationId xmlns:a16="http://schemas.microsoft.com/office/drawing/2014/main" id="{44F459FF-C106-C038-6375-5AD259CFF747}"/>
              </a:ext>
            </a:extLst>
          </p:cNvPr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68D11E5A-3BD8-66F0-D39C-6E57D0EFA479}"/>
              </a:ext>
            </a:extLst>
          </p:cNvPr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6BD16946-BA0E-CBA7-C945-04FDF9CFACA0}"/>
              </a:ext>
            </a:extLst>
          </p:cNvPr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MOVE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LABEL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f1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CJUMP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f1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TEMP r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MOVE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TEMP r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LABEL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join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3. The basic blocks are ordered into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 set of traces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which every CJUMP is immediately followed by its false label.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95D4D-5A61-3318-6B52-F0D1CC940355}"/>
              </a:ext>
            </a:extLst>
          </p:cNvPr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470537-EB6D-109B-E2AF-8867471B4F9C}"/>
              </a:ext>
            </a:extLst>
          </p:cNvPr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DA22FBD-6BF1-5A64-B55A-729DB68FB8C7}"/>
              </a:ext>
            </a:extLst>
          </p:cNvPr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8CE03EE0-BA72-3A15-EB54-DAC836CF1BB3}"/>
              </a:ext>
            </a:extLst>
          </p:cNvPr>
          <p:cNvSpPr/>
          <p:nvPr/>
        </p:nvSpPr>
        <p:spPr>
          <a:xfrm>
            <a:off x="159027" y="2212620"/>
            <a:ext cx="3759620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F9171F7-7FF2-BA87-2F3F-1F600BB3ED9C}"/>
              </a:ext>
            </a:extLst>
          </p:cNvPr>
          <p:cNvSpPr/>
          <p:nvPr/>
        </p:nvSpPr>
        <p:spPr>
          <a:xfrm>
            <a:off x="3918647" y="2216340"/>
            <a:ext cx="2612799" cy="3763584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8D69D7-D269-BE51-066A-4875E0B6A8FD}"/>
              </a:ext>
            </a:extLst>
          </p:cNvPr>
          <p:cNvSpPr/>
          <p:nvPr/>
        </p:nvSpPr>
        <p:spPr>
          <a:xfrm>
            <a:off x="3824489" y="2227594"/>
            <a:ext cx="150222" cy="22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F078ECC8-9A10-67A3-5D9F-79B746D73344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>
            <a:off x="3785993" y="3368667"/>
            <a:ext cx="1474448" cy="342942"/>
          </a:xfrm>
          <a:prstGeom prst="bentConnector2">
            <a:avLst/>
          </a:prstGeom>
          <a:ln w="28575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10">
            <a:extLst>
              <a:ext uri="{FF2B5EF4-FFF2-40B4-BE49-F238E27FC236}">
                <a16:creationId xmlns:a16="http://schemas.microsoft.com/office/drawing/2014/main" id="{CDDBD02F-6F6E-D572-757F-28ABAF868C3F}"/>
              </a:ext>
            </a:extLst>
          </p:cNvPr>
          <p:cNvSpPr/>
          <p:nvPr/>
        </p:nvSpPr>
        <p:spPr>
          <a:xfrm>
            <a:off x="6569287" y="4334608"/>
            <a:ext cx="2496203" cy="230741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3BBDE9-9823-8BB0-8F6D-004131CDA36D}"/>
              </a:ext>
            </a:extLst>
          </p:cNvPr>
          <p:cNvSpPr txBox="1"/>
          <p:nvPr/>
        </p:nvSpPr>
        <p:spPr>
          <a:xfrm>
            <a:off x="4566985" y="2227594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Trace 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341F2D-C2B4-F536-69EB-2182BFE0A5DA}"/>
              </a:ext>
            </a:extLst>
          </p:cNvPr>
          <p:cNvSpPr txBox="1"/>
          <p:nvPr/>
        </p:nvSpPr>
        <p:spPr>
          <a:xfrm>
            <a:off x="7147300" y="4325820"/>
            <a:ext cx="19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Trace 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9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7D4A-94C9-9166-136B-DAFE3E1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8F699-5CC7-DDF6-6AE0-DF6471DC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r>
              <a:rPr kumimoji="1" lang="en-US" altLang="zh-CN" b="1" dirty="0"/>
              <a:t>Taming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Conditional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Branches</a:t>
            </a:r>
          </a:p>
          <a:p>
            <a:pPr lvl="1"/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  <a:p>
            <a:pPr lvl="1"/>
            <a:r>
              <a:rPr kumimoji="1" lang="en-US" altLang="zh-CN" b="1" dirty="0"/>
              <a:t>Traces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038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4D3D0-FEB7-6BF8-86CB-659114FA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6B9D9-C150-0B1D-5495-5A66B5A2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982133"/>
            <a:ext cx="8449733" cy="55884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Arial" charset="0"/>
              </a:rPr>
              <a:t>The basic blocks can be arranged in </a:t>
            </a:r>
            <a:r>
              <a:rPr lang="en-US" altLang="zh-CN" sz="2800" i="1" dirty="0">
                <a:latin typeface="Arial" charset="0"/>
              </a:rPr>
              <a:t>any order</a:t>
            </a:r>
            <a:r>
              <a:rPr lang="en-US" altLang="zh-CN" sz="2800" dirty="0">
                <a:latin typeface="Arial" charset="0"/>
              </a:rPr>
              <a:t>, and the result of executing the program will be the same.</a:t>
            </a:r>
          </a:p>
          <a:p>
            <a:r>
              <a:rPr lang="en-US" altLang="zh-CN" dirty="0">
                <a:latin typeface="Arial" charset="0"/>
              </a:rPr>
              <a:t>Based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on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this,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we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can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choose an ordering of the blocks satisfying the condition that </a:t>
            </a:r>
            <a:r>
              <a:rPr lang="en-US" altLang="zh-CN" dirty="0">
                <a:solidFill>
                  <a:schemeClr val="accent1"/>
                </a:solidFill>
                <a:latin typeface="Arial" charset="0"/>
              </a:rPr>
              <a:t>each CJUMP is followed by its false label</a:t>
            </a:r>
            <a:r>
              <a:rPr lang="en-US" altLang="zh-CN" dirty="0">
                <a:latin typeface="Arial" charset="0"/>
              </a:rPr>
              <a:t>.</a:t>
            </a:r>
          </a:p>
          <a:p>
            <a:endParaRPr lang="en-US" altLang="zh-CN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charset="0"/>
              </a:rPr>
              <a:t>We can also arrange that </a:t>
            </a:r>
            <a:r>
              <a:rPr lang="en-US" altLang="zh-CN" dirty="0">
                <a:solidFill>
                  <a:schemeClr val="accent1"/>
                </a:solidFill>
                <a:latin typeface="Arial" charset="0"/>
              </a:rPr>
              <a:t>many of the unconditional JUMPs are immediately followed by their target label</a:t>
            </a:r>
            <a:r>
              <a:rPr lang="en-US" altLang="zh-CN" dirty="0">
                <a:latin typeface="Arial" charset="0"/>
              </a:rPr>
              <a:t>.</a:t>
            </a:r>
          </a:p>
          <a:p>
            <a:pPr lvl="1"/>
            <a:r>
              <a:rPr lang="en-US" altLang="zh-CN" dirty="0">
                <a:latin typeface="Arial" charset="0"/>
              </a:rPr>
              <a:t>This will allow the deletion of these jumps, which will make the compiled program run a bit faster.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4F4C1C-916E-BB51-D588-BCC443D3E368}"/>
              </a:ext>
            </a:extLst>
          </p:cNvPr>
          <p:cNvSpPr txBox="1"/>
          <p:nvPr/>
        </p:nvSpPr>
        <p:spPr>
          <a:xfrm>
            <a:off x="3231444" y="3052746"/>
            <a:ext cx="2709333" cy="76944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CJUMP(op, a, b, </a:t>
            </a:r>
            <a:r>
              <a:rPr kumimoji="1" lang="en-US" altLang="zh-CN" sz="2200" b="1" dirty="0" err="1"/>
              <a:t>lt</a:t>
            </a:r>
            <a:r>
              <a:rPr kumimoji="1" lang="en-US" altLang="zh-CN" sz="2200" b="1" dirty="0"/>
              <a:t>, </a:t>
            </a:r>
            <a:r>
              <a:rPr kumimoji="1" lang="en-US" altLang="zh-CN" sz="2200" b="1" dirty="0" err="1"/>
              <a:t>lf</a:t>
            </a:r>
            <a:r>
              <a:rPr kumimoji="1" lang="en-US" altLang="zh-CN" sz="2200" b="1" dirty="0"/>
              <a:t>)</a:t>
            </a:r>
          </a:p>
          <a:p>
            <a:r>
              <a:rPr kumimoji="1" lang="en-US" altLang="zh-CN" sz="2200" b="1" dirty="0"/>
              <a:t>LABEL(</a:t>
            </a:r>
            <a:r>
              <a:rPr kumimoji="1" lang="en-US" altLang="zh-CN" sz="2200" b="1" dirty="0" err="1"/>
              <a:t>lf</a:t>
            </a:r>
            <a:r>
              <a:rPr kumimoji="1" lang="en-US" altLang="zh-CN" sz="2200" b="1" dirty="0"/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B7DC6F-F889-873B-6E9D-D109D58B9B6B}"/>
              </a:ext>
            </a:extLst>
          </p:cNvPr>
          <p:cNvSpPr txBox="1"/>
          <p:nvPr/>
        </p:nvSpPr>
        <p:spPr>
          <a:xfrm>
            <a:off x="3231444" y="5558577"/>
            <a:ext cx="2709333" cy="11079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...</a:t>
            </a:r>
          </a:p>
          <a:p>
            <a:r>
              <a:rPr kumimoji="1" lang="en-US" altLang="zh-CN" sz="2200" b="1" dirty="0"/>
              <a:t>JUMP(NAME next)</a:t>
            </a:r>
          </a:p>
          <a:p>
            <a:r>
              <a:rPr kumimoji="1" lang="en-US" altLang="zh-CN" sz="2200" b="1" dirty="0"/>
              <a:t>LABEL(next)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D0E1AB-415C-C6B4-55DA-6AEA67D256C5}"/>
              </a:ext>
            </a:extLst>
          </p:cNvPr>
          <p:cNvCxnSpPr>
            <a:cxnSpLocks/>
          </p:cNvCxnSpPr>
          <p:nvPr/>
        </p:nvCxnSpPr>
        <p:spPr>
          <a:xfrm>
            <a:off x="3268131" y="6112217"/>
            <a:ext cx="22352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F0395-E7B2-4494-5D5F-55207D6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DC751-6DE9-1284-5BBB-5588A053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77" y="1619270"/>
            <a:ext cx="8596488" cy="452753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Arial" charset="0"/>
              </a:rPr>
              <a:t>A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charset="0"/>
              </a:rPr>
              <a:t>trace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is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a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sequence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of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statements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that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could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be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consecutively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executed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during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the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execution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of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the</a:t>
            </a: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program and can include conditional branches.</a:t>
            </a:r>
            <a:r>
              <a:rPr lang="zh-CN" altLang="en-US" sz="2400" dirty="0">
                <a:latin typeface="Arial" charset="0"/>
              </a:rPr>
              <a:t> </a:t>
            </a:r>
            <a:endParaRPr lang="en-US" altLang="zh-CN" sz="2400" dirty="0"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charset="0"/>
              </a:rPr>
              <a:t>A program can have many different, overlapping traces.</a:t>
            </a:r>
          </a:p>
          <a:p>
            <a:r>
              <a:rPr lang="en-US" altLang="zh-CN" sz="2400" dirty="0">
                <a:latin typeface="Arial" charset="0"/>
              </a:rPr>
              <a:t>For our purposes in arranging </a:t>
            </a:r>
            <a:r>
              <a:rPr lang="en-US" altLang="zh-CN" sz="2400" dirty="0">
                <a:solidFill>
                  <a:srgbClr val="0070C0"/>
                </a:solidFill>
                <a:latin typeface="Arial" charset="0"/>
              </a:rPr>
              <a:t>CJUMPs</a:t>
            </a:r>
            <a:r>
              <a:rPr lang="en-US" altLang="zh-CN" sz="2400" dirty="0">
                <a:latin typeface="Arial" charset="0"/>
              </a:rPr>
              <a:t> and false-labels, we want to make a set of traces that </a:t>
            </a:r>
            <a:r>
              <a:rPr lang="en-US" altLang="zh-CN" sz="2400" i="1" dirty="0">
                <a:latin typeface="Arial" charset="0"/>
              </a:rPr>
              <a:t>exactly</a:t>
            </a:r>
            <a:r>
              <a:rPr lang="en-US" altLang="zh-CN" sz="2400" dirty="0">
                <a:latin typeface="Arial" charset="0"/>
              </a:rPr>
              <a:t> covers the program: </a:t>
            </a:r>
          </a:p>
          <a:p>
            <a:pPr lvl="1">
              <a:spcAft>
                <a:spcPts val="600"/>
              </a:spcAft>
            </a:pPr>
            <a:r>
              <a:rPr lang="en-US" altLang="zh-CN" sz="2200" dirty="0"/>
              <a:t>Each block must be in exactly one trace </a:t>
            </a:r>
          </a:p>
          <a:p>
            <a:r>
              <a:rPr lang="en-US" altLang="zh-CN" sz="2400" dirty="0">
                <a:latin typeface="Arial" charset="0"/>
              </a:rPr>
              <a:t>We would like to have as few traces as possible in our covering set.</a:t>
            </a:r>
          </a:p>
          <a:p>
            <a:pPr lvl="1"/>
            <a:r>
              <a:rPr lang="en" altLang="zh-CN" sz="2200" dirty="0"/>
              <a:t>To minimize the number of JUMPs from one trace to another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05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3EBF-9AE8-CB46-7B28-7C25053F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D12F4-0676-C3E1-9604-52FF99CC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3" y="999067"/>
            <a:ext cx="8801101" cy="5177896"/>
          </a:xfrm>
        </p:spPr>
        <p:txBody>
          <a:bodyPr/>
          <a:lstStyle/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covering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traces?</a:t>
            </a:r>
          </a:p>
          <a:p>
            <a:r>
              <a:rPr lang="en-US" altLang="zh-CN" dirty="0"/>
              <a:t>The idea is to </a:t>
            </a:r>
            <a:r>
              <a:rPr lang="en-US" altLang="zh-CN" dirty="0">
                <a:solidFill>
                  <a:srgbClr val="0070C0"/>
                </a:solidFill>
              </a:rPr>
              <a:t>start with some block - the beginning of a trace - and follow a possible execution path - the rest of the trace. </a:t>
            </a:r>
          </a:p>
          <a:p>
            <a:r>
              <a:rPr lang="en-US" altLang="zh-CN" dirty="0"/>
              <a:t>Suppose block b1 ends with a </a:t>
            </a:r>
            <a:r>
              <a:rPr lang="en-US" altLang="zh-CN" dirty="0">
                <a:solidFill>
                  <a:srgbClr val="0070C0"/>
                </a:solidFill>
              </a:rPr>
              <a:t>JUMP</a:t>
            </a:r>
            <a:r>
              <a:rPr lang="en-US" altLang="zh-CN" dirty="0"/>
              <a:t> to b4, and b4 has a JUMP to b6. Then we can make the trace b1, b4, b6.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600"/>
              </a:spcBef>
            </a:pPr>
            <a:r>
              <a:rPr kumimoji="1" lang="en" altLang="zh-CN" dirty="0"/>
              <a:t>Suppose </a:t>
            </a:r>
            <a:r>
              <a:rPr lang="en-US" altLang="zh-CN" dirty="0"/>
              <a:t>b</a:t>
            </a:r>
            <a:r>
              <a:rPr kumimoji="1" lang="en" altLang="zh-CN" dirty="0"/>
              <a:t>6 ends with a conditional jump </a:t>
            </a:r>
            <a:r>
              <a:rPr kumimoji="1" lang="en" altLang="zh-CN" dirty="0">
                <a:solidFill>
                  <a:srgbClr val="0070C0"/>
                </a:solidFill>
              </a:rPr>
              <a:t>CJUMP(</a:t>
            </a:r>
            <a:r>
              <a:rPr kumimoji="1" lang="en" altLang="zh-CN" dirty="0" err="1">
                <a:solidFill>
                  <a:srgbClr val="0070C0"/>
                </a:solidFill>
              </a:rPr>
              <a:t>cond</a:t>
            </a:r>
            <a:r>
              <a:rPr kumimoji="1" lang="en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kumimoji="1" lang="en" altLang="zh-CN" dirty="0">
                <a:solidFill>
                  <a:srgbClr val="0070C0"/>
                </a:solidFill>
              </a:rPr>
              <a:t>7,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kumimoji="1" lang="en" altLang="zh-CN" dirty="0">
                <a:solidFill>
                  <a:srgbClr val="0070C0"/>
                </a:solidFill>
              </a:rPr>
              <a:t>3)</a:t>
            </a:r>
            <a:r>
              <a:rPr kumimoji="1" lang="en" altLang="zh-CN" dirty="0"/>
              <a:t>. We append </a:t>
            </a:r>
            <a:r>
              <a:rPr lang="en-US" altLang="zh-CN" dirty="0"/>
              <a:t>b</a:t>
            </a:r>
            <a:r>
              <a:rPr kumimoji="1" lang="en" altLang="zh-CN" dirty="0"/>
              <a:t>3 to our trace and continue with the rest of the trace after b3. The block b7 will be in some other trace.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CJUMP(</a:t>
            </a:r>
            <a:r>
              <a:rPr kumimoji="1" lang="en-US" altLang="zh-CN" dirty="0" err="1">
                <a:solidFill>
                  <a:srgbClr val="0070C0"/>
                </a:solidFill>
              </a:rPr>
              <a:t>cond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lt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lf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immediately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LABEL(</a:t>
            </a:r>
            <a:r>
              <a:rPr kumimoji="1" lang="en-US" altLang="zh-CN" dirty="0" err="1"/>
              <a:t>lf</a:t>
            </a:r>
            <a:r>
              <a:rPr kumimoji="1" lang="en-US" altLang="zh-CN" dirty="0"/>
              <a:t>)</a:t>
            </a:r>
            <a:endParaRPr kumimoji="1" lang="en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869B1EB-42AC-FB19-12CF-EB17765F9660}"/>
              </a:ext>
            </a:extLst>
          </p:cNvPr>
          <p:cNvGrpSpPr/>
          <p:nvPr/>
        </p:nvGrpSpPr>
        <p:grpSpPr>
          <a:xfrm>
            <a:off x="1063978" y="3060902"/>
            <a:ext cx="7670807" cy="1061578"/>
            <a:chOff x="1063978" y="3034268"/>
            <a:chExt cx="7670807" cy="106157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632B5-D305-329E-FC87-34F6CF15030A}"/>
                </a:ext>
              </a:extLst>
            </p:cNvPr>
            <p:cNvSpPr txBox="1"/>
            <p:nvPr/>
          </p:nvSpPr>
          <p:spPr>
            <a:xfrm>
              <a:off x="1063978" y="3080183"/>
              <a:ext cx="2026356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LABEL(b1)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r>
                <a:rPr kumimoji="1" lang="en-US" altLang="zh-CN" sz="2000" b="1" dirty="0"/>
                <a:t>JUMP(NAME b4)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FE5D72-517D-8109-8C1A-ACD48BC165F2}"/>
                </a:ext>
              </a:extLst>
            </p:cNvPr>
            <p:cNvSpPr txBox="1"/>
            <p:nvPr/>
          </p:nvSpPr>
          <p:spPr>
            <a:xfrm>
              <a:off x="3841045" y="3080183"/>
              <a:ext cx="2026356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LABEL(b4)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r>
                <a:rPr kumimoji="1" lang="en-US" altLang="zh-CN" sz="2000" b="1" dirty="0"/>
                <a:t>JUMP(NAME b6)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DB604A7-2C26-7876-BB3E-1A7695DCA53A}"/>
                </a:ext>
              </a:extLst>
            </p:cNvPr>
            <p:cNvSpPr txBox="1"/>
            <p:nvPr/>
          </p:nvSpPr>
          <p:spPr>
            <a:xfrm>
              <a:off x="6618112" y="3080183"/>
              <a:ext cx="2026356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LABEL(b6)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endParaRPr kumimoji="1" lang="en-US" altLang="zh-CN" sz="2000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89AD2B-5784-B6F3-D295-EC327165B754}"/>
                </a:ext>
              </a:extLst>
            </p:cNvPr>
            <p:cNvSpPr txBox="1"/>
            <p:nvPr/>
          </p:nvSpPr>
          <p:spPr>
            <a:xfrm>
              <a:off x="2624664" y="3034268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b1</a:t>
              </a:r>
              <a:endParaRPr lang="zh-CN" altLang="en-US" sz="24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0E6D04-27C4-D91E-4000-0BFA84DE5474}"/>
                </a:ext>
              </a:extLst>
            </p:cNvPr>
            <p:cNvSpPr txBox="1"/>
            <p:nvPr/>
          </p:nvSpPr>
          <p:spPr>
            <a:xfrm>
              <a:off x="5397502" y="3034268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b4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23E474-69ED-C4BD-465B-1C2EF45C6EB6}"/>
                </a:ext>
              </a:extLst>
            </p:cNvPr>
            <p:cNvSpPr txBox="1"/>
            <p:nvPr/>
          </p:nvSpPr>
          <p:spPr>
            <a:xfrm>
              <a:off x="8170340" y="3034268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b6</a:t>
              </a:r>
              <a:endParaRPr lang="zh-CN" altLang="en-US" sz="2400" b="1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F4E06D5-8D1C-D8A7-B4E6-F7E48DFACF6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090334" y="3588014"/>
              <a:ext cx="750711" cy="1"/>
            </a:xfrm>
            <a:prstGeom prst="straightConnector1">
              <a:avLst/>
            </a:prstGeom>
            <a:ln w="25400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62362EE9-921E-7950-B69E-F18588446CE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867401" y="3588015"/>
              <a:ext cx="750711" cy="0"/>
            </a:xfrm>
            <a:prstGeom prst="straightConnector1">
              <a:avLst/>
            </a:prstGeom>
            <a:ln w="25400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8E8780-9650-02EF-C08A-E0AC73F22769}"/>
              </a:ext>
            </a:extLst>
          </p:cNvPr>
          <p:cNvGrpSpPr/>
          <p:nvPr/>
        </p:nvGrpSpPr>
        <p:grpSpPr>
          <a:xfrm>
            <a:off x="1063977" y="5660253"/>
            <a:ext cx="7670808" cy="1061578"/>
            <a:chOff x="1063977" y="5642497"/>
            <a:chExt cx="7670808" cy="106157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66A650-5F35-422A-9D27-9897796FC7CF}"/>
                </a:ext>
              </a:extLst>
            </p:cNvPr>
            <p:cNvSpPr txBox="1"/>
            <p:nvPr/>
          </p:nvSpPr>
          <p:spPr>
            <a:xfrm>
              <a:off x="1063977" y="5688412"/>
              <a:ext cx="2407191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LABEL(b6)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r>
                <a:rPr kumimoji="1" lang="en-US" altLang="zh-CN" sz="2000" b="1" dirty="0"/>
                <a:t>CJUMP(</a:t>
              </a:r>
              <a:r>
                <a:rPr kumimoji="1" lang="en-US" altLang="zh-CN" sz="2000" b="1" dirty="0" err="1"/>
                <a:t>cond</a:t>
              </a:r>
              <a:r>
                <a:rPr kumimoji="1" lang="en-US" altLang="zh-CN" sz="2000" b="1" dirty="0"/>
                <a:t>, b7, b3)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659AA32-CB2D-70FF-0EE1-0F615258028F}"/>
                </a:ext>
              </a:extLst>
            </p:cNvPr>
            <p:cNvSpPr txBox="1"/>
            <p:nvPr/>
          </p:nvSpPr>
          <p:spPr>
            <a:xfrm>
              <a:off x="4336182" y="5688412"/>
              <a:ext cx="1764000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LABEL(b3)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endParaRPr kumimoji="1" lang="en-US" altLang="zh-CN" sz="20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4BF3158-79D6-1921-700A-722B37F58586}"/>
                </a:ext>
              </a:extLst>
            </p:cNvPr>
            <p:cNvSpPr txBox="1"/>
            <p:nvPr/>
          </p:nvSpPr>
          <p:spPr>
            <a:xfrm>
              <a:off x="6886032" y="5688412"/>
              <a:ext cx="1764000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LABEL(b7)</a:t>
              </a:r>
            </a:p>
            <a:p>
              <a:r>
                <a:rPr kumimoji="1" lang="en-US" altLang="zh-CN" sz="2000" b="1" dirty="0"/>
                <a:t>...</a:t>
              </a:r>
            </a:p>
            <a:p>
              <a:endParaRPr kumimoji="1" lang="en-US" altLang="zh-CN" sz="20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D384E4-F6FC-21F3-F190-82677A1E4DDF}"/>
                </a:ext>
              </a:extLst>
            </p:cNvPr>
            <p:cNvSpPr txBox="1"/>
            <p:nvPr/>
          </p:nvSpPr>
          <p:spPr>
            <a:xfrm>
              <a:off x="2986638" y="5642497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b6</a:t>
              </a:r>
              <a:endParaRPr lang="zh-CN" altLang="en-US" sz="2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694899-3733-E920-CF18-A41F75F477FB}"/>
                </a:ext>
              </a:extLst>
            </p:cNvPr>
            <p:cNvSpPr txBox="1"/>
            <p:nvPr/>
          </p:nvSpPr>
          <p:spPr>
            <a:xfrm>
              <a:off x="5632201" y="5642497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b3</a:t>
              </a:r>
              <a:endParaRPr lang="zh-CN" altLang="en-US" sz="24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5F70D62-4B96-3452-321B-F1D661A3A2F0}"/>
                </a:ext>
              </a:extLst>
            </p:cNvPr>
            <p:cNvSpPr txBox="1"/>
            <p:nvPr/>
          </p:nvSpPr>
          <p:spPr>
            <a:xfrm>
              <a:off x="8170340" y="5642497"/>
              <a:ext cx="56444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2400" b="1" dirty="0"/>
                <a:t>b7</a:t>
              </a:r>
              <a:endParaRPr lang="zh-CN" altLang="en-US" sz="2400" b="1" dirty="0"/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2BD3917D-34FA-2538-437E-BD5731FFB441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3471168" y="6196244"/>
              <a:ext cx="865014" cy="0"/>
            </a:xfrm>
            <a:prstGeom prst="straightConnector1">
              <a:avLst/>
            </a:prstGeom>
            <a:ln w="25400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0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3EBF-9AE8-CB46-7B28-7C25053F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D12F4-0676-C3E1-9604-52FF99CC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3" y="999067"/>
            <a:ext cx="8801101" cy="5177896"/>
          </a:xfrm>
        </p:spPr>
        <p:txBody>
          <a:bodyPr/>
          <a:lstStyle/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covering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traces?</a:t>
            </a:r>
          </a:p>
          <a:p>
            <a:r>
              <a:rPr lang="en-US" altLang="zh-CN" dirty="0"/>
              <a:t>The idea is to </a:t>
            </a:r>
            <a:r>
              <a:rPr lang="en-US" altLang="zh-CN" dirty="0">
                <a:solidFill>
                  <a:srgbClr val="0070C0"/>
                </a:solidFill>
              </a:rPr>
              <a:t>start with some block - the beginning of a trace - and follow a possible execution path - the rest of the trace. </a:t>
            </a:r>
          </a:p>
        </p:txBody>
      </p:sp>
      <p:sp>
        <p:nvSpPr>
          <p:cNvPr id="35" name="圆角矩形 18">
            <a:extLst>
              <a:ext uri="{FF2B5EF4-FFF2-40B4-BE49-F238E27FC236}">
                <a16:creationId xmlns:a16="http://schemas.microsoft.com/office/drawing/2014/main" id="{67EFC50B-EB35-AE29-F730-9C0B52C2FF2F}"/>
              </a:ext>
            </a:extLst>
          </p:cNvPr>
          <p:cNvSpPr/>
          <p:nvPr/>
        </p:nvSpPr>
        <p:spPr>
          <a:xfrm>
            <a:off x="3915472" y="3046033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52">
            <a:extLst>
              <a:ext uri="{FF2B5EF4-FFF2-40B4-BE49-F238E27FC236}">
                <a16:creationId xmlns:a16="http://schemas.microsoft.com/office/drawing/2014/main" id="{309C8041-F2BB-6E8A-9E69-E6C1061C962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4404858" y="3509496"/>
            <a:ext cx="0" cy="31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18">
            <a:extLst>
              <a:ext uri="{FF2B5EF4-FFF2-40B4-BE49-F238E27FC236}">
                <a16:creationId xmlns:a16="http://schemas.microsoft.com/office/drawing/2014/main" id="{3A15738F-C519-B4DD-CAC6-D978E02778C2}"/>
              </a:ext>
            </a:extLst>
          </p:cNvPr>
          <p:cNvSpPr/>
          <p:nvPr/>
        </p:nvSpPr>
        <p:spPr>
          <a:xfrm>
            <a:off x="3915472" y="3823435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b4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52">
            <a:extLst>
              <a:ext uri="{FF2B5EF4-FFF2-40B4-BE49-F238E27FC236}">
                <a16:creationId xmlns:a16="http://schemas.microsoft.com/office/drawing/2014/main" id="{DE67EE56-EE98-D7EB-8D97-FD452CBF4C60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4404857" y="4286898"/>
            <a:ext cx="1" cy="3364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18">
            <a:extLst>
              <a:ext uri="{FF2B5EF4-FFF2-40B4-BE49-F238E27FC236}">
                <a16:creationId xmlns:a16="http://schemas.microsoft.com/office/drawing/2014/main" id="{F87BDCA2-D55A-4AB8-0C77-9B30ED5D1A21}"/>
              </a:ext>
            </a:extLst>
          </p:cNvPr>
          <p:cNvSpPr/>
          <p:nvPr/>
        </p:nvSpPr>
        <p:spPr>
          <a:xfrm>
            <a:off x="3915471" y="4623366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b6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52">
            <a:extLst>
              <a:ext uri="{FF2B5EF4-FFF2-40B4-BE49-F238E27FC236}">
                <a16:creationId xmlns:a16="http://schemas.microsoft.com/office/drawing/2014/main" id="{326BCE1C-E334-4B03-F648-552CE27BEA7F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4404857" y="5086829"/>
            <a:ext cx="0" cy="31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18">
            <a:extLst>
              <a:ext uri="{FF2B5EF4-FFF2-40B4-BE49-F238E27FC236}">
                <a16:creationId xmlns:a16="http://schemas.microsoft.com/office/drawing/2014/main" id="{D5907E8A-4474-0C41-D659-AED028DFAA48}"/>
              </a:ext>
            </a:extLst>
          </p:cNvPr>
          <p:cNvSpPr/>
          <p:nvPr/>
        </p:nvSpPr>
        <p:spPr>
          <a:xfrm>
            <a:off x="3915471" y="540076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b3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52">
            <a:extLst>
              <a:ext uri="{FF2B5EF4-FFF2-40B4-BE49-F238E27FC236}">
                <a16:creationId xmlns:a16="http://schemas.microsoft.com/office/drawing/2014/main" id="{BBE3030D-D7A2-6EE2-94E4-B90596FA67A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404857" y="5864231"/>
            <a:ext cx="0" cy="317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52">
            <a:extLst>
              <a:ext uri="{FF2B5EF4-FFF2-40B4-BE49-F238E27FC236}">
                <a16:creationId xmlns:a16="http://schemas.microsoft.com/office/drawing/2014/main" id="{8AACEB89-5538-24F1-9591-58CBDBC6F2A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894242" y="4855098"/>
            <a:ext cx="421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8">
            <a:extLst>
              <a:ext uri="{FF2B5EF4-FFF2-40B4-BE49-F238E27FC236}">
                <a16:creationId xmlns:a16="http://schemas.microsoft.com/office/drawing/2014/main" id="{D235FCA1-80B7-B68A-BF3B-81F41425E8DE}"/>
              </a:ext>
            </a:extLst>
          </p:cNvPr>
          <p:cNvSpPr/>
          <p:nvPr/>
        </p:nvSpPr>
        <p:spPr>
          <a:xfrm>
            <a:off x="5315826" y="4623366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b7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0CC4684E-D6CC-C97A-5436-97A6F4A3CD0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05212" y="5086829"/>
            <a:ext cx="0" cy="31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ACFB82E-C48C-FAEA-54E3-684F1841B452}"/>
              </a:ext>
            </a:extLst>
          </p:cNvPr>
          <p:cNvSpPr txBox="1"/>
          <p:nvPr/>
        </p:nvSpPr>
        <p:spPr>
          <a:xfrm>
            <a:off x="4132394" y="5047714"/>
            <a:ext cx="3508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D8710A-1953-ADD3-0FB0-DBC0783F7A02}"/>
              </a:ext>
            </a:extLst>
          </p:cNvPr>
          <p:cNvSpPr txBox="1"/>
          <p:nvPr/>
        </p:nvSpPr>
        <p:spPr>
          <a:xfrm>
            <a:off x="4929630" y="4455132"/>
            <a:ext cx="3508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</a:t>
            </a:r>
            <a:endParaRPr lang="zh-CN" altLang="en-US" dirty="0"/>
          </a:p>
        </p:txBody>
      </p:sp>
      <p:sp>
        <p:nvSpPr>
          <p:cNvPr id="48" name="圆角矩形 10" descr="a">
            <a:extLst>
              <a:ext uri="{FF2B5EF4-FFF2-40B4-BE49-F238E27FC236}">
                <a16:creationId xmlns:a16="http://schemas.microsoft.com/office/drawing/2014/main" id="{4BD41E5D-15D1-76E4-1C91-7305B41C4EC7}"/>
              </a:ext>
            </a:extLst>
          </p:cNvPr>
          <p:cNvSpPr/>
          <p:nvPr/>
        </p:nvSpPr>
        <p:spPr>
          <a:xfrm>
            <a:off x="3852000" y="2606400"/>
            <a:ext cx="1107180" cy="10519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</a:rPr>
              <a:t>trace 1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9" name="圆角矩形 10" descr="a">
            <a:extLst>
              <a:ext uri="{FF2B5EF4-FFF2-40B4-BE49-F238E27FC236}">
                <a16:creationId xmlns:a16="http://schemas.microsoft.com/office/drawing/2014/main" id="{361FDF9C-EF76-0768-52B3-CF8A82530665}"/>
              </a:ext>
            </a:extLst>
          </p:cNvPr>
          <p:cNvSpPr/>
          <p:nvPr/>
        </p:nvSpPr>
        <p:spPr>
          <a:xfrm>
            <a:off x="5249472" y="4208217"/>
            <a:ext cx="1107180" cy="99061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</a:rPr>
              <a:t>trace 2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D36B3881-87A2-2932-2B0D-C1C358C1D84E}"/>
              </a:ext>
            </a:extLst>
          </p:cNvPr>
          <p:cNvSpPr/>
          <p:nvPr/>
        </p:nvSpPr>
        <p:spPr>
          <a:xfrm>
            <a:off x="3511543" y="4577298"/>
            <a:ext cx="265606" cy="1380226"/>
          </a:xfrm>
          <a:prstGeom prst="leftBrace">
            <a:avLst>
              <a:gd name="adj1" fmla="val 8333"/>
              <a:gd name="adj2" fmla="val 47917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18">
            <a:extLst>
              <a:ext uri="{FF2B5EF4-FFF2-40B4-BE49-F238E27FC236}">
                <a16:creationId xmlns:a16="http://schemas.microsoft.com/office/drawing/2014/main" id="{C39D7EA4-80D7-1D4F-9AC1-3A074CBA7795}"/>
              </a:ext>
            </a:extLst>
          </p:cNvPr>
          <p:cNvSpPr/>
          <p:nvPr/>
        </p:nvSpPr>
        <p:spPr>
          <a:xfrm>
            <a:off x="2040600" y="4553685"/>
            <a:ext cx="1451998" cy="1380226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CJUMP is immediately followed by its false label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5" name="圆角矩形 10" descr="a">
            <a:extLst>
              <a:ext uri="{FF2B5EF4-FFF2-40B4-BE49-F238E27FC236}">
                <a16:creationId xmlns:a16="http://schemas.microsoft.com/office/drawing/2014/main" id="{BBDA99B8-CF57-2728-C70E-5B307F608F81}"/>
              </a:ext>
            </a:extLst>
          </p:cNvPr>
          <p:cNvSpPr/>
          <p:nvPr/>
        </p:nvSpPr>
        <p:spPr>
          <a:xfrm>
            <a:off x="3852000" y="2606400"/>
            <a:ext cx="1107180" cy="184385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</a:rPr>
              <a:t>trace 1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6" name="圆角矩形 10" descr="a">
            <a:extLst>
              <a:ext uri="{FF2B5EF4-FFF2-40B4-BE49-F238E27FC236}">
                <a16:creationId xmlns:a16="http://schemas.microsoft.com/office/drawing/2014/main" id="{22765769-05E7-6ED4-B879-C445917AC39C}"/>
              </a:ext>
            </a:extLst>
          </p:cNvPr>
          <p:cNvSpPr/>
          <p:nvPr/>
        </p:nvSpPr>
        <p:spPr>
          <a:xfrm>
            <a:off x="3852000" y="2606400"/>
            <a:ext cx="1107180" cy="259243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</a:rPr>
              <a:t>trace 1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7" name="圆角矩形 10" descr="a">
            <a:extLst>
              <a:ext uri="{FF2B5EF4-FFF2-40B4-BE49-F238E27FC236}">
                <a16:creationId xmlns:a16="http://schemas.microsoft.com/office/drawing/2014/main" id="{F8EC3D90-D009-E61C-B24F-997DF3A3FEDB}"/>
              </a:ext>
            </a:extLst>
          </p:cNvPr>
          <p:cNvSpPr/>
          <p:nvPr/>
        </p:nvSpPr>
        <p:spPr>
          <a:xfrm>
            <a:off x="3852000" y="2606400"/>
            <a:ext cx="1107180" cy="335112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b="1" dirty="0">
                <a:solidFill>
                  <a:srgbClr val="C00000"/>
                </a:solidFill>
              </a:rPr>
              <a:t>trace 1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0" grpId="0" animBg="1"/>
      <p:bldP spid="51" grpId="0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418D-D58E-D048-D20D-B264EE15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9E493-BF6B-3A21-1085-198035C6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" y="1337503"/>
            <a:ext cx="8918679" cy="4908918"/>
          </a:xfrm>
          <a:prstGeom prst="rect">
            <a:avLst/>
          </a:prstGeom>
        </p:spPr>
      </p:pic>
      <p:sp>
        <p:nvSpPr>
          <p:cNvPr id="3" name="AutoShape 9">
            <a:extLst>
              <a:ext uri="{FF2B5EF4-FFF2-40B4-BE49-F238E27FC236}">
                <a16:creationId xmlns:a16="http://schemas.microsoft.com/office/drawing/2014/main" id="{3121F638-B4D4-F967-B8CB-56C23FE6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72" y="4864963"/>
            <a:ext cx="3247006" cy="1029684"/>
          </a:xfrm>
          <a:prstGeom prst="wedgeRoundRectCallout">
            <a:avLst>
              <a:gd name="adj1" fmla="val -70840"/>
              <a:gd name="adj2" fmla="val 41449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depth-first search over the control-flow graph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639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3729-CDD0-FF4B-0CE9-9BCBC655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C97C3-9180-0156-5885-C27C424A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dirty="0"/>
              <a:t>Algorithm 8.3 (make a set of traces that covers the program and each block is in one trace):</a:t>
            </a:r>
          </a:p>
          <a:p>
            <a:r>
              <a:rPr kumimoji="1" lang="en" altLang="zh-CN" dirty="0"/>
              <a:t>It starts with some block and follows a chain of jumps, </a:t>
            </a:r>
          </a:p>
          <a:p>
            <a:r>
              <a:rPr kumimoji="1" lang="en" altLang="zh-CN" dirty="0"/>
              <a:t>marking each block and appending it to the current trace. </a:t>
            </a:r>
          </a:p>
          <a:p>
            <a:r>
              <a:rPr kumimoji="1" lang="en" altLang="zh-CN" dirty="0"/>
              <a:t>Eventually it comes to a block whose successors are all marked, </a:t>
            </a:r>
          </a:p>
          <a:p>
            <a:r>
              <a:rPr kumimoji="1" lang="en" altLang="zh-CN" dirty="0"/>
              <a:t>so it ends the trace and picks an unmarked block to start the next trace. </a:t>
            </a:r>
          </a:p>
        </p:txBody>
      </p:sp>
    </p:spTree>
    <p:extLst>
      <p:ext uri="{BB962C8B-B14F-4D97-AF65-F5344CB8AC3E}">
        <p14:creationId xmlns:p14="http://schemas.microsoft.com/office/powerpoint/2010/main" val="356294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7C067-B3B6-A58C-F4E4-B9DAFC90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3CD7B-F032-FAFB-1343-320184F7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dirty="0"/>
              <a:t>Flatten the ordered list of traces back into one long list of statements</a:t>
            </a:r>
            <a:r>
              <a:rPr kumimoji="1" lang="en-US" altLang="zh-CN" dirty="0"/>
              <a:t>, then perform some minor adjustments:</a:t>
            </a:r>
            <a:endParaRPr kumimoji="1" lang="en" altLang="zh-CN" dirty="0"/>
          </a:p>
          <a:p>
            <a:r>
              <a:rPr kumimoji="1" lang="en" altLang="zh-CN" dirty="0"/>
              <a:t>Any </a:t>
            </a:r>
            <a:r>
              <a:rPr kumimoji="1" lang="en" altLang="zh-CN" dirty="0">
                <a:solidFill>
                  <a:srgbClr val="0070C0"/>
                </a:solidFill>
              </a:rPr>
              <a:t>CJUMP</a:t>
            </a:r>
            <a:r>
              <a:rPr kumimoji="1" lang="en" altLang="zh-CN" dirty="0"/>
              <a:t> immediately followed by its false label we let alone (there will be many of these).</a:t>
            </a:r>
          </a:p>
          <a:p>
            <a:r>
              <a:rPr kumimoji="1" lang="en" altLang="zh-CN" dirty="0"/>
              <a:t>For any </a:t>
            </a:r>
            <a:r>
              <a:rPr kumimoji="1" lang="en" altLang="zh-CN" dirty="0">
                <a:solidFill>
                  <a:srgbClr val="0070C0"/>
                </a:solidFill>
              </a:rPr>
              <a:t>CJUMP</a:t>
            </a:r>
            <a:r>
              <a:rPr kumimoji="1" lang="en" altLang="zh-CN" dirty="0"/>
              <a:t> followed by its true label, we switch the true and false labels and negate the condition.</a:t>
            </a:r>
          </a:p>
          <a:p>
            <a:r>
              <a:rPr kumimoji="1" lang="en" altLang="zh-CN" dirty="0"/>
              <a:t>For any </a:t>
            </a:r>
            <a:r>
              <a:rPr kumimoji="1" lang="en" altLang="zh-CN" dirty="0">
                <a:solidFill>
                  <a:srgbClr val="0070C0"/>
                </a:solidFill>
              </a:rPr>
              <a:t>CJUMP(</a:t>
            </a:r>
            <a:r>
              <a:rPr kumimoji="1" lang="en" altLang="zh-CN" dirty="0" err="1">
                <a:solidFill>
                  <a:srgbClr val="0070C0"/>
                </a:solidFill>
              </a:rPr>
              <a:t>cond</a:t>
            </a:r>
            <a:r>
              <a:rPr kumimoji="1" lang="en" altLang="zh-CN" dirty="0">
                <a:solidFill>
                  <a:srgbClr val="0070C0"/>
                </a:solidFill>
              </a:rPr>
              <a:t>, a, b, </a:t>
            </a:r>
            <a:r>
              <a:rPr kumimoji="1" lang="en" altLang="zh-CN" dirty="0" err="1">
                <a:solidFill>
                  <a:srgbClr val="0070C0"/>
                </a:solidFill>
              </a:rPr>
              <a:t>lt</a:t>
            </a:r>
            <a:r>
              <a:rPr kumimoji="1" lang="en" altLang="zh-CN" dirty="0">
                <a:solidFill>
                  <a:srgbClr val="0070C0"/>
                </a:solidFill>
              </a:rPr>
              <a:t>, </a:t>
            </a:r>
            <a:r>
              <a:rPr kumimoji="1" lang="en" altLang="zh-CN" dirty="0" err="1">
                <a:solidFill>
                  <a:srgbClr val="0070C0"/>
                </a:solidFill>
              </a:rPr>
              <a:t>lf</a:t>
            </a:r>
            <a:r>
              <a:rPr kumimoji="1" lang="en" altLang="zh-CN" dirty="0">
                <a:solidFill>
                  <a:srgbClr val="0070C0"/>
                </a:solidFill>
              </a:rPr>
              <a:t>) </a:t>
            </a:r>
            <a:r>
              <a:rPr kumimoji="1" lang="en" altLang="zh-CN" dirty="0"/>
              <a:t>followed by neither label, we invent a new false label </a:t>
            </a:r>
            <a:r>
              <a:rPr kumimoji="1" lang="en" altLang="zh-CN" dirty="0" err="1">
                <a:solidFill>
                  <a:srgbClr val="0070C0"/>
                </a:solidFill>
              </a:rPr>
              <a:t>lf</a:t>
            </a:r>
            <a:r>
              <a:rPr kumimoji="1" lang="en" altLang="zh-CN" dirty="0">
                <a:solidFill>
                  <a:srgbClr val="0070C0"/>
                </a:solidFill>
              </a:rPr>
              <a:t>′</a:t>
            </a:r>
            <a:r>
              <a:rPr kumimoji="1" lang="en" altLang="zh-CN" dirty="0"/>
              <a:t> and rewrite the single </a:t>
            </a:r>
            <a:r>
              <a:rPr kumimoji="1" lang="en" altLang="zh-CN" dirty="0">
                <a:solidFill>
                  <a:srgbClr val="0070C0"/>
                </a:solidFill>
              </a:rPr>
              <a:t>CJUMP</a:t>
            </a:r>
            <a:r>
              <a:rPr kumimoji="1" lang="en" altLang="zh-CN" dirty="0"/>
              <a:t> statement as three statements, just to achieve the condition that the </a:t>
            </a:r>
            <a:r>
              <a:rPr kumimoji="1" lang="en" altLang="zh-CN" dirty="0">
                <a:solidFill>
                  <a:srgbClr val="0070C0"/>
                </a:solidFill>
              </a:rPr>
              <a:t>CJUMP</a:t>
            </a:r>
            <a:r>
              <a:rPr kumimoji="1" lang="en" altLang="zh-CN" dirty="0"/>
              <a:t> is followed by its false label: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A1039F-BA3C-5A1E-EA9A-30B5DF5A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17" y="5370289"/>
            <a:ext cx="4572000" cy="1200329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CJUMP(</a:t>
            </a:r>
            <a:r>
              <a:rPr lang="en-US" altLang="zh-CN" sz="2400" b="1" i="1" dirty="0" err="1"/>
              <a:t>cond</a:t>
            </a:r>
            <a:r>
              <a:rPr lang="en-US" altLang="zh-CN" sz="2400" b="1" i="1" dirty="0"/>
              <a:t>, a, b, </a:t>
            </a:r>
            <a:r>
              <a:rPr lang="en-US" altLang="zh-CN" sz="2400" b="1" i="1" dirty="0" err="1"/>
              <a:t>lt</a:t>
            </a:r>
            <a:r>
              <a:rPr lang="en-US" altLang="zh-CN" sz="2400" b="1" i="1" dirty="0"/>
              <a:t>, lf</a:t>
            </a:r>
            <a:r>
              <a:rPr lang="en-US" altLang="zh-CN" sz="2400" b="1" dirty="0"/>
              <a:t>′)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LABEL </a:t>
            </a:r>
            <a:r>
              <a:rPr lang="en-US" altLang="zh-CN" sz="2400" b="1" i="1" dirty="0"/>
              <a:t>lf</a:t>
            </a:r>
            <a:r>
              <a:rPr lang="en-US" altLang="zh-CN" sz="2400" b="1" dirty="0"/>
              <a:t>′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JUMP(NAME </a:t>
            </a:r>
            <a:r>
              <a:rPr lang="en-US" altLang="zh-CN" sz="2400" b="1" i="1" dirty="0"/>
              <a:t>lf </a:t>
            </a:r>
            <a:r>
              <a:rPr lang="en-US" altLang="zh-CN" sz="24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442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4" name="圆角矩形 6">
            <a:extLst>
              <a:ext uri="{FF2B5EF4-FFF2-40B4-BE49-F238E27FC236}">
                <a16:creationId xmlns:a16="http://schemas.microsoft.com/office/drawing/2014/main" id="{8FBCF858-7561-D456-3CB0-83B4B5D900CC}"/>
              </a:ext>
            </a:extLst>
          </p:cNvPr>
          <p:cNvSpPr/>
          <p:nvPr/>
        </p:nvSpPr>
        <p:spPr>
          <a:xfrm>
            <a:off x="2976867" y="1880736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17">
            <a:extLst>
              <a:ext uri="{FF2B5EF4-FFF2-40B4-BE49-F238E27FC236}">
                <a16:creationId xmlns:a16="http://schemas.microsoft.com/office/drawing/2014/main" id="{0765CAEE-50F8-7A91-B394-98A5DEC54B63}"/>
              </a:ext>
            </a:extLst>
          </p:cNvPr>
          <p:cNvSpPr/>
          <p:nvPr/>
        </p:nvSpPr>
        <p:spPr>
          <a:xfrm>
            <a:off x="4482553" y="2418124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28">
            <a:extLst>
              <a:ext uri="{FF2B5EF4-FFF2-40B4-BE49-F238E27FC236}">
                <a16:creationId xmlns:a16="http://schemas.microsoft.com/office/drawing/2014/main" id="{488559D3-8D2A-CD0C-9CAE-BD569830C4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67216" y="2344199"/>
            <a:ext cx="2030488" cy="9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9">
            <a:extLst>
              <a:ext uri="{FF2B5EF4-FFF2-40B4-BE49-F238E27FC236}">
                <a16:creationId xmlns:a16="http://schemas.microsoft.com/office/drawing/2014/main" id="{CD1D5B84-AC6C-CB66-6398-4B02829D5D9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97704" y="2344199"/>
            <a:ext cx="1505686" cy="73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BB79F16-F3EB-D983-C2E7-26B9AC1FE3D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079674" y="2881587"/>
            <a:ext cx="1823716" cy="215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71">
            <a:extLst>
              <a:ext uri="{FF2B5EF4-FFF2-40B4-BE49-F238E27FC236}">
                <a16:creationId xmlns:a16="http://schemas.microsoft.com/office/drawing/2014/main" id="{3DBAC4C4-3ED6-ADC6-9124-F2F1FA2875D2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903390" y="2881587"/>
            <a:ext cx="809725" cy="196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9" name="圆角矩形 17">
            <a:extLst>
              <a:ext uri="{FF2B5EF4-FFF2-40B4-BE49-F238E27FC236}">
                <a16:creationId xmlns:a16="http://schemas.microsoft.com/office/drawing/2014/main" id="{BBE79AEB-9463-B1AE-7A08-FD97B15520C7}"/>
              </a:ext>
            </a:extLst>
          </p:cNvPr>
          <p:cNvSpPr/>
          <p:nvPr/>
        </p:nvSpPr>
        <p:spPr>
          <a:xfrm>
            <a:off x="5292278" y="3078112"/>
            <a:ext cx="84167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49">
            <a:extLst>
              <a:ext uri="{FF2B5EF4-FFF2-40B4-BE49-F238E27FC236}">
                <a16:creationId xmlns:a16="http://schemas.microsoft.com/office/drawing/2014/main" id="{C4398CB4-4A1B-B469-D729-858CA812D486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flipH="1">
            <a:off x="4638043" y="3541575"/>
            <a:ext cx="1075072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1">
            <a:extLst>
              <a:ext uri="{FF2B5EF4-FFF2-40B4-BE49-F238E27FC236}">
                <a16:creationId xmlns:a16="http://schemas.microsoft.com/office/drawing/2014/main" id="{DA2108DC-BD45-3A7C-5F55-20EBC3E57770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5713115" y="3541575"/>
            <a:ext cx="975795" cy="2942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7" name="圆角矩形 17">
            <a:extLst>
              <a:ext uri="{FF2B5EF4-FFF2-40B4-BE49-F238E27FC236}">
                <a16:creationId xmlns:a16="http://schemas.microsoft.com/office/drawing/2014/main" id="{9B82D32D-E61E-97A5-48E3-54BB4F74BAA4}"/>
              </a:ext>
            </a:extLst>
          </p:cNvPr>
          <p:cNvSpPr/>
          <p:nvPr/>
        </p:nvSpPr>
        <p:spPr>
          <a:xfrm>
            <a:off x="6304655" y="3835792"/>
            <a:ext cx="76850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49">
            <a:extLst>
              <a:ext uri="{FF2B5EF4-FFF2-40B4-BE49-F238E27FC236}">
                <a16:creationId xmlns:a16="http://schemas.microsoft.com/office/drawing/2014/main" id="{4957CAE5-AA10-70B9-BAD0-017E99155A75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5845803" y="4299255"/>
            <a:ext cx="843107" cy="1925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1">
            <a:extLst>
              <a:ext uri="{FF2B5EF4-FFF2-40B4-BE49-F238E27FC236}">
                <a16:creationId xmlns:a16="http://schemas.microsoft.com/office/drawing/2014/main" id="{6B000F0F-8C9C-10FB-2C14-810C41842F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842445" y="4299255"/>
            <a:ext cx="958040" cy="218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17">
            <a:extLst>
              <a:ext uri="{FF2B5EF4-FFF2-40B4-BE49-F238E27FC236}">
                <a16:creationId xmlns:a16="http://schemas.microsoft.com/office/drawing/2014/main" id="{4E3A0B62-4FE9-8416-0FBD-A302FE23868E}"/>
              </a:ext>
            </a:extLst>
          </p:cNvPr>
          <p:cNvSpPr/>
          <p:nvPr/>
        </p:nvSpPr>
        <p:spPr>
          <a:xfrm>
            <a:off x="7366638" y="4517462"/>
            <a:ext cx="86769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9">
            <a:extLst>
              <a:ext uri="{FF2B5EF4-FFF2-40B4-BE49-F238E27FC236}">
                <a16:creationId xmlns:a16="http://schemas.microsoft.com/office/drawing/2014/main" id="{73CEC6B0-299A-180C-E160-6690064C4EA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7177402" y="4980925"/>
            <a:ext cx="623083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71">
            <a:extLst>
              <a:ext uri="{FF2B5EF4-FFF2-40B4-BE49-F238E27FC236}">
                <a16:creationId xmlns:a16="http://schemas.microsoft.com/office/drawing/2014/main" id="{DF52629C-9D8E-6BBA-C39D-2E8C87C1D56B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7800485" y="4980925"/>
            <a:ext cx="600682" cy="270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1. 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rewritten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list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of</a:t>
            </a:r>
            <a:r>
              <a:rPr kumimoji="1" lang="zh-CN" altLang="en-US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canonical</a:t>
            </a:r>
            <a:r>
              <a:rPr kumimoji="1" lang="zh-CN" alt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without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ESEQ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nodes</a:t>
            </a:r>
          </a:p>
        </p:txBody>
      </p:sp>
      <p:sp>
        <p:nvSpPr>
          <p:cNvPr id="49" name="半闭框 48">
            <a:extLst>
              <a:ext uri="{FF2B5EF4-FFF2-40B4-BE49-F238E27FC236}">
                <a16:creationId xmlns:a16="http://schemas.microsoft.com/office/drawing/2014/main" id="{5AAFD52D-8499-5537-9681-AC5A8FA85A0D}"/>
              </a:ext>
            </a:extLst>
          </p:cNvPr>
          <p:cNvSpPr/>
          <p:nvPr/>
        </p:nvSpPr>
        <p:spPr>
          <a:xfrm rot="7926534" flipH="1">
            <a:off x="1283708" y="4949258"/>
            <a:ext cx="2682699" cy="902006"/>
          </a:xfrm>
          <a:prstGeom prst="halfFrame">
            <a:avLst>
              <a:gd name="adj1" fmla="val 25099"/>
              <a:gd name="adj2" fmla="val 2948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9" grpId="0" animBg="1"/>
      <p:bldP spid="37" grpId="0" animBg="1"/>
      <p:bldP spid="40" grpId="0" animBg="1"/>
      <p:bldP spid="54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A1CF-379B-0325-0BDA-F58696F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FEFCF-A51B-6056-59C3-1CF014C7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Any </a:t>
            </a:r>
            <a:r>
              <a:rPr kumimoji="1" lang="en" altLang="zh-CN" dirty="0">
                <a:solidFill>
                  <a:srgbClr val="0070C0"/>
                </a:solidFill>
              </a:rPr>
              <a:t>frequently executed sequence </a:t>
            </a:r>
            <a:r>
              <a:rPr kumimoji="1" lang="en" altLang="zh-CN" dirty="0"/>
              <a:t>of instructions (such as the body of a loop) should occupy its own trace.</a:t>
            </a:r>
          </a:p>
          <a:p>
            <a:pPr lvl="1"/>
            <a:r>
              <a:rPr kumimoji="1" lang="en" altLang="zh-CN" dirty="0"/>
              <a:t>This helps to </a:t>
            </a:r>
            <a:r>
              <a:rPr kumimoji="1" lang="en" altLang="zh-CN" dirty="0">
                <a:solidFill>
                  <a:srgbClr val="0070C0"/>
                </a:solidFill>
              </a:rPr>
              <a:t>minimize the number of unconditional jumps</a:t>
            </a:r>
            <a:r>
              <a:rPr kumimoji="1" lang="en" altLang="zh-CN" dirty="0"/>
              <a:t>. </a:t>
            </a:r>
          </a:p>
          <a:p>
            <a:pPr lvl="1"/>
            <a:r>
              <a:rPr kumimoji="1" lang="en" altLang="zh-CN" dirty="0"/>
              <a:t>This helps with other kinds of optimizations.</a:t>
            </a:r>
          </a:p>
          <a:p>
            <a:pPr lvl="2"/>
            <a:r>
              <a:rPr kumimoji="1" lang="en" altLang="zh-CN" dirty="0"/>
              <a:t>register allocation </a:t>
            </a:r>
          </a:p>
          <a:p>
            <a:pPr lvl="2"/>
            <a:r>
              <a:rPr kumimoji="1" lang="en" altLang="zh-CN" dirty="0"/>
              <a:t>instruction scheduling</a:t>
            </a:r>
          </a:p>
          <a:p>
            <a:pPr lvl="2"/>
            <a:r>
              <a:rPr kumimoji="1" lang="en" altLang="zh-CN" dirty="0"/>
              <a:t>…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5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754F6-50A4-72FE-D57C-2B3A3946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5E4522C6-B841-3D18-0FE8-DE427DE62392}"/>
              </a:ext>
            </a:extLst>
          </p:cNvPr>
          <p:cNvGrpSpPr>
            <a:grpSpLocks/>
          </p:cNvGrpSpPr>
          <p:nvPr/>
        </p:nvGrpSpPr>
        <p:grpSpPr bwMode="auto">
          <a:xfrm>
            <a:off x="317046" y="1799862"/>
            <a:ext cx="2880000" cy="2880000"/>
            <a:chOff x="158" y="119"/>
            <a:chExt cx="2585" cy="2291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1F0E2E82-D503-BB43-2A3B-C8755ECF4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7" t="8301" r="55713" b="63094"/>
            <a:stretch>
              <a:fillRect/>
            </a:stretch>
          </p:blipFill>
          <p:spPr bwMode="auto">
            <a:xfrm>
              <a:off x="158" y="119"/>
              <a:ext cx="2585" cy="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0845B695-2E6C-5E90-82C3-3B446243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14"/>
              <a:ext cx="2160" cy="442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E764C77-8EE2-E119-DFBE-34CB7724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65"/>
              <a:ext cx="2158" cy="567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954DF0A9-320E-FC33-B44C-19524CA4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77"/>
              <a:ext cx="2158" cy="412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C39AB1FD-333B-B47D-0EB9-1266FA133A32}"/>
              </a:ext>
            </a:extLst>
          </p:cNvPr>
          <p:cNvGrpSpPr>
            <a:grpSpLocks/>
          </p:cNvGrpSpPr>
          <p:nvPr/>
        </p:nvGrpSpPr>
        <p:grpSpPr bwMode="auto">
          <a:xfrm>
            <a:off x="3256219" y="1821417"/>
            <a:ext cx="2880000" cy="2880000"/>
            <a:chOff x="2744" y="119"/>
            <a:chExt cx="2585" cy="2193"/>
          </a:xfrm>
        </p:grpSpPr>
        <p:pic>
          <p:nvPicPr>
            <p:cNvPr id="27" name="Picture 5">
              <a:extLst>
                <a:ext uri="{FF2B5EF4-FFF2-40B4-BE49-F238E27FC236}">
                  <a16:creationId xmlns:a16="http://schemas.microsoft.com/office/drawing/2014/main" id="{BB8C5794-C06F-FBBF-62F4-F044DCB8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0" t="8464" r="28596" b="63846"/>
            <a:stretch>
              <a:fillRect/>
            </a:stretch>
          </p:blipFill>
          <p:spPr bwMode="auto">
            <a:xfrm>
              <a:off x="2744" y="119"/>
              <a:ext cx="2585" cy="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505862B6-5E04-D8F2-1B35-6F7D3A43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76"/>
              <a:ext cx="2112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0C299EB1-DC32-5A13-4500-5846E460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2112" cy="432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59FB0A1-D91B-F691-79EB-2B73408E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5"/>
              <a:ext cx="2112" cy="599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CF241C6E-88C7-B74A-195C-CD0B5EFA39FB}"/>
              </a:ext>
            </a:extLst>
          </p:cNvPr>
          <p:cNvGrpSpPr>
            <a:grpSpLocks/>
          </p:cNvGrpSpPr>
          <p:nvPr/>
        </p:nvGrpSpPr>
        <p:grpSpPr bwMode="auto">
          <a:xfrm>
            <a:off x="6214387" y="1801061"/>
            <a:ext cx="2880000" cy="2880000"/>
            <a:chOff x="1536" y="2112"/>
            <a:chExt cx="2609" cy="2402"/>
          </a:xfrm>
        </p:grpSpPr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485FB65C-B916-01AE-5818-A174D0641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51" t="8464" r="1949" b="62930"/>
            <a:stretch>
              <a:fillRect/>
            </a:stretch>
          </p:blipFill>
          <p:spPr bwMode="auto">
            <a:xfrm>
              <a:off x="1536" y="2112"/>
              <a:ext cx="2609" cy="2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4A7389A5-DC60-E3DD-D29A-661555DE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9"/>
              <a:ext cx="2112" cy="615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91D1A42D-82F0-D6D8-ABDB-216A3F5DC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764"/>
              <a:ext cx="2112" cy="432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F60EFE46-699C-9E55-7DF0-FC47EAA0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2112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内容占位符 18">
            <a:extLst>
              <a:ext uri="{FF2B5EF4-FFF2-40B4-BE49-F238E27FC236}">
                <a16:creationId xmlns:a16="http://schemas.microsoft.com/office/drawing/2014/main" id="{31444233-1DF1-C3D3-0D7B-E919A15C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46" y="4941168"/>
            <a:ext cx="8229600" cy="648072"/>
          </a:xfrm>
        </p:spPr>
        <p:txBody>
          <a:bodyPr/>
          <a:lstStyle/>
          <a:p>
            <a:r>
              <a:rPr lang="en-US" altLang="zh-CN" dirty="0"/>
              <a:t>Which is better?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6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7D4A-94C9-9166-136B-DAFE3E1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8F699-5CC7-DDF6-6AE0-DF6471DC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Eliminating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pPr lvl="1"/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 (SEQ, ESEQ, CALL)</a:t>
            </a:r>
            <a:endParaRPr kumimoji="1" lang="en-US" altLang="zh-CN" b="1" dirty="0"/>
          </a:p>
          <a:p>
            <a:r>
              <a:rPr kumimoji="1" lang="en-US" altLang="zh-CN" dirty="0"/>
              <a:t>Taming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 (CJUMP)</a:t>
            </a:r>
          </a:p>
          <a:p>
            <a:pPr lvl="1"/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  <a:p>
            <a:pPr lvl="1"/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38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b="1" dirty="0"/>
              <a:t>8.2, 8.6</a:t>
            </a:r>
            <a:r>
              <a:rPr lang="en-US" altLang="en-US" sz="3200" b="1" dirty="0"/>
              <a:t>, 8.7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64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10">
            <a:extLst>
              <a:ext uri="{FF2B5EF4-FFF2-40B4-BE49-F238E27FC236}">
                <a16:creationId xmlns:a16="http://schemas.microsoft.com/office/drawing/2014/main" id="{44F459FF-C106-C038-6375-5AD259CFF747}"/>
              </a:ext>
            </a:extLst>
          </p:cNvPr>
          <p:cNvSpPr/>
          <p:nvPr/>
        </p:nvSpPr>
        <p:spPr>
          <a:xfrm>
            <a:off x="6532630" y="4850297"/>
            <a:ext cx="2491501" cy="1720322"/>
          </a:xfrm>
          <a:prstGeom prst="roundRect">
            <a:avLst>
              <a:gd name="adj" fmla="val 504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68D11E5A-3BD8-66F0-D39C-6E57D0EFA479}"/>
              </a:ext>
            </a:extLst>
          </p:cNvPr>
          <p:cNvSpPr/>
          <p:nvPr/>
        </p:nvSpPr>
        <p:spPr>
          <a:xfrm>
            <a:off x="4014690" y="3711609"/>
            <a:ext cx="2491501" cy="2166826"/>
          </a:xfrm>
          <a:prstGeom prst="roundRect">
            <a:avLst>
              <a:gd name="adj" fmla="val 50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9" name="圆角矩形 10">
            <a:extLst>
              <a:ext uri="{FF2B5EF4-FFF2-40B4-BE49-F238E27FC236}">
                <a16:creationId xmlns:a16="http://schemas.microsoft.com/office/drawing/2014/main" id="{6BD16946-BA0E-CBA7-C945-04FDF9CFACA0}"/>
              </a:ext>
            </a:extLst>
          </p:cNvPr>
          <p:cNvSpPr/>
          <p:nvPr/>
        </p:nvSpPr>
        <p:spPr>
          <a:xfrm>
            <a:off x="284165" y="2285254"/>
            <a:ext cx="3501828" cy="2166826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52EB4-23B6-4637-4E8F-3885DEA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E79C4-BEF7-D3E4-DA40-C8F10D20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26" y="953061"/>
            <a:ext cx="8449733" cy="1174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mismatches?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transform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stages</a:t>
            </a:r>
            <a:r>
              <a:rPr kumimoji="1" lang="en-US" altLang="zh-CN" dirty="0"/>
              <a:t>: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342EC16-F1C1-165C-C7DC-C2AE7EB1869B}"/>
              </a:ext>
            </a:extLst>
          </p:cNvPr>
          <p:cNvSpPr/>
          <p:nvPr/>
        </p:nvSpPr>
        <p:spPr>
          <a:xfrm>
            <a:off x="808476" y="2436680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35777FD-DD0D-8448-3C59-D8FD8E64C9F5}"/>
              </a:ext>
            </a:extLst>
          </p:cNvPr>
          <p:cNvSpPr/>
          <p:nvPr/>
        </p:nvSpPr>
        <p:spPr>
          <a:xfrm>
            <a:off x="4148657" y="3831848"/>
            <a:ext cx="97877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C3A0F4B2-82A4-F9E7-26E3-6A915553FD02}"/>
              </a:ext>
            </a:extLst>
          </p:cNvPr>
          <p:cNvSpPr/>
          <p:nvPr/>
        </p:nvSpPr>
        <p:spPr>
          <a:xfrm>
            <a:off x="4393034" y="4520032"/>
            <a:ext cx="47501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21">
            <a:extLst>
              <a:ext uri="{FF2B5EF4-FFF2-40B4-BE49-F238E27FC236}">
                <a16:creationId xmlns:a16="http://schemas.microsoft.com/office/drawing/2014/main" id="{E7BAFE8B-B70B-5F13-3FF7-8483253586B2}"/>
              </a:ext>
            </a:extLst>
          </p:cNvPr>
          <p:cNvSpPr/>
          <p:nvPr/>
        </p:nvSpPr>
        <p:spPr>
          <a:xfrm>
            <a:off x="2520934" y="3097498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5AD6D7D-6A9C-56D6-AAB7-7BE4EE3AED15}"/>
              </a:ext>
            </a:extLst>
          </p:cNvPr>
          <p:cNvSpPr/>
          <p:nvPr/>
        </p:nvSpPr>
        <p:spPr>
          <a:xfrm>
            <a:off x="1173273" y="3831848"/>
            <a:ext cx="3537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&gt;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F50A282B-D82D-EF3E-2CBF-3CFFC6DFD596}"/>
              </a:ext>
            </a:extLst>
          </p:cNvPr>
          <p:cNvSpPr/>
          <p:nvPr/>
        </p:nvSpPr>
        <p:spPr>
          <a:xfrm>
            <a:off x="1662866" y="3831848"/>
            <a:ext cx="377435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24">
            <a:extLst>
              <a:ext uri="{FF2B5EF4-FFF2-40B4-BE49-F238E27FC236}">
                <a16:creationId xmlns:a16="http://schemas.microsoft.com/office/drawing/2014/main" id="{CDFC7617-22D0-5AB4-006C-B03E962004A1}"/>
              </a:ext>
            </a:extLst>
          </p:cNvPr>
          <p:cNvSpPr/>
          <p:nvPr/>
        </p:nvSpPr>
        <p:spPr>
          <a:xfrm>
            <a:off x="2123918" y="3831848"/>
            <a:ext cx="394268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25">
            <a:extLst>
              <a:ext uri="{FF2B5EF4-FFF2-40B4-BE49-F238E27FC236}">
                <a16:creationId xmlns:a16="http://schemas.microsoft.com/office/drawing/2014/main" id="{D33C7B91-DCE2-9A6C-FF96-1BA95CAE68DC}"/>
              </a:ext>
            </a:extLst>
          </p:cNvPr>
          <p:cNvSpPr/>
          <p:nvPr/>
        </p:nvSpPr>
        <p:spPr>
          <a:xfrm>
            <a:off x="2600742" y="3831848"/>
            <a:ext cx="49116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26">
            <a:extLst>
              <a:ext uri="{FF2B5EF4-FFF2-40B4-BE49-F238E27FC236}">
                <a16:creationId xmlns:a16="http://schemas.microsoft.com/office/drawing/2014/main" id="{EDB43F3B-5BA7-800D-1577-943FAB0723E7}"/>
              </a:ext>
            </a:extLst>
          </p:cNvPr>
          <p:cNvSpPr/>
          <p:nvPr/>
        </p:nvSpPr>
        <p:spPr>
          <a:xfrm>
            <a:off x="3182953" y="3831848"/>
            <a:ext cx="49116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f1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40">
            <a:extLst>
              <a:ext uri="{FF2B5EF4-FFF2-40B4-BE49-F238E27FC236}">
                <a16:creationId xmlns:a16="http://schemas.microsoft.com/office/drawing/2014/main" id="{A4CED4AE-0540-AC6E-4CB6-3A55187664E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19984" y="2900143"/>
            <a:ext cx="447232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52">
            <a:extLst>
              <a:ext uri="{FF2B5EF4-FFF2-40B4-BE49-F238E27FC236}">
                <a16:creationId xmlns:a16="http://schemas.microsoft.com/office/drawing/2014/main" id="{FA73517A-A92E-632B-6B22-F9ED78A256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30544" y="4295311"/>
            <a:ext cx="7499" cy="224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55">
            <a:extLst>
              <a:ext uri="{FF2B5EF4-FFF2-40B4-BE49-F238E27FC236}">
                <a16:creationId xmlns:a16="http://schemas.microsoft.com/office/drawing/2014/main" id="{66221939-D4F2-7658-7087-45869275879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350171" y="3560961"/>
            <a:ext cx="1729503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58">
            <a:extLst>
              <a:ext uri="{FF2B5EF4-FFF2-40B4-BE49-F238E27FC236}">
                <a16:creationId xmlns:a16="http://schemas.microsoft.com/office/drawing/2014/main" id="{7BDAA5C3-FC3D-2A12-C6C6-54231EA9D00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851584" y="3560961"/>
            <a:ext cx="1228090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61">
            <a:extLst>
              <a:ext uri="{FF2B5EF4-FFF2-40B4-BE49-F238E27FC236}">
                <a16:creationId xmlns:a16="http://schemas.microsoft.com/office/drawing/2014/main" id="{450781E9-0678-4A02-621F-08ADB873E4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321052" y="3560961"/>
            <a:ext cx="758622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4">
            <a:extLst>
              <a:ext uri="{FF2B5EF4-FFF2-40B4-BE49-F238E27FC236}">
                <a16:creationId xmlns:a16="http://schemas.microsoft.com/office/drawing/2014/main" id="{57FF4578-F0B4-60BD-ABC4-28B748ACF61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846323" y="3560961"/>
            <a:ext cx="23335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68">
            <a:extLst>
              <a:ext uri="{FF2B5EF4-FFF2-40B4-BE49-F238E27FC236}">
                <a16:creationId xmlns:a16="http://schemas.microsoft.com/office/drawing/2014/main" id="{9CB44B6E-D9F5-0CFD-085C-41D08215133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079674" y="3560961"/>
            <a:ext cx="348861" cy="270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0">
            <a:extLst>
              <a:ext uri="{FF2B5EF4-FFF2-40B4-BE49-F238E27FC236}">
                <a16:creationId xmlns:a16="http://schemas.microsoft.com/office/drawing/2014/main" id="{A5BFAFF9-6990-F5D0-7490-15CAC2192616}"/>
              </a:ext>
            </a:extLst>
          </p:cNvPr>
          <p:cNvSpPr/>
          <p:nvPr/>
        </p:nvSpPr>
        <p:spPr>
          <a:xfrm>
            <a:off x="361244" y="3105564"/>
            <a:ext cx="111747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40">
            <a:extLst>
              <a:ext uri="{FF2B5EF4-FFF2-40B4-BE49-F238E27FC236}">
                <a16:creationId xmlns:a16="http://schemas.microsoft.com/office/drawing/2014/main" id="{72932D47-7401-BD0C-1398-71D005071D8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367216" y="2900143"/>
            <a:ext cx="433551" cy="20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6B924060-EC48-C426-185E-83D929F0F427}"/>
              </a:ext>
            </a:extLst>
          </p:cNvPr>
          <p:cNvSpPr/>
          <p:nvPr/>
        </p:nvSpPr>
        <p:spPr>
          <a:xfrm>
            <a:off x="1596536" y="3105564"/>
            <a:ext cx="40846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BA913AFD-4013-8A70-F331-779E247474E7}"/>
              </a:ext>
            </a:extLst>
          </p:cNvPr>
          <p:cNvSpPr/>
          <p:nvPr/>
        </p:nvSpPr>
        <p:spPr>
          <a:xfrm>
            <a:off x="5292278" y="4491836"/>
            <a:ext cx="1107049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MOVE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40">
            <a:extLst>
              <a:ext uri="{FF2B5EF4-FFF2-40B4-BE49-F238E27FC236}">
                <a16:creationId xmlns:a16="http://schemas.microsoft.com/office/drawing/2014/main" id="{CB292102-9446-4D3D-031D-774E6151C2D2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112759" y="4955299"/>
            <a:ext cx="733044" cy="29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C22AB28-2ACB-EDB6-230F-24ED388DFC5C}"/>
              </a:ext>
            </a:extLst>
          </p:cNvPr>
          <p:cNvSpPr/>
          <p:nvPr/>
        </p:nvSpPr>
        <p:spPr>
          <a:xfrm>
            <a:off x="4566985" y="5245572"/>
            <a:ext cx="1091547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TEMP r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40">
            <a:extLst>
              <a:ext uri="{FF2B5EF4-FFF2-40B4-BE49-F238E27FC236}">
                <a16:creationId xmlns:a16="http://schemas.microsoft.com/office/drawing/2014/main" id="{230C98E8-2A04-A1C3-2627-FF78AF76FD7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5845803" y="4955299"/>
            <a:ext cx="248299" cy="29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75490499-0960-1D21-2033-2B2FA6F4FC3A}"/>
              </a:ext>
            </a:extLst>
          </p:cNvPr>
          <p:cNvSpPr/>
          <p:nvPr/>
        </p:nvSpPr>
        <p:spPr>
          <a:xfrm>
            <a:off x="5862241" y="5250948"/>
            <a:ext cx="46372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0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BA4498D4-51D9-E879-630C-F3BA72FB75B0}"/>
              </a:ext>
            </a:extLst>
          </p:cNvPr>
          <p:cNvSpPr/>
          <p:nvPr/>
        </p:nvSpPr>
        <p:spPr>
          <a:xfrm>
            <a:off x="6688910" y="5250948"/>
            <a:ext cx="97698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30EF5F14-142C-49E1-A9F6-2CB8B67AEFB4}"/>
              </a:ext>
            </a:extLst>
          </p:cNvPr>
          <p:cNvSpPr/>
          <p:nvPr/>
        </p:nvSpPr>
        <p:spPr>
          <a:xfrm>
            <a:off x="6914340" y="5979924"/>
            <a:ext cx="52375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t1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52">
            <a:extLst>
              <a:ext uri="{FF2B5EF4-FFF2-40B4-BE49-F238E27FC236}">
                <a16:creationId xmlns:a16="http://schemas.microsoft.com/office/drawing/2014/main" id="{A2DFCDD9-E4FB-7621-BE6D-519957E5F07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76218" y="5714411"/>
            <a:ext cx="118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01CA2316-F57B-04C6-DF41-B15999B11191}"/>
              </a:ext>
            </a:extLst>
          </p:cNvPr>
          <p:cNvSpPr/>
          <p:nvPr/>
        </p:nvSpPr>
        <p:spPr>
          <a:xfrm>
            <a:off x="7875665" y="5250948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47" name="圆角矩形 20">
            <a:extLst>
              <a:ext uri="{FF2B5EF4-FFF2-40B4-BE49-F238E27FC236}">
                <a16:creationId xmlns:a16="http://schemas.microsoft.com/office/drawing/2014/main" id="{1A3EF5F6-0119-468F-F308-CB28BDDFCC3A}"/>
              </a:ext>
            </a:extLst>
          </p:cNvPr>
          <p:cNvSpPr/>
          <p:nvPr/>
        </p:nvSpPr>
        <p:spPr>
          <a:xfrm>
            <a:off x="8056514" y="5979924"/>
            <a:ext cx="69725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join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52">
            <a:extLst>
              <a:ext uri="{FF2B5EF4-FFF2-40B4-BE49-F238E27FC236}">
                <a16:creationId xmlns:a16="http://schemas.microsoft.com/office/drawing/2014/main" id="{21423A6D-517D-30F9-9010-BB5B5CE04A59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401167" y="5714411"/>
            <a:ext cx="3974" cy="26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8715BF4-CE1D-6716-0004-DC49E02E4AF1}"/>
              </a:ext>
            </a:extLst>
          </p:cNvPr>
          <p:cNvSpPr txBox="1"/>
          <p:nvPr/>
        </p:nvSpPr>
        <p:spPr>
          <a:xfrm>
            <a:off x="361245" y="4749193"/>
            <a:ext cx="3576808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1" lang="en-US" altLang="zh-CN" sz="2600" dirty="0">
                <a:solidFill>
                  <a:prstClr val="black"/>
                </a:solidFill>
              </a:rPr>
              <a:t>2. This list is grouped into </a:t>
            </a:r>
            <a:r>
              <a:rPr kumimoji="1" lang="en-US" altLang="zh-CN" sz="2600" i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 set of basic blocks</a:t>
            </a:r>
            <a:r>
              <a:rPr kumimoji="1" lang="en-US" altLang="zh-CN" sz="2600" dirty="0">
                <a:solidFill>
                  <a:prstClr val="black"/>
                </a:solidFill>
              </a:rPr>
              <a:t>, which contain </a:t>
            </a:r>
            <a:r>
              <a:rPr kumimoji="1" lang="en-US" altLang="zh-CN" sz="2600" i="1" dirty="0">
                <a:solidFill>
                  <a:prstClr val="black"/>
                </a:solidFill>
              </a:rPr>
              <a:t>no internal jumps or labels</a:t>
            </a:r>
            <a:r>
              <a:rPr kumimoji="1" lang="en-US" altLang="zh-CN" sz="2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95D4D-5A61-3318-6B52-F0D1CC940355}"/>
              </a:ext>
            </a:extLst>
          </p:cNvPr>
          <p:cNvSpPr txBox="1"/>
          <p:nvPr/>
        </p:nvSpPr>
        <p:spPr>
          <a:xfrm>
            <a:off x="3117543" y="2311759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470537-EB6D-109B-E2AF-8867471B4F9C}"/>
              </a:ext>
            </a:extLst>
          </p:cNvPr>
          <p:cNvSpPr txBox="1"/>
          <p:nvPr/>
        </p:nvSpPr>
        <p:spPr>
          <a:xfrm>
            <a:off x="5852709" y="3673242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DA22FBD-6BF1-5A64-B55A-729DB68FB8C7}"/>
              </a:ext>
            </a:extLst>
          </p:cNvPr>
          <p:cNvSpPr txBox="1"/>
          <p:nvPr/>
        </p:nvSpPr>
        <p:spPr>
          <a:xfrm>
            <a:off x="8336925" y="4805826"/>
            <a:ext cx="64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7D4A-94C9-9166-136B-DAFE3E1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8F699-5CC7-DDF6-6AE0-DF6471DC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 (SEQ, ESEQ, CALL)</a:t>
            </a:r>
          </a:p>
          <a:p>
            <a:r>
              <a:rPr kumimoji="1" lang="en-US" altLang="zh-CN" b="1" dirty="0"/>
              <a:t>Taming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Conditional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Branches (</a:t>
            </a:r>
            <a:r>
              <a:rPr lang="en-US" altLang="zh-CN" b="1" dirty="0"/>
              <a:t>CJUMP</a:t>
            </a:r>
            <a:r>
              <a:rPr kumimoji="1" lang="en-US" altLang="zh-CN" b="1" dirty="0"/>
              <a:t>)</a:t>
            </a:r>
          </a:p>
          <a:p>
            <a:pPr lvl="1"/>
            <a:r>
              <a:rPr kumimoji="1" lang="en-US" altLang="zh-CN" b="1" dirty="0"/>
              <a:t>Basic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</a:p>
          <a:p>
            <a:pPr lvl="1"/>
            <a:r>
              <a:rPr kumimoji="1" lang="en-US" altLang="zh-CN" dirty="0"/>
              <a:t>Traces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01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633E-FAE6-AEC7-817C-9661C0B6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64DC5-C519-6411-9277-91725B67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1458244"/>
            <a:ext cx="8449733" cy="4332058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program’s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control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flow</a:t>
            </a:r>
            <a:r>
              <a:rPr kumimoji="1" lang="en-US" altLang="zh-CN" dirty="0"/>
              <a:t>.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Control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</a:p>
          <a:p>
            <a:pPr lvl="1"/>
            <a:r>
              <a:rPr kumimoji="1" lang="en-US" altLang="zh-CN" dirty="0"/>
              <a:t>ignoring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ignoring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calculations</a:t>
            </a:r>
          </a:p>
          <a:p>
            <a:r>
              <a:rPr kumimoji="1" lang="en-US" altLang="zh-CN" dirty="0"/>
              <a:t>In analyzing the control ﬂow of a program, any </a:t>
            </a:r>
            <a:r>
              <a:rPr kumimoji="1" lang="en-US" altLang="zh-CN" i="1" dirty="0"/>
              <a:t>non-jump instruction</a:t>
            </a:r>
            <a:r>
              <a:rPr kumimoji="1" lang="en-US" altLang="zh-CN" dirty="0"/>
              <a:t> has an entirely </a:t>
            </a:r>
            <a:r>
              <a:rPr kumimoji="1" lang="en-US" altLang="zh-CN" i="1" dirty="0"/>
              <a:t>uninteresting</a:t>
            </a:r>
            <a:r>
              <a:rPr kumimoji="1" lang="en-US" altLang="zh-CN" dirty="0"/>
              <a:t> behavior.</a:t>
            </a:r>
          </a:p>
          <a:p>
            <a:r>
              <a:rPr kumimoji="1" lang="en-US" altLang="zh-CN" dirty="0"/>
              <a:t>Lump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non-branch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basic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47614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184D-C51C-2573-7C21-8CBDA78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58858-88C8-5A44-F572-5A94ECFC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202949"/>
            <a:ext cx="8449733" cy="5177896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basic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CJUMP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CJUMPs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664E75-4017-7D96-4328-EA632BD20175}"/>
              </a:ext>
            </a:extLst>
          </p:cNvPr>
          <p:cNvGrpSpPr/>
          <p:nvPr/>
        </p:nvGrpSpPr>
        <p:grpSpPr>
          <a:xfrm>
            <a:off x="3326249" y="3747426"/>
            <a:ext cx="2491501" cy="1764793"/>
            <a:chOff x="3326249" y="3603426"/>
            <a:chExt cx="2491501" cy="1764793"/>
          </a:xfrm>
        </p:grpSpPr>
        <p:sp>
          <p:nvSpPr>
            <p:cNvPr id="13" name="圆角矩形 10">
              <a:extLst>
                <a:ext uri="{FF2B5EF4-FFF2-40B4-BE49-F238E27FC236}">
                  <a16:creationId xmlns:a16="http://schemas.microsoft.com/office/drawing/2014/main" id="{279F1CF1-CAAA-9DBE-2B17-BF9FC9F124B3}"/>
                </a:ext>
              </a:extLst>
            </p:cNvPr>
            <p:cNvSpPr/>
            <p:nvPr/>
          </p:nvSpPr>
          <p:spPr>
            <a:xfrm>
              <a:off x="3326249" y="3647897"/>
              <a:ext cx="2491501" cy="1720322"/>
            </a:xfrm>
            <a:prstGeom prst="roundRect">
              <a:avLst>
                <a:gd name="adj" fmla="val 504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7EF11A8B-F244-B035-0657-C66818923505}"/>
                </a:ext>
              </a:extLst>
            </p:cNvPr>
            <p:cNvSpPr/>
            <p:nvPr/>
          </p:nvSpPr>
          <p:spPr>
            <a:xfrm>
              <a:off x="3482529" y="4048548"/>
              <a:ext cx="976984" cy="46346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LABEL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63040F42-0A5C-68BB-9125-3A1BE730DB26}"/>
                </a:ext>
              </a:extLst>
            </p:cNvPr>
            <p:cNvSpPr/>
            <p:nvPr/>
          </p:nvSpPr>
          <p:spPr>
            <a:xfrm>
              <a:off x="3707959" y="4777524"/>
              <a:ext cx="523756" cy="46346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t1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52">
              <a:extLst>
                <a:ext uri="{FF2B5EF4-FFF2-40B4-BE49-F238E27FC236}">
                  <a16:creationId xmlns:a16="http://schemas.microsoft.com/office/drawing/2014/main" id="{A7D94860-ED8F-2BBE-2215-726BADAE9EA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3969837" y="4512011"/>
              <a:ext cx="1184" cy="265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8">
              <a:extLst>
                <a:ext uri="{FF2B5EF4-FFF2-40B4-BE49-F238E27FC236}">
                  <a16:creationId xmlns:a16="http://schemas.microsoft.com/office/drawing/2014/main" id="{3AA3A9F6-F707-FB66-3487-F8075C3A82E7}"/>
                </a:ext>
              </a:extLst>
            </p:cNvPr>
            <p:cNvSpPr/>
            <p:nvPr/>
          </p:nvSpPr>
          <p:spPr>
            <a:xfrm>
              <a:off x="4669284" y="4048548"/>
              <a:ext cx="1051004" cy="46346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JUMP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20">
              <a:extLst>
                <a:ext uri="{FF2B5EF4-FFF2-40B4-BE49-F238E27FC236}">
                  <a16:creationId xmlns:a16="http://schemas.microsoft.com/office/drawing/2014/main" id="{62C0F39A-8DFD-227D-D508-6F94BEFA3581}"/>
                </a:ext>
              </a:extLst>
            </p:cNvPr>
            <p:cNvSpPr/>
            <p:nvPr/>
          </p:nvSpPr>
          <p:spPr>
            <a:xfrm>
              <a:off x="4850133" y="4777524"/>
              <a:ext cx="697253" cy="46346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join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线箭头连接符 52">
              <a:extLst>
                <a:ext uri="{FF2B5EF4-FFF2-40B4-BE49-F238E27FC236}">
                  <a16:creationId xmlns:a16="http://schemas.microsoft.com/office/drawing/2014/main" id="{48D124DF-5164-B156-B7AA-733845E3EBA1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5194786" y="4512011"/>
              <a:ext cx="3974" cy="265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EF866E-1AAF-A7A2-6E49-225D60F4D7D1}"/>
                </a:ext>
              </a:extLst>
            </p:cNvPr>
            <p:cNvSpPr txBox="1"/>
            <p:nvPr/>
          </p:nvSpPr>
          <p:spPr>
            <a:xfrm>
              <a:off x="5130544" y="3603426"/>
              <a:ext cx="648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</a:rPr>
                <a:t>B3</a:t>
              </a:r>
              <a:endParaRPr lang="zh-CN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6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53A6-7C6D-27CA-DA9C-E8D973F6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86221-33FE-6A29-C8A1-03BCC2E4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21" y="1171866"/>
            <a:ext cx="8573957" cy="472483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1" lang="en" altLang="zh-CN" dirty="0"/>
              <a:t>The </a:t>
            </a:r>
            <a:r>
              <a:rPr kumimoji="1" lang="en" altLang="zh-CN" b="1" dirty="0"/>
              <a:t>algorithm</a:t>
            </a:r>
            <a:r>
              <a:rPr kumimoji="1" lang="en" altLang="zh-CN" dirty="0"/>
              <a:t> for dividing a long sequence of statements into basic blocks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follows:</a:t>
            </a:r>
          </a:p>
          <a:p>
            <a:pPr lvl="1"/>
            <a:r>
              <a:rPr kumimoji="1" lang="en-US" altLang="zh-CN" dirty="0"/>
              <a:t>Scanning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end;</a:t>
            </a:r>
          </a:p>
          <a:p>
            <a:pPr lvl="1"/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started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ended);</a:t>
            </a:r>
          </a:p>
          <a:p>
            <a:pPr lvl="1"/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started).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CJUMP,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block.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4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53A6-7C6D-27CA-DA9C-E8D973F6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CD593-0253-46EC-6D78-2A29AB0BCE11}"/>
              </a:ext>
            </a:extLst>
          </p:cNvPr>
          <p:cNvSpPr txBox="1"/>
          <p:nvPr/>
        </p:nvSpPr>
        <p:spPr>
          <a:xfrm>
            <a:off x="1233714" y="1337139"/>
            <a:ext cx="2610838" cy="14465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xxx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x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464172-7FB0-CBBD-EE38-84CBC50A2F38}"/>
              </a:ext>
            </a:extLst>
          </p:cNvPr>
          <p:cNvGrpSpPr/>
          <p:nvPr/>
        </p:nvGrpSpPr>
        <p:grpSpPr>
          <a:xfrm>
            <a:off x="1233714" y="1337139"/>
            <a:ext cx="2610838" cy="1654569"/>
            <a:chOff x="1785759" y="3845023"/>
            <a:chExt cx="2610838" cy="165456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6A86A06-E692-B3CE-47AB-BFA1A11DC98B}"/>
                </a:ext>
              </a:extLst>
            </p:cNvPr>
            <p:cNvSpPr txBox="1"/>
            <p:nvPr/>
          </p:nvSpPr>
          <p:spPr>
            <a:xfrm>
              <a:off x="1785759" y="3845023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xxx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57DFA2-1C26-66C1-81D2-C2FC1CD5CC1A}"/>
                </a:ext>
              </a:extLst>
            </p:cNvPr>
            <p:cNvSpPr txBox="1"/>
            <p:nvPr/>
          </p:nvSpPr>
          <p:spPr>
            <a:xfrm>
              <a:off x="1785759" y="4730151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LABEL</a:t>
              </a:r>
              <a:r>
                <a:rPr kumimoji="1" lang="zh-CN" altLang="en-US" sz="2200" b="1" dirty="0">
                  <a:cs typeface="Cascadia Code" panose="020B0609020000020004" pitchFamily="49" charset="0"/>
                </a:rPr>
                <a:t> </a:t>
              </a:r>
              <a:r>
                <a:rPr kumimoji="1" lang="en-US" altLang="zh-CN" sz="2200" b="1" dirty="0">
                  <a:cs typeface="Cascadia Code" panose="020B0609020000020004" pitchFamily="49" charset="0"/>
                </a:rPr>
                <a:t>x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</p:txBody>
        </p:sp>
      </p:grpSp>
      <p:sp>
        <p:nvSpPr>
          <p:cNvPr id="8" name="箭头: 下 7">
            <a:extLst>
              <a:ext uri="{FF2B5EF4-FFF2-40B4-BE49-F238E27FC236}">
                <a16:creationId xmlns:a16="http://schemas.microsoft.com/office/drawing/2014/main" id="{88A5CBDF-DE1B-5A64-D28D-D91D00F60AB2}"/>
              </a:ext>
            </a:extLst>
          </p:cNvPr>
          <p:cNvSpPr/>
          <p:nvPr/>
        </p:nvSpPr>
        <p:spPr>
          <a:xfrm>
            <a:off x="1377397" y="3104518"/>
            <a:ext cx="718868" cy="644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A6E104-049D-63BF-B50C-A50988C2DAFC}"/>
              </a:ext>
            </a:extLst>
          </p:cNvPr>
          <p:cNvSpPr txBox="1"/>
          <p:nvPr/>
        </p:nvSpPr>
        <p:spPr>
          <a:xfrm>
            <a:off x="2096264" y="3011073"/>
            <a:ext cx="215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xxx not JUMP/CJUMP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7B1ED1-0AD5-1A86-2795-C98A7997A9C4}"/>
              </a:ext>
            </a:extLst>
          </p:cNvPr>
          <p:cNvGrpSpPr/>
          <p:nvPr/>
        </p:nvGrpSpPr>
        <p:grpSpPr>
          <a:xfrm>
            <a:off x="1233714" y="3822134"/>
            <a:ext cx="2610838" cy="1970884"/>
            <a:chOff x="954747" y="4599734"/>
            <a:chExt cx="2610838" cy="19708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B3E931-5718-464F-9576-BF9144EA6ABA}"/>
                </a:ext>
              </a:extLst>
            </p:cNvPr>
            <p:cNvSpPr txBox="1"/>
            <p:nvPr/>
          </p:nvSpPr>
          <p:spPr>
            <a:xfrm>
              <a:off x="954747" y="4599734"/>
              <a:ext cx="2610838" cy="1107996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xxx</a:t>
              </a:r>
            </a:p>
            <a:p>
              <a:r>
                <a:rPr kumimoji="1" lang="en-US" altLang="zh-CN" sz="2200" b="1" dirty="0">
                  <a:highlight>
                    <a:srgbClr val="FFFF00"/>
                  </a:highlight>
                  <a:cs typeface="Cascadia Code" panose="020B0609020000020004" pitchFamily="49" charset="0"/>
                </a:rPr>
                <a:t>JUMP x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01EBC6-68C7-DF23-99EB-F0E31838BDE2}"/>
                </a:ext>
              </a:extLst>
            </p:cNvPr>
            <p:cNvSpPr txBox="1"/>
            <p:nvPr/>
          </p:nvSpPr>
          <p:spPr>
            <a:xfrm>
              <a:off x="954747" y="5801177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LABEL</a:t>
              </a:r>
              <a:r>
                <a:rPr kumimoji="1" lang="zh-CN" altLang="en-US" sz="2200" b="1" dirty="0">
                  <a:cs typeface="Cascadia Code" panose="020B0609020000020004" pitchFamily="49" charset="0"/>
                </a:rPr>
                <a:t> </a:t>
              </a:r>
              <a:r>
                <a:rPr kumimoji="1" lang="en-US" altLang="zh-CN" sz="2200" b="1" dirty="0">
                  <a:cs typeface="Cascadia Code" panose="020B0609020000020004" pitchFamily="49" charset="0"/>
                </a:rPr>
                <a:t>x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A338EF-2F0F-6A35-22D0-85BD19A710FE}"/>
              </a:ext>
            </a:extLst>
          </p:cNvPr>
          <p:cNvGrpSpPr/>
          <p:nvPr/>
        </p:nvGrpSpPr>
        <p:grpSpPr>
          <a:xfrm>
            <a:off x="5155765" y="1345884"/>
            <a:ext cx="2610838" cy="1623001"/>
            <a:chOff x="5495117" y="2387747"/>
            <a:chExt cx="2610838" cy="162300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14CC4C-6223-9EC1-5DB7-229888AE16AC}"/>
                </a:ext>
              </a:extLst>
            </p:cNvPr>
            <p:cNvSpPr txBox="1"/>
            <p:nvPr/>
          </p:nvSpPr>
          <p:spPr>
            <a:xfrm>
              <a:off x="5495117" y="2387747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JUMP x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2F19DFA-9BF2-ABE4-5629-76DD3787D56F}"/>
                </a:ext>
              </a:extLst>
            </p:cNvPr>
            <p:cNvSpPr txBox="1"/>
            <p:nvPr/>
          </p:nvSpPr>
          <p:spPr>
            <a:xfrm>
              <a:off x="5495117" y="3241307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xxx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944FBBF-A008-6A05-D80B-244BCD886794}"/>
              </a:ext>
            </a:extLst>
          </p:cNvPr>
          <p:cNvSpPr txBox="1"/>
          <p:nvPr/>
        </p:nvSpPr>
        <p:spPr>
          <a:xfrm>
            <a:off x="5155765" y="1344794"/>
            <a:ext cx="2610838" cy="14465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 x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xxx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DA08757-55B5-2F96-B522-194CDED32FFA}"/>
              </a:ext>
            </a:extLst>
          </p:cNvPr>
          <p:cNvSpPr/>
          <p:nvPr/>
        </p:nvSpPr>
        <p:spPr>
          <a:xfrm>
            <a:off x="5207433" y="3104518"/>
            <a:ext cx="718868" cy="644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1FA265-FCE9-29B0-A683-0A4BC6549E1C}"/>
              </a:ext>
            </a:extLst>
          </p:cNvPr>
          <p:cNvSpPr txBox="1"/>
          <p:nvPr/>
        </p:nvSpPr>
        <p:spPr>
          <a:xfrm>
            <a:off x="5926301" y="3011073"/>
            <a:ext cx="173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xxx not LABEL</a:t>
            </a:r>
            <a:endParaRPr lang="zh-CN" altLang="en-US" sz="24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B7EE5C5-446D-DEFE-541F-62C84AB917CA}"/>
              </a:ext>
            </a:extLst>
          </p:cNvPr>
          <p:cNvGrpSpPr/>
          <p:nvPr/>
        </p:nvGrpSpPr>
        <p:grpSpPr>
          <a:xfrm>
            <a:off x="5155765" y="3822134"/>
            <a:ext cx="2610838" cy="1961556"/>
            <a:chOff x="5305336" y="4560960"/>
            <a:chExt cx="2610838" cy="196155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ACC2EC-51A3-5861-3241-74B9B9748643}"/>
                </a:ext>
              </a:extLst>
            </p:cNvPr>
            <p:cNvSpPr txBox="1"/>
            <p:nvPr/>
          </p:nvSpPr>
          <p:spPr>
            <a:xfrm>
              <a:off x="5305336" y="4560960"/>
              <a:ext cx="2610838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JUMP x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C24159-7293-EECB-ECE0-F2625479A22A}"/>
                </a:ext>
              </a:extLst>
            </p:cNvPr>
            <p:cNvSpPr txBox="1"/>
            <p:nvPr/>
          </p:nvSpPr>
          <p:spPr>
            <a:xfrm>
              <a:off x="5305336" y="5414520"/>
              <a:ext cx="2610838" cy="1107996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highlight>
                    <a:srgbClr val="FFFF00"/>
                  </a:highlight>
                  <a:cs typeface="Cascadia Code" panose="020B0609020000020004" pitchFamily="49" charset="0"/>
                </a:rPr>
                <a:t>LABEL a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xxx</a:t>
              </a:r>
            </a:p>
            <a:p>
              <a:r>
                <a:rPr kumimoji="1" lang="en-US" altLang="zh-CN" sz="2200" b="1" dirty="0">
                  <a:cs typeface="Cascadia Code" panose="020B0609020000020004" pitchFamily="49" charset="0"/>
                </a:rPr>
                <a:t>…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7003709-2332-2397-C9CD-3B8F459F5F2E}"/>
              </a:ext>
            </a:extLst>
          </p:cNvPr>
          <p:cNvSpPr txBox="1"/>
          <p:nvPr/>
        </p:nvSpPr>
        <p:spPr>
          <a:xfrm>
            <a:off x="237020" y="6118186"/>
            <a:ext cx="8374179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Why do we need to explicitly add JUMPs/LABELs?</a:t>
            </a:r>
          </a:p>
        </p:txBody>
      </p:sp>
    </p:spTree>
    <p:extLst>
      <p:ext uri="{BB962C8B-B14F-4D97-AF65-F5344CB8AC3E}">
        <p14:creationId xmlns:p14="http://schemas.microsoft.com/office/powerpoint/2010/main" val="2226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8" grpId="0" animBg="1"/>
      <p:bldP spid="9" grpId="0"/>
      <p:bldP spid="17" grpId="0" animBg="1"/>
      <p:bldP spid="17" grpId="1" animBg="1"/>
      <p:bldP spid="19" grpId="0" animBg="1"/>
      <p:bldP spid="2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EC8BA-4C86-1376-C5DF-330E850B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 for TAC</a:t>
            </a:r>
            <a:endParaRPr kumimoji="1" lang="zh-CN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BD3287-49DC-4668-692F-B5BB888ABD25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1046850"/>
            <a:ext cx="3733800" cy="563880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(1)  x :=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(2)  y := x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(3)  z := x *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(4)  if z &lt; x </a:t>
            </a:r>
            <a:r>
              <a:rPr lang="en-US" altLang="zh-CN" sz="2800" dirty="0" err="1">
                <a:latin typeface="Arial" charset="0"/>
              </a:rPr>
              <a:t>goto</a:t>
            </a:r>
            <a:r>
              <a:rPr lang="en-US" altLang="zh-CN" sz="2800" dirty="0">
                <a:latin typeface="Arial" charset="0"/>
              </a:rPr>
              <a:t> (7)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(5)  p := x /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(6)  q := p +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(7)  a :=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(8)  b := x +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(9)  c := a -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(10) if p == q </a:t>
            </a:r>
            <a:r>
              <a:rPr lang="en-US" altLang="zh-CN" sz="2800" dirty="0" err="1">
                <a:latin typeface="Arial" charset="0"/>
              </a:rPr>
              <a:t>goto</a:t>
            </a:r>
            <a:r>
              <a:rPr lang="en-US" altLang="zh-CN" sz="2800" dirty="0">
                <a:latin typeface="Arial" charset="0"/>
              </a:rPr>
              <a:t> (12)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(11) </a:t>
            </a:r>
            <a:r>
              <a:rPr lang="en-US" altLang="zh-CN" sz="2800" dirty="0" err="1">
                <a:latin typeface="Arial" charset="0"/>
              </a:rPr>
              <a:t>goto</a:t>
            </a:r>
            <a:r>
              <a:rPr lang="en-US" altLang="zh-CN" sz="2800" dirty="0">
                <a:latin typeface="Arial" charset="0"/>
              </a:rPr>
              <a:t> (3)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Arial" charset="0"/>
              </a:rPr>
              <a:t>(12) return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920A414-A7D8-D0BD-FEC0-7D113F46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0" y="1042500"/>
            <a:ext cx="4766400" cy="56388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" altLang="zh-CN" b="1" dirty="0"/>
              <a:t>Algorithm:</a:t>
            </a:r>
            <a:endParaRPr kumimoji="1" lang="en-US" altLang="zh-CN" dirty="0"/>
          </a:p>
          <a:p>
            <a:pPr marL="401638" lvl="1" indent="-230188">
              <a:spcAft>
                <a:spcPts val="600"/>
              </a:spcAft>
            </a:pPr>
            <a:r>
              <a:rPr kumimoji="1" lang="en-US" altLang="zh-CN" dirty="0"/>
              <a:t>Scanning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</a:p>
          <a:p>
            <a:pPr marL="401638" lvl="1" indent="-230188"/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started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ended)</a:t>
            </a:r>
          </a:p>
          <a:p>
            <a:pPr marL="803275" lvl="1" indent="-230188">
              <a:spcAft>
                <a:spcPts val="600"/>
              </a:spcAft>
            </a:pPr>
            <a:r>
              <a:rPr kumimoji="1" lang="en-US" altLang="zh-CN" sz="2000" dirty="0"/>
              <a:t>start from </a:t>
            </a:r>
            <a:r>
              <a:rPr kumimoji="1" lang="en-US" altLang="zh-CN" sz="2000" dirty="0">
                <a:solidFill>
                  <a:srgbClr val="0070C0"/>
                </a:solidFill>
              </a:rPr>
              <a:t>(3)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(7)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(12)</a:t>
            </a:r>
          </a:p>
          <a:p>
            <a:pPr marL="401638" lvl="1" indent="-230188"/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started)</a:t>
            </a:r>
          </a:p>
          <a:p>
            <a:pPr marL="803275" lvl="1" indent="-230188"/>
            <a:r>
              <a:rPr kumimoji="1" lang="en-US" altLang="zh-CN" sz="2000" dirty="0">
                <a:solidFill>
                  <a:prstClr val="black"/>
                </a:solidFill>
              </a:rPr>
              <a:t>end at </a:t>
            </a:r>
            <a:r>
              <a:rPr kumimoji="1" lang="en-US" altLang="zh-CN" sz="2000" dirty="0">
                <a:solidFill>
                  <a:srgbClr val="0070C0"/>
                </a:solidFill>
              </a:rPr>
              <a:t>(4)</a:t>
            </a:r>
            <a:r>
              <a:rPr kumimoji="1" lang="en-US" altLang="zh-CN" sz="2000" dirty="0">
                <a:solidFill>
                  <a:prstClr val="black"/>
                </a:solidFill>
              </a:rPr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(10)</a:t>
            </a:r>
            <a:r>
              <a:rPr kumimoji="1" lang="en-US" altLang="zh-CN" sz="2000" dirty="0">
                <a:solidFill>
                  <a:prstClr val="black"/>
                </a:solidFill>
              </a:rPr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(11)</a:t>
            </a:r>
          </a:p>
          <a:p>
            <a:pPr marL="803275" lvl="1" indent="-230188">
              <a:spcAft>
                <a:spcPts val="600"/>
              </a:spcAft>
            </a:pPr>
            <a:r>
              <a:rPr kumimoji="1" lang="en-US" altLang="zh-CN" sz="2000" dirty="0">
                <a:solidFill>
                  <a:prstClr val="black"/>
                </a:solidFill>
              </a:rPr>
              <a:t>and start from </a:t>
            </a:r>
            <a:r>
              <a:rPr kumimoji="1" lang="en-US" altLang="zh-CN" sz="2000" dirty="0">
                <a:solidFill>
                  <a:srgbClr val="0070C0"/>
                </a:solidFill>
              </a:rPr>
              <a:t>(5)</a:t>
            </a:r>
            <a:r>
              <a:rPr kumimoji="1" lang="en-US" altLang="zh-CN" sz="2000" dirty="0">
                <a:solidFill>
                  <a:prstClr val="black"/>
                </a:solidFill>
              </a:rPr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(11)</a:t>
            </a:r>
            <a:r>
              <a:rPr kumimoji="1" lang="en-US" altLang="zh-CN" sz="2000" dirty="0">
                <a:solidFill>
                  <a:prstClr val="black"/>
                </a:solidFill>
              </a:rPr>
              <a:t>, </a:t>
            </a:r>
            <a:r>
              <a:rPr kumimoji="1" lang="en-US" altLang="zh-CN" sz="2000" dirty="0">
                <a:solidFill>
                  <a:srgbClr val="0070C0"/>
                </a:solidFill>
              </a:rPr>
              <a:t>(12)</a:t>
            </a:r>
          </a:p>
          <a:p>
            <a:pPr marL="401638" lvl="1" indent="-230188"/>
            <a:r>
              <a:rPr kumimoji="1" lang="en-US" altLang="zh-CN" dirty="0"/>
              <a:t>Add LABELs and JUMPs</a:t>
            </a:r>
          </a:p>
          <a:p>
            <a:pPr marL="803275" lvl="1" indent="-230188"/>
            <a:r>
              <a:rPr kumimoji="1" lang="en-US" altLang="zh-CN" sz="2000" dirty="0">
                <a:solidFill>
                  <a:prstClr val="black"/>
                </a:solidFill>
              </a:rPr>
              <a:t>ignored for TAC</a:t>
            </a:r>
          </a:p>
          <a:p>
            <a:pPr marL="803275" lvl="1" indent="-230188"/>
            <a:r>
              <a:rPr kumimoji="1" lang="en-US" altLang="zh-CN" sz="2000" dirty="0">
                <a:solidFill>
                  <a:srgbClr val="0070C0"/>
                </a:solidFill>
              </a:rPr>
              <a:t>should be done for Tree language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A25F1D4-A543-3450-A656-707E7CF243DB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1042500"/>
            <a:ext cx="3733800" cy="91590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735C19-97A2-BE46-D12D-80CCB415B696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2024325"/>
            <a:ext cx="3733800" cy="180750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036EF2C-F3C8-29E8-C046-E01ED4FABBEA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3909300"/>
            <a:ext cx="3733800" cy="228270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89D2F97-9C34-489F-614B-731AFF9389EB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6263700"/>
            <a:ext cx="3733800" cy="42630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0FE7ED8-8ED0-1E43-3A1E-4692F59CB6B0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1046850"/>
            <a:ext cx="3733800" cy="564315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4866A403-1F34-E6EE-92FA-5DF5CB5A5198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2025750"/>
            <a:ext cx="3733800" cy="86145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E3B6F216-322A-2293-6676-16A8473B045D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2976150"/>
            <a:ext cx="3733800" cy="86145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C307700-3AE4-2CF2-0E43-5DA5EB63953B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3904950"/>
            <a:ext cx="3733800" cy="182625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6886100-68FC-1D9A-B085-33C8BCDADC31}"/>
              </a:ext>
            </a:extLst>
          </p:cNvPr>
          <p:cNvSpPr txBox="1">
            <a:spLocks noChangeArrowheads="1"/>
          </p:cNvSpPr>
          <p:nvPr/>
        </p:nvSpPr>
        <p:spPr>
          <a:xfrm>
            <a:off x="425400" y="5797125"/>
            <a:ext cx="3733800" cy="394875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1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25187</TotalTime>
  <Words>1550</Words>
  <Application>Microsoft Macintosh PowerPoint</Application>
  <PresentationFormat>全屏显示(4:3)</PresentationFormat>
  <Paragraphs>303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微软雅黑</vt:lpstr>
      <vt:lpstr>Cascadia Code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Solution </vt:lpstr>
      <vt:lpstr>Solution </vt:lpstr>
      <vt:lpstr>Outline</vt:lpstr>
      <vt:lpstr>Basic Blocks</vt:lpstr>
      <vt:lpstr>Basic Blocks</vt:lpstr>
      <vt:lpstr>Basic Blocks</vt:lpstr>
      <vt:lpstr>Basic Blocks</vt:lpstr>
      <vt:lpstr>Basic Blocks - Example for TAC</vt:lpstr>
      <vt:lpstr>Solution </vt:lpstr>
      <vt:lpstr>Solution </vt:lpstr>
      <vt:lpstr>Outline</vt:lpstr>
      <vt:lpstr>Traces</vt:lpstr>
      <vt:lpstr>Traces</vt:lpstr>
      <vt:lpstr>Traces</vt:lpstr>
      <vt:lpstr>Traces</vt:lpstr>
      <vt:lpstr>Traces</vt:lpstr>
      <vt:lpstr>Traces</vt:lpstr>
      <vt:lpstr>Finishing Up</vt:lpstr>
      <vt:lpstr>Optimal Traces</vt:lpstr>
      <vt:lpstr>Optimal Traces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3425</cp:revision>
  <dcterms:created xsi:type="dcterms:W3CDTF">2020-08-10T07:34:11Z</dcterms:created>
  <dcterms:modified xsi:type="dcterms:W3CDTF">2024-05-10T10:29:22Z</dcterms:modified>
</cp:coreProperties>
</file>