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348" r:id="rId2"/>
    <p:sldId id="347" r:id="rId3"/>
    <p:sldId id="260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7" r:id="rId12"/>
    <p:sldId id="350" r:id="rId13"/>
    <p:sldId id="268" r:id="rId14"/>
    <p:sldId id="269" r:id="rId15"/>
    <p:sldId id="270" r:id="rId16"/>
    <p:sldId id="349" r:id="rId17"/>
    <p:sldId id="274" r:id="rId18"/>
    <p:sldId id="275" r:id="rId19"/>
    <p:sldId id="276" r:id="rId20"/>
    <p:sldId id="277" r:id="rId21"/>
    <p:sldId id="279" r:id="rId22"/>
    <p:sldId id="280" r:id="rId23"/>
    <p:sldId id="278" r:id="rId24"/>
    <p:sldId id="281" r:id="rId25"/>
    <p:sldId id="283" r:id="rId26"/>
    <p:sldId id="282" r:id="rId27"/>
    <p:sldId id="284" r:id="rId28"/>
    <p:sldId id="285" r:id="rId29"/>
    <p:sldId id="286" r:id="rId30"/>
    <p:sldId id="351" r:id="rId31"/>
    <p:sldId id="289" r:id="rId32"/>
    <p:sldId id="290" r:id="rId33"/>
    <p:sldId id="291" r:id="rId34"/>
    <p:sldId id="292" r:id="rId35"/>
    <p:sldId id="293" r:id="rId36"/>
    <p:sldId id="294" r:id="rId37"/>
    <p:sldId id="352" r:id="rId38"/>
    <p:sldId id="296" r:id="rId39"/>
    <p:sldId id="299" r:id="rId40"/>
    <p:sldId id="300" r:id="rId41"/>
    <p:sldId id="301" r:id="rId42"/>
    <p:sldId id="298" r:id="rId43"/>
    <p:sldId id="302" r:id="rId44"/>
    <p:sldId id="303" r:id="rId45"/>
    <p:sldId id="304" r:id="rId46"/>
    <p:sldId id="305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48"/>
          </p14:sldIdLst>
        </p14:section>
        <p14:section name="无标题节" id="{39C29494-E0B0-114E-AF7D-E6DC11B8830E}">
          <p14:sldIdLst>
            <p14:sldId id="347"/>
            <p14:sldId id="260"/>
            <p14:sldId id="257"/>
            <p14:sldId id="258"/>
            <p14:sldId id="259"/>
            <p14:sldId id="262"/>
            <p14:sldId id="263"/>
            <p14:sldId id="264"/>
            <p14:sldId id="265"/>
            <p14:sldId id="267"/>
            <p14:sldId id="350"/>
            <p14:sldId id="268"/>
            <p14:sldId id="269"/>
            <p14:sldId id="270"/>
            <p14:sldId id="349"/>
            <p14:sldId id="274"/>
            <p14:sldId id="275"/>
            <p14:sldId id="276"/>
            <p14:sldId id="277"/>
            <p14:sldId id="279"/>
            <p14:sldId id="280"/>
            <p14:sldId id="278"/>
            <p14:sldId id="281"/>
            <p14:sldId id="283"/>
            <p14:sldId id="282"/>
            <p14:sldId id="284"/>
            <p14:sldId id="285"/>
            <p14:sldId id="286"/>
            <p14:sldId id="351"/>
            <p14:sldId id="289"/>
            <p14:sldId id="290"/>
            <p14:sldId id="291"/>
            <p14:sldId id="292"/>
            <p14:sldId id="293"/>
            <p14:sldId id="294"/>
            <p14:sldId id="352"/>
            <p14:sldId id="296"/>
            <p14:sldId id="299"/>
            <p14:sldId id="300"/>
            <p14:sldId id="301"/>
            <p14:sldId id="298"/>
            <p14:sldId id="302"/>
            <p14:sldId id="303"/>
            <p14:sldId id="304"/>
            <p14:sldId id="305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1"/>
    <p:restoredTop sz="85040" autoAdjust="0"/>
  </p:normalViewPr>
  <p:slideViewPr>
    <p:cSldViewPr snapToGrid="0" snapToObjects="1">
      <p:cViewPr>
        <p:scale>
          <a:sx n="140" d="100"/>
          <a:sy n="140" d="100"/>
        </p:scale>
        <p:origin x="288" y="1152"/>
      </p:cViewPr>
      <p:guideLst/>
    </p:cSldViewPr>
  </p:slideViewPr>
  <p:outlineViewPr>
    <p:cViewPr>
      <p:scale>
        <a:sx n="33" d="100"/>
        <a:sy n="33" d="100"/>
      </p:scale>
      <p:origin x="0" y="-19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59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168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09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477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263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90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10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948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221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792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62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624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09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289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269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53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096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934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027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613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640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994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499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30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37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29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04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43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63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59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2024/5/9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2024/5/9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1"/>
            <a:ext cx="8077200" cy="4837824"/>
            <a:chOff x="609600" y="1219200"/>
            <a:chExt cx="8077200" cy="4837824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1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1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9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-11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1" marR="76198" lvl="0" indent="0" algn="ctr" defTabSz="457200" rtl="0" eaLnBrk="1" fontAlgn="auto" latinLnBrk="0" hangingPunct="1">
                <a:lnSpc>
                  <a:spcPct val="100000"/>
                </a:lnSpc>
                <a:spcBef>
                  <a:spcPts val="12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98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DEB09-9C23-3DB5-714D-F3320AC8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Optimum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642A06-8923-A06B-8D3D-5C6633D494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Best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tiling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instruction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sequence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cost:</a:t>
                </a:r>
              </a:p>
              <a:p>
                <a:pPr lvl="1"/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shortest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sequence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instructions</a:t>
                </a:r>
              </a:p>
              <a:p>
                <a:pPr lvl="1"/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least-cost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sequence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if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instructions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take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different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amount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time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to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execute</a:t>
                </a:r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Optimum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tiling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value. 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global</a:t>
                </a:r>
              </a:p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Optimal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tiling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adjacent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combined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cost. </a:t>
                </a:r>
                <a:r>
                  <a:rPr kumimoji="1" lang="en-US" altLang="zh-C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local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pattern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split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several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combined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cost,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should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remove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pattern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catalog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tiles.</a:t>
                </a:r>
              </a:p>
              <a:p>
                <a:r>
                  <a:rPr kumimoji="1" lang="en-US" altLang="zh-CN" dirty="0"/>
                  <a:t>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optimum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optimal,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vice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versa.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642A06-8923-A06B-8D3D-5C6633D49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1" t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9EB88-1070-8173-821F-DB4BFAD1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Optimum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C6679-8960-B2DA-96E5-18C2BBB7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784014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Suppose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instruction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costs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unit,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except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MOVEM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which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costs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units.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0CDCF-67B8-BFE4-84E7-E00BCCB0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" y="1782324"/>
            <a:ext cx="3364851" cy="4491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BE7324-A74E-134B-DC96-315046CC8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207" y="1783081"/>
            <a:ext cx="3198825" cy="44899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9A3DA7-56D6-920B-C0FF-23459629BE80}"/>
              </a:ext>
            </a:extLst>
          </p:cNvPr>
          <p:cNvSpPr txBox="1"/>
          <p:nvPr/>
        </p:nvSpPr>
        <p:spPr>
          <a:xfrm>
            <a:off x="279748" y="6273042"/>
            <a:ext cx="3322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/>
              <a:t>6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units</a:t>
            </a:r>
            <a:endParaRPr kumimoji="1" lang="zh-CN" altLang="en-US" sz="2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3D78B1-E131-AA34-612B-0DBE37CC25B1}"/>
              </a:ext>
            </a:extLst>
          </p:cNvPr>
          <p:cNvSpPr txBox="1"/>
          <p:nvPr/>
        </p:nvSpPr>
        <p:spPr>
          <a:xfrm>
            <a:off x="5004207" y="6273041"/>
            <a:ext cx="3322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/>
              <a:t>5+m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units</a:t>
            </a:r>
            <a:endParaRPr kumimoji="1" lang="zh-CN" altLang="en-US" sz="2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2B3F9-366B-E314-8705-9FBF1D569705}"/>
              </a:ext>
            </a:extLst>
          </p:cNvPr>
          <p:cNvSpPr txBox="1"/>
          <p:nvPr/>
        </p:nvSpPr>
        <p:spPr>
          <a:xfrm>
            <a:off x="2789008" y="6242262"/>
            <a:ext cx="29047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Optimum?  Optimal?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8C462-D26B-ACB8-60DB-DA20899F9BCE}"/>
              </a:ext>
            </a:extLst>
          </p:cNvPr>
          <p:cNvSpPr txBox="1"/>
          <p:nvPr/>
        </p:nvSpPr>
        <p:spPr>
          <a:xfrm>
            <a:off x="2472969" y="6083244"/>
            <a:ext cx="3536841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Both optimal.</a:t>
            </a:r>
          </a:p>
          <a:p>
            <a:pPr algn="ctr">
              <a:lnSpc>
                <a:spcPts val="2800"/>
              </a:lnSpc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Optimum depends on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3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3BCB4-6375-5EEF-F1C7-939BBA64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5D764-9C31-A5A8-D67F-57EA92F8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CISC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(Complex Instruction Set Computer) Machines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28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3BCB4-6375-5EEF-F1C7-939BBA64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5D764-9C31-A5A8-D67F-57EA92F8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Algorithms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Selection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CISC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(Complex Instruction Set Computer) Machines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4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CE30-7B3F-48C1-49D2-E31B3D16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Algorithms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F0A4A-4C7D-905A-0B6E-787B4379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2" y="1756070"/>
            <a:ext cx="8782757" cy="390271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optimum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CISC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noticeable.</a:t>
            </a:r>
          </a:p>
          <a:p>
            <a:pPr lvl="1">
              <a:spcAft>
                <a:spcPts val="600"/>
              </a:spcAft>
            </a:pP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accomplish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each.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RISC</a:t>
            </a:r>
            <a:r>
              <a:rPr kumimoji="1" lang="en-US" altLang="zh-CN" dirty="0"/>
              <a:t> (Reduced Instruction Set Computer),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r>
              <a:rPr kumimoji="1" lang="en-US" altLang="zh-CN" dirty="0"/>
              <a:t>.</a:t>
            </a:r>
          </a:p>
          <a:p>
            <a:pPr lvl="1">
              <a:spcAft>
                <a:spcPts val="600"/>
              </a:spcAft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cost.</a:t>
            </a:r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RISC,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suffice.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16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DAA63-B1DE-BEE4-7B03-99B0604F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71506-78DB-B481-85FD-C2DFE129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3212325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Maximal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Munch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(greedy) 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</a:t>
            </a:r>
          </a:p>
          <a:p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starting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largest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tile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fits.</a:t>
            </a:r>
          </a:p>
          <a:p>
            <a:pPr lvl="1"/>
            <a:r>
              <a:rPr kumimoji="1" lang="en-US" altLang="zh-CN" dirty="0"/>
              <a:t>cover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perhaps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subtrees.</a:t>
            </a:r>
          </a:p>
          <a:p>
            <a:pPr lvl="1"/>
            <a:r>
              <a:rPr kumimoji="1" lang="en-US" altLang="zh-CN" dirty="0"/>
              <a:t>Repeat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subtree.</a:t>
            </a:r>
          </a:p>
          <a:p>
            <a:r>
              <a:rPr kumimoji="1" lang="en-US" altLang="zh-CN" dirty="0"/>
              <a:t>Largest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  <a:p>
            <a:pPr lvl="1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AE99BC-4847-9DD8-8BEC-77703AFBB081}"/>
              </a:ext>
            </a:extLst>
          </p:cNvPr>
          <p:cNvSpPr txBox="1"/>
          <p:nvPr/>
        </p:nvSpPr>
        <p:spPr>
          <a:xfrm>
            <a:off x="361244" y="5042880"/>
            <a:ext cx="844973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maximal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munch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algorithm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generates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instructions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in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reverse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order</a:t>
            </a:r>
            <a:r>
              <a:rPr kumimoji="1" lang="en-US" altLang="zh-CN" sz="2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If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two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tiles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equal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size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match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root,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choice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between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arbitrary.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825824-EA6F-F8CE-0918-A0DA5B9A2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6" y="3896574"/>
            <a:ext cx="1257300" cy="558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9CBA55-458B-D0E3-0697-FF5C777B1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101" y="3896574"/>
            <a:ext cx="1536700" cy="88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FAEA29-C0B8-FC08-DA54-A922E11DE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738" y="3836022"/>
            <a:ext cx="1515469" cy="10139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7AECAC-335B-507D-CF77-50E582716957}"/>
              </a:ext>
            </a:extLst>
          </p:cNvPr>
          <p:cNvSpPr txBox="1"/>
          <p:nvPr/>
        </p:nvSpPr>
        <p:spPr>
          <a:xfrm>
            <a:off x="729982" y="4714547"/>
            <a:ext cx="1478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one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node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D50472-6DEC-D3A7-4084-07DE6524724D}"/>
              </a:ext>
            </a:extLst>
          </p:cNvPr>
          <p:cNvSpPr txBox="1"/>
          <p:nvPr/>
        </p:nvSpPr>
        <p:spPr>
          <a:xfrm>
            <a:off x="3062982" y="4740304"/>
            <a:ext cx="1478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two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nodes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F8B265-8105-B383-E73E-47D8623C8A6C}"/>
              </a:ext>
            </a:extLst>
          </p:cNvPr>
          <p:cNvSpPr txBox="1"/>
          <p:nvPr/>
        </p:nvSpPr>
        <p:spPr>
          <a:xfrm>
            <a:off x="5716119" y="4747415"/>
            <a:ext cx="1896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three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nodes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2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B0D50-17F8-135F-F75D-77EDB9C9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63B155-3407-284B-9EE3-98369C2E578D}"/>
              </a:ext>
            </a:extLst>
          </p:cNvPr>
          <p:cNvSpPr txBox="1"/>
          <p:nvPr/>
        </p:nvSpPr>
        <p:spPr>
          <a:xfrm>
            <a:off x="361244" y="1065987"/>
            <a:ext cx="8340545" cy="133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600" dirty="0">
                <a:solidFill>
                  <a:prstClr val="black"/>
                </a:solidFill>
              </a:rPr>
              <a:t>Two</a:t>
            </a:r>
            <a:r>
              <a:rPr kumimoji="1" lang="zh-CN" altLang="en-US" sz="2600" dirty="0">
                <a:solidFill>
                  <a:prstClr val="black"/>
                </a:solidFill>
              </a:rPr>
              <a:t> </a:t>
            </a:r>
            <a:r>
              <a:rPr kumimoji="1" lang="en-US" altLang="zh-CN" sz="2600" dirty="0">
                <a:solidFill>
                  <a:prstClr val="black"/>
                </a:solidFill>
              </a:rPr>
              <a:t>recursive</a:t>
            </a:r>
            <a:r>
              <a:rPr kumimoji="1" lang="zh-CN" altLang="en-US" sz="2600" dirty="0">
                <a:solidFill>
                  <a:prstClr val="black"/>
                </a:solidFill>
              </a:rPr>
              <a:t> </a:t>
            </a:r>
            <a:r>
              <a:rPr kumimoji="1" lang="en-US" altLang="zh-CN" sz="2600" dirty="0">
                <a:solidFill>
                  <a:prstClr val="black"/>
                </a:solidFill>
              </a:rPr>
              <a:t>functions: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i="1" dirty="0" err="1">
                <a:solidFill>
                  <a:srgbClr val="0070C0"/>
                </a:solidFill>
              </a:rPr>
              <a:t>munchStm</a:t>
            </a:r>
            <a:r>
              <a:rPr kumimoji="1" lang="zh-CN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</a:rPr>
              <a:t>for</a:t>
            </a:r>
            <a:r>
              <a:rPr kumimoji="1" lang="zh-CN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</a:rPr>
              <a:t>statements;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munchExp</a:t>
            </a:r>
            <a:r>
              <a:rPr kumimoji="1" lang="zh-CN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</a:rPr>
              <a:t>for</a:t>
            </a:r>
            <a:r>
              <a:rPr kumimoji="1" lang="zh-CN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</a:rPr>
              <a:t>expressions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Munch in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order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tile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preference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(biggest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tiles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first):</a:t>
            </a: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1015F3-6ABC-CF10-3125-EAFA578DF4E8}"/>
              </a:ext>
            </a:extLst>
          </p:cNvPr>
          <p:cNvSpPr txBox="1"/>
          <p:nvPr/>
        </p:nvSpPr>
        <p:spPr>
          <a:xfrm>
            <a:off x="4572000" y="2823827"/>
            <a:ext cx="3777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"STORE"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92DAD2-EFDF-9CB8-B6CC-C03623A1B975}"/>
              </a:ext>
            </a:extLst>
          </p:cNvPr>
          <p:cNvSpPr txBox="1"/>
          <p:nvPr/>
        </p:nvSpPr>
        <p:spPr>
          <a:xfrm>
            <a:off x="2537110" y="4761730"/>
            <a:ext cx="2222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"MOVEM"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DE569E-D48C-63AB-287A-771EB1F05768}"/>
              </a:ext>
            </a:extLst>
          </p:cNvPr>
          <p:cNvSpPr txBox="1"/>
          <p:nvPr/>
        </p:nvSpPr>
        <p:spPr>
          <a:xfrm>
            <a:off x="4880804" y="4774516"/>
            <a:ext cx="2115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"STORE"</a:t>
            </a:r>
            <a:r>
              <a:rPr lang="en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D96678-1C9E-8E94-35B3-6001002A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9" y="2638503"/>
            <a:ext cx="1091734" cy="138341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75410A-4C46-64F4-FE9E-81DEC308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56" y="2638503"/>
            <a:ext cx="1325081" cy="138341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D5EB47-9B34-E5CF-FA34-8D4B2CA7756F}"/>
              </a:ext>
            </a:extLst>
          </p:cNvPr>
          <p:cNvSpPr txBox="1"/>
          <p:nvPr/>
        </p:nvSpPr>
        <p:spPr>
          <a:xfrm>
            <a:off x="1038070" y="3747157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C1AC-9A5B-68C5-9271-6604CB837507}"/>
              </a:ext>
            </a:extLst>
          </p:cNvPr>
          <p:cNvSpPr txBox="1"/>
          <p:nvPr/>
        </p:nvSpPr>
        <p:spPr>
          <a:xfrm>
            <a:off x="1885283" y="2960880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6A26F1-EA7E-FE93-D778-A468906EB71C}"/>
              </a:ext>
            </a:extLst>
          </p:cNvPr>
          <p:cNvSpPr txBox="1"/>
          <p:nvPr/>
        </p:nvSpPr>
        <p:spPr>
          <a:xfrm>
            <a:off x="3402324" y="3764760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A74217-B818-4BE0-0F47-7A82030EE256}"/>
              </a:ext>
            </a:extLst>
          </p:cNvPr>
          <p:cNvSpPr txBox="1"/>
          <p:nvPr/>
        </p:nvSpPr>
        <p:spPr>
          <a:xfrm>
            <a:off x="3640095" y="2966119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6D0ED6A-438F-F29E-C277-9E10FAAB61BE}"/>
              </a:ext>
            </a:extLst>
          </p:cNvPr>
          <p:cNvSpPr/>
          <p:nvPr/>
        </p:nvSpPr>
        <p:spPr>
          <a:xfrm>
            <a:off x="2244433" y="2417131"/>
            <a:ext cx="407023" cy="4070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B5C0C1-C711-FDCD-8F1E-39E720C1A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739" y="4774516"/>
            <a:ext cx="1335577" cy="953983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9464D10-5DB8-761A-BF6F-3DE1D6A2BDED}"/>
              </a:ext>
            </a:extLst>
          </p:cNvPr>
          <p:cNvSpPr txBox="1"/>
          <p:nvPr/>
        </p:nvSpPr>
        <p:spPr>
          <a:xfrm>
            <a:off x="1134608" y="5598654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684815-13AA-AA30-7FB3-5DCFDC048850}"/>
              </a:ext>
            </a:extLst>
          </p:cNvPr>
          <p:cNvSpPr txBox="1"/>
          <p:nvPr/>
        </p:nvSpPr>
        <p:spPr>
          <a:xfrm>
            <a:off x="1949485" y="5598654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CA6A717-7906-B781-F1EB-24081D97248F}"/>
              </a:ext>
            </a:extLst>
          </p:cNvPr>
          <p:cNvSpPr/>
          <p:nvPr/>
        </p:nvSpPr>
        <p:spPr>
          <a:xfrm>
            <a:off x="783291" y="4535029"/>
            <a:ext cx="407023" cy="4070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B0E585D-129F-6FDC-4B2D-ADA41D261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883" y="4766660"/>
            <a:ext cx="1161314" cy="951076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AFD9A25-8017-A322-848E-C51B70EB3DFB}"/>
              </a:ext>
            </a:extLst>
          </p:cNvPr>
          <p:cNvSpPr txBox="1"/>
          <p:nvPr/>
        </p:nvSpPr>
        <p:spPr>
          <a:xfrm>
            <a:off x="7058616" y="5603266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9AF241-702F-8B49-08AC-123B527B9591}"/>
              </a:ext>
            </a:extLst>
          </p:cNvPr>
          <p:cNvSpPr txBox="1"/>
          <p:nvPr/>
        </p:nvSpPr>
        <p:spPr>
          <a:xfrm>
            <a:off x="7809667" y="5208405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504DCAD-3E25-F4BF-2BD0-6F6881B9793B}"/>
              </a:ext>
            </a:extLst>
          </p:cNvPr>
          <p:cNvSpPr/>
          <p:nvPr/>
        </p:nvSpPr>
        <p:spPr>
          <a:xfrm>
            <a:off x="8074597" y="4566763"/>
            <a:ext cx="407023" cy="4070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F9F02C-5F6D-5290-4D52-7A1194A9C5AA}"/>
              </a:ext>
            </a:extLst>
          </p:cNvPr>
          <p:cNvSpPr txBox="1"/>
          <p:nvPr/>
        </p:nvSpPr>
        <p:spPr>
          <a:xfrm>
            <a:off x="1302327" y="6090972"/>
            <a:ext cx="653934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Operands of instructions will be determined later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80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4" grpId="0"/>
      <p:bldP spid="4" grpId="0"/>
      <p:bldP spid="6" grpId="0"/>
      <p:bldP spid="7" grpId="0"/>
      <p:bldP spid="10" grpId="0"/>
      <p:bldP spid="25" grpId="0" animBg="1"/>
      <p:bldP spid="14" grpId="0"/>
      <p:bldP spid="17" grpId="0"/>
      <p:bldP spid="26" grpId="0" animBg="1"/>
      <p:bldP spid="16" grpId="0"/>
      <p:bldP spid="18" grpId="0"/>
      <p:bldP spid="27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D162-3214-80E1-4E26-36A12ED8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A98FCE-5AC8-9828-19B0-33596A2F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998605"/>
            <a:ext cx="9144493" cy="37123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A95AC7-F459-13B3-DF46-EB2434833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3" y="4769466"/>
            <a:ext cx="8874775" cy="7573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CCA895-D8B0-3721-AC3C-F362A5DBE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4" y="5585384"/>
            <a:ext cx="8874775" cy="985234"/>
          </a:xfrm>
          <a:prstGeom prst="rect">
            <a:avLst/>
          </a:prstGeom>
        </p:spPr>
      </p:pic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12E4B3C-DA8C-307E-C9D4-AA8A8BD4F1D1}"/>
              </a:ext>
            </a:extLst>
          </p:cNvPr>
          <p:cNvCxnSpPr>
            <a:cxnSpLocks/>
          </p:cNvCxnSpPr>
          <p:nvPr/>
        </p:nvCxnSpPr>
        <p:spPr>
          <a:xfrm>
            <a:off x="2143869" y="1127987"/>
            <a:ext cx="11539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6716BCA-521B-588A-B950-1D6CC53D25F5}"/>
              </a:ext>
            </a:extLst>
          </p:cNvPr>
          <p:cNvCxnSpPr>
            <a:cxnSpLocks/>
          </p:cNvCxnSpPr>
          <p:nvPr/>
        </p:nvCxnSpPr>
        <p:spPr>
          <a:xfrm>
            <a:off x="5316787" y="4353371"/>
            <a:ext cx="11539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6324125-F5E2-24EF-84AC-FB71D5E68BF1}"/>
              </a:ext>
            </a:extLst>
          </p:cNvPr>
          <p:cNvSpPr txBox="1"/>
          <p:nvPr/>
        </p:nvSpPr>
        <p:spPr>
          <a:xfrm>
            <a:off x="4600869" y="939036"/>
            <a:ext cx="1292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munchExp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5F3B98-53BB-FFDC-CD7E-496ED7A43307}"/>
              </a:ext>
            </a:extLst>
          </p:cNvPr>
          <p:cNvSpPr txBox="1"/>
          <p:nvPr/>
        </p:nvSpPr>
        <p:spPr>
          <a:xfrm>
            <a:off x="6619544" y="4147574"/>
            <a:ext cx="1292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munchExp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0400B-9425-9637-9592-8D32A70B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752FE-91D3-DD6F-333A-AE67FEF7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51566"/>
            <a:ext cx="8449733" cy="122161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Maximal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munch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necessarily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</a:t>
            </a:r>
            <a:r>
              <a:rPr kumimoji="1" lang="en-US" altLang="zh-CN" i="1" dirty="0"/>
              <a:t>optimum</a:t>
            </a:r>
            <a:r>
              <a:rPr kumimoji="1" lang="en-US" altLang="zh-CN" dirty="0"/>
              <a:t> one.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top-down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2F0B-A61F-410C-A08B-E2103D49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04" y="2200584"/>
            <a:ext cx="1091734" cy="138341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DEB3D2-ACAF-8116-2F57-26E395278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662" y="2207171"/>
            <a:ext cx="1353491" cy="1413080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46E517-906B-7E26-6A11-D6F1D7AB2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77" y="2511811"/>
            <a:ext cx="1092469" cy="780335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B8919C-21EF-23D9-C436-D47A988ED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070" y="2491051"/>
            <a:ext cx="1112324" cy="910955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053DA8-4750-9D48-228C-F6FC715F4FFB}"/>
              </a:ext>
            </a:extLst>
          </p:cNvPr>
          <p:cNvSpPr txBox="1"/>
          <p:nvPr/>
        </p:nvSpPr>
        <p:spPr>
          <a:xfrm>
            <a:off x="361242" y="3761115"/>
            <a:ext cx="8449733" cy="2997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dirty="0">
                <a:solidFill>
                  <a:srgbClr val="0070C0"/>
                </a:solidFill>
              </a:rPr>
              <a:t>Dynamic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programming </a:t>
            </a:r>
            <a:r>
              <a:rPr kumimoji="1" lang="en-US" altLang="zh-CN" sz="2600" dirty="0"/>
              <a:t>(DP):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can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find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optimum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based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optimum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solution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each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subproblem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zh-CN" sz="2600" dirty="0"/>
              <a:t>It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works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bottom-up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zh-CN" sz="2600" dirty="0"/>
              <a:t>Assign a </a:t>
            </a:r>
            <a:r>
              <a:rPr kumimoji="1" lang="en-US" altLang="zh-CN" sz="2600" dirty="0">
                <a:solidFill>
                  <a:srgbClr val="0070C0"/>
                </a:solidFill>
              </a:rPr>
              <a:t>cost</a:t>
            </a:r>
            <a:r>
              <a:rPr kumimoji="1" lang="en-US" altLang="zh-CN" sz="2600" dirty="0"/>
              <a:t> to every node in the tree.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b="1" dirty="0">
                <a:solidFill>
                  <a:srgbClr val="0070C0"/>
                </a:solidFill>
              </a:rPr>
              <a:t>cost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of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a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node</a:t>
            </a:r>
            <a:r>
              <a:rPr kumimoji="1" lang="zh-CN" altLang="en-US" sz="2600" b="1" dirty="0"/>
              <a:t> </a:t>
            </a:r>
            <a:r>
              <a:rPr kumimoji="1" lang="en-US" altLang="zh-CN" sz="2600" dirty="0"/>
              <a:t>is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" altLang="zh-CN" sz="2600" dirty="0"/>
              <a:t>sum of the instruction-costs of the best instruction sequence that can tile the </a:t>
            </a:r>
            <a:r>
              <a:rPr kumimoji="1" lang="en" altLang="zh-CN" sz="2600" b="1" dirty="0"/>
              <a:t>subtree rooted at that node</a:t>
            </a:r>
            <a:r>
              <a:rPr kumimoji="1" lang="en" altLang="zh-CN" sz="2600" dirty="0"/>
              <a:t>.</a:t>
            </a:r>
            <a:endParaRPr kumimoji="1"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7274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E370B-ED63-E2BD-3DAE-79B4DEC3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A3971-04D3-53FF-E63F-7AA37F2E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05" y="1006281"/>
            <a:ext cx="8575127" cy="5657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</a:p>
          <a:p>
            <a:r>
              <a:rPr kumimoji="1" lang="en-US" altLang="zh-CN" dirty="0"/>
              <a:t>First, the costs of all the children (and grandchildren, etc.) of node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 are found recursively.</a:t>
            </a:r>
          </a:p>
          <a:p>
            <a:r>
              <a:rPr kumimoji="1" lang="en-US" altLang="zh-CN" dirty="0"/>
              <a:t>Then, each </a:t>
            </a:r>
            <a:r>
              <a:rPr kumimoji="1" lang="en-US" altLang="zh-CN" dirty="0">
                <a:solidFill>
                  <a:srgbClr val="0070C0"/>
                </a:solidFill>
              </a:rPr>
              <a:t>tree-pattern</a:t>
            </a:r>
            <a:r>
              <a:rPr kumimoji="1" lang="en-US" altLang="zh-CN" dirty="0"/>
              <a:t> (tile kind) is matched against node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leaves,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subtrees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attached.</a:t>
            </a:r>
          </a:p>
          <a:p>
            <a:r>
              <a:rPr kumimoji="1" lang="en-US" altLang="zh-CN" sz="2600" dirty="0"/>
              <a:t>For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each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tile</a:t>
            </a:r>
            <a:r>
              <a:rPr kumimoji="1" lang="zh-CN" altLang="en-US" sz="2600" dirty="0"/>
              <a:t> </a:t>
            </a:r>
            <a:r>
              <a:rPr kumimoji="1" lang="en-US" altLang="zh-CN" sz="2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cost</a:t>
            </a:r>
            <a:r>
              <a:rPr kumimoji="1" lang="zh-CN" altLang="en-US" sz="2600" dirty="0"/>
              <a:t> </a:t>
            </a:r>
            <a:r>
              <a:rPr kumimoji="1" lang="en-US" altLang="zh-CN" sz="2600" i="1" dirty="0" err="1">
                <a:solidFill>
                  <a:srgbClr val="0070C0"/>
                </a:solidFill>
              </a:rPr>
              <a:t>c</a:t>
            </a:r>
            <a:r>
              <a:rPr kumimoji="1" lang="en-US" altLang="zh-CN" sz="2600" i="1" baseline="-25000" dirty="0" err="1">
                <a:solidFill>
                  <a:srgbClr val="0070C0"/>
                </a:solidFill>
              </a:rPr>
              <a:t>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that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matches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node</a:t>
            </a:r>
            <a:r>
              <a:rPr kumimoji="1" lang="zh-CN" altLang="en-US" sz="2600" dirty="0"/>
              <a:t> </a:t>
            </a:r>
            <a:r>
              <a:rPr kumimoji="1" lang="en-US" altLang="zh-CN" sz="2600" i="1" dirty="0">
                <a:solidFill>
                  <a:srgbClr val="0070C0"/>
                </a:solidFill>
              </a:rPr>
              <a:t>n</a:t>
            </a:r>
            <a:r>
              <a:rPr kumimoji="1" lang="en-US" altLang="zh-CN" sz="2600" dirty="0"/>
              <a:t>,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cost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matching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tile</a:t>
            </a:r>
            <a:r>
              <a:rPr kumimoji="1" lang="zh-CN" altLang="en-US" sz="2600" dirty="0"/>
              <a:t> </a:t>
            </a:r>
            <a:r>
              <a:rPr kumimoji="1" lang="en-US" altLang="zh-CN" sz="2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is: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(</a:t>
            </a:r>
            <a:r>
              <a:rPr kumimoji="1" lang="en-US" altLang="zh-CN" sz="2600" i="1" dirty="0">
                <a:solidFill>
                  <a:srgbClr val="0070C0"/>
                </a:solidFill>
              </a:rPr>
              <a:t>c</a:t>
            </a:r>
            <a:r>
              <a:rPr kumimoji="1" lang="en-US" altLang="zh-CN" sz="2600" i="1" baseline="-25000" dirty="0">
                <a:solidFill>
                  <a:srgbClr val="0070C0"/>
                </a:solidFill>
              </a:rPr>
              <a:t>i</a:t>
            </a:r>
            <a:r>
              <a:rPr kumimoji="1" lang="zh-CN" altLang="en-US" sz="2600" i="1" baseline="-25000" dirty="0"/>
              <a:t> </a:t>
            </a:r>
            <a:r>
              <a:rPr kumimoji="1" lang="en-US" altLang="zh-CN" sz="2600" dirty="0"/>
              <a:t>has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already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been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computed)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97E19-B62F-B52F-B59D-7E3C5689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559" y="4667109"/>
            <a:ext cx="1671375" cy="17653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57AF15-4A6F-2604-590E-3412E2441006}"/>
              </a:ext>
            </a:extLst>
          </p:cNvPr>
          <p:cNvSpPr txBox="1"/>
          <p:nvPr/>
        </p:nvSpPr>
        <p:spPr>
          <a:xfrm>
            <a:off x="8181314" y="5247641"/>
            <a:ext cx="688435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leaf1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AC27E2-6B0A-3314-96B0-C92F359E0D47}"/>
              </a:ext>
            </a:extLst>
          </p:cNvPr>
          <p:cNvSpPr txBox="1"/>
          <p:nvPr/>
        </p:nvSpPr>
        <p:spPr>
          <a:xfrm>
            <a:off x="7798658" y="6197505"/>
            <a:ext cx="68327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leaf2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7B1A61-0724-BABA-A6B7-9D08B20AB8A4}"/>
                  </a:ext>
                </a:extLst>
              </p:cNvPr>
              <p:cNvSpPr txBox="1"/>
              <p:nvPr/>
            </p:nvSpPr>
            <p:spPr>
              <a:xfrm>
                <a:off x="426370" y="4667109"/>
                <a:ext cx="8384608" cy="91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latin typeface="Cambria Math" panose="02040503050406030204" pitchFamily="18" charset="0"/>
                            </a:rPr>
                            <m:t>ll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latin typeface="Cambria Math" panose="02040503050406030204" pitchFamily="18" charset="0"/>
                            </a:rPr>
                            <m:t>leaves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2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7B1A61-0724-BABA-A6B7-9D08B20AB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70" y="4667109"/>
                <a:ext cx="8384608" cy="913905"/>
              </a:xfrm>
              <a:prstGeom prst="rect">
                <a:avLst/>
              </a:prstGeom>
              <a:blipFill>
                <a:blip r:embed="rId4"/>
                <a:stretch>
                  <a:fillRect t="-126027" b="-178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5E5F5E9-D3A3-AFEB-C36C-55866BFC3AD2}"/>
              </a:ext>
            </a:extLst>
          </p:cNvPr>
          <p:cNvSpPr txBox="1"/>
          <p:nvPr/>
        </p:nvSpPr>
        <p:spPr>
          <a:xfrm>
            <a:off x="361244" y="5791240"/>
            <a:ext cx="6361225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tree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pattern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leading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to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minimum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cost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chosen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94AF03B-0835-A9DA-477C-3A4598F39FAE}"/>
              </a:ext>
            </a:extLst>
          </p:cNvPr>
          <p:cNvSpPr/>
          <p:nvPr/>
        </p:nvSpPr>
        <p:spPr>
          <a:xfrm>
            <a:off x="6774934" y="4631484"/>
            <a:ext cx="2166402" cy="2032765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60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13D821-1DCD-3A7F-F5CF-C2AC1DE04DCF}"/>
              </a:ext>
            </a:extLst>
          </p:cNvPr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>
              <a:extLst>
                <a:ext uri="{FF2B5EF4-FFF2-40B4-BE49-F238E27FC236}">
                  <a16:creationId xmlns:a16="http://schemas.microsoft.com/office/drawing/2014/main" id="{B2566D76-319D-D988-BD82-934AA67F8B53}"/>
                </a:ext>
              </a:extLst>
            </p:cNvPr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ED9C2-E94B-A006-A6A8-5361D88B122E}"/>
                </a:ext>
              </a:extLst>
            </p:cNvPr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680200-4625-617E-D0E9-F7C36BC3B718}"/>
              </a:ext>
            </a:extLst>
          </p:cNvPr>
          <p:cNvGrpSpPr/>
          <p:nvPr/>
        </p:nvGrpSpPr>
        <p:grpSpPr>
          <a:xfrm>
            <a:off x="263550" y="2343374"/>
            <a:ext cx="8610243" cy="3828826"/>
            <a:chOff x="263550" y="2362200"/>
            <a:chExt cx="8610242" cy="382882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DDF288A-B960-8C33-6CD0-B70D7B3FDDF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4226955-76AA-873A-DDC1-34DA9A4699BD}"/>
                  </a:ext>
                </a:extLst>
              </p:cNvPr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>
                  <a:extLst>
                    <a:ext uri="{FF2B5EF4-FFF2-40B4-BE49-F238E27FC236}">
                      <a16:creationId xmlns:a16="http://schemas.microsoft.com/office/drawing/2014/main" id="{2FFC634A-7097-3FD7-3FC4-B88E8DAF4900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6BD34EB-FF26-75A2-E41A-996472D7CC15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DED1269-5CE4-5D98-A29D-C03634E46974}"/>
                  </a:ext>
                </a:extLst>
              </p:cNvPr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>
                  <a:extLst>
                    <a:ext uri="{FF2B5EF4-FFF2-40B4-BE49-F238E27FC236}">
                      <a16:creationId xmlns:a16="http://schemas.microsoft.com/office/drawing/2014/main" id="{55DED93F-740E-75CE-AD64-30F75AA366EC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9D319FF-1960-F65E-7299-8052D366DDE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3E43640-B2E0-D6F7-93F3-378C84E40449}"/>
                  </a:ext>
                </a:extLst>
              </p:cNvPr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>
                  <a:extLst>
                    <a:ext uri="{FF2B5EF4-FFF2-40B4-BE49-F238E27FC236}">
                      <a16:creationId xmlns:a16="http://schemas.microsoft.com/office/drawing/2014/main" id="{9C37A9D4-DDF9-A7B0-2B72-81FF90C709F7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D68C9F-32E5-54F3-269F-ABF831DFD53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81A8397-B0F8-6C29-D76B-EAED55C3C341}"/>
                  </a:ext>
                </a:extLst>
              </p:cNvPr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>
                  <a:extLst>
                    <a:ext uri="{FF2B5EF4-FFF2-40B4-BE49-F238E27FC236}">
                      <a16:creationId xmlns:a16="http://schemas.microsoft.com/office/drawing/2014/main" id="{9365B8E4-6C2A-334B-939C-3A20C1EE81A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3FD50E2-C477-E3F6-B0CF-69445CBAFA50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E8E957C-5049-75A2-A3BB-FBD3C61FB4B0}"/>
                  </a:ext>
                </a:extLst>
              </p:cNvPr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>
                  <a:extLst>
                    <a:ext uri="{FF2B5EF4-FFF2-40B4-BE49-F238E27FC236}">
                      <a16:creationId xmlns:a16="http://schemas.microsoft.com/office/drawing/2014/main" id="{9E23B102-C74C-0DD5-8663-3D42DEA033F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53679B2-7BCD-062E-A9A5-BE4AC2F21D5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5376A0-BC87-3700-FA0E-9B4328E13557}"/>
                  </a:ext>
                </a:extLst>
              </p:cNvPr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>
                  <a:extLst>
                    <a:ext uri="{FF2B5EF4-FFF2-40B4-BE49-F238E27FC236}">
                      <a16:creationId xmlns:a16="http://schemas.microsoft.com/office/drawing/2014/main" id="{9CFDBB5B-175C-3CAB-74EB-B8D7F85F3B2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0D71E7D-AC98-70F7-A616-BCE93C7D548E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659469B-87B9-1E2F-8FE7-21F6AD1CD77E}"/>
                  </a:ext>
                </a:extLst>
              </p:cNvPr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>
                  <a:extLst>
                    <a:ext uri="{FF2B5EF4-FFF2-40B4-BE49-F238E27FC236}">
                      <a16:creationId xmlns:a16="http://schemas.microsoft.com/office/drawing/2014/main" id="{5068E44D-1B34-91DA-99AD-797F2C13DB03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9ACBEB7-974D-80B2-93DE-FB1ADE806C7A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CE51EC3-F159-DAD6-3058-5244FDE4AA99}"/>
                  </a:ext>
                </a:extLst>
              </p:cNvPr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>
                  <a:extLst>
                    <a:ext uri="{FF2B5EF4-FFF2-40B4-BE49-F238E27FC236}">
                      <a16:creationId xmlns:a16="http://schemas.microsoft.com/office/drawing/2014/main" id="{B7D57C01-C544-3B21-11FF-B1B70F791F14}"/>
                    </a:ext>
                  </a:extLst>
                </p:cNvPr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05B4760-F5C5-37D9-DED7-CA999B9A22B9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86D5FF9-570E-91F4-2EF5-B6AA0FC8DD04}"/>
                  </a:ext>
                </a:extLst>
              </p:cNvPr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>
                  <a:extLst>
                    <a:ext uri="{FF2B5EF4-FFF2-40B4-BE49-F238E27FC236}">
                      <a16:creationId xmlns:a16="http://schemas.microsoft.com/office/drawing/2014/main" id="{5BDFF2CA-02A6-DE9F-87B2-A2057F0BFE11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3CF8D49-2117-AFD8-858C-79B3AE02CB87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477E2E-E24A-B5AF-D480-4F2836B6F037}"/>
                  </a:ext>
                </a:extLst>
              </p:cNvPr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>
                  <a:extLst>
                    <a:ext uri="{FF2B5EF4-FFF2-40B4-BE49-F238E27FC236}">
                      <a16:creationId xmlns:a16="http://schemas.microsoft.com/office/drawing/2014/main" id="{445ECF46-BA32-D85E-236A-7BD5579C975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498B575-0094-7C9C-DB62-C9FE3E7DE6A2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B891B09-4019-A1D9-4220-874CDE89FE4B}"/>
                  </a:ext>
                </a:extLst>
              </p:cNvPr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>
                  <a:extLst>
                    <a:ext uri="{FF2B5EF4-FFF2-40B4-BE49-F238E27FC236}">
                      <a16:creationId xmlns:a16="http://schemas.microsoft.com/office/drawing/2014/main" id="{08DF22D1-6227-6DFF-4BFF-7E385DE7BBBC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FECDA80-30FE-8D79-8B7C-FD5CEBDBA5EE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4CC468F-9930-263C-163B-35DF2655FF47}"/>
                  </a:ext>
                </a:extLst>
              </p:cNvPr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>
                  <a:extLst>
                    <a:ext uri="{FF2B5EF4-FFF2-40B4-BE49-F238E27FC236}">
                      <a16:creationId xmlns:a16="http://schemas.microsoft.com/office/drawing/2014/main" id="{076F69E1-6963-BFDA-3D1C-ACF979D694E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CB0E042-44A9-7C07-18F7-2417BE8C1C8A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7" name="直线箭头连接符 110">
                <a:extLst>
                  <a:ext uri="{FF2B5EF4-FFF2-40B4-BE49-F238E27FC236}">
                    <a16:creationId xmlns:a16="http://schemas.microsoft.com/office/drawing/2014/main" id="{7154F69E-F07D-A328-ABAA-A8B47F4B996D}"/>
                  </a:ext>
                </a:extLst>
              </p:cNvPr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>
                <a:extLst>
                  <a:ext uri="{FF2B5EF4-FFF2-40B4-BE49-F238E27FC236}">
                    <a16:creationId xmlns:a16="http://schemas.microsoft.com/office/drawing/2014/main" id="{B6D467ED-47F7-01E4-E0FE-D3A5A34DD017}"/>
                  </a:ext>
                </a:extLst>
              </p:cNvPr>
              <p:cNvCxnSpPr>
                <a:cxnSpLocks/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>
                <a:extLst>
                  <a:ext uri="{FF2B5EF4-FFF2-40B4-BE49-F238E27FC236}">
                    <a16:creationId xmlns:a16="http://schemas.microsoft.com/office/drawing/2014/main" id="{605D860A-CCE6-11C5-78AA-B2216A90913D}"/>
                  </a:ext>
                </a:extLst>
              </p:cNvPr>
              <p:cNvCxnSpPr>
                <a:cxnSpLocks/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>
                <a:extLst>
                  <a:ext uri="{FF2B5EF4-FFF2-40B4-BE49-F238E27FC236}">
                    <a16:creationId xmlns:a16="http://schemas.microsoft.com/office/drawing/2014/main" id="{2BFD3A69-932C-4949-487A-0C380DC824C3}"/>
                  </a:ext>
                </a:extLst>
              </p:cNvPr>
              <p:cNvCxnSpPr>
                <a:cxnSpLocks/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>
                <a:extLst>
                  <a:ext uri="{FF2B5EF4-FFF2-40B4-BE49-F238E27FC236}">
                    <a16:creationId xmlns:a16="http://schemas.microsoft.com/office/drawing/2014/main" id="{CFBE861A-1615-607A-8C3A-F38CB999A855}"/>
                  </a:ext>
                </a:extLst>
              </p:cNvPr>
              <p:cNvCxnSpPr>
                <a:cxnSpLocks/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>
                <a:extLst>
                  <a:ext uri="{FF2B5EF4-FFF2-40B4-BE49-F238E27FC236}">
                    <a16:creationId xmlns:a16="http://schemas.microsoft.com/office/drawing/2014/main" id="{6C2D0E23-C7D4-8B45-F44E-D092CDF3C127}"/>
                  </a:ext>
                </a:extLst>
              </p:cNvPr>
              <p:cNvCxnSpPr>
                <a:cxnSpLocks/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>
                <a:extLst>
                  <a:ext uri="{FF2B5EF4-FFF2-40B4-BE49-F238E27FC236}">
                    <a16:creationId xmlns:a16="http://schemas.microsoft.com/office/drawing/2014/main" id="{0982D50D-4CEB-C211-088E-72C6F097BCB1}"/>
                  </a:ext>
                </a:extLst>
              </p:cNvPr>
              <p:cNvCxnSpPr>
                <a:cxnSpLocks/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>
                <a:extLst>
                  <a:ext uri="{FF2B5EF4-FFF2-40B4-BE49-F238E27FC236}">
                    <a16:creationId xmlns:a16="http://schemas.microsoft.com/office/drawing/2014/main" id="{09C0A335-4F4B-842D-D51B-C66E8492879F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3BDEF4E-F197-D2C2-BAFC-B50F5FE1702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2" name="矩形 27">
              <a:extLst>
                <a:ext uri="{FF2B5EF4-FFF2-40B4-BE49-F238E27FC236}">
                  <a16:creationId xmlns:a16="http://schemas.microsoft.com/office/drawing/2014/main" id="{09EE47CF-D7F3-E29B-1D7A-100AACDB44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1FFE53-0DC7-6822-A3B0-854A3B4F875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42CB18-C22D-A036-1C96-808C5CE2A7D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9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E370B-ED63-E2BD-3DAE-79B4DEC3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83497A-6BF6-458E-F052-D35CBEFE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387" y="1732568"/>
            <a:ext cx="3785446" cy="1960053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E1E897A-CEDC-05F1-CBF0-09F61FF1A56E}"/>
              </a:ext>
            </a:extLst>
          </p:cNvPr>
          <p:cNvSpPr txBox="1">
            <a:spLocks/>
          </p:cNvSpPr>
          <p:nvPr/>
        </p:nvSpPr>
        <p:spPr>
          <a:xfrm>
            <a:off x="272005" y="3814612"/>
            <a:ext cx="8628211" cy="46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node: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F9DCC0F-DA03-FCA5-A2AC-37FC1C2B7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17291"/>
              </p:ext>
            </p:extLst>
          </p:nvPr>
        </p:nvGraphicFramePr>
        <p:xfrm>
          <a:off x="961761" y="4539310"/>
          <a:ext cx="722047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4378">
                  <a:extLst>
                    <a:ext uri="{9D8B030D-6E8A-4147-A177-3AD203B41FA5}">
                      <a16:colId xmlns:a16="http://schemas.microsoft.com/office/drawing/2014/main" val="3693068703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2018400045"/>
                    </a:ext>
                  </a:extLst>
                </a:gridCol>
                <a:gridCol w="2028558">
                  <a:extLst>
                    <a:ext uri="{9D8B030D-6E8A-4147-A177-3AD203B41FA5}">
                      <a16:colId xmlns:a16="http://schemas.microsoft.com/office/drawing/2014/main" val="808820880"/>
                    </a:ext>
                  </a:extLst>
                </a:gridCol>
                <a:gridCol w="880385">
                  <a:extLst>
                    <a:ext uri="{9D8B030D-6E8A-4147-A177-3AD203B41FA5}">
                      <a16:colId xmlns:a16="http://schemas.microsoft.com/office/drawing/2014/main" val="1501101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Pattern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(Tile)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Leaves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9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(8)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CONST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52551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DEE08065-1F0B-266F-A947-BC78D4182889}"/>
              </a:ext>
            </a:extLst>
          </p:cNvPr>
          <p:cNvSpPr txBox="1"/>
          <p:nvPr/>
        </p:nvSpPr>
        <p:spPr>
          <a:xfrm>
            <a:off x="2395471" y="2884867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DF081F-1AE3-FC97-2536-0ED395A16FD0}"/>
              </a:ext>
            </a:extLst>
          </p:cNvPr>
          <p:cNvSpPr txBox="1"/>
          <p:nvPr/>
        </p:nvSpPr>
        <p:spPr>
          <a:xfrm>
            <a:off x="5705342" y="2901720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BE79AB-6A1C-72A1-3A9E-42AFE42F1F80}"/>
                  </a:ext>
                </a:extLst>
              </p:cNvPr>
              <p:cNvSpPr txBox="1"/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ll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leaves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BE79AB-6A1C-72A1-3A9E-42AFE42F1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blipFill>
                <a:blip r:embed="rId4"/>
                <a:stretch>
                  <a:fillRect t="-122667" b="-172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77F18A7-9042-8044-2094-F8EFA6CE25FF}"/>
              </a:ext>
            </a:extLst>
          </p:cNvPr>
          <p:cNvSpPr txBox="1"/>
          <p:nvPr/>
        </p:nvSpPr>
        <p:spPr>
          <a:xfrm>
            <a:off x="272005" y="2466372"/>
            <a:ext cx="457949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Bottom-Up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8359E8-DFB3-C880-B3C4-A561F5300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3" y="1732568"/>
            <a:ext cx="2451586" cy="2065579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A5F65B7-2F77-CB2C-6F20-B4ED81B0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94" y="982015"/>
            <a:ext cx="8449734" cy="87254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number.</a:t>
            </a:r>
          </a:p>
        </p:txBody>
      </p:sp>
    </p:spTree>
    <p:extLst>
      <p:ext uri="{BB962C8B-B14F-4D97-AF65-F5344CB8AC3E}">
        <p14:creationId xmlns:p14="http://schemas.microsoft.com/office/powerpoint/2010/main" val="30244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E370B-ED63-E2BD-3DAE-79B4DEC3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83497A-6BF6-458E-F052-D35CBEFE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87" y="1732568"/>
            <a:ext cx="3785446" cy="1960053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9386F21-9532-88AB-FFA1-BF19F5BF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94" y="982015"/>
            <a:ext cx="8449734" cy="87254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number.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E1E897A-CEDC-05F1-CBF0-09F61FF1A56E}"/>
              </a:ext>
            </a:extLst>
          </p:cNvPr>
          <p:cNvSpPr txBox="1">
            <a:spLocks/>
          </p:cNvSpPr>
          <p:nvPr/>
        </p:nvSpPr>
        <p:spPr>
          <a:xfrm>
            <a:off x="272005" y="3814612"/>
            <a:ext cx="8628211" cy="46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node:</a:t>
            </a: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682CB67F-07C2-A95F-555D-3EF892850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65719"/>
              </p:ext>
            </p:extLst>
          </p:nvPr>
        </p:nvGraphicFramePr>
        <p:xfrm>
          <a:off x="898029" y="4392185"/>
          <a:ext cx="73479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5196">
                  <a:extLst>
                    <a:ext uri="{9D8B030D-6E8A-4147-A177-3AD203B41FA5}">
                      <a16:colId xmlns:a16="http://schemas.microsoft.com/office/drawing/2014/main" val="3693068703"/>
                    </a:ext>
                  </a:extLst>
                </a:gridCol>
                <a:gridCol w="1190342">
                  <a:extLst>
                    <a:ext uri="{9D8B030D-6E8A-4147-A177-3AD203B41FA5}">
                      <a16:colId xmlns:a16="http://schemas.microsoft.com/office/drawing/2014/main" val="2018400045"/>
                    </a:ext>
                  </a:extLst>
                </a:gridCol>
                <a:gridCol w="1648165">
                  <a:extLst>
                    <a:ext uri="{9D8B030D-6E8A-4147-A177-3AD203B41FA5}">
                      <a16:colId xmlns:a16="http://schemas.microsoft.com/office/drawing/2014/main" val="808820880"/>
                    </a:ext>
                  </a:extLst>
                </a:gridCol>
                <a:gridCol w="1074237">
                  <a:extLst>
                    <a:ext uri="{9D8B030D-6E8A-4147-A177-3AD203B41FA5}">
                      <a16:colId xmlns:a16="http://schemas.microsoft.com/office/drawing/2014/main" val="1501101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Pattern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(Tile)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Leaves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9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(2)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+(e1,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e2)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5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(6)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+(CONST,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e1)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8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(7)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+(e1,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CONST)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8132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6C18FE4-B91A-86DF-9097-20F9A288AD61}"/>
              </a:ext>
            </a:extLst>
          </p:cNvPr>
          <p:cNvSpPr txBox="1"/>
          <p:nvPr/>
        </p:nvSpPr>
        <p:spPr>
          <a:xfrm>
            <a:off x="2395471" y="2884867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8990D9-3E67-4056-04DF-3B259285BEFF}"/>
              </a:ext>
            </a:extLst>
          </p:cNvPr>
          <p:cNvSpPr txBox="1"/>
          <p:nvPr/>
        </p:nvSpPr>
        <p:spPr>
          <a:xfrm>
            <a:off x="5705342" y="2901720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61EA8F-3576-7010-0CF6-B04286AA57CE}"/>
              </a:ext>
            </a:extLst>
          </p:cNvPr>
          <p:cNvSpPr txBox="1"/>
          <p:nvPr/>
        </p:nvSpPr>
        <p:spPr>
          <a:xfrm>
            <a:off x="4727144" y="2372920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(2,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6/7)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D4B2DB-B203-0B8A-EE7E-147F6E2C28C4}"/>
                  </a:ext>
                </a:extLst>
              </p:cNvPr>
              <p:cNvSpPr txBox="1"/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ll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leaves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D4B2DB-B203-0B8A-EE7E-147F6E2C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blipFill>
                <a:blip r:embed="rId3"/>
                <a:stretch>
                  <a:fillRect t="-122667" b="-172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BC58EA1-27ED-CC3E-60F7-D182F11C8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3" y="1732568"/>
            <a:ext cx="2451586" cy="20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E370B-ED63-E2BD-3DAE-79B4DEC3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83497A-6BF6-458E-F052-D35CBEFE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87" y="1732568"/>
            <a:ext cx="3785446" cy="1960053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E1E897A-CEDC-05F1-CBF0-09F61FF1A56E}"/>
              </a:ext>
            </a:extLst>
          </p:cNvPr>
          <p:cNvSpPr txBox="1">
            <a:spLocks/>
          </p:cNvSpPr>
          <p:nvPr/>
        </p:nvSpPr>
        <p:spPr>
          <a:xfrm>
            <a:off x="272005" y="3814612"/>
            <a:ext cx="8628211" cy="46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MEM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node:</a:t>
            </a: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682CB67F-07C2-A95F-555D-3EF892850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33626"/>
              </p:ext>
            </p:extLst>
          </p:nvPr>
        </p:nvGraphicFramePr>
        <p:xfrm>
          <a:off x="784034" y="4407039"/>
          <a:ext cx="760415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9463">
                  <a:extLst>
                    <a:ext uri="{9D8B030D-6E8A-4147-A177-3AD203B41FA5}">
                      <a16:colId xmlns:a16="http://schemas.microsoft.com/office/drawing/2014/main" val="3693068703"/>
                    </a:ext>
                  </a:extLst>
                </a:gridCol>
                <a:gridCol w="1128432">
                  <a:extLst>
                    <a:ext uri="{9D8B030D-6E8A-4147-A177-3AD203B41FA5}">
                      <a16:colId xmlns:a16="http://schemas.microsoft.com/office/drawing/2014/main" val="2018400045"/>
                    </a:ext>
                  </a:extLst>
                </a:gridCol>
                <a:gridCol w="1728084">
                  <a:extLst>
                    <a:ext uri="{9D8B030D-6E8A-4147-A177-3AD203B41FA5}">
                      <a16:colId xmlns:a16="http://schemas.microsoft.com/office/drawing/2014/main" val="808820880"/>
                    </a:ext>
                  </a:extLst>
                </a:gridCol>
                <a:gridCol w="958172">
                  <a:extLst>
                    <a:ext uri="{9D8B030D-6E8A-4147-A177-3AD203B41FA5}">
                      <a16:colId xmlns:a16="http://schemas.microsoft.com/office/drawing/2014/main" val="1501101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Pattern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(Tile)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Leaves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9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(13)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MEM(e1)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5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(10)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MEM(+(e1,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CONST))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8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(11)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MEM(+(CONST,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e1))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8132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6C18FE4-B91A-86DF-9097-20F9A288AD61}"/>
              </a:ext>
            </a:extLst>
          </p:cNvPr>
          <p:cNvSpPr txBox="1"/>
          <p:nvPr/>
        </p:nvSpPr>
        <p:spPr>
          <a:xfrm>
            <a:off x="2395471" y="2884867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8990D9-3E67-4056-04DF-3B259285BEFF}"/>
              </a:ext>
            </a:extLst>
          </p:cNvPr>
          <p:cNvSpPr txBox="1"/>
          <p:nvPr/>
        </p:nvSpPr>
        <p:spPr>
          <a:xfrm>
            <a:off x="5705342" y="2901720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46B6D-33E2-A62E-D545-EBEE4301245B}"/>
              </a:ext>
            </a:extLst>
          </p:cNvPr>
          <p:cNvSpPr txBox="1"/>
          <p:nvPr/>
        </p:nvSpPr>
        <p:spPr>
          <a:xfrm>
            <a:off x="4828662" y="1454809"/>
            <a:ext cx="153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(2,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10/11)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12D84F-4753-4AB0-961A-4AB20FF2E5AA}"/>
                  </a:ext>
                </a:extLst>
              </p:cNvPr>
              <p:cNvSpPr txBox="1"/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ll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leaves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12D84F-4753-4AB0-961A-4AB20FF2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blipFill>
                <a:blip r:embed="rId3"/>
                <a:stretch>
                  <a:fillRect t="-122667" b="-172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EBDAB0F-8708-675A-5FAA-6FA24EC7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3" y="1732568"/>
            <a:ext cx="2451586" cy="2065579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FF639AE-522F-55B4-20E3-96879621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94" y="982015"/>
            <a:ext cx="8449734" cy="87254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E54109-6943-F21F-43C3-2A474FF0D159}"/>
              </a:ext>
            </a:extLst>
          </p:cNvPr>
          <p:cNvSpPr txBox="1"/>
          <p:nvPr/>
        </p:nvSpPr>
        <p:spPr>
          <a:xfrm>
            <a:off x="4727144" y="2372920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(2,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6/7)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7A692-C820-E803-66B8-B7E60F99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Emission	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32D3D-F3A6-9A93-AC33-DEF60704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52" y="1050641"/>
            <a:ext cx="8807282" cy="5177896"/>
          </a:xfrm>
        </p:spPr>
        <p:txBody>
          <a:bodyPr/>
          <a:lstStyle/>
          <a:p>
            <a:r>
              <a:rPr kumimoji="1" lang="en-US" altLang="zh-CN" dirty="0"/>
              <a:t>Once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instruction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emission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follows:</a:t>
            </a:r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Emission(node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>
              <a:buFont typeface="Wingdings" pitchFamily="2" charset="2"/>
              <a:buChar char="Ø"/>
            </a:pPr>
            <a:r>
              <a:rPr kumimoji="1" lang="en-US" altLang="zh-CN" dirty="0"/>
              <a:t> 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leaf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Emission(li).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Emit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n.</a:t>
            </a:r>
          </a:p>
          <a:p>
            <a:pPr marL="0" indent="0">
              <a:buNone/>
            </a:pPr>
            <a:r>
              <a:rPr kumimoji="1" lang="en-US" altLang="zh-CN" dirty="0"/>
              <a:t>Emission(li):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leaves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tile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CCA867-1280-46F6-2079-B6646EB3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5" y="4760110"/>
            <a:ext cx="3478663" cy="18012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4B58EE-3B8A-7811-731E-5E17B812484F}"/>
              </a:ext>
            </a:extLst>
          </p:cNvPr>
          <p:cNvSpPr txBox="1"/>
          <p:nvPr/>
        </p:nvSpPr>
        <p:spPr>
          <a:xfrm>
            <a:off x="360009" y="5876785"/>
            <a:ext cx="958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8)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41FA6A-581A-43F8-9EF8-72915EC2565B}"/>
              </a:ext>
            </a:extLst>
          </p:cNvPr>
          <p:cNvSpPr txBox="1"/>
          <p:nvPr/>
        </p:nvSpPr>
        <p:spPr>
          <a:xfrm>
            <a:off x="3669880" y="5881763"/>
            <a:ext cx="958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8)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F1716-5F85-FEF7-1A2F-0CAFC9526AB9}"/>
              </a:ext>
            </a:extLst>
          </p:cNvPr>
          <p:cNvSpPr txBox="1"/>
          <p:nvPr/>
        </p:nvSpPr>
        <p:spPr>
          <a:xfrm>
            <a:off x="2550648" y="5400463"/>
            <a:ext cx="958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(2,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6)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8E838A-E6CD-5FE2-7B28-98B7CA61DC43}"/>
              </a:ext>
            </a:extLst>
          </p:cNvPr>
          <p:cNvSpPr txBox="1"/>
          <p:nvPr/>
        </p:nvSpPr>
        <p:spPr>
          <a:xfrm>
            <a:off x="2793200" y="4482352"/>
            <a:ext cx="958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(2,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10)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16E8242F-EEA4-E730-B334-F8BA641719FE}"/>
              </a:ext>
            </a:extLst>
          </p:cNvPr>
          <p:cNvSpPr/>
          <p:nvPr/>
        </p:nvSpPr>
        <p:spPr>
          <a:xfrm>
            <a:off x="4885214" y="5182632"/>
            <a:ext cx="772732" cy="280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B68A0C-5421-392B-D3B8-C9BC4D12B894}"/>
              </a:ext>
            </a:extLst>
          </p:cNvPr>
          <p:cNvSpPr txBox="1"/>
          <p:nvPr/>
        </p:nvSpPr>
        <p:spPr>
          <a:xfrm>
            <a:off x="5812132" y="4937973"/>
            <a:ext cx="2534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200" dirty="0"/>
              <a:t>ADDI r1 ← r0 + 1</a:t>
            </a:r>
          </a:p>
          <a:p>
            <a:r>
              <a:rPr kumimoji="1" lang="en" altLang="zh-CN" sz="2200" dirty="0"/>
              <a:t>LOAD r1 ← M[r1 + 2]</a:t>
            </a:r>
            <a:endParaRPr kumimoji="1" lang="zh-CN" altLang="en-US" sz="2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D60D30A-3396-CC2C-F8B5-A22D2E902F48}"/>
              </a:ext>
            </a:extLst>
          </p:cNvPr>
          <p:cNvSpPr/>
          <p:nvPr/>
        </p:nvSpPr>
        <p:spPr>
          <a:xfrm>
            <a:off x="1876300" y="4336344"/>
            <a:ext cx="2752225" cy="22643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4A431AC-9ADE-0333-F842-5A5A18BA109B}"/>
              </a:ext>
            </a:extLst>
          </p:cNvPr>
          <p:cNvSpPr/>
          <p:nvPr/>
        </p:nvSpPr>
        <p:spPr>
          <a:xfrm>
            <a:off x="353922" y="5831350"/>
            <a:ext cx="1732342" cy="76938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B58EEFFF-D873-8103-5024-570FA9E18711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1101777" y="4937973"/>
            <a:ext cx="5977585" cy="769380"/>
          </a:xfrm>
          <a:prstGeom prst="curvedConnector4">
            <a:avLst>
              <a:gd name="adj1" fmla="val -3482"/>
              <a:gd name="adj2" fmla="val 20764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F0D66665-11FC-D8C4-1357-BF28D3787AB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327139" y="5707414"/>
            <a:ext cx="2752223" cy="600258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75772-6ECE-8D8F-BD39-E4EB1B55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8467B-63B2-8405-6ABF-C287FD3A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complex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instruction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several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addressing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modes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algorithm.</a:t>
            </a:r>
          </a:p>
        </p:txBody>
      </p:sp>
    </p:spTree>
    <p:extLst>
      <p:ext uri="{BB962C8B-B14F-4D97-AF65-F5344CB8AC3E}">
        <p14:creationId xmlns:p14="http://schemas.microsoft.com/office/powerpoint/2010/main" val="3384329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BF67B2-4C71-40C5-09EE-C71F62D07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4205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297E53-FF2E-617E-391B-3D622983ECB6}"/>
              </a:ext>
            </a:extLst>
          </p:cNvPr>
          <p:cNvSpPr txBox="1"/>
          <p:nvPr/>
        </p:nvSpPr>
        <p:spPr>
          <a:xfrm>
            <a:off x="6142055" y="173865"/>
            <a:ext cx="300194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brain-damaged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version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Jouette</a:t>
            </a:r>
            <a:r>
              <a:rPr kumimoji="1" lang="en-US" altLang="zh-CN" sz="2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b="1" i="1" dirty="0">
                <a:solidFill>
                  <a:srgbClr val="0070C0"/>
                </a:solidFill>
              </a:rPr>
              <a:t>a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registers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for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addressing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b="1" i="1" dirty="0">
                <a:solidFill>
                  <a:srgbClr val="0070C0"/>
                </a:solidFill>
              </a:rPr>
              <a:t>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registers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for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“data”</a:t>
            </a:r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root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leaves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each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tile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must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marked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with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or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d</a:t>
            </a:r>
            <a:r>
              <a:rPr kumimoji="1" lang="en-US" altLang="zh-CN" sz="2200" dirty="0"/>
              <a:t>.</a:t>
            </a:r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DP algorithm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must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keep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track,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each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node,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min-cost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match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register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28502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05029-4AB6-1C90-752F-2AA98608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962BF-A126-1327-1E59-6C01EBFD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context-free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nonterminals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</a:t>
            </a:r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LOAD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MOVEA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this: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0F490D-6E69-B055-17E0-C1F628825E20}"/>
              </a:ext>
            </a:extLst>
          </p:cNvPr>
          <p:cNvSpPr txBox="1"/>
          <p:nvPr/>
        </p:nvSpPr>
        <p:spPr>
          <a:xfrm>
            <a:off x="826237" y="3791151"/>
            <a:ext cx="3073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 → MEM(+(a, CONST))</a:t>
            </a:r>
            <a:endParaRPr lang="zh-CN" altLang="en-US" sz="2000" i="1" noProof="1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 → MEM(+(CONST, a))</a:t>
            </a:r>
            <a:endParaRPr lang="zh-CN" altLang="en-US" sz="2000" i="1" noProof="1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 → MEM(CONST)</a:t>
            </a:r>
            <a:endParaRPr lang="zh-CN" altLang="en-US" sz="2000" i="1" noProof="1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 → MEM(a)</a:t>
            </a:r>
            <a:endParaRPr lang="zh-CN" altLang="en-US" sz="2000" i="1" noProof="1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 → a</a:t>
            </a:r>
            <a:endParaRPr lang="zh-CN" altLang="en-US" sz="2000" i="1" noProof="1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→ d</a:t>
            </a:r>
            <a:endParaRPr lang="zh-CN" altLang="en-US" sz="2000" i="1" noProof="1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2FAF68-7D71-4CC1-40C3-47E6E0E58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63" y="5732771"/>
            <a:ext cx="7772400" cy="10747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7646CB-D5DD-CE8C-612D-A45471D09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367" y="4916765"/>
            <a:ext cx="5090396" cy="7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09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56EDC-E513-EE09-7E11-89C8B123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409B3-E9A4-7EC7-7FA0-2CCC85C69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ambiguous: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 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quite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742950" lvl="1" indent="-285750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minimum-cost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nonterminal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computed.</a:t>
            </a:r>
          </a:p>
        </p:txBody>
      </p:sp>
    </p:spTree>
    <p:extLst>
      <p:ext uri="{BB962C8B-B14F-4D97-AF65-F5344CB8AC3E}">
        <p14:creationId xmlns:p14="http://schemas.microsoft.com/office/powerpoint/2010/main" val="2075631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D2A75-7D52-5A19-3369-DD3C806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18131-1AA8-AFB4-F1C3-E3014ED05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87191"/>
            <a:ext cx="8449733" cy="574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dynamic-programming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nonleaf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(MEM,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etc.)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tree.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 (i.e., decision tree):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Goal: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twice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4AFBE0-0B20-CA44-DC9F-2667FF6167E5}"/>
              </a:ext>
            </a:extLst>
          </p:cNvPr>
          <p:cNvSpPr txBox="1"/>
          <p:nvPr/>
        </p:nvSpPr>
        <p:spPr>
          <a:xfrm>
            <a:off x="3135200" y="3949031"/>
            <a:ext cx="28735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noProof="1">
                <a:cs typeface="+mn-ea"/>
              </a:rPr>
              <a:t>match(n) {</a:t>
            </a:r>
            <a:endParaRPr lang="en-US" altLang="zh-CN" sz="2200" noProof="1">
              <a:ea typeface="宋体" charset="0"/>
              <a:cs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cs typeface="+mn-ea"/>
              </a:rPr>
              <a:t>  </a:t>
            </a:r>
            <a:r>
              <a:rPr lang="en-US" altLang="zh-CN" sz="2200" noProof="1">
                <a:cs typeface="+mn-ea"/>
              </a:rPr>
              <a:t>switch (label(n)) {</a:t>
            </a:r>
            <a:endParaRPr lang="en-US" altLang="zh-CN" sz="2200" noProof="1">
              <a:ea typeface="宋体" charset="0"/>
              <a:cs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cs typeface="+mn-ea"/>
              </a:rPr>
              <a:t>    </a:t>
            </a:r>
            <a:r>
              <a:rPr lang="en-US" altLang="zh-CN" sz="2200" noProof="1">
                <a:cs typeface="+mn-ea"/>
              </a:rPr>
              <a:t>case MEM: ...</a:t>
            </a:r>
            <a:endParaRPr lang="en-US" altLang="zh-CN" sz="2200" noProof="1">
              <a:ea typeface="宋体" charset="0"/>
              <a:cs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cs typeface="+mn-ea"/>
              </a:rPr>
              <a:t>    </a:t>
            </a:r>
            <a:r>
              <a:rPr lang="en-US" altLang="zh-CN" sz="2200" noProof="1">
                <a:cs typeface="+mn-ea"/>
              </a:rPr>
              <a:t>case BINOP: ...</a:t>
            </a:r>
            <a:endParaRPr lang="en-US" altLang="zh-CN" sz="2200" noProof="1">
              <a:ea typeface="宋体" charset="0"/>
              <a:cs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cs typeface="+mn-ea"/>
              </a:rPr>
              <a:t>    </a:t>
            </a:r>
            <a:r>
              <a:rPr lang="en-US" altLang="zh-CN" sz="2200" noProof="1">
                <a:cs typeface="+mn-ea"/>
              </a:rPr>
              <a:t>case CONST: ...</a:t>
            </a:r>
            <a:endParaRPr lang="en-US" altLang="zh-CN" sz="2200" noProof="1">
              <a:ea typeface="宋体" charset="0"/>
              <a:cs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cs typeface="+mn-ea"/>
              </a:rPr>
              <a:t>  </a:t>
            </a:r>
            <a:r>
              <a:rPr lang="en-US" altLang="zh-CN" sz="2200" noProof="1"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203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55B2-B85A-8C3B-8E7B-C73A223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510E6-2DC5-75A9-742F-C294E627E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723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DP?</a:t>
            </a:r>
          </a:p>
          <a:p>
            <a:r>
              <a:rPr kumimoji="1" lang="en-US" altLang="zh-CN" dirty="0"/>
              <a:t>Suppose: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nonleaf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K’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subtree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T’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 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(tiles)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proportional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(K’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T’)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/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</a:p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proportional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(K’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T’)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K,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K’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T’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linear</a:t>
            </a:r>
            <a:r>
              <a:rPr kumimoji="1" lang="en-US" altLang="zh-CN" dirty="0"/>
              <a:t>.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EE89-F731-2A85-4328-5DFFF094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B97DF-23BF-8FEF-5B28-AA5B7012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3617844"/>
            <a:ext cx="8449733" cy="2832117"/>
          </a:xfrm>
        </p:spPr>
        <p:txBody>
          <a:bodyPr/>
          <a:lstStyle/>
          <a:p>
            <a:r>
              <a:rPr kumimoji="1" lang="en-US" altLang="zh-CN" b="1" dirty="0"/>
              <a:t>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goal: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a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target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language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program</a:t>
            </a:r>
            <a:endParaRPr kumimoji="1" lang="en-US" altLang="zh-CN" dirty="0"/>
          </a:p>
          <a:p>
            <a:r>
              <a:rPr kumimoji="1" lang="en-US" altLang="zh-CN" b="1" dirty="0"/>
              <a:t>Previous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lectures: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 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a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list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of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canonical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trees</a:t>
            </a:r>
            <a:endParaRPr kumimoji="1" lang="en-US" altLang="zh-CN" dirty="0"/>
          </a:p>
          <a:p>
            <a:r>
              <a:rPr kumimoji="1" lang="en-US" altLang="zh-CN" b="1" dirty="0"/>
              <a:t>This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lecture: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Selection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Assembly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E8155-1FF8-B4EE-F370-C9F22E6B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88" y="922075"/>
            <a:ext cx="6982178" cy="2506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34E920-EE92-A52D-156F-F5E80C413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666" y="1666443"/>
            <a:ext cx="1459924" cy="918495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5FF613BE-B29A-5559-D892-E310DBD8BA6F}"/>
              </a:ext>
            </a:extLst>
          </p:cNvPr>
          <p:cNvSpPr/>
          <p:nvPr/>
        </p:nvSpPr>
        <p:spPr>
          <a:xfrm>
            <a:off x="7303666" y="1716258"/>
            <a:ext cx="1459924" cy="906082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373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3BCB4-6375-5EEF-F1C7-939BBA64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5D764-9C31-A5A8-D67F-57EA92F8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CISC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(Complex Instruction Set Computer) Machines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497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98F7B196-E177-9A38-05A3-ADEB8C8EC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59471"/>
              </p:ext>
            </p:extLst>
          </p:nvPr>
        </p:nvGraphicFramePr>
        <p:xfrm>
          <a:off x="90152" y="410630"/>
          <a:ext cx="8963696" cy="6036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1848">
                  <a:extLst>
                    <a:ext uri="{9D8B030D-6E8A-4147-A177-3AD203B41FA5}">
                      <a16:colId xmlns:a16="http://schemas.microsoft.com/office/drawing/2014/main" val="3665340741"/>
                    </a:ext>
                  </a:extLst>
                </a:gridCol>
                <a:gridCol w="4481848">
                  <a:extLst>
                    <a:ext uri="{9D8B030D-6E8A-4147-A177-3AD203B41FA5}">
                      <a16:colId xmlns:a16="http://schemas.microsoft.com/office/drawing/2014/main" val="1909335460"/>
                    </a:ext>
                  </a:extLst>
                </a:gridCol>
              </a:tblGrid>
              <a:tr h="45805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RISC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machine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CISC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machine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00079"/>
                  </a:ext>
                </a:extLst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32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registers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few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registers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(16,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8,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6)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03770"/>
                  </a:ext>
                </a:extLst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only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class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integer/pointer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register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2000" dirty="0"/>
                        <a:t>registers divided into different classes, with some operations available only on certain registers;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33038"/>
                  </a:ext>
                </a:extLst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arithmetic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operations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only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between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registers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2000" dirty="0"/>
                        <a:t>arithmetic operations can access registers or memory through "addressing modes";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02981"/>
                  </a:ext>
                </a:extLst>
              </a:tr>
              <a:tr h="4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“three-address”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instructions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the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form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noProof="1">
                          <a:solidFill>
                            <a:srgbClr val="000000"/>
                          </a:solidFill>
                          <a:cs typeface="+mn-ea"/>
                        </a:rPr>
                        <a:t>r1 ← r2 ⊕ r3</a:t>
                      </a:r>
                      <a:endParaRPr lang="en-US" altLang="zh-CN" sz="2000" noProof="1">
                        <a:solidFill>
                          <a:srgbClr val="000000"/>
                        </a:solidFill>
                        <a:cs typeface="宋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2000" dirty="0"/>
                        <a:t>"two-address" instructions of the form</a:t>
                      </a:r>
                    </a:p>
                    <a:p>
                      <a:r>
                        <a:rPr lang="en" altLang="zh-CN" sz="2000" dirty="0"/>
                        <a:t>r1 ← r1 ⊕ r2;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98373"/>
                  </a:ext>
                </a:extLst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load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store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instructions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with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only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the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M[</a:t>
                      </a:r>
                      <a:r>
                        <a:rPr lang="en-US" altLang="zh-CN" sz="2000" dirty="0" err="1"/>
                        <a:t>reg+const</a:t>
                      </a:r>
                      <a:r>
                        <a:rPr lang="en-US" altLang="zh-CN" sz="2000" dirty="0"/>
                        <a:t>]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addressing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mode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2000" dirty="0"/>
                        <a:t>several different addressing modes;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21307"/>
                  </a:ext>
                </a:extLst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Every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instruction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exactly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32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bits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long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2000" dirty="0"/>
                        <a:t>variable-length instructions, formed from variable-length opcode plus variable</a:t>
                      </a:r>
                      <a:r>
                        <a:rPr lang="en-US" altLang="zh-CN" sz="2000" dirty="0"/>
                        <a:t>-</a:t>
                      </a:r>
                      <a:r>
                        <a:rPr lang="en" altLang="zh-CN" sz="2000" dirty="0"/>
                        <a:t>length addressing modes;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347429"/>
                  </a:ext>
                </a:extLst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one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result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effect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per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instruction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2000" dirty="0"/>
                        <a:t>instructions with side effects such as "autoincrement" addressing modes.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7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75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C9A1-ABD5-8D53-438E-2F856C19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D1F97-C396-548D-332F-0EE43D3D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Few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registers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job.</a:t>
            </a:r>
          </a:p>
          <a:p>
            <a:r>
              <a:rPr kumimoji="1" lang="en-US" altLang="zh-CN" b="1" dirty="0"/>
              <a:t>Classes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registers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Multiply on Pentium: left operand must be </a:t>
            </a:r>
            <a:r>
              <a:rPr kumimoji="1" lang="en-US" altLang="zh-CN" dirty="0" err="1">
                <a:solidFill>
                  <a:srgbClr val="0070C0"/>
                </a:solidFill>
              </a:rPr>
              <a:t>eax</a:t>
            </a:r>
            <a:r>
              <a:rPr kumimoji="1" lang="en-US" altLang="zh-CN" dirty="0"/>
              <a:t>, the high-order bits of the result are put into </a:t>
            </a:r>
            <a:r>
              <a:rPr kumimoji="1" lang="en-US" altLang="zh-CN" dirty="0" err="1">
                <a:solidFill>
                  <a:srgbClr val="0070C0"/>
                </a:solidFill>
              </a:rPr>
              <a:t>edx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(low-order bits in </a:t>
            </a:r>
            <a:r>
              <a:rPr kumimoji="1" lang="en-US" altLang="zh-CN" dirty="0" err="1">
                <a:solidFill>
                  <a:srgbClr val="0070C0"/>
                </a:solidFill>
              </a:rPr>
              <a:t>eax</a:t>
            </a:r>
            <a:r>
              <a:rPr kumimoji="1" lang="en-US" altLang="zh-CN" dirty="0"/>
              <a:t>)</a:t>
            </a:r>
          </a:p>
          <a:p>
            <a:pPr marL="1069975" lvl="1" indent="-227013"/>
            <a:r>
              <a:rPr kumimoji="1" lang="en-US" altLang="zh-CN" sz="2200" dirty="0"/>
              <a:t>The high-order bits are useless to a Tiger program</a:t>
            </a:r>
          </a:p>
          <a:p>
            <a:pPr lvl="1"/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explicitly.</a:t>
            </a:r>
          </a:p>
          <a:p>
            <a:pPr lvl="1"/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0" lang="en-US" altLang="zh-CN" sz="2400" dirty="0">
                <a:solidFill>
                  <a:srgbClr val="000000"/>
                </a:solidFill>
              </a:rPr>
              <a:t>t1 ← t2 × t3: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B107A-595C-394F-8F42-852A3CCAB4FD}"/>
              </a:ext>
            </a:extLst>
          </p:cNvPr>
          <p:cNvSpPr txBox="1"/>
          <p:nvPr/>
        </p:nvSpPr>
        <p:spPr>
          <a:xfrm>
            <a:off x="765000" y="4607303"/>
            <a:ext cx="7613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t2 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t2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t3               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 t3;      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garbage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t1,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t1 ←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kumimoji="0"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2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9752-5EF7-03ED-AA25-AAD76A05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A34C0-3FD3-693F-1D8A-622BD36E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Two-address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instructions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The destination register must be the same as the first source register</a:t>
            </a:r>
          </a:p>
          <a:p>
            <a:pPr lvl="1"/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</a:p>
          <a:p>
            <a:pPr lvl="1"/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0" lang="en-US" altLang="zh-CN" sz="2400" dirty="0">
                <a:solidFill>
                  <a:srgbClr val="000000"/>
                </a:solidFill>
              </a:rPr>
              <a:t>t1 ← t2 + t3 </a:t>
            </a:r>
          </a:p>
          <a:p>
            <a:pPr lvl="1"/>
            <a:endParaRPr lang="en-US" altLang="zh-CN" dirty="0">
              <a:solidFill>
                <a:srgbClr val="000000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0" lang="en-US" altLang="zh-CN" sz="2400" dirty="0">
                <a:solidFill>
                  <a:srgbClr val="000000"/>
                </a:solidFill>
              </a:rPr>
              <a:t>Then we hope that the register allocator will be able to allocate t1 and t2 to the same register, so that the </a:t>
            </a:r>
            <a:r>
              <a:rPr kumimoji="0" lang="en-US" altLang="zh-CN" sz="2400" dirty="0">
                <a:solidFill>
                  <a:srgbClr val="FF0000"/>
                </a:solidFill>
              </a:rPr>
              <a:t>move</a:t>
            </a:r>
            <a:r>
              <a:rPr kumimoji="0" lang="en-US" altLang="zh-CN" sz="2400" dirty="0">
                <a:solidFill>
                  <a:srgbClr val="000000"/>
                </a:solidFill>
              </a:rPr>
              <a:t> instruction will be deleted.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84F05B-2486-53C6-47D7-80AB3B87CC48}"/>
              </a:ext>
            </a:extLst>
          </p:cNvPr>
          <p:cNvSpPr txBox="1"/>
          <p:nvPr/>
        </p:nvSpPr>
        <p:spPr>
          <a:xfrm>
            <a:off x="2296890" y="2921168"/>
            <a:ext cx="45784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t1,t2      t1 ← t2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t1, t3      t1 ← t1 + t3</a:t>
            </a:r>
          </a:p>
        </p:txBody>
      </p:sp>
    </p:spTree>
    <p:extLst>
      <p:ext uri="{BB962C8B-B14F-4D97-AF65-F5344CB8AC3E}">
        <p14:creationId xmlns:p14="http://schemas.microsoft.com/office/powerpoint/2010/main" val="339141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4E624-5AFA-47F7-22C4-8C51D34A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48DA9-1F6C-EBFD-EB57-F000DCB0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59" y="982441"/>
            <a:ext cx="8449733" cy="269197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Arithmetic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operations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address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memory: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“register”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reference.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“registers”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locations.</a:t>
            </a:r>
          </a:p>
          <a:p>
            <a:pPr lvl="1"/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afterwards.</a:t>
            </a:r>
          </a:p>
          <a:p>
            <a:pPr lvl="1"/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8C32E0-1162-068F-69D0-CBF5DCBC3BE3}"/>
              </a:ext>
            </a:extLst>
          </p:cNvPr>
          <p:cNvSpPr txBox="1"/>
          <p:nvPr/>
        </p:nvSpPr>
        <p:spPr>
          <a:xfrm>
            <a:off x="227215" y="3521509"/>
            <a:ext cx="77585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eax, [ebp - 8]</a:t>
            </a:r>
          </a:p>
          <a:p>
            <a:pPr lvl="3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eax, ecx               </a:t>
            </a:r>
            <a:r>
              <a:rPr lang="en-US" altLang="zh-CN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add [ebp - 8], ecx</a:t>
            </a:r>
          </a:p>
          <a:p>
            <a:pPr lvl="3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[ebp - 8], eax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4BB647-6C2C-5F24-F00D-38B48CE46E23}"/>
              </a:ext>
            </a:extLst>
          </p:cNvPr>
          <p:cNvSpPr txBox="1"/>
          <p:nvPr/>
        </p:nvSpPr>
        <p:spPr>
          <a:xfrm>
            <a:off x="350160" y="5060734"/>
            <a:ext cx="8449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sequence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concise,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sequences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equally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sequence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left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significant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disadvantage: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trashes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value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eax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22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015F-1388-D0E7-89C2-AFA23D55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AA4EF-954C-97E9-7864-DEEA969D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Several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addressing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modes:</a:t>
            </a:r>
          </a:p>
          <a:p>
            <a:pPr lvl="1"/>
            <a:r>
              <a:rPr kumimoji="1" lang="en-US" altLang="zh-CN" dirty="0"/>
              <a:t>An addressing mode that accomplishes six things typically takes six steps to execute.</a:t>
            </a:r>
          </a:p>
          <a:p>
            <a:pPr lvl="1"/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advantages: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“trash”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fewer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</a:p>
          <a:p>
            <a:pPr lvl="2"/>
            <a:r>
              <a:rPr kumimoji="1" lang="en-US" altLang="zh-CN" dirty="0"/>
              <a:t>shorter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</a:p>
          <a:p>
            <a:pPr lvl="1"/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work,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tree-matching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RISC-like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</a:p>
          <a:p>
            <a:r>
              <a:rPr kumimoji="1" lang="en-US" altLang="zh-CN" b="1" dirty="0"/>
              <a:t>Variable-length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instructions:</a:t>
            </a:r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compiler;</a:t>
            </a:r>
          </a:p>
          <a:p>
            <a:pPr lvl="1"/>
            <a:r>
              <a:rPr kumimoji="1" lang="en-US" altLang="zh-CN" dirty="0"/>
              <a:t>Once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trivial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tedious)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encodings.</a:t>
            </a:r>
          </a:p>
        </p:txBody>
      </p:sp>
    </p:spTree>
    <p:extLst>
      <p:ext uri="{BB962C8B-B14F-4D97-AF65-F5344CB8AC3E}">
        <p14:creationId xmlns:p14="http://schemas.microsoft.com/office/powerpoint/2010/main" val="30523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176AB-CD2E-7361-F27A-923E0506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0E2AD-888B-22D4-29D6-91CC87F5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Instructions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with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side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effects: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Problem: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“autoincrement”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is: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produces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two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results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solutions:</a:t>
            </a:r>
          </a:p>
          <a:p>
            <a:pPr lvl="2"/>
            <a:r>
              <a:rPr kumimoji="1" lang="en-US" altLang="zh-CN" dirty="0"/>
              <a:t>Ignore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autoincrement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away.</a:t>
            </a:r>
          </a:p>
          <a:p>
            <a:pPr lvl="2"/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idioms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hoc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pattern-matching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generator.</a:t>
            </a:r>
          </a:p>
          <a:p>
            <a:pPr lvl="2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 (cf. Dragon book)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patterns.</a:t>
            </a:r>
          </a:p>
          <a:p>
            <a:pPr lvl="1"/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AF66D7-7C5D-5384-A147-2E8C46F4B544}"/>
              </a:ext>
            </a:extLst>
          </p:cNvPr>
          <p:cNvSpPr txBox="1"/>
          <p:nvPr/>
        </p:nvSpPr>
        <p:spPr>
          <a:xfrm>
            <a:off x="2296890" y="2091622"/>
            <a:ext cx="4578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algn="ctr" defTabSz="457200" fontAlgn="base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 ← M[r1]; </a:t>
            </a:r>
            <a:r>
              <a:rPr lang="zh-CN" altLang="en-US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← r1 + 4</a:t>
            </a:r>
          </a:p>
        </p:txBody>
      </p:sp>
    </p:spTree>
    <p:extLst>
      <p:ext uri="{BB962C8B-B14F-4D97-AF65-F5344CB8AC3E}">
        <p14:creationId xmlns:p14="http://schemas.microsoft.com/office/powerpoint/2010/main" val="35738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3BCB4-6375-5EEF-F1C7-939BBA64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5D764-9C31-A5A8-D67F-57EA92F8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CISC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(Complex Instruction Set Computer) Machines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Instruction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Selection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Tiger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Compiler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0734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DCD75-4C46-25ED-B6B2-DB192AC6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5CF2A-FB71-A287-60BE-643B240B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18" y="999066"/>
            <a:ext cx="8627586" cy="5571552"/>
          </a:xfrm>
        </p:spPr>
        <p:txBody>
          <a:bodyPr lIns="90000">
            <a:no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register.</a:t>
            </a:r>
          </a:p>
          <a:p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use?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register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register-numbers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</a:p>
          <a:p>
            <a:r>
              <a:rPr kumimoji="1" lang="en-US" altLang="zh-CN" dirty="0"/>
              <a:t>Many aspects of register allocation are independent of the particular target-machine instruction set.</a:t>
            </a:r>
          </a:p>
          <a:p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selection:</a:t>
            </a:r>
          </a:p>
          <a:p>
            <a:pPr lvl="1"/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</a:p>
          <a:p>
            <a:pPr lvl="2"/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</a:p>
          <a:p>
            <a:pPr lvl="2"/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accurate.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1AB683-855C-520E-D71D-268CA7BE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77" y="110066"/>
            <a:ext cx="1536700" cy="889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848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EFEFB-C654-8C7C-3D13-5C17218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8B76D3-1C29-B92E-03A5-EEB96D2F11A5}"/>
              </a:ext>
            </a:extLst>
          </p:cNvPr>
          <p:cNvSpPr txBox="1"/>
          <p:nvPr/>
        </p:nvSpPr>
        <p:spPr>
          <a:xfrm>
            <a:off x="136460" y="1009243"/>
            <a:ext cx="8899301" cy="286232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labels;} *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I_OPER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jumps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AS_instr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39F94-B5CD-05A6-E09D-EC62C6F5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61" y="3994629"/>
            <a:ext cx="8899300" cy="274102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holds:</a:t>
            </a:r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assem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src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empty)</a:t>
            </a:r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dst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empty)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jumps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“target”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</a:t>
            </a:r>
          </a:p>
          <a:p>
            <a:pPr lvl="2"/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jumps=NULL</a:t>
            </a:r>
          </a:p>
        </p:txBody>
      </p:sp>
    </p:spTree>
    <p:extLst>
      <p:ext uri="{BB962C8B-B14F-4D97-AF65-F5344CB8AC3E}">
        <p14:creationId xmlns:p14="http://schemas.microsoft.com/office/powerpoint/2010/main" val="192233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69F33-35B4-02F3-33EF-54BACEA0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6B641-D6B8-9B38-78FE-CE5983A5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1238909"/>
            <a:ext cx="8449733" cy="2071588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(Tree)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</a:p>
          <a:p>
            <a:pPr lvl="1"/>
            <a:r>
              <a:rPr kumimoji="1" lang="en-US" altLang="zh-CN" dirty="0"/>
              <a:t>fetch,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subtraction,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jump,</a:t>
            </a:r>
            <a:r>
              <a:rPr kumimoji="1" lang="zh-CN" altLang="en-US" dirty="0"/>
              <a:t> </a:t>
            </a:r>
            <a:r>
              <a:rPr kumimoji="1" lang="en-US" altLang="zh-CN" dirty="0"/>
              <a:t>...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3D7F68-3027-033E-7AF9-2D3432E9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18" y="3392811"/>
            <a:ext cx="2857500" cy="2235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819274-BD1B-4367-FF39-20DFCCCAC426}"/>
              </a:ext>
            </a:extLst>
          </p:cNvPr>
          <p:cNvSpPr txBox="1"/>
          <p:nvPr/>
        </p:nvSpPr>
        <p:spPr>
          <a:xfrm>
            <a:off x="5433100" y="4189819"/>
            <a:ext cx="249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LOAD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ri ← M[rj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+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c]</a:t>
            </a:r>
            <a:endParaRPr lang="en-US" altLang="zh-CN" sz="2400" noProof="1">
              <a:solidFill>
                <a:srgbClr val="000000"/>
              </a:solidFill>
              <a:cs typeface="宋体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0AF8E99-519A-B675-3B38-72C2348C1DCC}"/>
              </a:ext>
            </a:extLst>
          </p:cNvPr>
          <p:cNvSpPr/>
          <p:nvPr/>
        </p:nvSpPr>
        <p:spPr>
          <a:xfrm>
            <a:off x="4291822" y="4266193"/>
            <a:ext cx="803190" cy="308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E4755D0-36FD-D364-2928-2F8E0572A5DC}"/>
              </a:ext>
            </a:extLst>
          </p:cNvPr>
          <p:cNvSpPr txBox="1">
            <a:spLocks/>
          </p:cNvSpPr>
          <p:nvPr/>
        </p:nvSpPr>
        <p:spPr>
          <a:xfrm>
            <a:off x="361243" y="5710325"/>
            <a:ext cx="8449733" cy="96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instruction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selection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phase: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EFEFB-C654-8C7C-3D13-5C17218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8B76D3-1C29-B92E-03A5-EEB96D2F11A5}"/>
              </a:ext>
            </a:extLst>
          </p:cNvPr>
          <p:cNvSpPr txBox="1"/>
          <p:nvPr/>
        </p:nvSpPr>
        <p:spPr>
          <a:xfrm>
            <a:off x="136460" y="1009243"/>
            <a:ext cx="8899301" cy="286232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labels;} *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I_OPER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jumps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AS_instr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39F94-B5CD-05A6-E09D-EC62C6F5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61" y="3994629"/>
            <a:ext cx="8899300" cy="274102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go.</a:t>
            </a:r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assem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label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1228101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EFEFB-C654-8C7C-3D13-5C17218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8B76D3-1C29-B92E-03A5-EEB96D2F11A5}"/>
              </a:ext>
            </a:extLst>
          </p:cNvPr>
          <p:cNvSpPr txBox="1"/>
          <p:nvPr/>
        </p:nvSpPr>
        <p:spPr>
          <a:xfrm>
            <a:off x="136460" y="1009243"/>
            <a:ext cx="8899301" cy="34163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labels;} *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I_OPER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jumps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AS_instr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AS_print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(FILE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AS_instr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39F94-B5CD-05A6-E09D-EC62C6F5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61" y="4548628"/>
            <a:ext cx="8899300" cy="218702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transfer</a:t>
            </a:r>
          </a:p>
          <a:p>
            <a:r>
              <a:rPr kumimoji="1" lang="en-US" altLang="zh-CN" dirty="0" err="1">
                <a:solidFill>
                  <a:srgbClr val="0070C0"/>
                </a:solidFill>
              </a:rPr>
              <a:t>AS_print</a:t>
            </a:r>
            <a:r>
              <a:rPr kumimoji="1" lang="en-US" altLang="zh-CN" dirty="0">
                <a:solidFill>
                  <a:srgbClr val="0070C0"/>
                </a:solidFill>
              </a:rPr>
              <a:t>(f,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formats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temp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540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C7144-D0A6-AD55-29DD-58F03470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85436-5E24-E7EF-1BA2-C3E0BE6B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3703324"/>
            <a:ext cx="8449733" cy="30065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Temp_map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Temp_temp</a:t>
            </a:r>
            <a:r>
              <a:rPr kumimoji="1" lang="en-US" altLang="zh-CN" dirty="0" err="1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string</a:t>
            </a:r>
            <a:r>
              <a:rPr kumimoji="1" lang="en-US" altLang="zh-CN" dirty="0"/>
              <a:t>s.</a:t>
            </a:r>
          </a:p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another.</a:t>
            </a:r>
          </a:p>
          <a:p>
            <a:pPr lvl="1"/>
            <a:r>
              <a:rPr kumimoji="1" lang="en" altLang="zh-CN" dirty="0"/>
              <a:t>if </a:t>
            </a:r>
            <a:r>
              <a:rPr kumimoji="1" lang="el-GR" altLang="zh-CN" dirty="0">
                <a:solidFill>
                  <a:srgbClr val="0070C0"/>
                </a:solidFill>
              </a:rPr>
              <a:t>σ3= </a:t>
            </a:r>
            <a:r>
              <a:rPr kumimoji="1" lang="en" altLang="zh-CN" dirty="0" err="1">
                <a:solidFill>
                  <a:srgbClr val="0070C0"/>
                </a:solidFill>
              </a:rPr>
              <a:t>layerMap</a:t>
            </a:r>
            <a:r>
              <a:rPr kumimoji="1" lang="en" altLang="zh-CN" dirty="0">
                <a:solidFill>
                  <a:srgbClr val="0070C0"/>
                </a:solidFill>
              </a:rPr>
              <a:t>(</a:t>
            </a:r>
            <a:r>
              <a:rPr kumimoji="1" lang="el-GR" altLang="zh-CN" dirty="0">
                <a:solidFill>
                  <a:srgbClr val="0070C0"/>
                </a:solidFill>
              </a:rPr>
              <a:t>σ1, σ2)</a:t>
            </a:r>
            <a:r>
              <a:rPr kumimoji="1" lang="el-GR" altLang="zh-CN" dirty="0"/>
              <a:t>, </a:t>
            </a:r>
            <a:r>
              <a:rPr kumimoji="1" lang="en" altLang="zh-CN" dirty="0"/>
              <a:t>this means that </a:t>
            </a:r>
            <a:r>
              <a:rPr kumimoji="1" lang="en" altLang="zh-CN" dirty="0">
                <a:solidFill>
                  <a:srgbClr val="0070C0"/>
                </a:solidFill>
              </a:rPr>
              <a:t>look(</a:t>
            </a:r>
            <a:r>
              <a:rPr kumimoji="1" lang="el-GR" altLang="zh-CN" dirty="0">
                <a:solidFill>
                  <a:srgbClr val="0070C0"/>
                </a:solidFill>
              </a:rPr>
              <a:t>σ3, </a:t>
            </a:r>
            <a:r>
              <a:rPr kumimoji="1" lang="en" altLang="zh-CN" dirty="0">
                <a:solidFill>
                  <a:srgbClr val="0070C0"/>
                </a:solidFill>
              </a:rPr>
              <a:t>t) </a:t>
            </a:r>
            <a:r>
              <a:rPr kumimoji="1" lang="en" altLang="zh-CN" dirty="0"/>
              <a:t>will ﬁrst try </a:t>
            </a:r>
            <a:r>
              <a:rPr kumimoji="1" lang="en" altLang="zh-CN" dirty="0">
                <a:solidFill>
                  <a:srgbClr val="0070C0"/>
                </a:solidFill>
              </a:rPr>
              <a:t>look(</a:t>
            </a:r>
            <a:r>
              <a:rPr kumimoji="1" lang="el-GR" altLang="zh-CN" dirty="0">
                <a:solidFill>
                  <a:srgbClr val="0070C0"/>
                </a:solidFill>
              </a:rPr>
              <a:t>σ1, </a:t>
            </a:r>
            <a:r>
              <a:rPr kumimoji="1" lang="en" altLang="zh-CN" dirty="0">
                <a:solidFill>
                  <a:srgbClr val="0070C0"/>
                </a:solidFill>
              </a:rPr>
              <a:t>t)</a:t>
            </a:r>
            <a:r>
              <a:rPr kumimoji="1" lang="en" altLang="zh-CN" dirty="0"/>
              <a:t>, and if that fails it will try </a:t>
            </a:r>
            <a:r>
              <a:rPr kumimoji="1" lang="en" altLang="zh-CN" dirty="0">
                <a:solidFill>
                  <a:srgbClr val="0070C0"/>
                </a:solidFill>
              </a:rPr>
              <a:t>look(</a:t>
            </a:r>
            <a:r>
              <a:rPr kumimoji="1" lang="el-GR" altLang="zh-CN" dirty="0">
                <a:solidFill>
                  <a:srgbClr val="0070C0"/>
                </a:solidFill>
              </a:rPr>
              <a:t>σ2, </a:t>
            </a:r>
            <a:r>
              <a:rPr kumimoji="1" lang="en" altLang="zh-CN" dirty="0">
                <a:solidFill>
                  <a:srgbClr val="0070C0"/>
                </a:solidFill>
              </a:rPr>
              <a:t>t)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Temp_map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register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allocator</a:t>
            </a:r>
            <a:r>
              <a:rPr kumimoji="1" lang="en-US" altLang="zh-CN" dirty="0"/>
              <a:t>.</a:t>
            </a:r>
            <a:endParaRPr kumimoji="1"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9B549-B31B-9E81-43C5-FBBF508BE082}"/>
              </a:ext>
            </a:extLst>
          </p:cNvPr>
          <p:cNvSpPr txBox="1"/>
          <p:nvPr/>
        </p:nvSpPr>
        <p:spPr>
          <a:xfrm>
            <a:off x="333022" y="1002089"/>
            <a:ext cx="8477954" cy="2585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temp.h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Temp_empty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/* create a new, empty map */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Temp_layerMap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under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Temp_enter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Temp_look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Temp_name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7344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F751F-6B84-086C-DCDC-AC52902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Machine-Independence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DE62D-5C0C-2A36-3A2A-2AA190B6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8"/>
            <a:ext cx="8449733" cy="1307898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AS_instr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chosen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target-machine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language.</a:t>
            </a:r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i="1" dirty="0" err="1"/>
              <a:t>Jouette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illustration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40C3C8-08A2-2E11-9EF2-7666229B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" y="2473734"/>
            <a:ext cx="2673663" cy="142078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CB84255-B147-05FD-FEA6-8CC295CBD450}"/>
              </a:ext>
            </a:extLst>
          </p:cNvPr>
          <p:cNvSpPr txBox="1">
            <a:spLocks/>
          </p:cNvSpPr>
          <p:nvPr/>
        </p:nvSpPr>
        <p:spPr>
          <a:xfrm>
            <a:off x="4502799" y="3829313"/>
            <a:ext cx="3812743" cy="444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i="1" dirty="0" err="1"/>
              <a:t>Jouette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assembly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language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3674BB-2AE1-86DE-54FA-2173444F8A8A}"/>
              </a:ext>
            </a:extLst>
          </p:cNvPr>
          <p:cNvSpPr txBox="1"/>
          <p:nvPr/>
        </p:nvSpPr>
        <p:spPr>
          <a:xfrm>
            <a:off x="3735508" y="2306965"/>
            <a:ext cx="5344484" cy="1477328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AS_Oper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"LOAD ‘d0 &lt;- M[‘s0+8]"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zh-CN" alt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Temp_newtemp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</a:p>
          <a:p>
            <a:r>
              <a:rPr lang="zh-CN" alt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T_Temp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F_FP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82955E6D-5623-88B7-DDD5-603CAA184861}"/>
              </a:ext>
            </a:extLst>
          </p:cNvPr>
          <p:cNvSpPr/>
          <p:nvPr/>
        </p:nvSpPr>
        <p:spPr>
          <a:xfrm>
            <a:off x="2595994" y="2965187"/>
            <a:ext cx="554426" cy="218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0A55CB2-870C-3527-CDA1-27D6F5622A38}"/>
              </a:ext>
            </a:extLst>
          </p:cNvPr>
          <p:cNvSpPr txBox="1">
            <a:spLocks/>
          </p:cNvSpPr>
          <p:nvPr/>
        </p:nvSpPr>
        <p:spPr>
          <a:xfrm>
            <a:off x="277932" y="4294274"/>
            <a:ext cx="8449733" cy="90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 err="1"/>
              <a:t>Jouette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be: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6B7D97-8B0E-A541-77CF-CCC780F8A980}"/>
              </a:ext>
            </a:extLst>
          </p:cNvPr>
          <p:cNvSpPr txBox="1"/>
          <p:nvPr/>
        </p:nvSpPr>
        <p:spPr>
          <a:xfrm>
            <a:off x="2245374" y="5093892"/>
            <a:ext cx="46814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LOAD r1 </a:t>
            </a:r>
            <a:r>
              <a:rPr lang="en-US" altLang="zh-CN" sz="2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&lt;-</a:t>
            </a:r>
            <a:r>
              <a:rPr lang="zh-CN" altLang="en-US" sz="22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M[r27+8]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9D82943-FC33-A1F0-3239-BBBCA27D4A66}"/>
              </a:ext>
            </a:extLst>
          </p:cNvPr>
          <p:cNvSpPr txBox="1">
            <a:spLocks/>
          </p:cNvSpPr>
          <p:nvPr/>
        </p:nvSpPr>
        <p:spPr>
          <a:xfrm>
            <a:off x="277931" y="5533038"/>
            <a:ext cx="8449733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Assem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assignments.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`s0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`d0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3FE37-6838-D95C-FF8B-E72CCE5DE895}"/>
              </a:ext>
            </a:extLst>
          </p:cNvPr>
          <p:cNvSpPr txBox="1"/>
          <p:nvPr/>
        </p:nvSpPr>
        <p:spPr>
          <a:xfrm>
            <a:off x="2937694" y="2525528"/>
            <a:ext cx="861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assem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C7B282-5C2D-F48D-BF87-0E4F129CAFE8}"/>
              </a:ext>
            </a:extLst>
          </p:cNvPr>
          <p:cNvSpPr txBox="1"/>
          <p:nvPr/>
        </p:nvSpPr>
        <p:spPr>
          <a:xfrm>
            <a:off x="2937694" y="2804438"/>
            <a:ext cx="861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dst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8DEEE8-95A2-5C9B-CC50-3E3DE7066401}"/>
              </a:ext>
            </a:extLst>
          </p:cNvPr>
          <p:cNvSpPr txBox="1"/>
          <p:nvPr/>
        </p:nvSpPr>
        <p:spPr>
          <a:xfrm>
            <a:off x="2937694" y="3083348"/>
            <a:ext cx="861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src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DE9180-1B4A-D141-9219-21CCA455000D}"/>
              </a:ext>
            </a:extLst>
          </p:cNvPr>
          <p:cNvSpPr txBox="1"/>
          <p:nvPr/>
        </p:nvSpPr>
        <p:spPr>
          <a:xfrm>
            <a:off x="2937694" y="3362258"/>
            <a:ext cx="861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jumps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0" grpId="0"/>
      <p:bldP spid="12" grpId="0"/>
      <p:bldP spid="13" grpId="0"/>
      <p:bldP spid="8" grpId="0"/>
      <p:bldP spid="11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3CA16-43FB-FF24-25F4-EB95DEFB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Machine-Independence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78FE6-CD79-0ED4-94B9-8C9A2C69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60430"/>
            <a:ext cx="8449733" cy="593898"/>
          </a:xfrm>
        </p:spPr>
        <p:txBody>
          <a:bodyPr/>
          <a:lstStyle/>
          <a:p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E23EA0-4830-4DA8-ED1E-A7EE6C88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5" y="1360257"/>
            <a:ext cx="4993010" cy="1767189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29CAD90-4B37-DD9C-7F43-560E6BA57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28685"/>
              </p:ext>
            </p:extLst>
          </p:nvPr>
        </p:nvGraphicFramePr>
        <p:xfrm>
          <a:off x="236243" y="3186699"/>
          <a:ext cx="527481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241">
                  <a:extLst>
                    <a:ext uri="{9D8B030D-6E8A-4147-A177-3AD203B41FA5}">
                      <a16:colId xmlns:a16="http://schemas.microsoft.com/office/drawing/2014/main" val="2512162323"/>
                    </a:ext>
                  </a:extLst>
                </a:gridCol>
                <a:gridCol w="800027">
                  <a:extLst>
                    <a:ext uri="{9D8B030D-6E8A-4147-A177-3AD203B41FA5}">
                      <a16:colId xmlns:a16="http://schemas.microsoft.com/office/drawing/2014/main" val="3480178920"/>
                    </a:ext>
                  </a:extLst>
                </a:gridCol>
                <a:gridCol w="1475544">
                  <a:extLst>
                    <a:ext uri="{9D8B030D-6E8A-4147-A177-3AD203B41FA5}">
                      <a16:colId xmlns:a16="http://schemas.microsoft.com/office/drawing/2014/main" val="40445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assem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dst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src</a:t>
                      </a:r>
                      <a:endParaRPr lang="zh-CN" alt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ADDI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`d0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&lt;-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`s0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+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t908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t87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9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LOAD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`d0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&lt;-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M[`s0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+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0]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t909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t92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4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MUL</a:t>
                      </a:r>
                      <a:r>
                        <a:rPr lang="zh-CN" altLang="en-US" sz="2200" dirty="0"/>
                        <a:t>  </a:t>
                      </a:r>
                      <a:r>
                        <a:rPr lang="en-US" altLang="zh-CN" sz="2200" dirty="0"/>
                        <a:t>`d0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&lt;-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`s0</a:t>
                      </a:r>
                      <a:r>
                        <a:rPr lang="zh-CN" altLang="en-US" sz="2200" dirty="0"/>
                        <a:t> * </a:t>
                      </a:r>
                      <a:r>
                        <a:rPr lang="en-US" altLang="zh-CN" sz="2200" dirty="0"/>
                        <a:t>`s1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t910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t908,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t909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40096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D83B866-EB89-2B32-8AC7-F9BE58AECF09}"/>
              </a:ext>
            </a:extLst>
          </p:cNvPr>
          <p:cNvSpPr txBox="1">
            <a:spLocks/>
          </p:cNvSpPr>
          <p:nvPr/>
        </p:nvSpPr>
        <p:spPr>
          <a:xfrm>
            <a:off x="5780743" y="3267192"/>
            <a:ext cx="3127014" cy="154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/>
              <a:t>where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t908,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t909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t910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temporaries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chosen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instruction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selector.</a:t>
            </a:r>
            <a:endParaRPr kumimoji="1"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6B9DA5-227C-D758-D3A8-8FB95DE8A9E4}"/>
              </a:ext>
            </a:extLst>
          </p:cNvPr>
          <p:cNvSpPr txBox="1"/>
          <p:nvPr/>
        </p:nvSpPr>
        <p:spPr>
          <a:xfrm>
            <a:off x="804801" y="1952347"/>
            <a:ext cx="707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t908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E530EC-DB73-816A-7BA1-D52E65018AB5}"/>
              </a:ext>
            </a:extLst>
          </p:cNvPr>
          <p:cNvSpPr txBox="1"/>
          <p:nvPr/>
        </p:nvSpPr>
        <p:spPr>
          <a:xfrm>
            <a:off x="4800604" y="1952347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t909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861098-B6DE-D1CE-1463-DB15F376BA3A}"/>
              </a:ext>
            </a:extLst>
          </p:cNvPr>
          <p:cNvSpPr txBox="1"/>
          <p:nvPr/>
        </p:nvSpPr>
        <p:spPr>
          <a:xfrm>
            <a:off x="3175720" y="1238601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t910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FC5A0D9-FFD7-82A8-ADA4-FD480575E7FE}"/>
              </a:ext>
            </a:extLst>
          </p:cNvPr>
          <p:cNvSpPr txBox="1">
            <a:spLocks/>
          </p:cNvSpPr>
          <p:nvPr/>
        </p:nvSpPr>
        <p:spPr>
          <a:xfrm>
            <a:off x="236243" y="5056961"/>
            <a:ext cx="8574733" cy="86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like: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1E2EA5-D53F-422F-D814-4940DF903D1B}"/>
              </a:ext>
            </a:extLst>
          </p:cNvPr>
          <p:cNvSpPr txBox="1"/>
          <p:nvPr/>
        </p:nvSpPr>
        <p:spPr>
          <a:xfrm>
            <a:off x="361243" y="5647240"/>
            <a:ext cx="84497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 defTabSz="457200" fontAlgn="base">
              <a:defRPr/>
            </a:pPr>
            <a:r>
              <a:rPr lang="zh-CN" altLang="en-US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ADDI      r1 &lt;- r12+3</a:t>
            </a:r>
          </a:p>
          <a:p>
            <a:pPr lvl="6" defTabSz="457200" fontAlgn="base">
              <a:defRPr/>
            </a:pPr>
            <a:r>
              <a:rPr lang="zh-CN" altLang="en-US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LOAD     r2 &lt;- M[r13+0]</a:t>
            </a:r>
          </a:p>
          <a:p>
            <a:pPr lvl="6" defTabSz="457200" fontAlgn="base">
              <a:defRPr/>
            </a:pPr>
            <a:r>
              <a:rPr lang="zh-CN" altLang="en-US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MUL       r1 &lt;- r1 * r2</a:t>
            </a:r>
          </a:p>
        </p:txBody>
      </p:sp>
    </p:spTree>
    <p:extLst>
      <p:ext uri="{BB962C8B-B14F-4D97-AF65-F5344CB8AC3E}">
        <p14:creationId xmlns:p14="http://schemas.microsoft.com/office/powerpoint/2010/main" val="31908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C6DAC-6A5F-B83C-F8CB-692A71B1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B5AB0-C4BE-ADE0-EBD5-CBB02E67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target.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t1,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kumimoji="1" lang="en-US" altLang="zh-CN" dirty="0"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which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has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effect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t1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&lt;-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t1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t2</a:t>
            </a:r>
            <a:r>
              <a:rPr kumimoji="1" lang="en-US" altLang="zh-CN" dirty="0"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can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described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as</a:t>
            </a:r>
          </a:p>
          <a:p>
            <a:endParaRPr kumimoji="1"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cs typeface="Times New Roman" panose="02020603050405020304" pitchFamily="18" charset="0"/>
              </a:rPr>
              <a:t>where ‘s0 is implicitly, but not explicitly, mentioned in the </a:t>
            </a:r>
            <a:r>
              <a:rPr kumimoji="1" lang="en-US" altLang="zh-CN" dirty="0" err="1">
                <a:cs typeface="Times New Roman" panose="02020603050405020304" pitchFamily="18" charset="0"/>
              </a:rPr>
              <a:t>assem</a:t>
            </a:r>
            <a:r>
              <a:rPr kumimoji="1" lang="en-US" altLang="zh-CN" dirty="0">
                <a:cs typeface="Times New Roman" panose="02020603050405020304" pitchFamily="18" charset="0"/>
              </a:rPr>
              <a:t> string.</a:t>
            </a:r>
          </a:p>
          <a:p>
            <a:pPr marL="0" indent="0">
              <a:buNone/>
            </a:pPr>
            <a:endParaRPr kumimoji="1" lang="en-US" altLang="zh-CN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59DBE3F-8AF8-B7FB-54F6-BE8F86FF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23853"/>
              </p:ext>
            </p:extLst>
          </p:nvPr>
        </p:nvGraphicFramePr>
        <p:xfrm>
          <a:off x="1652919" y="3244379"/>
          <a:ext cx="5274812" cy="919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241">
                  <a:extLst>
                    <a:ext uri="{9D8B030D-6E8A-4147-A177-3AD203B41FA5}">
                      <a16:colId xmlns:a16="http://schemas.microsoft.com/office/drawing/2014/main" val="2512162323"/>
                    </a:ext>
                  </a:extLst>
                </a:gridCol>
                <a:gridCol w="800027">
                  <a:extLst>
                    <a:ext uri="{9D8B030D-6E8A-4147-A177-3AD203B41FA5}">
                      <a16:colId xmlns:a16="http://schemas.microsoft.com/office/drawing/2014/main" val="3480178920"/>
                    </a:ext>
                  </a:extLst>
                </a:gridCol>
                <a:gridCol w="1475544">
                  <a:extLst>
                    <a:ext uri="{9D8B030D-6E8A-4147-A177-3AD203B41FA5}">
                      <a16:colId xmlns:a16="http://schemas.microsoft.com/office/drawing/2014/main" val="404455751"/>
                    </a:ext>
                  </a:extLst>
                </a:gridCol>
              </a:tblGrid>
              <a:tr h="492367"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assem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dst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src</a:t>
                      </a:r>
                      <a:endParaRPr lang="zh-CN" alt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add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`d0,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`s1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t1,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t2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9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119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0FD7E-C839-0D8A-2BC8-49924DF2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CCCB4-0458-6BBA-6B70-9B3F5F2A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2" y="922262"/>
            <a:ext cx="8449733" cy="2106767"/>
          </a:xfrm>
        </p:spPr>
        <p:txBody>
          <a:bodyPr/>
          <a:lstStyle/>
          <a:p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“munch”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Assem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instructions?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munchStm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munchExp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Assem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bottom-up,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effects.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munchExp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held.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63D4A7-8BF3-A276-A951-DDFE1950D79C}"/>
              </a:ext>
            </a:extLst>
          </p:cNvPr>
          <p:cNvSpPr txBox="1"/>
          <p:nvPr/>
        </p:nvSpPr>
        <p:spPr>
          <a:xfrm>
            <a:off x="1764405" y="2921168"/>
            <a:ext cx="512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Temp_temp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(T_exp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1BB4A8-2B30-F65D-DE6D-F5196D1BE63B}"/>
              </a:ext>
            </a:extLst>
          </p:cNvPr>
          <p:cNvSpPr txBox="1"/>
          <p:nvPr/>
        </p:nvSpPr>
        <p:spPr>
          <a:xfrm>
            <a:off x="720006" y="3290500"/>
            <a:ext cx="77039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 e ) 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//switch tree tiles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case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MEM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BINOP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(PLUS,e1,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(i))): 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Temp_temp r =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Temp_newtemp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();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//generate a new reg. 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emit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AS_Oper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“LOAD ‘d0 &lt;- M[‘s0+”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+ i +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“]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(r,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munchExp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(e1)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),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  </a:t>
            </a:r>
            <a:r>
              <a:rPr lang="en" altLang="zh-CN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//generate instruction text, dst reg. list, src reg. list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F10AB8-737C-92AA-38DF-09CB48484640}"/>
              </a:ext>
            </a:extLst>
          </p:cNvPr>
          <p:cNvSpPr txBox="1"/>
          <p:nvPr/>
        </p:nvSpPr>
        <p:spPr>
          <a:xfrm>
            <a:off x="1928553" y="4972975"/>
            <a:ext cx="4577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static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munchStm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(T_stm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34A36C-A9E9-86F7-F6C6-8ED52654FCE4}"/>
              </a:ext>
            </a:extLst>
          </p:cNvPr>
          <p:cNvSpPr txBox="1"/>
          <p:nvPr/>
        </p:nvSpPr>
        <p:spPr>
          <a:xfrm>
            <a:off x="464999" y="5397268"/>
            <a:ext cx="83459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case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MOVE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MEM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BINOP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(PLUS,e1,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(i))),e2):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//switch tiles</a:t>
            </a:r>
            <a:endParaRPr kumimoji="0" lang="e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emit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AS_Oper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“STORE M[‘s0+”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+ i +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“] &lt;- ‘s1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munchExp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(e1),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munchExp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(e2),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)), 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   </a:t>
            </a:r>
            <a:r>
              <a:rPr lang="en" altLang="zh-CN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//almost same as munchExp, but no new reg.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84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F46D1-A62A-1E34-9D8E-04FBD7CC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3C12-F374-2884-607C-55C26FCC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3903913"/>
            <a:ext cx="8449733" cy="99006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accumulates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2D3F50-12D7-D082-8B2B-59C2CFB4D772}"/>
              </a:ext>
            </a:extLst>
          </p:cNvPr>
          <p:cNvSpPr txBox="1"/>
          <p:nvPr/>
        </p:nvSpPr>
        <p:spPr>
          <a:xfrm>
            <a:off x="347134" y="980252"/>
            <a:ext cx="8449732" cy="258532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codegen.c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AS_instrList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last=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AS_instr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(last!=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 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AS_InstrList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inst,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 =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AS_InstrList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inst,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180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BBEF8-0FA1-4561-502B-BB82C64E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9DF36-AE7D-745A-9350-C40A6022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2" y="893572"/>
            <a:ext cx="8449733" cy="124494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Procedure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EXP(CALL(f,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args</a:t>
            </a:r>
            <a:r>
              <a:rPr kumimoji="1" lang="en-US" altLang="zh-CN" sz="2400" dirty="0">
                <a:solidFill>
                  <a:srgbClr val="0070C0"/>
                </a:solidFill>
              </a:rPr>
              <a:t>))</a:t>
            </a:r>
            <a:r>
              <a:rPr kumimoji="1" lang="en-US" altLang="zh-CN" sz="2400" dirty="0">
                <a:solidFill>
                  <a:srgbClr val="002060"/>
                </a:solidFill>
              </a:rPr>
              <a:t>,</a:t>
            </a:r>
            <a:r>
              <a:rPr kumimoji="1" lang="zh-CN" altLang="en-US" sz="2400" dirty="0">
                <a:solidFill>
                  <a:srgbClr val="002060"/>
                </a:solidFill>
              </a:rPr>
              <a:t> </a:t>
            </a:r>
            <a:r>
              <a:rPr kumimoji="1" lang="en-US" altLang="zh-CN" sz="2400" dirty="0"/>
              <a:t>Function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MOVE(TEMP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CALL(f,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args</a:t>
            </a:r>
            <a:r>
              <a:rPr kumimoji="1" lang="en-US" altLang="zh-CN" sz="2400" dirty="0">
                <a:solidFill>
                  <a:srgbClr val="0070C0"/>
                </a:solidFill>
              </a:rPr>
              <a:t>))</a:t>
            </a:r>
          </a:p>
          <a:p>
            <a:r>
              <a:rPr kumimoji="1" lang="en-US" altLang="zh-CN" sz="2400" dirty="0"/>
              <a:t>These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trees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matched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663E23-3504-A673-A2E9-4E966AED6688}"/>
              </a:ext>
            </a:extLst>
          </p:cNvPr>
          <p:cNvSpPr txBox="1"/>
          <p:nvPr/>
        </p:nvSpPr>
        <p:spPr>
          <a:xfrm>
            <a:off x="347134" y="2138518"/>
            <a:ext cx="8449732" cy="120032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case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CALL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e,args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(e); 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 =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munchArgs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,args);</a:t>
            </a:r>
          </a:p>
          <a:p>
            <a:r>
              <a:rPr lang="zh-CN" alt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AS_Oper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“CALL ‘s0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calldefs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r,l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4C331BC-382F-740F-35C4-A5D38F5FDA4B}"/>
              </a:ext>
            </a:extLst>
          </p:cNvPr>
          <p:cNvSpPr txBox="1">
            <a:spLocks/>
          </p:cNvSpPr>
          <p:nvPr/>
        </p:nvSpPr>
        <p:spPr>
          <a:xfrm>
            <a:off x="242872" y="3429000"/>
            <a:ext cx="8449733" cy="348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err="1">
                <a:solidFill>
                  <a:srgbClr val="0070C0"/>
                </a:solidFill>
              </a:rPr>
              <a:t>munchArgs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generates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arguments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their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correct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positions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memory).</a:t>
            </a:r>
          </a:p>
          <a:p>
            <a:pPr lvl="1"/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integer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parameter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>
                <a:solidFill>
                  <a:srgbClr val="0070C0"/>
                </a:solidFill>
              </a:rPr>
              <a:t>munchArgs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/>
              <a:t>ith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argument</a:t>
            </a:r>
          </a:p>
          <a:p>
            <a:pPr lvl="1"/>
            <a:r>
              <a:rPr kumimoji="1" lang="en-US" altLang="zh-CN" sz="2200" dirty="0" err="1">
                <a:solidFill>
                  <a:srgbClr val="0070C0"/>
                </a:solidFill>
              </a:rPr>
              <a:t>munchArgs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will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recur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with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i+1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next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argument,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</a:t>
            </a:r>
          </a:p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expected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“trash”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certain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(caller-save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return-address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return-value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register).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lis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calldefs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should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listed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“destinations”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CALL.</a:t>
            </a:r>
          </a:p>
          <a:p>
            <a:r>
              <a:rPr kumimoji="0" lang="zh-CN" altLang="en-US" sz="2400" dirty="0"/>
              <a:t>In general, any instruction that has the side effect of writing to another register requires this treatment. </a:t>
            </a:r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93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10E55-F557-347D-5813-46D09BF4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17EAF-857B-7413-2840-FE951E87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65" y="999067"/>
            <a:ext cx="8566626" cy="51778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call,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</a:p>
          <a:p>
            <a:r>
              <a:rPr kumimoji="1" lang="en-US" altLang="zh-CN" dirty="0"/>
              <a:t>Saves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(one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purposes)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codegen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FP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k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SP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k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size.</a:t>
            </a:r>
          </a:p>
        </p:txBody>
      </p:sp>
    </p:spTree>
    <p:extLst>
      <p:ext uri="{BB962C8B-B14F-4D97-AF65-F5344CB8AC3E}">
        <p14:creationId xmlns:p14="http://schemas.microsoft.com/office/powerpoint/2010/main" val="8384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3477-54EE-5FF6-71EC-AE497689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6E2FB-B22F-1608-6392-46CB81DB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pattern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Instruction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selection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Tiling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non-overlapping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illustrate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Jouette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architecture 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Jouette</a:t>
            </a:r>
            <a:r>
              <a:rPr kumimoji="1" lang="en-US" altLang="zh-CN" sz="2400" dirty="0"/>
              <a:t> means </a:t>
            </a:r>
            <a:r>
              <a:rPr kumimoji="1" lang="en-US" altLang="zh-CN" sz="2400" i="1" dirty="0"/>
              <a:t>toy</a:t>
            </a:r>
            <a:r>
              <a:rPr kumimoji="1" lang="en-US" altLang="zh-CN" sz="2400" dirty="0"/>
              <a:t> in French)</a:t>
            </a:r>
            <a:r>
              <a:rPr kumimoji="1" lang="en-US" altLang="zh-CN" dirty="0"/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7A7187-F636-2751-96D8-FB8047C5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66" y="1879686"/>
            <a:ext cx="2857500" cy="2235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E9BEA1-FE8A-9907-1497-1B5CBAB00C7E}"/>
              </a:ext>
            </a:extLst>
          </p:cNvPr>
          <p:cNvSpPr txBox="1"/>
          <p:nvPr/>
        </p:nvSpPr>
        <p:spPr>
          <a:xfrm>
            <a:off x="928551" y="2540901"/>
            <a:ext cx="249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LOAD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ri ← M[rj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+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c]</a:t>
            </a:r>
            <a:endParaRPr lang="en-US" altLang="zh-CN" sz="2400" noProof="1">
              <a:solidFill>
                <a:srgbClr val="000000"/>
              </a:solidFill>
              <a:cs typeface="宋体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21BDAEFA-3D4F-70D3-022B-9D1C7CED5CAE}"/>
              </a:ext>
            </a:extLst>
          </p:cNvPr>
          <p:cNvSpPr/>
          <p:nvPr/>
        </p:nvSpPr>
        <p:spPr>
          <a:xfrm>
            <a:off x="3872678" y="2617275"/>
            <a:ext cx="803190" cy="308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89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D175E-0508-9991-678F-E1DB0258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C910D-8BD5-6337-49A5-38A7372A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b="1" dirty="0"/>
              <a:t>9.1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960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4CB73-5F08-E927-134F-D98C427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EFF65-09FD-783A-60E2-15B8B80C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6178"/>
            <a:ext cx="7087812" cy="597182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C40E453-939D-E77A-7E0B-6B5993B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871" y="1141011"/>
            <a:ext cx="2146129" cy="5971822"/>
          </a:xfrm>
        </p:spPr>
        <p:txBody>
          <a:bodyPr>
            <a:normAutofit/>
          </a:bodyPr>
          <a:lstStyle/>
          <a:p>
            <a:endParaRPr kumimoji="1" lang="en" altLang="zh-CN" sz="2200" dirty="0"/>
          </a:p>
          <a:p>
            <a:endParaRPr kumimoji="1" lang="en" altLang="zh-CN" sz="2200" dirty="0"/>
          </a:p>
          <a:p>
            <a:r>
              <a:rPr kumimoji="1" lang="en-US" altLang="zh-CN" sz="2200" dirty="0"/>
              <a:t>BINOP(PLUS,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x,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y)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=&gt;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+(x,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y)</a:t>
            </a:r>
          </a:p>
          <a:p>
            <a:endParaRPr kumimoji="1" lang="en-US" altLang="zh-CN" sz="2200" dirty="0"/>
          </a:p>
          <a:p>
            <a:pPr>
              <a:spcBef>
                <a:spcPts val="0"/>
              </a:spcBef>
            </a:pPr>
            <a:r>
              <a:rPr kumimoji="1" lang="en-US" altLang="zh-CN" sz="2200" dirty="0"/>
              <a:t>r0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0</a:t>
            </a:r>
            <a:endParaRPr kumimoji="1" lang="en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kumimoji="1" lang="en" altLang="zh-CN" sz="2200" dirty="0"/>
              <a:t>c can be 0</a:t>
            </a:r>
          </a:p>
          <a:p>
            <a:r>
              <a:rPr kumimoji="1" lang="en" altLang="zh-CN" sz="2200" dirty="0"/>
              <a:t>The actual values of CONST and TEMP nodes will not always be shown.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9794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0194E-EB79-93B4-596F-2B0FD789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CFF43-4B87-9B9E-89A2-0B4CDDD9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07" y="1051914"/>
            <a:ext cx="8711227" cy="1449266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Some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correspond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than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pattern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fundamental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C3531E-B5D8-376C-814F-65E87720CBEC}"/>
              </a:ext>
            </a:extLst>
          </p:cNvPr>
          <p:cNvSpPr/>
          <p:nvPr/>
        </p:nvSpPr>
        <p:spPr>
          <a:xfrm>
            <a:off x="5546592" y="2554389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MOVE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86AA71-FD2E-BA36-A95D-8FEA14807FB5}"/>
              </a:ext>
            </a:extLst>
          </p:cNvPr>
          <p:cNvSpPr/>
          <p:nvPr/>
        </p:nvSpPr>
        <p:spPr>
          <a:xfrm>
            <a:off x="4332755" y="3249714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FB00F6-7DF4-F14F-13DC-95F28D04A042}"/>
              </a:ext>
            </a:extLst>
          </p:cNvPr>
          <p:cNvSpPr/>
          <p:nvPr/>
        </p:nvSpPr>
        <p:spPr>
          <a:xfrm>
            <a:off x="6969867" y="3249714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D1DCFD-FE5F-C6CB-3B2F-876A168D5ACF}"/>
              </a:ext>
            </a:extLst>
          </p:cNvPr>
          <p:cNvSpPr/>
          <p:nvPr/>
        </p:nvSpPr>
        <p:spPr>
          <a:xfrm>
            <a:off x="4332755" y="3947420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3CF9E3-D68C-BE60-6C5F-0962D087F69A}"/>
              </a:ext>
            </a:extLst>
          </p:cNvPr>
          <p:cNvSpPr/>
          <p:nvPr/>
        </p:nvSpPr>
        <p:spPr>
          <a:xfrm>
            <a:off x="3430549" y="4645126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F56DEC-BCD9-29B9-4660-063AD23A9EB1}"/>
              </a:ext>
            </a:extLst>
          </p:cNvPr>
          <p:cNvSpPr/>
          <p:nvPr/>
        </p:nvSpPr>
        <p:spPr>
          <a:xfrm>
            <a:off x="5402049" y="4664414"/>
            <a:ext cx="1137853" cy="3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C6ED6C-5FA2-A090-0146-FB98E2718F1E}"/>
              </a:ext>
            </a:extLst>
          </p:cNvPr>
          <p:cNvSpPr/>
          <p:nvPr/>
        </p:nvSpPr>
        <p:spPr>
          <a:xfrm>
            <a:off x="5049731" y="5459382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TEMP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1808BA-121E-6FED-4485-8C11F491A4CA}"/>
              </a:ext>
            </a:extLst>
          </p:cNvPr>
          <p:cNvSpPr/>
          <p:nvPr/>
        </p:nvSpPr>
        <p:spPr>
          <a:xfrm>
            <a:off x="6113673" y="5480450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4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22B8DC-D824-698D-F759-A232BAD09093}"/>
              </a:ext>
            </a:extLst>
          </p:cNvPr>
          <p:cNvSpPr/>
          <p:nvPr/>
        </p:nvSpPr>
        <p:spPr>
          <a:xfrm>
            <a:off x="6420854" y="4758036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FP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DE2A5C-6B05-7F84-2D31-9959DEEBBACB}"/>
              </a:ext>
            </a:extLst>
          </p:cNvPr>
          <p:cNvSpPr/>
          <p:nvPr/>
        </p:nvSpPr>
        <p:spPr>
          <a:xfrm>
            <a:off x="7496526" y="4687627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6F713CD-926D-E049-E612-59C8F437507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901682" y="2992539"/>
            <a:ext cx="1213837" cy="257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37FAE8B-1D37-4DEE-F6BF-B1F0F3BD51A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15519" y="2992539"/>
            <a:ext cx="1423275" cy="257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BD48644C-1AE4-BE82-26E2-8628D0EF45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901682" y="3687864"/>
            <a:ext cx="0" cy="259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D9C0BF9-CEC7-E046-01F8-3D78AAF9677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99476" y="4385570"/>
            <a:ext cx="902206" cy="259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C2FD878-9FA7-BA70-2776-15C02BB9C67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901682" y="4385570"/>
            <a:ext cx="1069294" cy="2788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5CE1EBF-5A72-D3CA-6D47-D47536D9EA4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18658" y="5022069"/>
            <a:ext cx="352318" cy="437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3F08F00-13DD-B853-F9E8-B37DEA83AC7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970976" y="5022069"/>
            <a:ext cx="799922" cy="458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53B14D1-C088-9C9C-8EC5-71FD3409FDB3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flipH="1">
            <a:off x="6989781" y="4457216"/>
            <a:ext cx="555783" cy="3008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E244D82-0FAD-C8F9-647C-CCE96B6D3F2C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>
            <a:off x="7545564" y="4457216"/>
            <a:ext cx="608187" cy="2304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D76648C-DBC0-2F8D-23CD-AAEE85143C18}"/>
              </a:ext>
            </a:extLst>
          </p:cNvPr>
          <p:cNvSpPr/>
          <p:nvPr/>
        </p:nvSpPr>
        <p:spPr>
          <a:xfrm>
            <a:off x="2873957" y="6214952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FP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24259E-6D3D-88BC-9F17-E02A88A9B575}"/>
              </a:ext>
            </a:extLst>
          </p:cNvPr>
          <p:cNvSpPr/>
          <p:nvPr/>
        </p:nvSpPr>
        <p:spPr>
          <a:xfrm>
            <a:off x="3830599" y="6213762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a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AFBD066E-9684-BEA0-2D00-8FEA70C5D042}"/>
              </a:ext>
            </a:extLst>
          </p:cNvPr>
          <p:cNvCxnSpPr>
            <a:cxnSpLocks/>
            <a:stCxn id="33" idx="2"/>
            <a:endCxn id="27" idx="0"/>
          </p:cNvCxnSpPr>
          <p:nvPr/>
        </p:nvCxnSpPr>
        <p:spPr>
          <a:xfrm flipH="1">
            <a:off x="3442884" y="5818425"/>
            <a:ext cx="559581" cy="396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8B15983-8D12-2B59-CCD4-2A6D1D47A68F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4002465" y="5818425"/>
            <a:ext cx="485359" cy="395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D8E42A5-8DC2-FB89-1428-668FE48E981C}"/>
              </a:ext>
            </a:extLst>
          </p:cNvPr>
          <p:cNvSpPr/>
          <p:nvPr/>
        </p:nvSpPr>
        <p:spPr>
          <a:xfrm>
            <a:off x="3433538" y="5380275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2411053-CA47-D467-47D2-B7E6769CB71D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3999476" y="5083276"/>
            <a:ext cx="2989" cy="296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0BC9898-B585-37D6-1B11-CB59DB51198F}"/>
              </a:ext>
            </a:extLst>
          </p:cNvPr>
          <p:cNvSpPr/>
          <p:nvPr/>
        </p:nvSpPr>
        <p:spPr>
          <a:xfrm>
            <a:off x="6976637" y="4031460"/>
            <a:ext cx="1137853" cy="425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2AE81440-3074-9522-E144-7A06E5949F9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535889" y="3716076"/>
            <a:ext cx="9675" cy="31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A2B9E4-7301-FE77-00D8-F44602CDFE36}"/>
              </a:ext>
            </a:extLst>
          </p:cNvPr>
          <p:cNvSpPr txBox="1"/>
          <p:nvPr/>
        </p:nvSpPr>
        <p:spPr>
          <a:xfrm>
            <a:off x="362132" y="2594824"/>
            <a:ext cx="4577542" cy="166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tiles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tree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patterns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corresponding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legal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machine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instructions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example: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a[</a:t>
            </a:r>
            <a:r>
              <a:rPr kumimoji="1" lang="en-US" altLang="zh-CN" sz="2600" b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1" lang="en-US" altLang="zh-CN" sz="26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 := x</a:t>
            </a:r>
            <a:endParaRPr kumimoji="1" lang="en-US" altLang="zh-CN" sz="2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1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7" grpId="0"/>
      <p:bldP spid="28" grpId="0"/>
      <p:bldP spid="33" grpId="0"/>
      <p:bldP spid="38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9EB88-1070-8173-821F-DB4BFAD1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C6679-8960-B2DA-96E5-18C2BBB7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4642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</a:rPr>
              <a:t>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:=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0CDCF-67B8-BFE4-84E7-E00BCCB0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89" y="1446635"/>
            <a:ext cx="3364851" cy="4491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BE7324-A74E-134B-DC96-315046CC8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347" y="1447361"/>
            <a:ext cx="3198825" cy="448996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7619D99-EC16-44BE-87E2-D81EC9915E69}"/>
              </a:ext>
            </a:extLst>
          </p:cNvPr>
          <p:cNvSpPr txBox="1">
            <a:spLocks/>
          </p:cNvSpPr>
          <p:nvPr/>
        </p:nvSpPr>
        <p:spPr>
          <a:xfrm>
            <a:off x="361243" y="6049514"/>
            <a:ext cx="8449733" cy="711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Tiles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1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3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7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correspond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machine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instructions,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because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(TEMPs).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9E99A3C-55AD-F7C7-B31F-9040D2A05ED6}"/>
              </a:ext>
            </a:extLst>
          </p:cNvPr>
          <p:cNvSpPr/>
          <p:nvPr/>
        </p:nvSpPr>
        <p:spPr>
          <a:xfrm>
            <a:off x="7195279" y="1993785"/>
            <a:ext cx="577121" cy="35217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7B92C25-B73F-85FC-1A7B-A2D2FACA8177}"/>
              </a:ext>
            </a:extLst>
          </p:cNvPr>
          <p:cNvSpPr/>
          <p:nvPr/>
        </p:nvSpPr>
        <p:spPr>
          <a:xfrm>
            <a:off x="5091659" y="5214113"/>
            <a:ext cx="2890603" cy="54642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0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32FDF-795F-2705-D162-34BA5389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45510-F8D2-8D80-D5D3-8EC88744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tiny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tiles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 (except for MOVE).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</a:rPr>
              <a:t>]:=x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D2159D-B211-B4DA-AF49-32A38E7C36A0}"/>
              </a:ext>
            </a:extLst>
          </p:cNvPr>
          <p:cNvSpPr txBox="1"/>
          <p:nvPr/>
        </p:nvSpPr>
        <p:spPr>
          <a:xfrm>
            <a:off x="5903706" y="2457662"/>
            <a:ext cx="3090820" cy="4292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ADDI       r1 ← r0 + a </a:t>
            </a:r>
            <a:endParaRPr lang="en-US" altLang="zh-CN" sz="2200" b="1" noProof="1">
              <a:solidFill>
                <a:srgbClr val="000000"/>
              </a:solidFill>
              <a:cs typeface="宋体" charset="0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        r1 ← fp + r1 </a:t>
            </a:r>
            <a:endParaRPr lang="en-US" altLang="zh-CN" sz="2200" b="1" noProof="1">
              <a:solidFill>
                <a:srgbClr val="000000"/>
              </a:solidFill>
              <a:cs typeface="宋体" charset="0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LOAD      r1 ← M[r1 + 0]</a:t>
            </a:r>
            <a:endParaRPr lang="en-US" altLang="zh-CN" sz="2200" b="1" noProof="1">
              <a:solidFill>
                <a:srgbClr val="000000"/>
              </a:solidFill>
              <a:cs typeface="宋体" charset="0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ADDI       r2 ← r0 + 4</a:t>
            </a:r>
            <a:endParaRPr lang="en-US" altLang="zh-CN" sz="2200" b="1" noProof="1">
              <a:solidFill>
                <a:srgbClr val="000000"/>
              </a:solidFill>
              <a:cs typeface="宋体" charset="0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MUL        r2 ← ri × r2 </a:t>
            </a:r>
            <a:endParaRPr lang="en-US" altLang="zh-CN" sz="2200" b="1" noProof="1">
              <a:solidFill>
                <a:srgbClr val="000000"/>
              </a:solidFill>
              <a:cs typeface="宋体" charset="0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        r1 ← r1 + r2 </a:t>
            </a:r>
            <a:endParaRPr lang="en-US" altLang="zh-CN" sz="2200" b="1" noProof="1">
              <a:solidFill>
                <a:srgbClr val="000000"/>
              </a:solidFill>
              <a:cs typeface="宋体" charset="0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ADDI       r2 ← r0 + x </a:t>
            </a:r>
            <a:endParaRPr lang="en-US" altLang="zh-CN" sz="2200" b="1" noProof="1">
              <a:solidFill>
                <a:srgbClr val="000000"/>
              </a:solidFill>
              <a:cs typeface="宋体" charset="0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        r2 ← fp + r2 </a:t>
            </a:r>
            <a:endParaRPr lang="en-US" altLang="zh-CN" sz="2200" b="1" noProof="1">
              <a:solidFill>
                <a:srgbClr val="000000"/>
              </a:solidFill>
              <a:cs typeface="宋体" charset="0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LOAD      r2 ← M[r2 + 0]</a:t>
            </a:r>
            <a:endParaRPr lang="en-US" altLang="zh-CN" sz="2200" b="1" noProof="1">
              <a:solidFill>
                <a:srgbClr val="000000"/>
              </a:solidFill>
              <a:cs typeface="宋体" charset="0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STORE   M[r1 + 0] ← r2 </a:t>
            </a:r>
            <a:endParaRPr lang="zh-CN" altLang="en-US" sz="2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0B14FF-C801-BFE7-98A5-5E8BCC032D07}"/>
              </a:ext>
            </a:extLst>
          </p:cNvPr>
          <p:cNvSpPr/>
          <p:nvPr/>
        </p:nvSpPr>
        <p:spPr>
          <a:xfrm>
            <a:off x="2607864" y="2465898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MOVE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2169C0-086F-7221-F9C5-D70490F9DF7D}"/>
              </a:ext>
            </a:extLst>
          </p:cNvPr>
          <p:cNvSpPr/>
          <p:nvPr/>
        </p:nvSpPr>
        <p:spPr>
          <a:xfrm>
            <a:off x="1394027" y="3161223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7DCBA9-581B-2285-5AE2-EAEB7DAB235E}"/>
              </a:ext>
            </a:extLst>
          </p:cNvPr>
          <p:cNvSpPr/>
          <p:nvPr/>
        </p:nvSpPr>
        <p:spPr>
          <a:xfrm>
            <a:off x="4031139" y="3161223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AC6F0-A897-9D1A-3C23-E3F1637605D2}"/>
              </a:ext>
            </a:extLst>
          </p:cNvPr>
          <p:cNvSpPr/>
          <p:nvPr/>
        </p:nvSpPr>
        <p:spPr>
          <a:xfrm>
            <a:off x="1394027" y="3858929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6A5CFA-3D60-E872-2A1B-E3E19BDD1DB9}"/>
              </a:ext>
            </a:extLst>
          </p:cNvPr>
          <p:cNvSpPr/>
          <p:nvPr/>
        </p:nvSpPr>
        <p:spPr>
          <a:xfrm>
            <a:off x="491821" y="4556635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369987-8C8F-26D9-1CE7-6C320D4E24E0}"/>
              </a:ext>
            </a:extLst>
          </p:cNvPr>
          <p:cNvSpPr/>
          <p:nvPr/>
        </p:nvSpPr>
        <p:spPr>
          <a:xfrm>
            <a:off x="2463321" y="4575923"/>
            <a:ext cx="1137853" cy="3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424371-CA85-F2A7-51C4-6A6E7E6DA37E}"/>
              </a:ext>
            </a:extLst>
          </p:cNvPr>
          <p:cNvSpPr/>
          <p:nvPr/>
        </p:nvSpPr>
        <p:spPr>
          <a:xfrm>
            <a:off x="2111003" y="5370891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TEMP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40CD27-FBC1-44ED-33EB-AA2A40C780DC}"/>
              </a:ext>
            </a:extLst>
          </p:cNvPr>
          <p:cNvSpPr/>
          <p:nvPr/>
        </p:nvSpPr>
        <p:spPr>
          <a:xfrm>
            <a:off x="3174945" y="5391959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4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5DAA87-7701-9C25-81D9-7351DA87FFF0}"/>
              </a:ext>
            </a:extLst>
          </p:cNvPr>
          <p:cNvSpPr/>
          <p:nvPr/>
        </p:nvSpPr>
        <p:spPr>
          <a:xfrm>
            <a:off x="3482126" y="4669545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FP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02155A-A29B-0AC9-2ED5-F96C33F48D2C}"/>
              </a:ext>
            </a:extLst>
          </p:cNvPr>
          <p:cNvSpPr/>
          <p:nvPr/>
        </p:nvSpPr>
        <p:spPr>
          <a:xfrm>
            <a:off x="4557798" y="4599136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1E91E9A-674D-C81B-BE7A-40AE14CE7AE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962954" y="2904048"/>
            <a:ext cx="1213837" cy="257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D47276C-40BB-23D4-020D-2262FA93C7A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176791" y="2904048"/>
            <a:ext cx="1423275" cy="257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CF755799-2F23-C983-EB6E-936F7AAD07C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962954" y="3599373"/>
            <a:ext cx="0" cy="259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2CB77B9-1219-1946-15CD-68AA809B2F7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60748" y="4297079"/>
            <a:ext cx="902206" cy="259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8DCB5FF-B9FE-EDBA-DFF5-A2C16767810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962954" y="4297079"/>
            <a:ext cx="1069294" cy="2788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E67039B-440B-E3C2-9C51-B5011A14932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2679930" y="4933578"/>
            <a:ext cx="352318" cy="437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B51C2732-58B4-AD63-10A0-C6BA2EE7576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032248" y="4933578"/>
            <a:ext cx="799922" cy="458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28BE35D8-63A8-7DEC-6657-C786DAA64B64}"/>
              </a:ext>
            </a:extLst>
          </p:cNvPr>
          <p:cNvCxnSpPr>
            <a:cxnSpLocks/>
            <a:stCxn id="87" idx="2"/>
            <a:endCxn id="18" idx="0"/>
          </p:cNvCxnSpPr>
          <p:nvPr/>
        </p:nvCxnSpPr>
        <p:spPr>
          <a:xfrm flipH="1">
            <a:off x="4051053" y="4368725"/>
            <a:ext cx="555783" cy="3008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900283CA-9EF4-BFD0-0D7F-0C31A9137C09}"/>
              </a:ext>
            </a:extLst>
          </p:cNvPr>
          <p:cNvCxnSpPr>
            <a:cxnSpLocks/>
            <a:stCxn id="87" idx="2"/>
            <a:endCxn id="19" idx="0"/>
          </p:cNvCxnSpPr>
          <p:nvPr/>
        </p:nvCxnSpPr>
        <p:spPr>
          <a:xfrm>
            <a:off x="4606836" y="4368725"/>
            <a:ext cx="608187" cy="2304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299EE15D-3390-B00E-9692-15D6E5E84890}"/>
              </a:ext>
            </a:extLst>
          </p:cNvPr>
          <p:cNvSpPr/>
          <p:nvPr/>
        </p:nvSpPr>
        <p:spPr>
          <a:xfrm>
            <a:off x="2171762" y="5355247"/>
            <a:ext cx="1023874" cy="47486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21ABDBB-9784-B22D-73D6-D8ED39A94DE9}"/>
              </a:ext>
            </a:extLst>
          </p:cNvPr>
          <p:cNvSpPr/>
          <p:nvPr/>
        </p:nvSpPr>
        <p:spPr>
          <a:xfrm>
            <a:off x="3214879" y="5321226"/>
            <a:ext cx="1214928" cy="5260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3349E14-F3FA-7F1B-DAE3-7A0FDE7D291C}"/>
              </a:ext>
            </a:extLst>
          </p:cNvPr>
          <p:cNvSpPr/>
          <p:nvPr/>
        </p:nvSpPr>
        <p:spPr>
          <a:xfrm>
            <a:off x="2521056" y="4561378"/>
            <a:ext cx="1068601" cy="73040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B909D61-28AA-FAFC-B265-E0B7E0D18778}"/>
              </a:ext>
            </a:extLst>
          </p:cNvPr>
          <p:cNvSpPr/>
          <p:nvPr/>
        </p:nvSpPr>
        <p:spPr>
          <a:xfrm>
            <a:off x="1325922" y="3915601"/>
            <a:ext cx="1330051" cy="681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DF2C9D4-1D38-1AFF-3F7F-64073CFB2F00}"/>
              </a:ext>
            </a:extLst>
          </p:cNvPr>
          <p:cNvSpPr/>
          <p:nvPr/>
        </p:nvSpPr>
        <p:spPr>
          <a:xfrm>
            <a:off x="-64771" y="6126461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FP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36F3642-514C-56EE-4955-73969FCE4281}"/>
              </a:ext>
            </a:extLst>
          </p:cNvPr>
          <p:cNvSpPr/>
          <p:nvPr/>
        </p:nvSpPr>
        <p:spPr>
          <a:xfrm>
            <a:off x="891871" y="6125271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a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85527487-BB81-EE71-1E9F-736CA510DF80}"/>
              </a:ext>
            </a:extLst>
          </p:cNvPr>
          <p:cNvCxnSpPr>
            <a:cxnSpLocks/>
            <a:stCxn id="69" idx="2"/>
            <a:endCxn id="63" idx="0"/>
          </p:cNvCxnSpPr>
          <p:nvPr/>
        </p:nvCxnSpPr>
        <p:spPr>
          <a:xfrm flipH="1">
            <a:off x="504156" y="5729934"/>
            <a:ext cx="559581" cy="396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964B88E-9992-8C7D-586F-3199F15B0E43}"/>
              </a:ext>
            </a:extLst>
          </p:cNvPr>
          <p:cNvCxnSpPr>
            <a:cxnSpLocks/>
            <a:stCxn id="69" idx="2"/>
            <a:endCxn id="64" idx="0"/>
          </p:cNvCxnSpPr>
          <p:nvPr/>
        </p:nvCxnSpPr>
        <p:spPr>
          <a:xfrm>
            <a:off x="1063737" y="5729934"/>
            <a:ext cx="485359" cy="395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C0A09F49-091E-5884-FFD1-45DC8E432B8B}"/>
              </a:ext>
            </a:extLst>
          </p:cNvPr>
          <p:cNvSpPr/>
          <p:nvPr/>
        </p:nvSpPr>
        <p:spPr>
          <a:xfrm>
            <a:off x="937591" y="6125271"/>
            <a:ext cx="1235933" cy="4592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0BBBAF8E-782F-ACB4-4508-8FBA57F0D63F}"/>
              </a:ext>
            </a:extLst>
          </p:cNvPr>
          <p:cNvSpPr/>
          <p:nvPr/>
        </p:nvSpPr>
        <p:spPr>
          <a:xfrm>
            <a:off x="74626" y="6073156"/>
            <a:ext cx="764006" cy="4381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5E60D13-E4A3-0C74-06DF-6FAA9D4F4701}"/>
              </a:ext>
            </a:extLst>
          </p:cNvPr>
          <p:cNvSpPr/>
          <p:nvPr/>
        </p:nvSpPr>
        <p:spPr>
          <a:xfrm>
            <a:off x="494810" y="5291784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3ECF6C6E-5020-EAA7-056A-3F0B3D9E3C2F}"/>
              </a:ext>
            </a:extLst>
          </p:cNvPr>
          <p:cNvCxnSpPr>
            <a:cxnSpLocks/>
            <a:stCxn id="12" idx="2"/>
            <a:endCxn id="69" idx="0"/>
          </p:cNvCxnSpPr>
          <p:nvPr/>
        </p:nvCxnSpPr>
        <p:spPr>
          <a:xfrm>
            <a:off x="1060748" y="4994785"/>
            <a:ext cx="2989" cy="296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8C9C7CB0-264F-E4E4-43D8-32018406C695}"/>
              </a:ext>
            </a:extLst>
          </p:cNvPr>
          <p:cNvSpPr/>
          <p:nvPr/>
        </p:nvSpPr>
        <p:spPr>
          <a:xfrm>
            <a:off x="380232" y="5350054"/>
            <a:ext cx="1330051" cy="681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515C1D3-228E-3A06-5D5A-97E61FB42762}"/>
              </a:ext>
            </a:extLst>
          </p:cNvPr>
          <p:cNvSpPr/>
          <p:nvPr/>
        </p:nvSpPr>
        <p:spPr>
          <a:xfrm>
            <a:off x="394121" y="4495859"/>
            <a:ext cx="1330051" cy="63156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9D644D8-FB72-6156-6553-7DE1F485E43F}"/>
              </a:ext>
            </a:extLst>
          </p:cNvPr>
          <p:cNvSpPr/>
          <p:nvPr/>
        </p:nvSpPr>
        <p:spPr>
          <a:xfrm>
            <a:off x="3932135" y="3155702"/>
            <a:ext cx="1330051" cy="47188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E5C39869-22DC-0EA6-2C1F-0236796FE958}"/>
              </a:ext>
            </a:extLst>
          </p:cNvPr>
          <p:cNvSpPr/>
          <p:nvPr/>
        </p:nvSpPr>
        <p:spPr>
          <a:xfrm>
            <a:off x="1369842" y="2330883"/>
            <a:ext cx="2585799" cy="1415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99DDD6C-D6DB-E541-2FA5-046BAA420E75}"/>
              </a:ext>
            </a:extLst>
          </p:cNvPr>
          <p:cNvSpPr/>
          <p:nvPr/>
        </p:nvSpPr>
        <p:spPr>
          <a:xfrm>
            <a:off x="4037909" y="3942969"/>
            <a:ext cx="1137853" cy="425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3F7BFB0A-3FCC-F69E-0090-4385B2433E8E}"/>
              </a:ext>
            </a:extLst>
          </p:cNvPr>
          <p:cNvCxnSpPr>
            <a:cxnSpLocks/>
            <a:stCxn id="78" idx="4"/>
            <a:endCxn id="87" idx="0"/>
          </p:cNvCxnSpPr>
          <p:nvPr/>
        </p:nvCxnSpPr>
        <p:spPr>
          <a:xfrm>
            <a:off x="4597161" y="3627585"/>
            <a:ext cx="9675" cy="31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D2B25AA6-A37F-DCBC-1B6F-6ED3DB5A307A}"/>
              </a:ext>
            </a:extLst>
          </p:cNvPr>
          <p:cNvSpPr/>
          <p:nvPr/>
        </p:nvSpPr>
        <p:spPr>
          <a:xfrm>
            <a:off x="3671373" y="4616095"/>
            <a:ext cx="736122" cy="464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B6FBE875-82B1-40BE-31A2-D61B900D70A4}"/>
              </a:ext>
            </a:extLst>
          </p:cNvPr>
          <p:cNvSpPr/>
          <p:nvPr/>
        </p:nvSpPr>
        <p:spPr>
          <a:xfrm>
            <a:off x="4600819" y="4562290"/>
            <a:ext cx="1207524" cy="5475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9D147EEC-0737-C75C-95A4-8D05CB936BCA}"/>
              </a:ext>
            </a:extLst>
          </p:cNvPr>
          <p:cNvSpPr/>
          <p:nvPr/>
        </p:nvSpPr>
        <p:spPr>
          <a:xfrm>
            <a:off x="4000066" y="3957862"/>
            <a:ext cx="1207524" cy="5475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371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marR="0" indent="0" algn="ctr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33594</TotalTime>
  <Words>4380</Words>
  <Application>Microsoft Macintosh PowerPoint</Application>
  <PresentationFormat>全屏显示(4:3)</PresentationFormat>
  <Paragraphs>607</Paragraphs>
  <Slides>50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Menlo</vt:lpstr>
      <vt:lpstr>Times New Roman</vt:lpstr>
      <vt:lpstr>Wingdings</vt:lpstr>
      <vt:lpstr>Office 主题​​</vt:lpstr>
      <vt:lpstr>PowerPoint 演示文稿</vt:lpstr>
      <vt:lpstr>Overview</vt:lpstr>
      <vt:lpstr>Overview</vt:lpstr>
      <vt:lpstr>Why and What</vt:lpstr>
      <vt:lpstr>Tree Patterns</vt:lpstr>
      <vt:lpstr>The Jouette architecture</vt:lpstr>
      <vt:lpstr>Tree Patterns</vt:lpstr>
      <vt:lpstr>Tree Patterns - Example</vt:lpstr>
      <vt:lpstr>Tree Patterns - Example</vt:lpstr>
      <vt:lpstr>Optimal and Optimum Tilings</vt:lpstr>
      <vt:lpstr>Optimal and Optimum Tilings - Example</vt:lpstr>
      <vt:lpstr>Outline</vt:lpstr>
      <vt:lpstr>Outline</vt:lpstr>
      <vt:lpstr>Algorithms for Instruction Selection</vt:lpstr>
      <vt:lpstr>Maximal Munch</vt:lpstr>
      <vt:lpstr>Maximal Munch - Implementation</vt:lpstr>
      <vt:lpstr>Maximal Munch - Implementation</vt:lpstr>
      <vt:lpstr>Dynamic Programming</vt:lpstr>
      <vt:lpstr>Dynamic Programming - Details</vt:lpstr>
      <vt:lpstr>Dynamic Programming - Example</vt:lpstr>
      <vt:lpstr>Dynamic Programming - Example</vt:lpstr>
      <vt:lpstr>Dynamic Programming - Example</vt:lpstr>
      <vt:lpstr>Dynamic Programming – Instruction Emission </vt:lpstr>
      <vt:lpstr>Tree Grammars</vt:lpstr>
      <vt:lpstr>PowerPoint 演示文稿</vt:lpstr>
      <vt:lpstr>Tree Grammars</vt:lpstr>
      <vt:lpstr>Tree Grammars</vt:lpstr>
      <vt:lpstr>Fast Matching</vt:lpstr>
      <vt:lpstr>Efficiency of Tiling Algorithms</vt:lpstr>
      <vt:lpstr>Outline</vt:lpstr>
      <vt:lpstr>PowerPoint 演示文稿</vt:lpstr>
      <vt:lpstr>Problems and Solutions of CISC</vt:lpstr>
      <vt:lpstr>Problems and Solutions of CISC</vt:lpstr>
      <vt:lpstr>Problems and Solutions of CISC</vt:lpstr>
      <vt:lpstr>Problems and Solutions of CISC</vt:lpstr>
      <vt:lpstr>Problems and Solution of CISC</vt:lpstr>
      <vt:lpstr>Outline</vt:lpstr>
      <vt:lpstr>Instruction Selection for Tiger</vt:lpstr>
      <vt:lpstr>Abstract Assembly Language Instructions</vt:lpstr>
      <vt:lpstr>Abstract Assembly Language Instructions</vt:lpstr>
      <vt:lpstr>Abstract Assembly Language Instructions</vt:lpstr>
      <vt:lpstr>Abstract Assembly Language Instructions</vt:lpstr>
      <vt:lpstr>Machine-Independence</vt:lpstr>
      <vt:lpstr>Machine-Independence</vt:lpstr>
      <vt:lpstr>Two-Address Instructions</vt:lpstr>
      <vt:lpstr>Producing Assembly Instructions</vt:lpstr>
      <vt:lpstr>Producing Assembly Instructions</vt:lpstr>
      <vt:lpstr>Procedure Calls</vt:lpstr>
      <vt:lpstr>If There’s No Frame Pointer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4023</cp:revision>
  <dcterms:created xsi:type="dcterms:W3CDTF">2020-08-10T07:34:11Z</dcterms:created>
  <dcterms:modified xsi:type="dcterms:W3CDTF">2024-05-10T14:57:42Z</dcterms:modified>
</cp:coreProperties>
</file>