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81" r:id="rId2"/>
    <p:sldId id="283" r:id="rId3"/>
    <p:sldId id="284" r:id="rId4"/>
    <p:sldId id="285" r:id="rId5"/>
    <p:sldId id="286" r:id="rId6"/>
    <p:sldId id="287" r:id="rId7"/>
    <p:sldId id="289" r:id="rId8"/>
    <p:sldId id="33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41C1-241C-420E-AF8A-FCD9E6E5890C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01A03-E33D-49BD-90D3-516A1E974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6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78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03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70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1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44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08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2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99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28" y="136525"/>
            <a:ext cx="12057133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28" y="1959357"/>
            <a:ext cx="12057133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75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12192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48676"/>
            <a:ext cx="105156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19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12192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9" y="287382"/>
            <a:ext cx="11266312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58" y="999067"/>
            <a:ext cx="11266311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1657" y="6356352"/>
            <a:ext cx="27432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68" y="6356352"/>
            <a:ext cx="27432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16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7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88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7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7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5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5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499603" y="4571972"/>
            <a:ext cx="4135968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pretryprint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pointer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(FP) as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link:</a:t>
            </a:r>
          </a:p>
          <a:p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immediate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enclosing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243953" y="5326025"/>
            <a:ext cx="2255650" cy="905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2B4292-BF87-4D84-55FF-47EA151218FB}"/>
              </a:ext>
            </a:extLst>
          </p:cNvPr>
          <p:cNvSpPr txBox="1"/>
          <p:nvPr/>
        </p:nvSpPr>
        <p:spPr>
          <a:xfrm>
            <a:off x="6091087" y="6173299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000" dirty="0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000" dirty="0" err="1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9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847669" y="1865565"/>
            <a:ext cx="382033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address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FP)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81980" y="2281063"/>
            <a:ext cx="565688" cy="617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7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578604" y="4352325"/>
            <a:ext cx="4089399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FP</a:t>
            </a:r>
            <a:r>
              <a:rPr kumimoji="1" lang="en-US" altLang="zh-CN" sz="2400" dirty="0"/>
              <a:t> 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indent’s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43693" y="4767824"/>
            <a:ext cx="1334911" cy="1846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527800" y="4352323"/>
            <a:ext cx="41402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static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link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not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its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own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FP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096000" y="4952488"/>
            <a:ext cx="431800" cy="474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7416800" y="2998113"/>
            <a:ext cx="3251200" cy="1446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dirty="0"/>
              <a:t>fetch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appropriate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(which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638800" y="3564471"/>
            <a:ext cx="1778000" cy="1569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663269" y="4395114"/>
            <a:ext cx="4004732" cy="2154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calls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write.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 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link.</a:t>
            </a:r>
            <a:r>
              <a:rPr kumimoji="1" lang="zh-CN" altLang="en-US" sz="2200" dirty="0"/>
              <a:t> </a:t>
            </a:r>
            <a:r>
              <a:rPr kumimoji="1" lang="en-US" altLang="zh-CN" sz="2200" b="1" dirty="0"/>
              <a:t>How?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dirty="0" err="1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164669" y="4359920"/>
            <a:ext cx="1498600" cy="1112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642535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6798737" y="4566303"/>
            <a:ext cx="3869267" cy="1785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b="1" dirty="0"/>
              <a:t>How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indent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use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output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from</a:t>
            </a:r>
            <a:r>
              <a:rPr kumimoji="1" lang="zh-CN" altLang="en-US" sz="2200" b="1" dirty="0"/>
              <a:t> </a:t>
            </a:r>
            <a:r>
              <a:rPr kumimoji="1" lang="en-US" altLang="zh-CN" sz="2200" b="1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b="1" dirty="0" err="1"/>
              <a:t>’s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frame?</a:t>
            </a:r>
          </a:p>
          <a:p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starts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own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output</a:t>
            </a:r>
            <a:r>
              <a:rPr kumimoji="1" lang="en-US" altLang="zh-CN" sz="2200" dirty="0"/>
              <a:t>.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307670" y="4292604"/>
            <a:ext cx="491067" cy="11662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86746D-8493-3EB9-F201-58FB9331DAA0}"/>
              </a:ext>
            </a:extLst>
          </p:cNvPr>
          <p:cNvSpPr txBox="1"/>
          <p:nvPr/>
        </p:nvSpPr>
        <p:spPr>
          <a:xfrm>
            <a:off x="9609669" y="1780171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4F356B-F6E4-87F9-FF56-026E0921B42B}"/>
              </a:ext>
            </a:extLst>
          </p:cNvPr>
          <p:cNvSpPr txBox="1"/>
          <p:nvPr/>
        </p:nvSpPr>
        <p:spPr>
          <a:xfrm>
            <a:off x="9609669" y="2618775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indent’s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1FD2CB-56DF-080C-CA00-A256616E0249}"/>
              </a:ext>
            </a:extLst>
          </p:cNvPr>
          <p:cNvSpPr txBox="1"/>
          <p:nvPr/>
        </p:nvSpPr>
        <p:spPr>
          <a:xfrm>
            <a:off x="8348135" y="1780171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6F58D-3243-8CAB-0CE8-AD6F2AFB816D}"/>
              </a:ext>
            </a:extLst>
          </p:cNvPr>
          <p:cNvSpPr txBox="1"/>
          <p:nvPr/>
        </p:nvSpPr>
        <p:spPr>
          <a:xfrm>
            <a:off x="7052735" y="1780171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687049-E522-3A44-5A35-E461DEC8A457}"/>
              </a:ext>
            </a:extLst>
          </p:cNvPr>
          <p:cNvSpPr txBox="1"/>
          <p:nvPr/>
        </p:nvSpPr>
        <p:spPr>
          <a:xfrm>
            <a:off x="8348135" y="2618775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show’s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1333CB-3D01-D289-BE25-006A1F9036F7}"/>
              </a:ext>
            </a:extLst>
          </p:cNvPr>
          <p:cNvSpPr txBox="1"/>
          <p:nvPr/>
        </p:nvSpPr>
        <p:spPr>
          <a:xfrm>
            <a:off x="7086603" y="2611167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pp’s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B4FA5F44-47C0-2DF1-6AD5-E67EC020F6CF}"/>
              </a:ext>
            </a:extLst>
          </p:cNvPr>
          <p:cNvCxnSpPr>
            <a:cxnSpLocks/>
          </p:cNvCxnSpPr>
          <p:nvPr/>
        </p:nvCxnSpPr>
        <p:spPr>
          <a:xfrm rot="10800000">
            <a:off x="9321805" y="1830189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B3D204C4-4E8B-F13B-1E90-00E4F5534563}"/>
              </a:ext>
            </a:extLst>
          </p:cNvPr>
          <p:cNvCxnSpPr>
            <a:cxnSpLocks/>
          </p:cNvCxnSpPr>
          <p:nvPr/>
        </p:nvCxnSpPr>
        <p:spPr>
          <a:xfrm rot="10800000">
            <a:off x="8017939" y="1821824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A381F-B81B-98F4-67BE-1D64DE3F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22" y="3753795"/>
            <a:ext cx="4893711" cy="221571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O</a:t>
            </a:r>
            <a:r>
              <a:rPr kumimoji="1" lang="en" altLang="zh-CN" dirty="0"/>
              <a:t>n each procedure call or variable access, a chain of </a:t>
            </a:r>
            <a:r>
              <a:rPr kumimoji="1" lang="en" altLang="zh-CN" dirty="0">
                <a:solidFill>
                  <a:srgbClr val="0070C0"/>
                </a:solidFill>
              </a:rPr>
              <a:t>zero or more fetches</a:t>
            </a:r>
            <a:r>
              <a:rPr kumimoji="1" lang="en" altLang="zh-CN" dirty="0"/>
              <a:t> is required; </a:t>
            </a:r>
          </a:p>
          <a:p>
            <a:r>
              <a:rPr kumimoji="1" lang="en" altLang="zh-CN" dirty="0"/>
              <a:t>The </a:t>
            </a:r>
            <a:r>
              <a:rPr kumimoji="1" lang="en" altLang="zh-CN" dirty="0">
                <a:solidFill>
                  <a:srgbClr val="0070C0"/>
                </a:solidFill>
              </a:rPr>
              <a:t>length of the chain </a:t>
            </a:r>
            <a:r>
              <a:rPr kumimoji="1" lang="en" altLang="zh-CN" dirty="0"/>
              <a:t>is just </a:t>
            </a:r>
            <a:r>
              <a:rPr kumimoji="1" lang="en" altLang="zh-CN" dirty="0">
                <a:solidFill>
                  <a:srgbClr val="0070C0"/>
                </a:solidFill>
              </a:rPr>
              <a:t>the difference in static nesting depth </a:t>
            </a:r>
            <a:r>
              <a:rPr kumimoji="1" lang="en" altLang="zh-CN" dirty="0"/>
              <a:t>between the two functions involved.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C21658-EF50-299C-2B1C-9DBC40C5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A4C1C-C923-A616-F347-88D9965804D5}"/>
              </a:ext>
            </a:extLst>
          </p:cNvPr>
          <p:cNvSpPr txBox="1"/>
          <p:nvPr/>
        </p:nvSpPr>
        <p:spPr>
          <a:xfrm>
            <a:off x="5243044" y="1769024"/>
            <a:ext cx="454899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def pp:				##depth 0</a:t>
            </a:r>
          </a:p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…</a:t>
            </a:r>
          </a:p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def write:			##depth 1</a:t>
            </a:r>
          </a:p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def show:			##depth 1</a:t>
            </a:r>
          </a:p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	…</a:t>
            </a:r>
          </a:p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	def indent:	##depth 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CC5F4D-3AFE-C121-468F-FC8A315DD052}"/>
              </a:ext>
            </a:extLst>
          </p:cNvPr>
          <p:cNvSpPr txBox="1"/>
          <p:nvPr/>
        </p:nvSpPr>
        <p:spPr>
          <a:xfrm>
            <a:off x="5164260" y="1335321"/>
            <a:ext cx="2536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CN" sz="24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  <a:cs typeface="Cascadia Code" panose="020B0609020000020004" pitchFamily="49" charset="0"/>
              </a:rPr>
              <a:t>Nesting structure</a:t>
            </a:r>
            <a:r>
              <a:rPr lang="en-US" altLang="zh-CN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  <a:cs typeface="Cascadia Code" panose="020B0609020000020004" pitchFamily="49" charset="0"/>
              </a:rPr>
              <a:t>:</a:t>
            </a: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0A374ADB-5CBC-4574-203A-05CF2B3322E7}"/>
              </a:ext>
            </a:extLst>
          </p:cNvPr>
          <p:cNvSpPr/>
          <p:nvPr/>
        </p:nvSpPr>
        <p:spPr>
          <a:xfrm rot="16200000">
            <a:off x="1889529" y="2324622"/>
            <a:ext cx="833884" cy="408315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C7871706-C9E7-DA24-A075-E14E610261CE}"/>
              </a:ext>
            </a:extLst>
          </p:cNvPr>
          <p:cNvSpPr/>
          <p:nvPr/>
        </p:nvSpPr>
        <p:spPr>
          <a:xfrm rot="16200000">
            <a:off x="1921157" y="3126873"/>
            <a:ext cx="770626" cy="408315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BF48072-0B20-165F-F3F2-47BF3846E9B3}"/>
              </a:ext>
            </a:extLst>
          </p:cNvPr>
          <p:cNvSpPr/>
          <p:nvPr/>
        </p:nvSpPr>
        <p:spPr>
          <a:xfrm rot="16200000">
            <a:off x="1346450" y="2727699"/>
            <a:ext cx="1688256" cy="610667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E53FBE79-AAFD-79A8-9F65-658D50384596}"/>
              </a:ext>
            </a:extLst>
          </p:cNvPr>
          <p:cNvSpPr/>
          <p:nvPr/>
        </p:nvSpPr>
        <p:spPr>
          <a:xfrm rot="16200000">
            <a:off x="3215070" y="2965101"/>
            <a:ext cx="2193287" cy="647776"/>
          </a:xfrm>
          <a:prstGeom prst="curvedUpArrow">
            <a:avLst>
              <a:gd name="adj1" fmla="val 5945"/>
              <a:gd name="adj2" fmla="val 13193"/>
              <a:gd name="adj3" fmla="val 312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FE740C-B611-E073-6A6F-B1E0BB516EF1}"/>
              </a:ext>
            </a:extLst>
          </p:cNvPr>
          <p:cNvSpPr txBox="1"/>
          <p:nvPr/>
        </p:nvSpPr>
        <p:spPr>
          <a:xfrm>
            <a:off x="3975115" y="1823013"/>
            <a:ext cx="61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High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31C867-A1E9-FA96-658C-B9E2373B2505}"/>
              </a:ext>
            </a:extLst>
          </p:cNvPr>
          <p:cNvSpPr txBox="1"/>
          <p:nvPr/>
        </p:nvSpPr>
        <p:spPr>
          <a:xfrm>
            <a:off x="3973109" y="5179870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Low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6BB18C-569F-0C87-AAED-3D27C9DD8B0B}"/>
              </a:ext>
            </a:extLst>
          </p:cNvPr>
          <p:cNvSpPr/>
          <p:nvPr/>
        </p:nvSpPr>
        <p:spPr>
          <a:xfrm>
            <a:off x="2510629" y="1938135"/>
            <a:ext cx="1464485" cy="35058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2510629" y="1938135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pp frame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73FB75-AF12-DFEE-875B-1EC08E3187B4}"/>
              </a:ext>
            </a:extLst>
          </p:cNvPr>
          <p:cNvSpPr/>
          <p:nvPr/>
        </p:nvSpPr>
        <p:spPr>
          <a:xfrm>
            <a:off x="2511076" y="2668661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show frame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2508624" y="3399187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indent frame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2509390" y="4119775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write frame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30DA032-61FD-DD4A-DED7-F0E081E45E49}"/>
              </a:ext>
            </a:extLst>
          </p:cNvPr>
          <p:cNvSpPr/>
          <p:nvPr/>
        </p:nvSpPr>
        <p:spPr>
          <a:xfrm>
            <a:off x="4470152" y="2111835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calls </a:t>
            </a:r>
            <a:r>
              <a:rPr lang="en-US" altLang="zh-CN" i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show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need FP of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0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61F577-9EDC-AD92-9365-04E6BF04102B}"/>
              </a:ext>
            </a:extLst>
          </p:cNvPr>
          <p:cNvSpPr/>
          <p:nvPr/>
        </p:nvSpPr>
        <p:spPr>
          <a:xfrm>
            <a:off x="2508624" y="3389248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show frame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417AB657-BA29-5463-AE84-3BEABF501FD5}"/>
              </a:ext>
            </a:extLst>
          </p:cNvPr>
          <p:cNvSpPr/>
          <p:nvPr/>
        </p:nvSpPr>
        <p:spPr>
          <a:xfrm>
            <a:off x="4470152" y="2895157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show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calls </a:t>
            </a:r>
            <a:r>
              <a:rPr lang="en-US" altLang="zh-CN" i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show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need FP of </a:t>
            </a:r>
            <a:r>
              <a:rPr lang="en-US" altLang="zh-CN" i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601CE8E8-D79A-7547-5FEA-2FA05AF99487}"/>
              </a:ext>
            </a:extLst>
          </p:cNvPr>
          <p:cNvSpPr/>
          <p:nvPr/>
        </p:nvSpPr>
        <p:spPr>
          <a:xfrm>
            <a:off x="4472157" y="3654872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indent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calls </a:t>
            </a:r>
            <a:r>
              <a:rPr lang="en-US" altLang="zh-CN" i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write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need FP of </a:t>
            </a:r>
            <a:r>
              <a:rPr lang="en-US" altLang="zh-CN" i="1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3A927E-CB46-B331-C49C-B2906AC3BB6D}"/>
              </a:ext>
            </a:extLst>
          </p:cNvPr>
          <p:cNvSpPr txBox="1"/>
          <p:nvPr/>
        </p:nvSpPr>
        <p:spPr>
          <a:xfrm rot="5400000">
            <a:off x="3054175" y="4193215"/>
            <a:ext cx="606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prstClr val="black"/>
                </a:solidFill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…</a:t>
            </a:r>
            <a:endParaRPr lang="zh-CN" altLang="en-US" sz="4000" dirty="0">
              <a:solidFill>
                <a:prstClr val="black"/>
              </a:solidFill>
              <a:latin typeface="Cascadia Code" panose="020B0609020000020004" pitchFamily="49" charset="0"/>
              <a:ea typeface="等线" panose="02010600030101010101" pitchFamily="2" charset="-122"/>
              <a:cs typeface="Cascadia Code" panose="020B0609020000020004" pitchFamily="49" charset="0"/>
            </a:endParaRP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1E40DBC-DF11-7AAC-2FCD-152C6B689DF3}"/>
              </a:ext>
            </a:extLst>
          </p:cNvPr>
          <p:cNvSpPr/>
          <p:nvPr/>
        </p:nvSpPr>
        <p:spPr>
          <a:xfrm>
            <a:off x="4478286" y="4763319"/>
            <a:ext cx="3039256" cy="748800"/>
          </a:xfrm>
          <a:prstGeom prst="wedgeRectCallout">
            <a:avLst>
              <a:gd name="adj1" fmla="val -56808"/>
              <a:gd name="adj2" fmla="val -939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Write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uses output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8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19" grpId="0" animBg="1"/>
      <p:bldP spid="19" grpId="1" animBg="1"/>
      <p:bldP spid="19" grpId="2" animBg="1"/>
      <p:bldP spid="19" grpId="3" animBg="1"/>
      <p:bldP spid="21" grpId="0" animBg="1"/>
      <p:bldP spid="22" grpId="0" animBg="1"/>
      <p:bldP spid="22" grpId="1" animBg="1"/>
      <p:bldP spid="22" grpId="2" animBg="1"/>
      <p:bldP spid="22" grpId="3" animBg="1"/>
      <p:bldP spid="9" grpId="0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4" grpId="0" animBg="1"/>
      <p:bldP spid="14" grpId="1" animBg="1"/>
      <p:bldP spid="18" grpId="0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1440</Words>
  <Application>Microsoft Office PowerPoint</Application>
  <PresentationFormat>宽屏</PresentationFormat>
  <Paragraphs>209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Menlo</vt:lpstr>
      <vt:lpstr>等线</vt:lpstr>
      <vt:lpstr>Arial</vt:lpstr>
      <vt:lpstr>Calibri</vt:lpstr>
      <vt:lpstr>Calibri Light</vt:lpstr>
      <vt:lpstr>Cascadia Code</vt:lpstr>
      <vt:lpstr>Office 主题​​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Parsing - Predictive Parsing Tables</dc:title>
  <dc:creator>Nuo Chan</dc:creator>
  <cp:lastModifiedBy>Nuo Chan</cp:lastModifiedBy>
  <cp:revision>10</cp:revision>
  <dcterms:created xsi:type="dcterms:W3CDTF">2024-05-09T07:47:48Z</dcterms:created>
  <dcterms:modified xsi:type="dcterms:W3CDTF">2024-06-19T10:06:25Z</dcterms:modified>
</cp:coreProperties>
</file>