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>
  <p:sldMasterIdLst>
    <p:sldMasterId id="2147483648" r:id="rId1"/>
  </p:sldMasterIdLst>
  <p:notesMasterIdLst>
    <p:notesMasterId r:id="rId4"/>
  </p:notesMasterIdLst>
  <p:handoutMasterIdLst>
    <p:handoutMasterId r:id="rId38"/>
  </p:handoutMasterIdLst>
  <p:sldIdLst>
    <p:sldId id="467" r:id="rId3"/>
    <p:sldId id="468" r:id="rId5"/>
    <p:sldId id="469" r:id="rId6"/>
    <p:sldId id="470" r:id="rId7"/>
    <p:sldId id="471" r:id="rId8"/>
    <p:sldId id="472" r:id="rId9"/>
    <p:sldId id="519" r:id="rId10"/>
    <p:sldId id="474" r:id="rId11"/>
    <p:sldId id="475" r:id="rId12"/>
    <p:sldId id="476" r:id="rId13"/>
    <p:sldId id="525" r:id="rId14"/>
    <p:sldId id="521" r:id="rId15"/>
    <p:sldId id="500" r:id="rId16"/>
    <p:sldId id="501" r:id="rId17"/>
    <p:sldId id="502" r:id="rId18"/>
    <p:sldId id="503" r:id="rId19"/>
    <p:sldId id="504" r:id="rId20"/>
    <p:sldId id="524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22" r:id="rId30"/>
    <p:sldId id="526" r:id="rId31"/>
    <p:sldId id="513" r:id="rId32"/>
    <p:sldId id="514" r:id="rId33"/>
    <p:sldId id="515" r:id="rId34"/>
    <p:sldId id="516" r:id="rId35"/>
    <p:sldId id="517" r:id="rId36"/>
    <p:sldId id="523" r:id="rId37"/>
  </p:sldIdLst>
  <p:sldSz cx="9144000" cy="6858000" type="screen4x3"/>
  <p:notesSz cx="6814820" cy="994219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9900CC"/>
    <a:srgbClr val="9900FF"/>
    <a:srgbClr val="9933FF"/>
    <a:srgbClr val="6600CC"/>
    <a:srgbClr val="FF7C80"/>
    <a:srgbClr val="33CC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8" autoAdjust="0"/>
    <p:restoredTop sz="60668" autoAdjust="0"/>
  </p:normalViewPr>
  <p:slideViewPr>
    <p:cSldViewPr>
      <p:cViewPr varScale="1">
        <p:scale>
          <a:sx n="62" d="100"/>
          <a:sy n="62" d="100"/>
        </p:scale>
        <p:origin x="205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80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349"/>
        <p:guide pos="28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 algn="l" eaLnBrk="0" hangingPunct="0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 algn="r" eaLnBrk="0" hangingPunct="0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52475"/>
            <a:ext cx="4953000" cy="3714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9038" cy="4473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lstStyle>
            <a:lvl1pPr algn="l" eaLnBrk="0" hangingPunct="0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lstStyle>
            <a:lvl1pPr algn="r" eaLnBrk="0" hangingPunct="0">
              <a:defRPr sz="1000" b="0" i="1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2F587C0-4D78-412F-A3F5-829E62D5B40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ECDCCA-B409-4C8F-B2DA-CD9D5C16C805}" type="slidenum">
              <a:rPr lang="zh-CN" altLang="en-US" sz="1000"/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1957F6-4CDE-41DC-9FEE-653FB5869489}" type="slidenum">
              <a:rPr lang="zh-CN" altLang="en-US" sz="1000"/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FAF82B-B98D-4ED6-9084-02EBDA8F9734}" type="slidenum">
              <a:rPr lang="zh-CN" altLang="en-US" sz="1000"/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9CB400-A245-4E89-AAC6-01523EF02C46}" type="slidenum">
              <a:rPr lang="zh-CN" altLang="en-US" sz="1000"/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B2E7AA-9056-46A5-992A-37E81EFD0F21}" type="slidenum">
              <a:rPr lang="zh-CN" altLang="en-US" sz="1000"/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B6FFF8-B6EE-491A-97E0-3AC03AA54528}" type="slidenum">
              <a:rPr lang="zh-CN" altLang="en-US" sz="1000"/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92964D-C934-4145-907A-CB7B16CF12B3}" type="slidenum">
              <a:rPr lang="zh-CN" altLang="en-US" sz="1000"/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DCBC05-8508-4E01-9B8D-1505628B0017}" type="slidenum">
              <a:rPr lang="zh-CN" altLang="en-US" sz="1000"/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E22B50-B7F0-4107-B2DB-44CC41C81C89}" type="slidenum">
              <a:rPr lang="zh-CN" altLang="en-US" sz="1000"/>
            </a:fld>
            <a:endParaRPr lang="en-US" altLang="zh-CN" sz="10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22813"/>
            <a:ext cx="5453062" cy="4473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415D1A-BEC6-44D3-A407-9F783B181EA6}" type="slidenum">
              <a:rPr lang="zh-CN" altLang="en-US" sz="1000"/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6C266D-69C2-4239-BC5E-0FA40E7A2D53}" type="slidenum">
              <a:rPr lang="zh-CN" altLang="en-US" sz="1000"/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580E68-05BC-4CEE-949B-B8DFF3092515}" type="slidenum">
              <a:rPr lang="zh-CN" altLang="en-US" sz="1000"/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80112F-362B-4F21-81DF-55608C459E85}" type="slidenum">
              <a:rPr lang="zh-CN" altLang="en-US" sz="1000"/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60B33B-58DA-4E15-B641-086E1E844710}" type="slidenum">
              <a:rPr lang="zh-CN" altLang="en-US" sz="1000"/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F7FA4E-955D-4B68-9A93-EDC2F76C0EB3}" type="slidenum">
              <a:rPr lang="zh-CN" altLang="en-US" sz="1000"/>
            </a:fld>
            <a:endParaRPr lang="en-US" altLang="zh-CN" sz="10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22813"/>
            <a:ext cx="5453062" cy="4473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2EAEDA-4222-4877-8040-129CA8FA85B1}" type="slidenum">
              <a:rPr lang="zh-CN" altLang="en-US" sz="1000"/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C57AFC-8B99-4CE5-B0B5-45E405BF146B}" type="slidenum">
              <a:rPr lang="zh-CN" altLang="en-US" sz="1000"/>
            </a:fld>
            <a:endParaRPr lang="en-US" altLang="zh-CN"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/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2075" tIns="46038" rIns="92075" bIns="46038" numCol="1" anchor="b" anchorCtr="0" compatLnSpc="1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2075" tIns="46038" rIns="92075" bIns="46038" numCol="1" anchor="t" anchorCtr="0" compatLnSpc="1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lstStyle>
            <a:lvl1pPr algn="l" eaLnBrk="0" hangingPunct="0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lstStyle>
            <a:lvl1pPr algn="ctr" eaLnBrk="0" hangingPunct="0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6924A7-CB69-4B0E-8EF6-CEF2E8C4E36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33DF1-E2B3-4E0B-BF56-30123B32DF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0885E-6BF4-4B38-A197-0BD923CDEE5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2D739-09DB-434A-B25B-59C6348258A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EDCFC-EC2C-4CDF-8432-FA817C9570F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6168C-FE21-4413-AD99-2FDC517D885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A4E76-D610-45CB-BBB3-3D1236007D3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ADABB-5580-4172-9502-BD51FFF3719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0C3AD-7954-4A2B-9E7E-0570D4447B9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C5CD9-2C39-4D72-9D82-4D55A34B1AB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ED450-97DD-48E4-BD2E-423782494CE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vmlDrawing" Target="../drawings/vmlDrawing1.vml"/><Relationship Id="rId14" Type="http://schemas.openxmlformats.org/officeDocument/2006/relationships/image" Target="../media/image2.wmf"/><Relationship Id="rId13" Type="http://schemas.openxmlformats.org/officeDocument/2006/relationships/oleObject" Target="../embeddings/oleObject1.bin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 eaLnBrk="0" hangingPunct="0">
              <a:defRPr sz="14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7CB7EE-06CE-4BAC-A022-C4184C2D10A5}" type="slidenum">
              <a:rPr lang="zh-CN" altLang="en-US"/>
            </a:fld>
            <a:endParaRPr lang="en-US" altLang="zh-CN"/>
          </a:p>
        </p:txBody>
      </p:sp>
      <p:sp>
        <p:nvSpPr>
          <p:cNvPr id="1028" name="Rectangle 64"/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/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graphicFrame>
        <p:nvGraphicFramePr>
          <p:cNvPr id="1030" name="Object 79"/>
          <p:cNvGraphicFramePr>
            <a:graphicFrameLocks noChangeAspect="1"/>
          </p:cNvGraphicFramePr>
          <p:nvPr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Clip" r:id="rId13" imgW="3154680" imgH="4708525" progId="MS_ClipArt_Gallery.2">
                  <p:embed/>
                </p:oleObj>
              </mc:Choice>
              <mc:Fallback>
                <p:oleObj name="Clip" r:id="rId13" imgW="3154680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3.wav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audio" Target="../media/audio3.wav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3.wav"/><Relationship Id="rId5" Type="http://schemas.openxmlformats.org/officeDocument/2006/relationships/audio" Target="../media/audio1.wav"/><Relationship Id="rId4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image" Target="../media/image11.wmf"/><Relationship Id="rId1" Type="http://schemas.openxmlformats.org/officeDocument/2006/relationships/oleObject" Target="../embeddings/oleObject9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894C96C0-21BE-4D4B-8AF9-EC87C2AE74B0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48354" name="Text Box 2"/>
          <p:cNvSpPr txBox="1">
            <a:spLocks noChangeArrowheads="1"/>
          </p:cNvSpPr>
          <p:nvPr/>
        </p:nvSpPr>
        <p:spPr bwMode="auto">
          <a:xfrm>
            <a:off x="179388" y="668338"/>
            <a:ext cx="8305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CHAPTER  10    Graphs</a:t>
            </a:r>
            <a:r>
              <a:rPr kumimoji="1" lang="en-US" altLang="zh-CN" b="0" dirty="0">
                <a:latin typeface="Times New Roman" panose="02020603050405020304" pitchFamily="18" charset="0"/>
              </a:rPr>
              <a:t> </a:t>
            </a:r>
            <a:endParaRPr kumimoji="1" lang="en-US" altLang="zh-CN" b="0" dirty="0">
              <a:latin typeface="Times New Roman" panose="02020603050405020304" pitchFamily="18" charset="0"/>
            </a:endParaRPr>
          </a:p>
        </p:txBody>
      </p:sp>
      <p:sp>
        <p:nvSpPr>
          <p:cNvPr id="2148355" name="Text Box 3"/>
          <p:cNvSpPr txBox="1">
            <a:spLocks noChangeArrowheads="1"/>
          </p:cNvSpPr>
          <p:nvPr/>
        </p:nvSpPr>
        <p:spPr bwMode="auto">
          <a:xfrm>
            <a:off x="538163" y="1341438"/>
            <a:ext cx="8497887" cy="459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10.1    Graphs and Graph Models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10.2    Graph Terminology  and Special Types of Graphs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10.3    Representing Graphs and Graph Isomorphism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10.4    Connectivity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10.5    Euler and Hamilton Paths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10.6    Shortest Path Problems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10.7    Planar Graphs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10.8    Graph Coloring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CDC4263D-400C-42EE-86EA-BAF3B3AE1FAE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57571" name="Text Box 3"/>
          <p:cNvSpPr txBox="1">
            <a:spLocks noChangeArrowheads="1"/>
          </p:cNvSpPr>
          <p:nvPr/>
        </p:nvSpPr>
        <p:spPr bwMode="auto">
          <a:xfrm>
            <a:off x="214313" y="500063"/>
            <a:ext cx="87153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 a round-robin tournament, each team plays against each other team exactly once. How can we represent the results of the tournament (which team beats which other team)?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7572" name="Text Box 4"/>
          <p:cNvSpPr txBox="1">
            <a:spLocks noChangeArrowheads="1"/>
          </p:cNvSpPr>
          <p:nvPr/>
        </p:nvSpPr>
        <p:spPr bwMode="auto">
          <a:xfrm>
            <a:off x="642938" y="2071688"/>
            <a:ext cx="8305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kumimoji="1" lang="en-US" altLang="zh-CN" i="1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We should use a 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directed graph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with an edge 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indicating that team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beats team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739900" y="5329238"/>
            <a:ext cx="1828800" cy="457200"/>
            <a:chOff x="960" y="3504"/>
            <a:chExt cx="1152" cy="288"/>
          </a:xfrm>
        </p:grpSpPr>
        <p:sp>
          <p:nvSpPr>
            <p:cNvPr id="18454" name="AutoShape 6"/>
            <p:cNvSpPr>
              <a:spLocks noChangeArrowheads="1"/>
            </p:cNvSpPr>
            <p:nvPr/>
          </p:nvSpPr>
          <p:spPr bwMode="auto">
            <a:xfrm>
              <a:off x="2016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8455" name="Text Box 7"/>
            <p:cNvSpPr txBox="1">
              <a:spLocks noChangeArrowheads="1"/>
            </p:cNvSpPr>
            <p:nvPr/>
          </p:nvSpPr>
          <p:spPr bwMode="auto">
            <a:xfrm>
              <a:off x="960" y="3504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18" charset="0"/>
                </a:rPr>
                <a:t>Penguins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5702300" y="3500438"/>
            <a:ext cx="1828800" cy="609600"/>
            <a:chOff x="3456" y="2352"/>
            <a:chExt cx="1152" cy="384"/>
          </a:xfrm>
        </p:grpSpPr>
        <p:sp>
          <p:nvSpPr>
            <p:cNvPr id="18452" name="AutoShape 9"/>
            <p:cNvSpPr>
              <a:spLocks noChangeArrowheads="1"/>
            </p:cNvSpPr>
            <p:nvPr/>
          </p:nvSpPr>
          <p:spPr bwMode="auto">
            <a:xfrm>
              <a:off x="3456" y="26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8453" name="Text Box 10"/>
            <p:cNvSpPr txBox="1">
              <a:spLocks noChangeArrowheads="1"/>
            </p:cNvSpPr>
            <p:nvPr/>
          </p:nvSpPr>
          <p:spPr bwMode="auto">
            <a:xfrm>
              <a:off x="3600" y="235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18" charset="0"/>
                </a:rPr>
                <a:t>Bruins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5702300" y="5329238"/>
            <a:ext cx="3048000" cy="457200"/>
            <a:chOff x="3456" y="3504"/>
            <a:chExt cx="1920" cy="288"/>
          </a:xfrm>
        </p:grpSpPr>
        <p:sp>
          <p:nvSpPr>
            <p:cNvPr id="18450" name="AutoShape 12"/>
            <p:cNvSpPr>
              <a:spLocks noChangeArrowheads="1"/>
            </p:cNvSpPr>
            <p:nvPr/>
          </p:nvSpPr>
          <p:spPr bwMode="auto">
            <a:xfrm>
              <a:off x="3456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8451" name="Text Box 13"/>
            <p:cNvSpPr txBox="1">
              <a:spLocks noChangeArrowheads="1"/>
            </p:cNvSpPr>
            <p:nvPr/>
          </p:nvSpPr>
          <p:spPr bwMode="auto">
            <a:xfrm>
              <a:off x="3648" y="3504"/>
              <a:ext cx="1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18" charset="0"/>
                </a:rPr>
                <a:t>L</a:t>
              </a:r>
              <a:r>
                <a:rPr lang="de-DE" altLang="zh-CN">
                  <a:solidFill>
                    <a:srgbClr val="000099"/>
                  </a:solidFill>
                  <a:latin typeface="Times New Roman" panose="02020603050405020304" pitchFamily="18" charset="0"/>
                </a:rPr>
                <a:t>ü</a:t>
              </a:r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18" charset="0"/>
                </a:rPr>
                <a:t>beck Giants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1130300" y="3576638"/>
            <a:ext cx="2438400" cy="533400"/>
            <a:chOff x="576" y="2400"/>
            <a:chExt cx="1536" cy="336"/>
          </a:xfrm>
        </p:grpSpPr>
        <p:sp>
          <p:nvSpPr>
            <p:cNvPr id="18448" name="Text Box 15"/>
            <p:cNvSpPr txBox="1">
              <a:spLocks noChangeArrowheads="1"/>
            </p:cNvSpPr>
            <p:nvPr/>
          </p:nvSpPr>
          <p:spPr bwMode="auto">
            <a:xfrm>
              <a:off x="576" y="2400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18" charset="0"/>
                </a:rPr>
                <a:t>Maple Leafs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49" name="AutoShape 16"/>
            <p:cNvSpPr>
              <a:spLocks noChangeArrowheads="1"/>
            </p:cNvSpPr>
            <p:nvPr/>
          </p:nvSpPr>
          <p:spPr bwMode="auto">
            <a:xfrm>
              <a:off x="2016" y="26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</p:grpSp>
      <p:cxnSp>
        <p:nvCxnSpPr>
          <p:cNvPr id="2157585" name="AutoShape 17"/>
          <p:cNvCxnSpPr>
            <a:cxnSpLocks noChangeShapeType="1"/>
          </p:cNvCxnSpPr>
          <p:nvPr/>
        </p:nvCxnSpPr>
        <p:spPr bwMode="auto">
          <a:xfrm>
            <a:off x="3492500" y="4110038"/>
            <a:ext cx="0" cy="1371600"/>
          </a:xfrm>
          <a:prstGeom prst="straightConnector1">
            <a:avLst/>
          </a:prstGeom>
          <a:noFill/>
          <a:ln w="57150">
            <a:solidFill>
              <a:srgbClr val="66FF3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586" name="AutoShape 18"/>
          <p:cNvCxnSpPr>
            <a:cxnSpLocks noChangeShapeType="1"/>
            <a:endCxn id="18449" idx="6"/>
          </p:cNvCxnSpPr>
          <p:nvPr/>
        </p:nvCxnSpPr>
        <p:spPr bwMode="auto">
          <a:xfrm flipH="1">
            <a:off x="3568700" y="4033838"/>
            <a:ext cx="2133600" cy="0"/>
          </a:xfrm>
          <a:prstGeom prst="straightConnector1">
            <a:avLst/>
          </a:prstGeom>
          <a:noFill/>
          <a:ln w="57150">
            <a:solidFill>
              <a:srgbClr val="66FF3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587" name="AutoShape 19"/>
          <p:cNvCxnSpPr>
            <a:cxnSpLocks noChangeShapeType="1"/>
          </p:cNvCxnSpPr>
          <p:nvPr/>
        </p:nvCxnSpPr>
        <p:spPr bwMode="auto">
          <a:xfrm flipH="1">
            <a:off x="3546475" y="4087813"/>
            <a:ext cx="2178050" cy="1416050"/>
          </a:xfrm>
          <a:prstGeom prst="straightConnector1">
            <a:avLst/>
          </a:prstGeom>
          <a:noFill/>
          <a:ln w="57150">
            <a:solidFill>
              <a:srgbClr val="66FF3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588" name="AutoShape 20"/>
          <p:cNvCxnSpPr>
            <a:cxnSpLocks noChangeShapeType="1"/>
          </p:cNvCxnSpPr>
          <p:nvPr/>
        </p:nvCxnSpPr>
        <p:spPr bwMode="auto">
          <a:xfrm flipH="1">
            <a:off x="3568700" y="5557838"/>
            <a:ext cx="2133600" cy="0"/>
          </a:xfrm>
          <a:prstGeom prst="straightConnector1">
            <a:avLst/>
          </a:prstGeom>
          <a:noFill/>
          <a:ln w="57150">
            <a:solidFill>
              <a:srgbClr val="66FF3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589" name="AutoShape 21"/>
          <p:cNvCxnSpPr>
            <a:cxnSpLocks noChangeShapeType="1"/>
          </p:cNvCxnSpPr>
          <p:nvPr/>
        </p:nvCxnSpPr>
        <p:spPr bwMode="auto">
          <a:xfrm flipH="1" flipV="1">
            <a:off x="3546475" y="4087813"/>
            <a:ext cx="2178050" cy="1416050"/>
          </a:xfrm>
          <a:prstGeom prst="straightConnector1">
            <a:avLst/>
          </a:prstGeom>
          <a:noFill/>
          <a:ln w="57150">
            <a:solidFill>
              <a:srgbClr val="66FF3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590" name="AutoShape 22"/>
          <p:cNvCxnSpPr>
            <a:cxnSpLocks noChangeShapeType="1"/>
          </p:cNvCxnSpPr>
          <p:nvPr/>
        </p:nvCxnSpPr>
        <p:spPr bwMode="auto">
          <a:xfrm flipV="1">
            <a:off x="5778500" y="4110038"/>
            <a:ext cx="0" cy="1371600"/>
          </a:xfrm>
          <a:prstGeom prst="straightConnector1">
            <a:avLst/>
          </a:prstGeom>
          <a:noFill/>
          <a:ln w="57150">
            <a:solidFill>
              <a:srgbClr val="66FF3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7" name="Text Box 2"/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  <a:endParaRPr kumimoji="1" lang="en-US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7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7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57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57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57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57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57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57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57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57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57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57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57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57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571" grpId="0" autoUpdateAnimBg="0"/>
      <p:bldP spid="215757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6C455834-718B-47B6-AB02-40F792B2439F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838200" y="1447800"/>
            <a:ext cx="6781800" cy="157003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Homework: (Due on May 11 )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Ver. 8 &amp; Ver. 7</a:t>
            </a:r>
            <a:endParaRPr kumimoji="1" lang="en-US" altLang="zh-CN" i="1" u="sng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49" charset="-122"/>
              </a:rPr>
              <a:t>Sec. 10.1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1, 3-9</a:t>
            </a:r>
            <a:endParaRPr kumimoji="1" lang="en-US" altLang="zh-CN">
              <a:solidFill>
                <a:srgbClr val="FF7C8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A7D85600-F05D-47F9-9A92-93E04A219D5D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206722" name="Text Box 2"/>
          <p:cNvSpPr txBox="1">
            <a:spLocks noChangeArrowheads="1"/>
          </p:cNvSpPr>
          <p:nvPr/>
        </p:nvSpPr>
        <p:spPr bwMode="auto">
          <a:xfrm>
            <a:off x="179388" y="668338"/>
            <a:ext cx="8305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CHAPTER  10    Graphs</a:t>
            </a:r>
            <a:r>
              <a:rPr kumimoji="1" lang="en-US" altLang="zh-CN" b="0" dirty="0">
                <a:latin typeface="Times New Roman" panose="02020603050405020304" pitchFamily="18" charset="0"/>
              </a:rPr>
              <a:t> </a:t>
            </a:r>
            <a:endParaRPr kumimoji="1" lang="en-US" altLang="zh-CN" b="0" dirty="0">
              <a:latin typeface="Times New Roman" panose="02020603050405020304" pitchFamily="18" charset="0"/>
            </a:endParaRPr>
          </a:p>
        </p:txBody>
      </p:sp>
      <p:sp>
        <p:nvSpPr>
          <p:cNvPr id="2206723" name="Text Box 3"/>
          <p:cNvSpPr txBox="1">
            <a:spLocks noChangeArrowheads="1"/>
          </p:cNvSpPr>
          <p:nvPr/>
        </p:nvSpPr>
        <p:spPr bwMode="auto">
          <a:xfrm>
            <a:off x="538163" y="1341438"/>
            <a:ext cx="8497887" cy="459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10.1    Graphs and Graph Models </a:t>
            </a:r>
            <a:endParaRPr kumimoji="1" lang="en-US" altLang="zh-CN" dirty="0">
              <a:solidFill>
                <a:srgbClr val="DDDDD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10.2    Graph Terminology  and Special Types of Graphs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10.3    Representing Graphs and Graph Isomorphism </a:t>
            </a:r>
            <a:endParaRPr kumimoji="1" lang="en-US" altLang="zh-CN" dirty="0">
              <a:solidFill>
                <a:srgbClr val="DDDDD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10.4    Connectivity </a:t>
            </a:r>
            <a:endParaRPr kumimoji="1" lang="en-US" altLang="zh-CN" dirty="0">
              <a:solidFill>
                <a:srgbClr val="DDDDD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10.5    Euler and Hamilton Paths </a:t>
            </a:r>
            <a:endParaRPr kumimoji="1" lang="en-US" altLang="zh-CN" dirty="0">
              <a:solidFill>
                <a:srgbClr val="DDDDD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10.6    Shortest Path Problems </a:t>
            </a:r>
            <a:endParaRPr kumimoji="1" lang="en-US" altLang="zh-CN" dirty="0">
              <a:solidFill>
                <a:srgbClr val="DDDDD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10.7    Planar Graphs </a:t>
            </a:r>
            <a:endParaRPr kumimoji="1" lang="en-US" altLang="zh-CN" dirty="0">
              <a:solidFill>
                <a:srgbClr val="DDDDD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10.8    Graph Coloring </a:t>
            </a:r>
            <a:endParaRPr kumimoji="1" lang="en-US" altLang="zh-CN" dirty="0">
              <a:solidFill>
                <a:srgbClr val="DDDDD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44E5FC2C-4E18-4C5E-8BE5-DD1502369CAA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  <a:endParaRPr kumimoji="1" lang="en-US" altLang="zh-CN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83171" name="Text Box 3"/>
          <p:cNvSpPr txBox="1">
            <a:spLocks noChangeArrowheads="1"/>
          </p:cNvSpPr>
          <p:nvPr/>
        </p:nvSpPr>
        <p:spPr bwMode="auto">
          <a:xfrm>
            <a:off x="285750" y="428625"/>
            <a:ext cx="3952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1.  Basic Terminology</a:t>
            </a:r>
            <a:endParaRPr kumimoji="1" lang="en-US" altLang="zh-CN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83172" name="Line 4"/>
          <p:cNvSpPr>
            <a:spLocks noChangeShapeType="1"/>
          </p:cNvSpPr>
          <p:nvPr/>
        </p:nvSpPr>
        <p:spPr bwMode="auto">
          <a:xfrm flipV="1">
            <a:off x="385763" y="890588"/>
            <a:ext cx="2840037" cy="142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3173" name="Text Box 5"/>
          <p:cNvSpPr txBox="1">
            <a:spLocks noChangeArrowheads="1"/>
          </p:cNvSpPr>
          <p:nvPr/>
        </p:nvSpPr>
        <p:spPr bwMode="auto">
          <a:xfrm>
            <a:off x="468313" y="1000125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Undirected Graphs 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83174" name="Text Box 6"/>
          <p:cNvSpPr txBox="1">
            <a:spLocks noChangeArrowheads="1"/>
          </p:cNvSpPr>
          <p:nvPr/>
        </p:nvSpPr>
        <p:spPr bwMode="auto">
          <a:xfrm>
            <a:off x="642938" y="1928813"/>
            <a:ext cx="7696200" cy="4357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Vertex,  edge</a:t>
            </a:r>
            <a:endParaRPr kumimoji="1" lang="en-US" altLang="zh-CN" sz="18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Two vertices,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in an undirected graph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are called 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adjacent</a:t>
            </a:r>
            <a:r>
              <a:rPr kumimoji="1" lang="en-US" altLang="zh-CN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(or</a:t>
            </a:r>
            <a:r>
              <a:rPr kumimoji="1" lang="en-US" altLang="zh-CN" sz="1800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neighbors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) in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, if {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} is an edge of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kumimoji="1" lang="en-US" altLang="zh-CN" sz="18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An edge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connecting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is called 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incident with vertices u and v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, or is said to connect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.  </a:t>
            </a:r>
            <a:endParaRPr kumimoji="1" lang="en-US" altLang="zh-CN" sz="18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vertices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are called 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endpoints</a:t>
            </a:r>
            <a:r>
              <a:rPr kumimoji="1" lang="en-US" altLang="zh-CN" sz="1800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of edge {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}.</a:t>
            </a:r>
            <a:endParaRPr kumimoji="1" lang="en-US" altLang="zh-CN" sz="18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loop</a:t>
            </a:r>
            <a:endParaRPr kumimoji="1" lang="en-US" altLang="zh-CN" sz="18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degree of a vertex</a:t>
            </a:r>
            <a:r>
              <a:rPr kumimoji="1" lang="en-US" altLang="zh-CN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in an undirected graph is the number of edges incident with it, except that a loop at a vertex contributes </a:t>
            </a:r>
            <a:r>
              <a:rPr kumimoji="1" lang="en-US" altLang="zh-CN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twice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to the degree of that vertex</a:t>
            </a:r>
            <a:endParaRPr kumimoji="1" lang="en-US" altLang="zh-CN" sz="18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Notation: deg(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1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914400" lvl="1" indent="-457200" algn="just" eaLnBrk="1" hangingPunct="1">
              <a:spcBef>
                <a:spcPct val="3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1800" dirty="0">
                <a:latin typeface="Times New Roman" panose="02020603050405020304" pitchFamily="18" charset="0"/>
              </a:rPr>
              <a:t>If deg(</a:t>
            </a:r>
            <a:r>
              <a:rPr kumimoji="1" lang="en-US" altLang="zh-CN" sz="1800" i="1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) = 0, </a:t>
            </a:r>
            <a:r>
              <a:rPr kumimoji="1" lang="en-US" altLang="zh-CN" sz="1800" i="1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 is called 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isolated</a:t>
            </a:r>
            <a:r>
              <a:rPr kumimoji="1" lang="en-US" altLang="zh-CN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1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914400" lvl="1" indent="-457200" algn="just" eaLnBrk="1" hangingPunct="1">
              <a:spcBef>
                <a:spcPct val="3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1800" dirty="0">
                <a:latin typeface="Times New Roman" panose="02020603050405020304" pitchFamily="18" charset="0"/>
              </a:rPr>
              <a:t>If deg(</a:t>
            </a:r>
            <a:r>
              <a:rPr kumimoji="1" lang="en-US" altLang="zh-CN" sz="1800" i="1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) = 1, </a:t>
            </a:r>
            <a:r>
              <a:rPr kumimoji="1" lang="en-US" altLang="zh-CN" sz="1800" i="1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 is called 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pendant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.</a:t>
            </a:r>
            <a:endParaRPr kumimoji="1" lang="en-US" altLang="zh-CN" sz="18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5286375" y="500063"/>
            <a:ext cx="3405188" cy="1714500"/>
            <a:chOff x="3320" y="890"/>
            <a:chExt cx="2145" cy="1080"/>
          </a:xfrm>
        </p:grpSpPr>
        <p:cxnSp>
          <p:nvCxnSpPr>
            <p:cNvPr id="23561" name="AutoShape 8"/>
            <p:cNvCxnSpPr>
              <a:cxnSpLocks noChangeShapeType="1"/>
            </p:cNvCxnSpPr>
            <p:nvPr/>
          </p:nvCxnSpPr>
          <p:spPr bwMode="auto">
            <a:xfrm>
              <a:off x="3564" y="1165"/>
              <a:ext cx="0" cy="539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2" name="AutoShape 9"/>
            <p:cNvCxnSpPr>
              <a:cxnSpLocks noChangeShapeType="1"/>
            </p:cNvCxnSpPr>
            <p:nvPr/>
          </p:nvCxnSpPr>
          <p:spPr bwMode="auto">
            <a:xfrm flipH="1">
              <a:off x="3576" y="1145"/>
              <a:ext cx="888" cy="0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3" name="AutoShape 10"/>
            <p:cNvCxnSpPr>
              <a:cxnSpLocks noChangeShapeType="1"/>
            </p:cNvCxnSpPr>
            <p:nvPr/>
          </p:nvCxnSpPr>
          <p:spPr bwMode="auto">
            <a:xfrm flipH="1">
              <a:off x="3568" y="1156"/>
              <a:ext cx="908" cy="557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4" name="AutoShape 11"/>
            <p:cNvCxnSpPr>
              <a:cxnSpLocks noChangeShapeType="1"/>
            </p:cNvCxnSpPr>
            <p:nvPr/>
          </p:nvCxnSpPr>
          <p:spPr bwMode="auto">
            <a:xfrm flipH="1" flipV="1">
              <a:off x="3578" y="1717"/>
              <a:ext cx="1601" cy="17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AutoShape 12"/>
            <p:cNvCxnSpPr>
              <a:cxnSpLocks noChangeShapeType="1"/>
            </p:cNvCxnSpPr>
            <p:nvPr/>
          </p:nvCxnSpPr>
          <p:spPr bwMode="auto">
            <a:xfrm flipH="1" flipV="1">
              <a:off x="3568" y="1156"/>
              <a:ext cx="908" cy="557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6" name="AutoShape 13"/>
            <p:cNvCxnSpPr>
              <a:cxnSpLocks noChangeShapeType="1"/>
            </p:cNvCxnSpPr>
            <p:nvPr/>
          </p:nvCxnSpPr>
          <p:spPr bwMode="auto">
            <a:xfrm flipV="1">
              <a:off x="4471" y="1165"/>
              <a:ext cx="0" cy="539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7" name="Text Box 14"/>
            <p:cNvSpPr txBox="1">
              <a:spLocks noChangeArrowheads="1"/>
            </p:cNvSpPr>
            <p:nvPr/>
          </p:nvSpPr>
          <p:spPr bwMode="auto">
            <a:xfrm>
              <a:off x="3328" y="917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FF7C8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 b="0" i="1">
                <a:solidFill>
                  <a:srgbClr val="FF7C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68" name="Text Box 15"/>
            <p:cNvSpPr txBox="1">
              <a:spLocks noChangeArrowheads="1"/>
            </p:cNvSpPr>
            <p:nvPr/>
          </p:nvSpPr>
          <p:spPr bwMode="auto">
            <a:xfrm>
              <a:off x="3320" y="1553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FF7C8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800" b="0" i="1">
                <a:solidFill>
                  <a:srgbClr val="FF7C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69" name="Text Box 16"/>
            <p:cNvSpPr txBox="1">
              <a:spLocks noChangeArrowheads="1"/>
            </p:cNvSpPr>
            <p:nvPr/>
          </p:nvSpPr>
          <p:spPr bwMode="auto">
            <a:xfrm>
              <a:off x="4408" y="1643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FF7C8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800" b="0" i="1">
                <a:solidFill>
                  <a:srgbClr val="FF7C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70" name="Text Box 17"/>
            <p:cNvSpPr txBox="1">
              <a:spLocks noChangeArrowheads="1"/>
            </p:cNvSpPr>
            <p:nvPr/>
          </p:nvSpPr>
          <p:spPr bwMode="auto">
            <a:xfrm>
              <a:off x="4436" y="1089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FF7C8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800" b="0" i="1">
                <a:solidFill>
                  <a:srgbClr val="FF7C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71" name="Text Box 18"/>
            <p:cNvSpPr txBox="1">
              <a:spLocks noChangeArrowheads="1"/>
            </p:cNvSpPr>
            <p:nvPr/>
          </p:nvSpPr>
          <p:spPr bwMode="auto">
            <a:xfrm>
              <a:off x="5225" y="1553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FF7C8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800" b="0" i="1">
                <a:solidFill>
                  <a:srgbClr val="FF7C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72" name="Oval 20"/>
            <p:cNvSpPr>
              <a:spLocks noChangeArrowheads="1"/>
            </p:cNvSpPr>
            <p:nvPr/>
          </p:nvSpPr>
          <p:spPr bwMode="auto">
            <a:xfrm>
              <a:off x="4395" y="890"/>
              <a:ext cx="273" cy="265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3573" name="Oval 21"/>
            <p:cNvSpPr>
              <a:spLocks noChangeArrowheads="1"/>
            </p:cNvSpPr>
            <p:nvPr/>
          </p:nvSpPr>
          <p:spPr bwMode="auto">
            <a:xfrm>
              <a:off x="4830" y="1344"/>
              <a:ext cx="46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4863" y="1162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FF7C8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800" b="0" i="1">
                <a:solidFill>
                  <a:srgbClr val="FF7C8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83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8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83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183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183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183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183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183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183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2183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2183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2183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3171" grpId="0" autoUpdateAnimBg="0"/>
      <p:bldP spid="2183173" grpId="0" autoUpdateAnimBg="0"/>
      <p:bldP spid="2183174" grpId="0" bldLvl="2" autoUpdateAnimBg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0256D934-0C84-4D34-BE0C-8BDBE9CDA7CA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00063" y="500063"/>
            <a:ext cx="8248650" cy="1819275"/>
            <a:chOff x="336" y="384"/>
            <a:chExt cx="5175" cy="1186"/>
          </a:xfrm>
        </p:grpSpPr>
        <p:sp>
          <p:nvSpPr>
            <p:cNvPr id="25610" name="AutoShape 5"/>
            <p:cNvSpPr>
              <a:spLocks noChangeArrowheads="1"/>
            </p:cNvSpPr>
            <p:nvPr/>
          </p:nvSpPr>
          <p:spPr bwMode="auto">
            <a:xfrm>
              <a:off x="336" y="384"/>
              <a:ext cx="5175" cy="1186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</a:rPr>
                <a:t>【</a:t>
              </a:r>
              <a:r>
                <a:rPr kumimoji="1" lang="en-US" altLang="zh-CN" b="0">
                  <a:solidFill>
                    <a:srgbClr val="9933FF"/>
                  </a:solidFill>
                  <a:latin typeface="Times New Roman" panose="02020603050405020304" pitchFamily="18" charset="0"/>
                  <a:sym typeface="cajcd fnta1" pitchFamily="18" charset="2"/>
                </a:rPr>
                <a:t> </a:t>
              </a:r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</a:rPr>
                <a:t>Theorem 1】</a:t>
              </a:r>
              <a:r>
                <a:rPr kumimoji="1" lang="en-US" altLang="zh-CN">
                  <a:latin typeface="Times New Roman" panose="02020603050405020304" pitchFamily="18" charset="0"/>
                  <a:sym typeface="cajcd fnta1" pitchFamily="18" charset="2"/>
                </a:rPr>
                <a:t>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The Handshaking Theorem </a:t>
              </a:r>
              <a:endParaRPr kumimoji="1" lang="en-US" altLang="zh-CN"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Let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 = 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V, E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) be an undirected graph with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 edges.  Then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11" name="Object 6"/>
            <p:cNvGraphicFramePr>
              <a:graphicFrameLocks noChangeAspect="1"/>
            </p:cNvGraphicFramePr>
            <p:nvPr/>
          </p:nvGraphicFramePr>
          <p:xfrm>
            <a:off x="2290" y="1026"/>
            <a:ext cx="1315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4" name="公式" r:id="rId1" imgW="914400" imgH="342900" progId="Equation.3">
                    <p:embed/>
                  </p:oleObj>
                </mc:Choice>
                <mc:Fallback>
                  <p:oleObj name="公式" r:id="rId1" imgW="914400" imgH="3429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1026"/>
                          <a:ext cx="1315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0" y="342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184200" name="AutoShape 8"/>
          <p:cNvSpPr>
            <a:spLocks noChangeArrowheads="1"/>
          </p:cNvSpPr>
          <p:nvPr/>
        </p:nvSpPr>
        <p:spPr bwMode="auto">
          <a:xfrm flipV="1">
            <a:off x="1006475" y="2357438"/>
            <a:ext cx="8137525" cy="1320800"/>
          </a:xfrm>
          <a:prstGeom prst="cloudCallout">
            <a:avLst>
              <a:gd name="adj1" fmla="val -2782"/>
              <a:gd name="adj2" fmla="val 81324"/>
            </a:avLst>
          </a:prstGeom>
          <a:solidFill>
            <a:srgbClr val="CCCCFF"/>
          </a:solidFill>
          <a:ln w="9525">
            <a:solidFill>
              <a:srgbClr val="CCECFF"/>
            </a:solidFill>
            <a:round/>
          </a:ln>
        </p:spPr>
        <p:txBody>
          <a:bodyPr rot="10800000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9900FF"/>
                </a:solidFill>
                <a:latin typeface="Times New Roman" panose="02020603050405020304" pitchFamily="18" charset="0"/>
              </a:rPr>
              <a:t>The sum of the degrees over all the vertices is twice the number of edges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b="0">
                <a:latin typeface="Times New Roman" panose="02020603050405020304" pitchFamily="18" charset="0"/>
              </a:rPr>
              <a:t> </a:t>
            </a:r>
            <a:endParaRPr kumimoji="1"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2184201" name="Text Box 9"/>
          <p:cNvSpPr txBox="1">
            <a:spLocks noChangeArrowheads="1"/>
          </p:cNvSpPr>
          <p:nvPr/>
        </p:nvSpPr>
        <p:spPr bwMode="auto">
          <a:xfrm>
            <a:off x="571500" y="3786188"/>
            <a:ext cx="83058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  <a:endParaRPr lang="en-US" altLang="zh-CN" i="1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Each edge contributes twice to the degree count of all vertices.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2184202" name="Text Box 10"/>
          <p:cNvSpPr txBox="1">
            <a:spLocks noChangeArrowheads="1"/>
          </p:cNvSpPr>
          <p:nvPr/>
        </p:nvSpPr>
        <p:spPr bwMode="auto">
          <a:xfrm>
            <a:off x="571500" y="5143500"/>
            <a:ext cx="83058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endParaRPr kumimoji="1" lang="en-US" altLang="zh-CN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This applies even if multiple edges and loops are present.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25609" name="Text Box 2"/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  <a:endParaRPr kumimoji="1" lang="en-US" altLang="zh-CN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8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4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4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84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4200" grpId="0" animBg="1" autoUpdateAnimBg="0"/>
      <p:bldP spid="2184201" grpId="0" autoUpdateAnimBg="0" build="p"/>
      <p:bldP spid="218420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E9D000E4-37E6-4502-A0A3-238F7B8C8ADF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85220" name="Text Box 4"/>
          <p:cNvSpPr txBox="1">
            <a:spLocks noChangeArrowheads="1"/>
          </p:cNvSpPr>
          <p:nvPr/>
        </p:nvSpPr>
        <p:spPr bwMode="auto">
          <a:xfrm>
            <a:off x="571500" y="1071563"/>
            <a:ext cx="806608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1133475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Qusetions:</a:t>
            </a:r>
            <a:endParaRPr kumimoji="1" lang="en-US" altLang="zh-CN">
              <a:solidFill>
                <a:srgbClr val="FF66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If a graph has 5 vertices, can each vertex have degree 3? 4?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The sum is 3•5 = 15 which is an odd number.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>
                <a:solidFill>
                  <a:srgbClr val="FF9933"/>
                </a:solidFill>
                <a:latin typeface="Times New Roman" panose="02020603050405020304" pitchFamily="18" charset="0"/>
              </a:rPr>
              <a:t>Not possible.</a:t>
            </a:r>
            <a:endParaRPr kumimoji="1" lang="en-US" altLang="zh-CN">
              <a:solidFill>
                <a:srgbClr val="FF9933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The sum is 20 = 2 |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E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| and 20/2 = 10.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>
                <a:solidFill>
                  <a:srgbClr val="FF9933"/>
                </a:solidFill>
                <a:latin typeface="Times New Roman" panose="02020603050405020304" pitchFamily="18" charset="0"/>
              </a:rPr>
              <a:t>Possible.</a:t>
            </a:r>
            <a:endParaRPr kumimoji="1" lang="en-US" altLang="zh-CN">
              <a:solidFill>
                <a:srgbClr val="FF99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  <a:endParaRPr kumimoji="1" lang="en-US" altLang="zh-CN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8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8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5220" grpId="0" bldLvl="2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467CC703-4DA2-485E-B6E2-F9EB0B8BB4C9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186244" name="AutoShape 4"/>
          <p:cNvSpPr>
            <a:spLocks noChangeArrowheads="1"/>
          </p:cNvSpPr>
          <p:nvPr/>
        </p:nvSpPr>
        <p:spPr bwMode="auto">
          <a:xfrm>
            <a:off x="500063" y="571500"/>
            <a:ext cx="8215312" cy="10906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</a:rPr>
              <a:t>【</a:t>
            </a:r>
            <a:r>
              <a:rPr kumimoji="1" lang="en-US" altLang="zh-CN" b="0">
                <a:solidFill>
                  <a:srgbClr val="9900FF"/>
                </a:solidFill>
                <a:latin typeface="Times New Roman" panose="02020603050405020304" pitchFamily="18" charset="0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</a:rPr>
              <a:t>Theorem 2】</a:t>
            </a:r>
            <a:r>
              <a:rPr kumimoji="1" lang="en-US" altLang="zh-CN">
                <a:latin typeface="Times New Roman" panose="02020603050405020304" pitchFamily="18" charset="0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</a:rPr>
              <a:t>An undirected graph has an even number of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 vertices of odd degree.</a:t>
            </a:r>
            <a:r>
              <a:rPr kumimoji="1" lang="en-US" altLang="zh-CN" b="0">
                <a:latin typeface="Times New Roman" panose="02020603050405020304" pitchFamily="18" charset="0"/>
              </a:rPr>
              <a:t> </a:t>
            </a:r>
            <a:endParaRPr kumimoji="1"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2186246" name="Text Box 6"/>
          <p:cNvSpPr txBox="1">
            <a:spLocks noChangeArrowheads="1"/>
          </p:cNvSpPr>
          <p:nvPr/>
        </p:nvSpPr>
        <p:spPr bwMode="auto">
          <a:xfrm>
            <a:off x="500063" y="1785938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  <a:endParaRPr lang="en-US" altLang="zh-CN" i="1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500063" y="2357438"/>
            <a:ext cx="7910512" cy="822325"/>
            <a:chOff x="385" y="2069"/>
            <a:chExt cx="4983" cy="518"/>
          </a:xfrm>
        </p:grpSpPr>
        <p:sp>
          <p:nvSpPr>
            <p:cNvPr id="28682" name="Text Box 9"/>
            <p:cNvSpPr txBox="1">
              <a:spLocks noChangeArrowheads="1"/>
            </p:cNvSpPr>
            <p:nvPr/>
          </p:nvSpPr>
          <p:spPr bwMode="auto">
            <a:xfrm>
              <a:off x="385" y="2069"/>
              <a:ext cx="498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anose="02020603050405020304" pitchFamily="18" charset="0"/>
                  <a:sym typeface="Webdings" panose="05030102010509060703" pitchFamily="18" charset="2"/>
                </a:rPr>
                <a:t>      </a:t>
              </a:r>
              <a:r>
                <a:rPr kumimoji="1" lang="en-US" altLang="zh-CN">
                  <a:latin typeface="Times New Roman" panose="02020603050405020304" pitchFamily="18" charset="0"/>
                  <a:sym typeface="Webdings" panose="05030102010509060703" pitchFamily="18" charset="2"/>
                </a:rPr>
                <a:t>Let           be the set of vertices of even degree and the set of vertices of odd degree, respectively.</a:t>
              </a:r>
              <a:endPara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endParaRPr>
            </a:p>
          </p:txBody>
        </p:sp>
        <p:graphicFrame>
          <p:nvGraphicFramePr>
            <p:cNvPr id="28683" name="Object 10"/>
            <p:cNvGraphicFramePr>
              <a:graphicFrameLocks noChangeAspect="1"/>
            </p:cNvGraphicFramePr>
            <p:nvPr/>
          </p:nvGraphicFramePr>
          <p:xfrm>
            <a:off x="1066" y="2115"/>
            <a:ext cx="35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8" name="公式" r:id="rId1" imgW="342900" imgH="215900" progId="Equation.3">
                    <p:embed/>
                  </p:oleObj>
                </mc:Choice>
                <mc:Fallback>
                  <p:oleObj name="公式" r:id="rId1" imgW="342900" imgH="2159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115"/>
                          <a:ext cx="35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86251" name="Object 11"/>
          <p:cNvGraphicFramePr>
            <a:graphicFrameLocks noChangeAspect="1"/>
          </p:cNvGraphicFramePr>
          <p:nvPr/>
        </p:nvGraphicFramePr>
        <p:xfrm>
          <a:off x="2643188" y="3357563"/>
          <a:ext cx="29527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3" imgW="1473200" imgH="368300" progId="Equation.3">
                  <p:embed/>
                </p:oleObj>
              </mc:Choice>
              <mc:Fallback>
                <p:oleObj name="Equation" r:id="rId3" imgW="1473200" imgH="368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3357563"/>
                        <a:ext cx="295275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2"/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  <a:endParaRPr kumimoji="1" lang="en-US" altLang="zh-CN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62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6244" grpId="0" animBg="1"/>
      <p:bldP spid="218624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8D4326AB-CAF6-4093-900E-BD1EAE1D48DE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87267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3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Directed Graphs 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87268" name="Text Box 4"/>
          <p:cNvSpPr txBox="1">
            <a:spLocks noChangeArrowheads="1"/>
          </p:cNvSpPr>
          <p:nvPr/>
        </p:nvSpPr>
        <p:spPr bwMode="auto">
          <a:xfrm>
            <a:off x="179388" y="2205038"/>
            <a:ext cx="7993062" cy="2767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kumimoji="1" lang="zh-CN" altLang="en-US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Let (</a:t>
            </a:r>
            <a:r>
              <a:rPr kumimoji="1" lang="en-US" altLang="zh-CN" sz="2200" i="1" dirty="0">
                <a:latin typeface="Times New Roman" panose="02020603050405020304" pitchFamily="18" charset="0"/>
                <a:sym typeface="Symbol" panose="05050102010706020507" pitchFamily="18" charset="2"/>
              </a:rPr>
              <a:t>u, v</a:t>
            </a:r>
            <a:r>
              <a:rPr kumimoji="1"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sz="22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be an edge in </a:t>
            </a:r>
            <a:r>
              <a:rPr kumimoji="1" lang="en-US" altLang="zh-CN" sz="2200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. Then </a:t>
            </a:r>
            <a:r>
              <a:rPr kumimoji="1" lang="en-US" altLang="zh-CN" sz="2200" i="1" dirty="0">
                <a:latin typeface="Times New Roman" panose="02020603050405020304" pitchFamily="18" charset="0"/>
                <a:sym typeface="Symbol" panose="05050102010706020507" pitchFamily="18" charset="2"/>
              </a:rPr>
              <a:t>u </a:t>
            </a:r>
            <a:r>
              <a:rPr kumimoji="1"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is an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initial vertex </a:t>
            </a:r>
            <a:r>
              <a:rPr kumimoji="1"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and is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adjacent to </a:t>
            </a:r>
            <a:r>
              <a:rPr kumimoji="1" lang="en-US" altLang="zh-CN" sz="2200" i="1" dirty="0">
                <a:latin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kumimoji="1"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and </a:t>
            </a:r>
            <a:r>
              <a:rPr kumimoji="1" lang="en-US" altLang="zh-CN" sz="2200" i="1" dirty="0">
                <a:latin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kumimoji="1"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is a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terminal vertex </a:t>
            </a:r>
            <a:r>
              <a:rPr kumimoji="1"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and is</a:t>
            </a:r>
            <a:r>
              <a:rPr kumimoji="1" lang="en-US" altLang="zh-CN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adjacent from </a:t>
            </a:r>
            <a:r>
              <a:rPr kumimoji="1" lang="en-US" altLang="zh-CN" sz="2200" i="1" dirty="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1" lang="en-US" altLang="zh-CN" sz="22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      The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 degree </a:t>
            </a:r>
            <a:r>
              <a:rPr kumimoji="1"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of a vertex </a:t>
            </a:r>
            <a:r>
              <a:rPr kumimoji="1" lang="en-US" altLang="zh-CN" sz="2200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, denoted deg</a:t>
            </a:r>
            <a:r>
              <a:rPr kumimoji="1" lang="en-US" altLang="zh-CN" sz="22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200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) is the number of edges which terminate at </a:t>
            </a:r>
            <a:r>
              <a:rPr kumimoji="1" lang="en-US" altLang="zh-CN" sz="2200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kumimoji="1" lang="en-US" altLang="zh-CN" sz="22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      Similarly, the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out degree </a:t>
            </a:r>
            <a:r>
              <a:rPr kumimoji="1"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of </a:t>
            </a:r>
            <a:r>
              <a:rPr kumimoji="1" lang="en-US" altLang="zh-CN" sz="2200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, denoted deg</a:t>
            </a:r>
            <a:r>
              <a:rPr kumimoji="1" lang="en-US" altLang="zh-CN" sz="22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1"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200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), is the number of edges which initiate at </a:t>
            </a:r>
            <a:r>
              <a:rPr kumimoji="1" lang="en-US" altLang="zh-CN" sz="2200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1" lang="en-US" altLang="zh-CN" sz="22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underlying undirected graph</a:t>
            </a:r>
            <a:endParaRPr kumimoji="1" lang="en-US" altLang="zh-CN" sz="2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429125" y="428625"/>
            <a:ext cx="3405188" cy="1714500"/>
            <a:chOff x="2744" y="618"/>
            <a:chExt cx="2145" cy="1080"/>
          </a:xfrm>
        </p:grpSpPr>
        <p:cxnSp>
          <p:nvCxnSpPr>
            <p:cNvPr id="29703" name="AutoShape 6"/>
            <p:cNvCxnSpPr>
              <a:cxnSpLocks noChangeShapeType="1"/>
            </p:cNvCxnSpPr>
            <p:nvPr/>
          </p:nvCxnSpPr>
          <p:spPr bwMode="auto">
            <a:xfrm>
              <a:off x="2988" y="893"/>
              <a:ext cx="0" cy="539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4" name="AutoShape 7"/>
            <p:cNvCxnSpPr>
              <a:cxnSpLocks noChangeShapeType="1"/>
            </p:cNvCxnSpPr>
            <p:nvPr/>
          </p:nvCxnSpPr>
          <p:spPr bwMode="auto">
            <a:xfrm flipH="1">
              <a:off x="3000" y="873"/>
              <a:ext cx="888" cy="0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5" name="AutoShape 8"/>
            <p:cNvCxnSpPr>
              <a:cxnSpLocks noChangeShapeType="1"/>
            </p:cNvCxnSpPr>
            <p:nvPr/>
          </p:nvCxnSpPr>
          <p:spPr bwMode="auto">
            <a:xfrm flipH="1">
              <a:off x="2992" y="884"/>
              <a:ext cx="908" cy="557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6" name="AutoShape 9"/>
            <p:cNvCxnSpPr>
              <a:cxnSpLocks noChangeShapeType="1"/>
            </p:cNvCxnSpPr>
            <p:nvPr/>
          </p:nvCxnSpPr>
          <p:spPr bwMode="auto">
            <a:xfrm flipH="1">
              <a:off x="3002" y="1434"/>
              <a:ext cx="831" cy="11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7" name="AutoShape 10"/>
            <p:cNvCxnSpPr>
              <a:cxnSpLocks noChangeShapeType="1"/>
            </p:cNvCxnSpPr>
            <p:nvPr/>
          </p:nvCxnSpPr>
          <p:spPr bwMode="auto">
            <a:xfrm flipH="1" flipV="1">
              <a:off x="2992" y="884"/>
              <a:ext cx="908" cy="557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8" name="AutoShape 11"/>
            <p:cNvCxnSpPr>
              <a:cxnSpLocks noChangeShapeType="1"/>
            </p:cNvCxnSpPr>
            <p:nvPr/>
          </p:nvCxnSpPr>
          <p:spPr bwMode="auto">
            <a:xfrm flipV="1">
              <a:off x="3895" y="893"/>
              <a:ext cx="0" cy="539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9" name="Text Box 12"/>
            <p:cNvSpPr txBox="1">
              <a:spLocks noChangeArrowheads="1"/>
            </p:cNvSpPr>
            <p:nvPr/>
          </p:nvSpPr>
          <p:spPr bwMode="auto">
            <a:xfrm>
              <a:off x="2752" y="645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 b="0" i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0" name="Text Box 13"/>
            <p:cNvSpPr txBox="1">
              <a:spLocks noChangeArrowheads="1"/>
            </p:cNvSpPr>
            <p:nvPr/>
          </p:nvSpPr>
          <p:spPr bwMode="auto">
            <a:xfrm>
              <a:off x="2744" y="1281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800" b="0" i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1" name="Text Box 14"/>
            <p:cNvSpPr txBox="1">
              <a:spLocks noChangeArrowheads="1"/>
            </p:cNvSpPr>
            <p:nvPr/>
          </p:nvSpPr>
          <p:spPr bwMode="auto">
            <a:xfrm>
              <a:off x="3832" y="1371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800" b="0" i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2" name="Text Box 15"/>
            <p:cNvSpPr txBox="1">
              <a:spLocks noChangeArrowheads="1"/>
            </p:cNvSpPr>
            <p:nvPr/>
          </p:nvSpPr>
          <p:spPr bwMode="auto">
            <a:xfrm>
              <a:off x="3860" y="817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800" b="0" i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3" name="Text Box 16"/>
            <p:cNvSpPr txBox="1">
              <a:spLocks noChangeArrowheads="1"/>
            </p:cNvSpPr>
            <p:nvPr/>
          </p:nvSpPr>
          <p:spPr bwMode="auto">
            <a:xfrm>
              <a:off x="4649" y="1281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800" b="0" i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4" name="Oval 17"/>
            <p:cNvSpPr>
              <a:spLocks noChangeArrowheads="1"/>
            </p:cNvSpPr>
            <p:nvPr/>
          </p:nvSpPr>
          <p:spPr bwMode="auto">
            <a:xfrm>
              <a:off x="3819" y="618"/>
              <a:ext cx="273" cy="265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29715" name="AutoShape 18"/>
            <p:cNvCxnSpPr>
              <a:cxnSpLocks noChangeShapeType="1"/>
            </p:cNvCxnSpPr>
            <p:nvPr/>
          </p:nvCxnSpPr>
          <p:spPr bwMode="auto">
            <a:xfrm flipH="1">
              <a:off x="3896" y="1425"/>
              <a:ext cx="831" cy="11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6" name="Line 19"/>
            <p:cNvSpPr>
              <a:spLocks noChangeShapeType="1"/>
            </p:cNvSpPr>
            <p:nvPr/>
          </p:nvSpPr>
          <p:spPr bwMode="auto">
            <a:xfrm>
              <a:off x="3923" y="618"/>
              <a:ext cx="91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2" name="Text Box 2"/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  <a:endParaRPr kumimoji="1" lang="en-US" altLang="zh-CN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7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8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8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8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18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7267" grpId="0" autoUpdateAnimBg="0"/>
      <p:bldP spid="2187268" grpId="0" bldLvl="2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44088E04-0CE3-45A4-A978-3B1E0C220A6F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grpSp>
        <p:nvGrpSpPr>
          <p:cNvPr id="2" name="Group 20"/>
          <p:cNvGrpSpPr/>
          <p:nvPr/>
        </p:nvGrpSpPr>
        <p:grpSpPr bwMode="auto">
          <a:xfrm>
            <a:off x="428625" y="1214438"/>
            <a:ext cx="8215313" cy="1450975"/>
            <a:chOff x="336" y="384"/>
            <a:chExt cx="5175" cy="914"/>
          </a:xfrm>
        </p:grpSpPr>
        <p:sp>
          <p:nvSpPr>
            <p:cNvPr id="30725" name="AutoShape 21"/>
            <p:cNvSpPr>
              <a:spLocks noChangeArrowheads="1"/>
            </p:cNvSpPr>
            <p:nvPr/>
          </p:nvSpPr>
          <p:spPr bwMode="auto">
            <a:xfrm>
              <a:off x="336" y="384"/>
              <a:ext cx="5175" cy="91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9900CC"/>
                  </a:solidFill>
                  <a:latin typeface="Times New Roman" panose="02020603050405020304" pitchFamily="18" charset="0"/>
                </a:rPr>
                <a:t>【</a:t>
              </a:r>
              <a:r>
                <a:rPr kumimoji="1" lang="en-US" altLang="zh-CN" b="0">
                  <a:solidFill>
                    <a:srgbClr val="9900CC"/>
                  </a:solidFill>
                  <a:latin typeface="Times New Roman" panose="02020603050405020304" pitchFamily="18" charset="0"/>
                  <a:sym typeface="cajcd fnta1" pitchFamily="18" charset="2"/>
                </a:rPr>
                <a:t> </a:t>
              </a:r>
              <a:r>
                <a:rPr kumimoji="1" lang="en-US" altLang="zh-CN">
                  <a:solidFill>
                    <a:srgbClr val="9900CC"/>
                  </a:solidFill>
                  <a:latin typeface="Times New Roman" panose="02020603050405020304" pitchFamily="18" charset="0"/>
                </a:rPr>
                <a:t>Theorem 3】</a:t>
              </a:r>
              <a:r>
                <a:rPr kumimoji="1" lang="en-US" altLang="zh-CN">
                  <a:latin typeface="Times New Roman" panose="02020603050405020304" pitchFamily="18" charset="0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</a:rPr>
                <a:t>Let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G = (V, E)</a:t>
              </a:r>
              <a:r>
                <a:rPr kumimoji="1" lang="en-US" altLang="zh-CN">
                  <a:latin typeface="Times New Roman" panose="02020603050405020304" pitchFamily="18" charset="0"/>
                </a:rPr>
                <a:t> be a graph with direct edges. </a:t>
              </a:r>
              <a:endParaRPr kumimoji="1" lang="en-US" altLang="zh-CN"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</a:rPr>
                <a:t>Then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26" name="Object 22"/>
            <p:cNvGraphicFramePr>
              <a:graphicFrameLocks noChangeAspect="1"/>
            </p:cNvGraphicFramePr>
            <p:nvPr/>
          </p:nvGraphicFramePr>
          <p:xfrm>
            <a:off x="1786" y="799"/>
            <a:ext cx="1744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9" name="公式" r:id="rId1" imgW="1663700" imgH="342900" progId="Equation.3">
                    <p:embed/>
                  </p:oleObj>
                </mc:Choice>
                <mc:Fallback>
                  <p:oleObj name="公式" r:id="rId1" imgW="1663700" imgH="3429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6" y="799"/>
                          <a:ext cx="1744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  <a:endParaRPr kumimoji="1" lang="en-US" altLang="zh-CN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4F1C5558-99F8-4F7D-9537-37EF71C10BCD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88291" name="Text Box 3"/>
          <p:cNvSpPr txBox="1">
            <a:spLocks noChangeArrowheads="1"/>
          </p:cNvSpPr>
          <p:nvPr/>
        </p:nvSpPr>
        <p:spPr bwMode="auto">
          <a:xfrm>
            <a:off x="285750" y="500063"/>
            <a:ext cx="4608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2. Some Special Simple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endParaRPr kumimoji="1"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88292" name="Line 4"/>
          <p:cNvSpPr>
            <a:spLocks noChangeShapeType="1"/>
          </p:cNvSpPr>
          <p:nvPr/>
        </p:nvSpPr>
        <p:spPr bwMode="auto">
          <a:xfrm>
            <a:off x="428625" y="928688"/>
            <a:ext cx="4146550" cy="285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8293" name="Text Box 5"/>
          <p:cNvSpPr txBox="1">
            <a:spLocks noChangeArrowheads="1"/>
          </p:cNvSpPr>
          <p:nvPr/>
        </p:nvSpPr>
        <p:spPr bwMode="auto">
          <a:xfrm>
            <a:off x="285750" y="1071563"/>
            <a:ext cx="8424863" cy="1754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85775" indent="-485775" eaLnBrk="1" hangingPunct="1">
              <a:defRPr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(1) Complete Graphs - </a:t>
            </a:r>
            <a:r>
              <a:rPr kumimoji="1" lang="en-US" altLang="zh-CN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i="1" baseline="-250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:   </a:t>
            </a:r>
            <a:r>
              <a:rPr kumimoji="1" lang="en-US" altLang="zh-CN" dirty="0">
                <a:latin typeface="Times New Roman" panose="02020603050405020304" pitchFamily="18" charset="0"/>
              </a:rPr>
              <a:t>the simple graph with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marL="1133475" lvl="1" indent="-457200" eaLnBrk="1" hangingPunct="1">
              <a:defRPr/>
            </a:pPr>
            <a:r>
              <a:rPr kumimoji="1" lang="en-US" altLang="zh-CN" dirty="0">
                <a:latin typeface="Times New Roman" panose="02020603050405020304" pitchFamily="18" charset="0"/>
              </a:rPr>
              <a:t>-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</a:rPr>
              <a:t> vertices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marL="1133475" lvl="1" indent="-457200" eaLnBrk="1" hangingPunct="1">
              <a:defRPr/>
            </a:pPr>
            <a:r>
              <a:rPr kumimoji="1" lang="en-US" altLang="zh-CN" dirty="0">
                <a:latin typeface="Times New Roman" panose="02020603050405020304" pitchFamily="18" charset="0"/>
              </a:rPr>
              <a:t>- exactly one edge between every pair of distinct vertices.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marL="485775" indent="-485775"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latin typeface="Times New Roman" panose="02020603050405020304" pitchFamily="18" charset="0"/>
              </a:rPr>
              <a:t>The graphs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i="1" dirty="0" err="1">
                <a:latin typeface="Times New Roman" panose="02020603050405020304" pitchFamily="18" charset="0"/>
              </a:rPr>
              <a:t>K</a:t>
            </a:r>
            <a:r>
              <a:rPr kumimoji="1"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</a:rPr>
              <a:t> for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</a:rPr>
              <a:t>=1,2,3,4,5.</a:t>
            </a:r>
            <a:endParaRPr kumimoji="1"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188294" name="AutoShape 6"/>
          <p:cNvSpPr>
            <a:spLocks noChangeArrowheads="1"/>
          </p:cNvSpPr>
          <p:nvPr/>
        </p:nvSpPr>
        <p:spPr bwMode="auto">
          <a:xfrm>
            <a:off x="762000" y="4233863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676400" y="3167063"/>
            <a:ext cx="152400" cy="1219200"/>
            <a:chOff x="1056" y="2352"/>
            <a:chExt cx="96" cy="768"/>
          </a:xfrm>
        </p:grpSpPr>
        <p:sp>
          <p:nvSpPr>
            <p:cNvPr id="31793" name="AutoShape 8"/>
            <p:cNvSpPr>
              <a:spLocks noChangeArrowheads="1"/>
            </p:cNvSpPr>
            <p:nvPr/>
          </p:nvSpPr>
          <p:spPr bwMode="auto">
            <a:xfrm>
              <a:off x="105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94" name="AutoShape 9"/>
            <p:cNvSpPr>
              <a:spLocks noChangeArrowheads="1"/>
            </p:cNvSpPr>
            <p:nvPr/>
          </p:nvSpPr>
          <p:spPr bwMode="auto">
            <a:xfrm>
              <a:off x="105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1795" name="AutoShape 10"/>
            <p:cNvCxnSpPr>
              <a:cxnSpLocks noChangeShapeType="1"/>
              <a:stCxn id="31793" idx="0"/>
              <a:endCxn id="31794" idx="4"/>
            </p:cNvCxnSpPr>
            <p:nvPr/>
          </p:nvCxnSpPr>
          <p:spPr bwMode="auto">
            <a:xfrm flipV="1">
              <a:off x="1104" y="2448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1"/>
          <p:cNvGrpSpPr/>
          <p:nvPr/>
        </p:nvGrpSpPr>
        <p:grpSpPr bwMode="auto">
          <a:xfrm>
            <a:off x="2514600" y="3167063"/>
            <a:ext cx="1371600" cy="1219200"/>
            <a:chOff x="1584" y="2352"/>
            <a:chExt cx="864" cy="768"/>
          </a:xfrm>
        </p:grpSpPr>
        <p:sp>
          <p:nvSpPr>
            <p:cNvPr id="31787" name="AutoShape 12"/>
            <p:cNvSpPr>
              <a:spLocks noChangeArrowheads="1"/>
            </p:cNvSpPr>
            <p:nvPr/>
          </p:nvSpPr>
          <p:spPr bwMode="auto">
            <a:xfrm>
              <a:off x="1584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88" name="AutoShape 13"/>
            <p:cNvSpPr>
              <a:spLocks noChangeArrowheads="1"/>
            </p:cNvSpPr>
            <p:nvPr/>
          </p:nvSpPr>
          <p:spPr bwMode="auto">
            <a:xfrm>
              <a:off x="235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89" name="AutoShape 14"/>
            <p:cNvSpPr>
              <a:spLocks noChangeArrowheads="1"/>
            </p:cNvSpPr>
            <p:nvPr/>
          </p:nvSpPr>
          <p:spPr bwMode="auto">
            <a:xfrm>
              <a:off x="196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1790" name="AutoShape 15"/>
            <p:cNvCxnSpPr>
              <a:cxnSpLocks noChangeShapeType="1"/>
              <a:stCxn id="31787" idx="7"/>
              <a:endCxn id="31789" idx="3"/>
            </p:cNvCxnSpPr>
            <p:nvPr/>
          </p:nvCxnSpPr>
          <p:spPr bwMode="auto">
            <a:xfrm flipV="1">
              <a:off x="1666" y="2434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91" name="AutoShape 16"/>
            <p:cNvCxnSpPr>
              <a:cxnSpLocks noChangeShapeType="1"/>
              <a:stCxn id="31787" idx="6"/>
              <a:endCxn id="31788" idx="2"/>
            </p:cNvCxnSpPr>
            <p:nvPr/>
          </p:nvCxnSpPr>
          <p:spPr bwMode="auto">
            <a:xfrm>
              <a:off x="1680" y="3072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92" name="AutoShape 17"/>
            <p:cNvCxnSpPr>
              <a:cxnSpLocks noChangeShapeType="1"/>
              <a:stCxn id="31788" idx="1"/>
              <a:endCxn id="31789" idx="5"/>
            </p:cNvCxnSpPr>
            <p:nvPr/>
          </p:nvCxnSpPr>
          <p:spPr bwMode="auto">
            <a:xfrm flipH="1" flipV="1">
              <a:off x="2050" y="2434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8"/>
          <p:cNvGrpSpPr/>
          <p:nvPr/>
        </p:nvGrpSpPr>
        <p:grpSpPr bwMode="auto">
          <a:xfrm>
            <a:off x="4648200" y="3167063"/>
            <a:ext cx="1295400" cy="1219200"/>
            <a:chOff x="2928" y="2352"/>
            <a:chExt cx="816" cy="768"/>
          </a:xfrm>
        </p:grpSpPr>
        <p:sp>
          <p:nvSpPr>
            <p:cNvPr id="31777" name="AutoShape 19"/>
            <p:cNvSpPr>
              <a:spLocks noChangeArrowheads="1"/>
            </p:cNvSpPr>
            <p:nvPr/>
          </p:nvSpPr>
          <p:spPr bwMode="auto">
            <a:xfrm>
              <a:off x="292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78" name="AutoShape 20"/>
            <p:cNvSpPr>
              <a:spLocks noChangeArrowheads="1"/>
            </p:cNvSpPr>
            <p:nvPr/>
          </p:nvSpPr>
          <p:spPr bwMode="auto">
            <a:xfrm>
              <a:off x="364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79" name="AutoShape 21"/>
            <p:cNvSpPr>
              <a:spLocks noChangeArrowheads="1"/>
            </p:cNvSpPr>
            <p:nvPr/>
          </p:nvSpPr>
          <p:spPr bwMode="auto">
            <a:xfrm>
              <a:off x="292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80" name="AutoShape 22"/>
            <p:cNvSpPr>
              <a:spLocks noChangeArrowheads="1"/>
            </p:cNvSpPr>
            <p:nvPr/>
          </p:nvSpPr>
          <p:spPr bwMode="auto">
            <a:xfrm>
              <a:off x="364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1781" name="AutoShape 23"/>
            <p:cNvCxnSpPr>
              <a:cxnSpLocks noChangeShapeType="1"/>
              <a:stCxn id="31777" idx="0"/>
              <a:endCxn id="31779" idx="4"/>
            </p:cNvCxnSpPr>
            <p:nvPr/>
          </p:nvCxnSpPr>
          <p:spPr bwMode="auto">
            <a:xfrm flipV="1">
              <a:off x="2976" y="2448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2" name="AutoShape 24"/>
            <p:cNvCxnSpPr>
              <a:cxnSpLocks noChangeShapeType="1"/>
              <a:stCxn id="31779" idx="6"/>
              <a:endCxn id="31780" idx="2"/>
            </p:cNvCxnSpPr>
            <p:nvPr/>
          </p:nvCxnSpPr>
          <p:spPr bwMode="auto">
            <a:xfrm>
              <a:off x="3024" y="2400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3" name="AutoShape 25"/>
            <p:cNvCxnSpPr>
              <a:cxnSpLocks noChangeShapeType="1"/>
              <a:stCxn id="31780" idx="4"/>
              <a:endCxn id="31778" idx="0"/>
            </p:cNvCxnSpPr>
            <p:nvPr/>
          </p:nvCxnSpPr>
          <p:spPr bwMode="auto">
            <a:xfrm>
              <a:off x="3696" y="2448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4" name="AutoShape 26"/>
            <p:cNvCxnSpPr>
              <a:cxnSpLocks noChangeShapeType="1"/>
              <a:stCxn id="31777" idx="6"/>
              <a:endCxn id="31778" idx="2"/>
            </p:cNvCxnSpPr>
            <p:nvPr/>
          </p:nvCxnSpPr>
          <p:spPr bwMode="auto">
            <a:xfrm>
              <a:off x="3024" y="3072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5" name="AutoShape 27"/>
            <p:cNvCxnSpPr>
              <a:cxnSpLocks noChangeShapeType="1"/>
              <a:stCxn id="31777" idx="7"/>
              <a:endCxn id="31780" idx="3"/>
            </p:cNvCxnSpPr>
            <p:nvPr/>
          </p:nvCxnSpPr>
          <p:spPr bwMode="auto">
            <a:xfrm flipV="1">
              <a:off x="3010" y="2434"/>
              <a:ext cx="65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6" name="AutoShape 28"/>
            <p:cNvCxnSpPr>
              <a:cxnSpLocks noChangeShapeType="1"/>
              <a:stCxn id="31779" idx="5"/>
              <a:endCxn id="31778" idx="1"/>
            </p:cNvCxnSpPr>
            <p:nvPr/>
          </p:nvCxnSpPr>
          <p:spPr bwMode="auto">
            <a:xfrm>
              <a:off x="3010" y="2434"/>
              <a:ext cx="65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29"/>
          <p:cNvGrpSpPr/>
          <p:nvPr/>
        </p:nvGrpSpPr>
        <p:grpSpPr bwMode="auto">
          <a:xfrm>
            <a:off x="6705600" y="2786063"/>
            <a:ext cx="1676400" cy="1600200"/>
            <a:chOff x="4224" y="2112"/>
            <a:chExt cx="1056" cy="1008"/>
          </a:xfrm>
        </p:grpSpPr>
        <p:sp>
          <p:nvSpPr>
            <p:cNvPr id="31762" name="AutoShape 30"/>
            <p:cNvSpPr>
              <a:spLocks noChangeArrowheads="1"/>
            </p:cNvSpPr>
            <p:nvPr/>
          </p:nvSpPr>
          <p:spPr bwMode="auto">
            <a:xfrm>
              <a:off x="441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63" name="AutoShape 31"/>
            <p:cNvSpPr>
              <a:spLocks noChangeArrowheads="1"/>
            </p:cNvSpPr>
            <p:nvPr/>
          </p:nvSpPr>
          <p:spPr bwMode="auto">
            <a:xfrm>
              <a:off x="499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64" name="AutoShape 32"/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65" name="AutoShape 33"/>
            <p:cNvSpPr>
              <a:spLocks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66" name="AutoShape 34"/>
            <p:cNvSpPr>
              <a:spLocks noChangeArrowheads="1"/>
            </p:cNvSpPr>
            <p:nvPr/>
          </p:nvSpPr>
          <p:spPr bwMode="auto">
            <a:xfrm>
              <a:off x="4704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1767" name="AutoShape 35"/>
            <p:cNvCxnSpPr>
              <a:cxnSpLocks noChangeShapeType="1"/>
              <a:stCxn id="31764" idx="4"/>
              <a:endCxn id="31762" idx="1"/>
            </p:cNvCxnSpPr>
            <p:nvPr/>
          </p:nvCxnSpPr>
          <p:spPr bwMode="auto">
            <a:xfrm>
              <a:off x="4272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8" name="AutoShape 36"/>
            <p:cNvCxnSpPr>
              <a:cxnSpLocks noChangeShapeType="1"/>
              <a:stCxn id="31762" idx="6"/>
              <a:endCxn id="31763" idx="2"/>
            </p:cNvCxnSpPr>
            <p:nvPr/>
          </p:nvCxnSpPr>
          <p:spPr bwMode="auto">
            <a:xfrm>
              <a:off x="4512" y="3072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9" name="AutoShape 37"/>
            <p:cNvCxnSpPr>
              <a:cxnSpLocks noChangeShapeType="1"/>
              <a:stCxn id="31763" idx="7"/>
              <a:endCxn id="31765" idx="4"/>
            </p:cNvCxnSpPr>
            <p:nvPr/>
          </p:nvCxnSpPr>
          <p:spPr bwMode="auto">
            <a:xfrm flipV="1">
              <a:off x="507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0" name="AutoShape 38"/>
            <p:cNvCxnSpPr>
              <a:cxnSpLocks noChangeShapeType="1"/>
              <a:stCxn id="31765" idx="1"/>
              <a:endCxn id="31766" idx="5"/>
            </p:cNvCxnSpPr>
            <p:nvPr/>
          </p:nvCxnSpPr>
          <p:spPr bwMode="auto">
            <a:xfrm flipH="1" flipV="1">
              <a:off x="478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1" name="AutoShape 39"/>
            <p:cNvCxnSpPr>
              <a:cxnSpLocks noChangeShapeType="1"/>
              <a:stCxn id="31764" idx="7"/>
              <a:endCxn id="31766" idx="3"/>
            </p:cNvCxnSpPr>
            <p:nvPr/>
          </p:nvCxnSpPr>
          <p:spPr bwMode="auto">
            <a:xfrm flipV="1">
              <a:off x="430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2" name="AutoShape 40"/>
            <p:cNvCxnSpPr>
              <a:cxnSpLocks noChangeShapeType="1"/>
              <a:stCxn id="31766" idx="4"/>
              <a:endCxn id="31762" idx="0"/>
            </p:cNvCxnSpPr>
            <p:nvPr/>
          </p:nvCxnSpPr>
          <p:spPr bwMode="auto">
            <a:xfrm flipH="1">
              <a:off x="4464" y="2208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3" name="AutoShape 41"/>
            <p:cNvCxnSpPr>
              <a:cxnSpLocks noChangeShapeType="1"/>
              <a:stCxn id="31766" idx="4"/>
              <a:endCxn id="31763" idx="1"/>
            </p:cNvCxnSpPr>
            <p:nvPr/>
          </p:nvCxnSpPr>
          <p:spPr bwMode="auto">
            <a:xfrm>
              <a:off x="4752" y="2208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4" name="AutoShape 42"/>
            <p:cNvCxnSpPr>
              <a:cxnSpLocks noChangeShapeType="1"/>
              <a:stCxn id="31764" idx="6"/>
              <a:endCxn id="31765" idx="2"/>
            </p:cNvCxnSpPr>
            <p:nvPr/>
          </p:nvCxnSpPr>
          <p:spPr bwMode="auto">
            <a:xfrm>
              <a:off x="4320" y="2544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5" name="AutoShape 43"/>
            <p:cNvCxnSpPr>
              <a:cxnSpLocks noChangeShapeType="1"/>
              <a:stCxn id="31764" idx="5"/>
              <a:endCxn id="31763" idx="1"/>
            </p:cNvCxnSpPr>
            <p:nvPr/>
          </p:nvCxnSpPr>
          <p:spPr bwMode="auto">
            <a:xfrm>
              <a:off x="4306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6" name="AutoShape 44"/>
            <p:cNvCxnSpPr>
              <a:cxnSpLocks noChangeShapeType="1"/>
              <a:stCxn id="31762" idx="7"/>
              <a:endCxn id="31765" idx="3"/>
            </p:cNvCxnSpPr>
            <p:nvPr/>
          </p:nvCxnSpPr>
          <p:spPr bwMode="auto">
            <a:xfrm flipV="1">
              <a:off x="4498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88333" name="Text Box 45"/>
          <p:cNvSpPr txBox="1">
            <a:spLocks noChangeArrowheads="1"/>
          </p:cNvSpPr>
          <p:nvPr/>
        </p:nvSpPr>
        <p:spPr bwMode="auto">
          <a:xfrm>
            <a:off x="609600" y="4538663"/>
            <a:ext cx="609600" cy="4572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endParaRPr lang="en-US" altLang="zh-CN" b="0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88334" name="Text Box 46"/>
          <p:cNvSpPr txBox="1">
            <a:spLocks noChangeArrowheads="1"/>
          </p:cNvSpPr>
          <p:nvPr/>
        </p:nvSpPr>
        <p:spPr bwMode="auto">
          <a:xfrm>
            <a:off x="1447800" y="4538663"/>
            <a:ext cx="609600" cy="4572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endParaRPr lang="en-US" altLang="zh-CN" b="0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88335" name="Text Box 47"/>
          <p:cNvSpPr txBox="1">
            <a:spLocks noChangeArrowheads="1"/>
          </p:cNvSpPr>
          <p:nvPr/>
        </p:nvSpPr>
        <p:spPr bwMode="auto">
          <a:xfrm>
            <a:off x="2895600" y="4538663"/>
            <a:ext cx="609600" cy="4572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endParaRPr lang="en-US" altLang="zh-CN" b="0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88336" name="Text Box 48"/>
          <p:cNvSpPr txBox="1">
            <a:spLocks noChangeArrowheads="1"/>
          </p:cNvSpPr>
          <p:nvPr/>
        </p:nvSpPr>
        <p:spPr bwMode="auto">
          <a:xfrm>
            <a:off x="5029200" y="4538663"/>
            <a:ext cx="609600" cy="4572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  <a:endParaRPr lang="en-US" altLang="zh-CN" b="0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88337" name="Text Box 49"/>
          <p:cNvSpPr txBox="1">
            <a:spLocks noChangeArrowheads="1"/>
          </p:cNvSpPr>
          <p:nvPr/>
        </p:nvSpPr>
        <p:spPr bwMode="auto">
          <a:xfrm>
            <a:off x="7239000" y="4538663"/>
            <a:ext cx="609600" cy="4572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  <a:endParaRPr lang="en-US" altLang="zh-CN" b="0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88338" name="Text Box 50"/>
          <p:cNvSpPr txBox="1">
            <a:spLocks noChangeArrowheads="1"/>
          </p:cNvSpPr>
          <p:nvPr/>
        </p:nvSpPr>
        <p:spPr bwMode="auto">
          <a:xfrm>
            <a:off x="428625" y="5143500"/>
            <a:ext cx="8066088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Qusetion:</a:t>
            </a:r>
            <a:endParaRPr kumimoji="1" lang="en-US" altLang="zh-CN">
              <a:solidFill>
                <a:srgbClr val="FF66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30000"/>
              </a:spcBef>
            </a:pPr>
            <a:r>
              <a:rPr kumimoji="1" lang="en-US" altLang="zh-CN" b="0">
                <a:latin typeface="Times New Roman" panose="02020603050405020304" pitchFamily="18" charset="0"/>
              </a:rPr>
              <a:t>        </a:t>
            </a:r>
            <a:r>
              <a:rPr kumimoji="1" lang="en-US" altLang="zh-CN">
                <a:latin typeface="Times New Roman" panose="02020603050405020304" pitchFamily="18" charset="0"/>
              </a:rPr>
              <a:t>The number of edges in </a:t>
            </a:r>
            <a:r>
              <a:rPr kumimoji="1" lang="en-US" altLang="zh-CN" i="1">
                <a:latin typeface="Times New Roman" panose="02020603050405020304" pitchFamily="18" charset="0"/>
              </a:rPr>
              <a:t>K</a:t>
            </a:r>
            <a:r>
              <a:rPr kumimoji="1" lang="en-US" altLang="zh-CN" i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</a:rPr>
              <a:t> ?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31761" name="Text Box 2"/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  <a:endParaRPr kumimoji="1" lang="en-US" altLang="zh-CN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88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8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88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88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88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88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88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88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88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88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88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88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88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88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88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88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88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88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8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8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8291" grpId="0" autoUpdateAnimBg="0"/>
      <p:bldP spid="2188293" grpId="0" bldLvl="2" build="p"/>
      <p:bldP spid="2188294" grpId="0" animBg="1"/>
      <p:bldP spid="2188333" grpId="0" autoUpdateAnimBg="0"/>
      <p:bldP spid="2188334" grpId="0" autoUpdateAnimBg="0"/>
      <p:bldP spid="2188335" grpId="0" autoUpdateAnimBg="0"/>
      <p:bldP spid="2188336" grpId="0" autoUpdateAnimBg="0"/>
      <p:bldP spid="2188337" grpId="0" autoUpdateAnimBg="0"/>
      <p:bldP spid="2188338" grpId="0" bldLvl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D8A086E9-1EDD-4C5A-A8FD-1E35D3772CAC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49378" name="Text Box 2"/>
          <p:cNvSpPr txBox="1">
            <a:spLocks noChangeArrowheads="1"/>
          </p:cNvSpPr>
          <p:nvPr/>
        </p:nvSpPr>
        <p:spPr bwMode="auto">
          <a:xfrm>
            <a:off x="179388" y="668338"/>
            <a:ext cx="3952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Graph  Theory</a:t>
            </a:r>
            <a:endParaRPr kumimoji="1" lang="en-US" altLang="zh-CN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49379" name="Text Box 3"/>
          <p:cNvSpPr txBox="1">
            <a:spLocks noChangeArrowheads="1"/>
          </p:cNvSpPr>
          <p:nvPr/>
        </p:nvSpPr>
        <p:spPr bwMode="auto">
          <a:xfrm>
            <a:off x="201613" y="1346200"/>
            <a:ext cx="8763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9933FF"/>
                </a:solidFill>
                <a:latin typeface="Times New Roman" panose="02020603050405020304" pitchFamily="18" charset="0"/>
              </a:rPr>
              <a:t>Graph  theory</a:t>
            </a:r>
            <a:r>
              <a:rPr kumimoji="1" lang="en-US" altLang="zh-CN" b="0">
                <a:solidFill>
                  <a:srgbClr val="99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99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is an old subject with many modern applications </a:t>
            </a:r>
            <a:r>
              <a:rPr kumimoji="1" lang="en-US" altLang="zh-CN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1" lang="en-US" altLang="zh-CN">
              <a:solidFill>
                <a:schemeClr val="accent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For example, graphs can be used to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- study the structure of the World Wide Web.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- determine whether a circuit can be implemented on a planar circuit board.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- solve problems such as finding the shortest path between two cities in a transportation network.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- to schedules exams, and so on.   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149" name="Text Box 2"/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  <a:endParaRPr kumimoji="1" lang="en-US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493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937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468B482F-B395-489E-A994-97FD90FEA1CA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89315" name="Text Box 3"/>
          <p:cNvSpPr txBox="1">
            <a:spLocks noChangeArrowheads="1"/>
          </p:cNvSpPr>
          <p:nvPr/>
        </p:nvSpPr>
        <p:spPr bwMode="auto">
          <a:xfrm>
            <a:off x="357188" y="714375"/>
            <a:ext cx="84248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(2) Cycles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i="1" baseline="-25000">
                <a:solidFill>
                  <a:srgbClr val="33CC33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&gt;2) </a:t>
            </a:r>
            <a:endParaRPr kumimoji="1" lang="en-US" altLang="zh-CN">
              <a:solidFill>
                <a:srgbClr val="33CC33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accent1"/>
                </a:solidFill>
                <a:latin typeface="Times New Roman" panose="02020603050405020304" pitchFamily="18" charset="0"/>
              </a:rPr>
              <a:t>      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73100" y="2238375"/>
            <a:ext cx="1371600" cy="1219200"/>
            <a:chOff x="302" y="2366"/>
            <a:chExt cx="864" cy="768"/>
          </a:xfrm>
        </p:grpSpPr>
        <p:sp>
          <p:nvSpPr>
            <p:cNvPr id="32811" name="AutoShape 5"/>
            <p:cNvSpPr>
              <a:spLocks noChangeArrowheads="1"/>
            </p:cNvSpPr>
            <p:nvPr/>
          </p:nvSpPr>
          <p:spPr bwMode="auto">
            <a:xfrm>
              <a:off x="302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812" name="AutoShape 6"/>
            <p:cNvSpPr>
              <a:spLocks noChangeArrowheads="1"/>
            </p:cNvSpPr>
            <p:nvPr/>
          </p:nvSpPr>
          <p:spPr bwMode="auto">
            <a:xfrm>
              <a:off x="1070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813" name="AutoShape 7"/>
            <p:cNvSpPr>
              <a:spLocks noChangeArrowheads="1"/>
            </p:cNvSpPr>
            <p:nvPr/>
          </p:nvSpPr>
          <p:spPr bwMode="auto">
            <a:xfrm>
              <a:off x="686" y="236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2814" name="AutoShape 8"/>
            <p:cNvCxnSpPr>
              <a:cxnSpLocks noChangeShapeType="1"/>
              <a:stCxn id="32811" idx="7"/>
              <a:endCxn id="32813" idx="3"/>
            </p:cNvCxnSpPr>
            <p:nvPr/>
          </p:nvCxnSpPr>
          <p:spPr bwMode="auto">
            <a:xfrm flipV="1">
              <a:off x="384" y="244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15" name="AutoShape 9"/>
            <p:cNvCxnSpPr>
              <a:cxnSpLocks noChangeShapeType="1"/>
              <a:stCxn id="32811" idx="6"/>
              <a:endCxn id="32812" idx="2"/>
            </p:cNvCxnSpPr>
            <p:nvPr/>
          </p:nvCxnSpPr>
          <p:spPr bwMode="auto">
            <a:xfrm>
              <a:off x="398" y="3086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16" name="AutoShape 10"/>
            <p:cNvCxnSpPr>
              <a:cxnSpLocks noChangeShapeType="1"/>
              <a:stCxn id="32812" idx="1"/>
              <a:endCxn id="32813" idx="5"/>
            </p:cNvCxnSpPr>
            <p:nvPr/>
          </p:nvCxnSpPr>
          <p:spPr bwMode="auto">
            <a:xfrm flipH="1" flipV="1">
              <a:off x="768" y="244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1"/>
          <p:cNvGrpSpPr/>
          <p:nvPr/>
        </p:nvGrpSpPr>
        <p:grpSpPr bwMode="auto">
          <a:xfrm>
            <a:off x="2806700" y="2238375"/>
            <a:ext cx="1295400" cy="1219200"/>
            <a:chOff x="1646" y="2366"/>
            <a:chExt cx="816" cy="768"/>
          </a:xfrm>
        </p:grpSpPr>
        <p:sp>
          <p:nvSpPr>
            <p:cNvPr id="32803" name="AutoShape 12"/>
            <p:cNvSpPr>
              <a:spLocks noChangeArrowheads="1"/>
            </p:cNvSpPr>
            <p:nvPr/>
          </p:nvSpPr>
          <p:spPr bwMode="auto">
            <a:xfrm>
              <a:off x="1646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804" name="AutoShape 13"/>
            <p:cNvSpPr>
              <a:spLocks noChangeArrowheads="1"/>
            </p:cNvSpPr>
            <p:nvPr/>
          </p:nvSpPr>
          <p:spPr bwMode="auto">
            <a:xfrm>
              <a:off x="2366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805" name="AutoShape 14"/>
            <p:cNvSpPr>
              <a:spLocks noChangeArrowheads="1"/>
            </p:cNvSpPr>
            <p:nvPr/>
          </p:nvSpPr>
          <p:spPr bwMode="auto">
            <a:xfrm>
              <a:off x="1646" y="236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806" name="AutoShape 15"/>
            <p:cNvSpPr>
              <a:spLocks noChangeArrowheads="1"/>
            </p:cNvSpPr>
            <p:nvPr/>
          </p:nvSpPr>
          <p:spPr bwMode="auto">
            <a:xfrm>
              <a:off x="2366" y="236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2807" name="AutoShape 16"/>
            <p:cNvCxnSpPr>
              <a:cxnSpLocks noChangeShapeType="1"/>
              <a:stCxn id="32803" idx="0"/>
              <a:endCxn id="32805" idx="4"/>
            </p:cNvCxnSpPr>
            <p:nvPr/>
          </p:nvCxnSpPr>
          <p:spPr bwMode="auto">
            <a:xfrm flipV="1">
              <a:off x="1694" y="2462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8" name="AutoShape 17"/>
            <p:cNvCxnSpPr>
              <a:cxnSpLocks noChangeShapeType="1"/>
              <a:stCxn id="32805" idx="6"/>
              <a:endCxn id="32806" idx="2"/>
            </p:cNvCxnSpPr>
            <p:nvPr/>
          </p:nvCxnSpPr>
          <p:spPr bwMode="auto">
            <a:xfrm>
              <a:off x="1742" y="2414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9" name="AutoShape 18"/>
            <p:cNvCxnSpPr>
              <a:cxnSpLocks noChangeShapeType="1"/>
              <a:stCxn id="32806" idx="4"/>
              <a:endCxn id="32804" idx="0"/>
            </p:cNvCxnSpPr>
            <p:nvPr/>
          </p:nvCxnSpPr>
          <p:spPr bwMode="auto">
            <a:xfrm>
              <a:off x="2414" y="2462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10" name="AutoShape 19"/>
            <p:cNvCxnSpPr>
              <a:cxnSpLocks noChangeShapeType="1"/>
              <a:stCxn id="32803" idx="6"/>
              <a:endCxn id="32804" idx="2"/>
            </p:cNvCxnSpPr>
            <p:nvPr/>
          </p:nvCxnSpPr>
          <p:spPr bwMode="auto">
            <a:xfrm>
              <a:off x="1742" y="3086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0"/>
          <p:cNvGrpSpPr/>
          <p:nvPr/>
        </p:nvGrpSpPr>
        <p:grpSpPr bwMode="auto">
          <a:xfrm>
            <a:off x="4918075" y="1857375"/>
            <a:ext cx="1600200" cy="1577975"/>
            <a:chOff x="2976" y="2126"/>
            <a:chExt cx="1008" cy="994"/>
          </a:xfrm>
        </p:grpSpPr>
        <p:sp>
          <p:nvSpPr>
            <p:cNvPr id="32793" name="AutoShape 21"/>
            <p:cNvSpPr>
              <a:spLocks noChangeArrowheads="1"/>
            </p:cNvSpPr>
            <p:nvPr/>
          </p:nvSpPr>
          <p:spPr bwMode="auto">
            <a:xfrm>
              <a:off x="316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94" name="AutoShape 22"/>
            <p:cNvSpPr>
              <a:spLocks noChangeArrowheads="1"/>
            </p:cNvSpPr>
            <p:nvPr/>
          </p:nvSpPr>
          <p:spPr bwMode="auto">
            <a:xfrm>
              <a:off x="369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95" name="AutoShape 23"/>
            <p:cNvSpPr>
              <a:spLocks noChangeArrowheads="1"/>
            </p:cNvSpPr>
            <p:nvPr/>
          </p:nvSpPr>
          <p:spPr bwMode="auto">
            <a:xfrm>
              <a:off x="2976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96" name="AutoShape 24"/>
            <p:cNvSpPr>
              <a:spLocks noChangeArrowheads="1"/>
            </p:cNvSpPr>
            <p:nvPr/>
          </p:nvSpPr>
          <p:spPr bwMode="auto">
            <a:xfrm>
              <a:off x="3888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97" name="AutoShape 25"/>
            <p:cNvSpPr>
              <a:spLocks noChangeArrowheads="1"/>
            </p:cNvSpPr>
            <p:nvPr/>
          </p:nvSpPr>
          <p:spPr bwMode="auto">
            <a:xfrm>
              <a:off x="3422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2798" name="AutoShape 26"/>
            <p:cNvCxnSpPr>
              <a:cxnSpLocks noChangeShapeType="1"/>
              <a:stCxn id="32795" idx="4"/>
              <a:endCxn id="32793" idx="1"/>
            </p:cNvCxnSpPr>
            <p:nvPr/>
          </p:nvCxnSpPr>
          <p:spPr bwMode="auto">
            <a:xfrm>
              <a:off x="302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9" name="AutoShape 27"/>
            <p:cNvCxnSpPr>
              <a:cxnSpLocks noChangeShapeType="1"/>
              <a:stCxn id="32793" idx="6"/>
              <a:endCxn id="32794" idx="2"/>
            </p:cNvCxnSpPr>
            <p:nvPr/>
          </p:nvCxnSpPr>
          <p:spPr bwMode="auto">
            <a:xfrm>
              <a:off x="3264" y="3072"/>
              <a:ext cx="43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0" name="AutoShape 28"/>
            <p:cNvCxnSpPr>
              <a:cxnSpLocks noChangeShapeType="1"/>
              <a:stCxn id="32794" idx="7"/>
              <a:endCxn id="32796" idx="4"/>
            </p:cNvCxnSpPr>
            <p:nvPr/>
          </p:nvCxnSpPr>
          <p:spPr bwMode="auto">
            <a:xfrm flipV="1">
              <a:off x="3778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1" name="AutoShape 29"/>
            <p:cNvCxnSpPr>
              <a:cxnSpLocks noChangeShapeType="1"/>
              <a:stCxn id="32796" idx="1"/>
              <a:endCxn id="32797" idx="5"/>
            </p:cNvCxnSpPr>
            <p:nvPr/>
          </p:nvCxnSpPr>
          <p:spPr bwMode="auto">
            <a:xfrm flipH="1" flipV="1">
              <a:off x="3504" y="2208"/>
              <a:ext cx="39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2" name="AutoShape 30"/>
            <p:cNvCxnSpPr>
              <a:cxnSpLocks noChangeShapeType="1"/>
              <a:stCxn id="32795" idx="7"/>
              <a:endCxn id="32797" idx="3"/>
            </p:cNvCxnSpPr>
            <p:nvPr/>
          </p:nvCxnSpPr>
          <p:spPr bwMode="auto">
            <a:xfrm flipV="1">
              <a:off x="3058" y="2208"/>
              <a:ext cx="37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31"/>
          <p:cNvGrpSpPr/>
          <p:nvPr/>
        </p:nvGrpSpPr>
        <p:grpSpPr bwMode="auto">
          <a:xfrm>
            <a:off x="7127875" y="1911350"/>
            <a:ext cx="1600200" cy="1524000"/>
            <a:chOff x="4368" y="2160"/>
            <a:chExt cx="1008" cy="960"/>
          </a:xfrm>
        </p:grpSpPr>
        <p:sp>
          <p:nvSpPr>
            <p:cNvPr id="32781" name="AutoShape 32"/>
            <p:cNvSpPr>
              <a:spLocks noChangeArrowheads="1"/>
            </p:cNvSpPr>
            <p:nvPr/>
          </p:nvSpPr>
          <p:spPr bwMode="auto">
            <a:xfrm>
              <a:off x="460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82" name="AutoShape 33"/>
            <p:cNvSpPr>
              <a:spLocks noChangeArrowheads="1"/>
            </p:cNvSpPr>
            <p:nvPr/>
          </p:nvSpPr>
          <p:spPr bwMode="auto">
            <a:xfrm>
              <a:off x="5040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83" name="AutoShape 34"/>
            <p:cNvSpPr>
              <a:spLocks noChangeArrowheads="1"/>
            </p:cNvSpPr>
            <p:nvPr/>
          </p:nvSpPr>
          <p:spPr bwMode="auto">
            <a:xfrm>
              <a:off x="4368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84" name="AutoShape 35"/>
            <p:cNvSpPr>
              <a:spLocks noChangeArrowheads="1"/>
            </p:cNvSpPr>
            <p:nvPr/>
          </p:nvSpPr>
          <p:spPr bwMode="auto">
            <a:xfrm>
              <a:off x="5280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85" name="AutoShape 36"/>
            <p:cNvSpPr>
              <a:spLocks noChangeArrowheads="1"/>
            </p:cNvSpPr>
            <p:nvPr/>
          </p:nvSpPr>
          <p:spPr bwMode="auto">
            <a:xfrm>
              <a:off x="4608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2786" name="AutoShape 37"/>
            <p:cNvCxnSpPr>
              <a:cxnSpLocks noChangeShapeType="1"/>
              <a:stCxn id="32783" idx="4"/>
              <a:endCxn id="32781" idx="1"/>
            </p:cNvCxnSpPr>
            <p:nvPr/>
          </p:nvCxnSpPr>
          <p:spPr bwMode="auto">
            <a:xfrm>
              <a:off x="4416" y="2688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7" name="AutoShape 38"/>
            <p:cNvCxnSpPr>
              <a:cxnSpLocks noChangeShapeType="1"/>
              <a:stCxn id="32781" idx="6"/>
              <a:endCxn id="32782" idx="2"/>
            </p:cNvCxnSpPr>
            <p:nvPr/>
          </p:nvCxnSpPr>
          <p:spPr bwMode="auto">
            <a:xfrm>
              <a:off x="4704" y="3072"/>
              <a:ext cx="33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8" name="AutoShape 39"/>
            <p:cNvCxnSpPr>
              <a:cxnSpLocks noChangeShapeType="1"/>
              <a:stCxn id="32782" idx="7"/>
              <a:endCxn id="32784" idx="4"/>
            </p:cNvCxnSpPr>
            <p:nvPr/>
          </p:nvCxnSpPr>
          <p:spPr bwMode="auto">
            <a:xfrm flipV="1">
              <a:off x="5122" y="2688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9" name="AutoShape 40"/>
            <p:cNvCxnSpPr>
              <a:cxnSpLocks noChangeShapeType="1"/>
              <a:stCxn id="32784" idx="0"/>
              <a:endCxn id="32791" idx="5"/>
            </p:cNvCxnSpPr>
            <p:nvPr/>
          </p:nvCxnSpPr>
          <p:spPr bwMode="auto">
            <a:xfrm flipH="1" flipV="1">
              <a:off x="5122" y="2242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0" name="AutoShape 41"/>
            <p:cNvCxnSpPr>
              <a:cxnSpLocks noChangeShapeType="1"/>
              <a:stCxn id="32783" idx="0"/>
              <a:endCxn id="32785" idx="3"/>
            </p:cNvCxnSpPr>
            <p:nvPr/>
          </p:nvCxnSpPr>
          <p:spPr bwMode="auto">
            <a:xfrm flipV="1">
              <a:off x="4416" y="2242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1" name="AutoShape 42"/>
            <p:cNvSpPr>
              <a:spLocks noChangeArrowheads="1"/>
            </p:cNvSpPr>
            <p:nvPr/>
          </p:nvSpPr>
          <p:spPr bwMode="auto">
            <a:xfrm>
              <a:off x="5040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2792" name="AutoShape 43"/>
            <p:cNvCxnSpPr>
              <a:cxnSpLocks noChangeShapeType="1"/>
              <a:stCxn id="32785" idx="6"/>
              <a:endCxn id="32791" idx="2"/>
            </p:cNvCxnSpPr>
            <p:nvPr/>
          </p:nvCxnSpPr>
          <p:spPr bwMode="auto">
            <a:xfrm>
              <a:off x="4704" y="2208"/>
              <a:ext cx="33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89356" name="Text Box 44"/>
          <p:cNvSpPr txBox="1">
            <a:spLocks noChangeArrowheads="1"/>
          </p:cNvSpPr>
          <p:nvPr/>
        </p:nvSpPr>
        <p:spPr bwMode="auto">
          <a:xfrm>
            <a:off x="1108075" y="3740150"/>
            <a:ext cx="685800" cy="4572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endParaRPr lang="en-US" altLang="zh-CN" b="0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89357" name="Text Box 45"/>
          <p:cNvSpPr txBox="1">
            <a:spLocks noChangeArrowheads="1"/>
          </p:cNvSpPr>
          <p:nvPr/>
        </p:nvSpPr>
        <p:spPr bwMode="auto">
          <a:xfrm>
            <a:off x="3165475" y="3740150"/>
            <a:ext cx="685800" cy="4572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  <a:endParaRPr lang="en-US" altLang="zh-CN" b="0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89358" name="Text Box 46"/>
          <p:cNvSpPr txBox="1">
            <a:spLocks noChangeArrowheads="1"/>
          </p:cNvSpPr>
          <p:nvPr/>
        </p:nvSpPr>
        <p:spPr bwMode="auto">
          <a:xfrm>
            <a:off x="5451475" y="3740150"/>
            <a:ext cx="685800" cy="4572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  <a:endParaRPr lang="en-US" altLang="zh-CN" b="0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89359" name="Text Box 47"/>
          <p:cNvSpPr txBox="1">
            <a:spLocks noChangeArrowheads="1"/>
          </p:cNvSpPr>
          <p:nvPr/>
        </p:nvSpPr>
        <p:spPr bwMode="auto">
          <a:xfrm>
            <a:off x="7661275" y="3740150"/>
            <a:ext cx="685800" cy="4572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  <a:endParaRPr lang="en-US" altLang="zh-CN" b="0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2780" name="Text Box 2"/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  <a:endParaRPr kumimoji="1" lang="en-US" altLang="zh-CN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89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89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89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89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89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89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89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89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9315" grpId="0" bldLvl="2" build="p"/>
      <p:bldP spid="2189356" grpId="0" autoUpdateAnimBg="0"/>
      <p:bldP spid="2189357" grpId="0" autoUpdateAnimBg="0"/>
      <p:bldP spid="2189358" grpId="0" autoUpdateAnimBg="0"/>
      <p:bldP spid="218935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F682426F-1371-49E9-AB17-12D464BB885A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0339" name="Text Box 3"/>
          <p:cNvSpPr txBox="1">
            <a:spLocks noChangeArrowheads="1"/>
          </p:cNvSpPr>
          <p:nvPr/>
        </p:nvSpPr>
        <p:spPr bwMode="auto">
          <a:xfrm>
            <a:off x="285750" y="571500"/>
            <a:ext cx="84248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(3) Wheels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W</a:t>
            </a:r>
            <a:r>
              <a:rPr kumimoji="1" lang="en-US" altLang="zh-CN" i="1" baseline="-25000">
                <a:solidFill>
                  <a:srgbClr val="33CC33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 (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&gt;2)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endParaRPr kumimoji="1" lang="en-US" altLang="zh-CN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accent1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</a:rPr>
              <a:t>Add one additional vertex to the cycle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</a:rPr>
              <a:t> and add an edge from each vertex in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</a:rPr>
              <a:t> to the new vertex to produce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</a:rPr>
              <a:t>.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2190340" name="Text Box 4"/>
          <p:cNvSpPr txBox="1">
            <a:spLocks noChangeArrowheads="1"/>
          </p:cNvSpPr>
          <p:nvPr/>
        </p:nvSpPr>
        <p:spPr bwMode="auto">
          <a:xfrm>
            <a:off x="892175" y="4806950"/>
            <a:ext cx="860425" cy="4572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W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endParaRPr lang="en-US" altLang="zh-CN" b="0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90341" name="Text Box 5"/>
          <p:cNvSpPr txBox="1">
            <a:spLocks noChangeArrowheads="1"/>
          </p:cNvSpPr>
          <p:nvPr/>
        </p:nvSpPr>
        <p:spPr bwMode="auto">
          <a:xfrm>
            <a:off x="2949575" y="4806950"/>
            <a:ext cx="784225" cy="4572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W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  <a:endParaRPr lang="en-US" altLang="zh-CN" b="0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90342" name="Text Box 6"/>
          <p:cNvSpPr txBox="1">
            <a:spLocks noChangeArrowheads="1"/>
          </p:cNvSpPr>
          <p:nvPr/>
        </p:nvSpPr>
        <p:spPr bwMode="auto">
          <a:xfrm>
            <a:off x="5235575" y="4806950"/>
            <a:ext cx="784225" cy="4572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W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  <a:endParaRPr lang="en-US" altLang="zh-CN" b="0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90343" name="Text Box 7"/>
          <p:cNvSpPr txBox="1">
            <a:spLocks noChangeArrowheads="1"/>
          </p:cNvSpPr>
          <p:nvPr/>
        </p:nvSpPr>
        <p:spPr bwMode="auto">
          <a:xfrm>
            <a:off x="7445375" y="4806950"/>
            <a:ext cx="784225" cy="4572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W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  <a:endParaRPr lang="en-US" altLang="zh-CN" b="0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457200" y="3305175"/>
            <a:ext cx="1371600" cy="1219200"/>
            <a:chOff x="288" y="2256"/>
            <a:chExt cx="864" cy="768"/>
          </a:xfrm>
        </p:grpSpPr>
        <p:sp>
          <p:nvSpPr>
            <p:cNvPr id="33853" name="AutoShape 9"/>
            <p:cNvSpPr>
              <a:spLocks noChangeArrowheads="1"/>
            </p:cNvSpPr>
            <p:nvPr/>
          </p:nvSpPr>
          <p:spPr bwMode="auto">
            <a:xfrm>
              <a:off x="288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54" name="AutoShape 10"/>
            <p:cNvSpPr>
              <a:spLocks noChangeArrowheads="1"/>
            </p:cNvSpPr>
            <p:nvPr/>
          </p:nvSpPr>
          <p:spPr bwMode="auto">
            <a:xfrm>
              <a:off x="1056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55" name="AutoShape 11"/>
            <p:cNvSpPr>
              <a:spLocks noChangeArrowheads="1"/>
            </p:cNvSpPr>
            <p:nvPr/>
          </p:nvSpPr>
          <p:spPr bwMode="auto">
            <a:xfrm>
              <a:off x="67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56" name="AutoShape 12"/>
            <p:cNvCxnSpPr>
              <a:cxnSpLocks noChangeShapeType="1"/>
              <a:stCxn id="33853" idx="7"/>
              <a:endCxn id="33855" idx="3"/>
            </p:cNvCxnSpPr>
            <p:nvPr/>
          </p:nvCxnSpPr>
          <p:spPr bwMode="auto">
            <a:xfrm flipV="1">
              <a:off x="370" y="233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7" name="AutoShape 13"/>
            <p:cNvCxnSpPr>
              <a:cxnSpLocks noChangeShapeType="1"/>
              <a:stCxn id="33853" idx="6"/>
              <a:endCxn id="33854" idx="2"/>
            </p:cNvCxnSpPr>
            <p:nvPr/>
          </p:nvCxnSpPr>
          <p:spPr bwMode="auto">
            <a:xfrm>
              <a:off x="384" y="2976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8" name="AutoShape 14"/>
            <p:cNvCxnSpPr>
              <a:cxnSpLocks noChangeShapeType="1"/>
              <a:stCxn id="33854" idx="1"/>
              <a:endCxn id="33855" idx="5"/>
            </p:cNvCxnSpPr>
            <p:nvPr/>
          </p:nvCxnSpPr>
          <p:spPr bwMode="auto">
            <a:xfrm flipH="1" flipV="1">
              <a:off x="754" y="233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59" name="AutoShape 15"/>
            <p:cNvSpPr>
              <a:spLocks noChangeArrowheads="1"/>
            </p:cNvSpPr>
            <p:nvPr/>
          </p:nvSpPr>
          <p:spPr bwMode="auto">
            <a:xfrm>
              <a:off x="67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60" name="AutoShape 16"/>
            <p:cNvCxnSpPr>
              <a:cxnSpLocks noChangeShapeType="1"/>
              <a:stCxn id="33853" idx="6"/>
              <a:endCxn id="33859" idx="3"/>
            </p:cNvCxnSpPr>
            <p:nvPr/>
          </p:nvCxnSpPr>
          <p:spPr bwMode="auto">
            <a:xfrm flipV="1">
              <a:off x="384" y="2770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1" name="AutoShape 17"/>
            <p:cNvCxnSpPr>
              <a:cxnSpLocks noChangeShapeType="1"/>
              <a:stCxn id="33854" idx="2"/>
              <a:endCxn id="33859" idx="5"/>
            </p:cNvCxnSpPr>
            <p:nvPr/>
          </p:nvCxnSpPr>
          <p:spPr bwMode="auto">
            <a:xfrm flipH="1" flipV="1">
              <a:off x="754" y="2770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2" name="AutoShape 18"/>
            <p:cNvCxnSpPr>
              <a:cxnSpLocks noChangeShapeType="1"/>
              <a:stCxn id="33859" idx="0"/>
              <a:endCxn id="33855" idx="4"/>
            </p:cNvCxnSpPr>
            <p:nvPr/>
          </p:nvCxnSpPr>
          <p:spPr bwMode="auto">
            <a:xfrm flipV="1">
              <a:off x="720" y="2352"/>
              <a:ext cx="0" cy="33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9"/>
          <p:cNvGrpSpPr/>
          <p:nvPr/>
        </p:nvGrpSpPr>
        <p:grpSpPr bwMode="auto">
          <a:xfrm>
            <a:off x="2590800" y="3305175"/>
            <a:ext cx="1295400" cy="1219200"/>
            <a:chOff x="1632" y="2256"/>
            <a:chExt cx="816" cy="768"/>
          </a:xfrm>
        </p:grpSpPr>
        <p:sp>
          <p:nvSpPr>
            <p:cNvPr id="33840" name="AutoShape 20"/>
            <p:cNvSpPr>
              <a:spLocks noChangeArrowheads="1"/>
            </p:cNvSpPr>
            <p:nvPr/>
          </p:nvSpPr>
          <p:spPr bwMode="auto">
            <a:xfrm>
              <a:off x="1632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41" name="AutoShape 21"/>
            <p:cNvSpPr>
              <a:spLocks noChangeArrowheads="1"/>
            </p:cNvSpPr>
            <p:nvPr/>
          </p:nvSpPr>
          <p:spPr bwMode="auto">
            <a:xfrm>
              <a:off x="2352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42" name="AutoShape 22"/>
            <p:cNvSpPr>
              <a:spLocks noChangeArrowheads="1"/>
            </p:cNvSpPr>
            <p:nvPr/>
          </p:nvSpPr>
          <p:spPr bwMode="auto">
            <a:xfrm>
              <a:off x="163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43" name="AutoShape 23"/>
            <p:cNvSpPr>
              <a:spLocks noChangeArrowheads="1"/>
            </p:cNvSpPr>
            <p:nvPr/>
          </p:nvSpPr>
          <p:spPr bwMode="auto">
            <a:xfrm>
              <a:off x="235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44" name="AutoShape 24"/>
            <p:cNvCxnSpPr>
              <a:cxnSpLocks noChangeShapeType="1"/>
              <a:stCxn id="33840" idx="0"/>
              <a:endCxn id="33842" idx="4"/>
            </p:cNvCxnSpPr>
            <p:nvPr/>
          </p:nvCxnSpPr>
          <p:spPr bwMode="auto">
            <a:xfrm flipV="1">
              <a:off x="1680" y="2352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45" name="AutoShape 25"/>
            <p:cNvCxnSpPr>
              <a:cxnSpLocks noChangeShapeType="1"/>
              <a:stCxn id="33842" idx="6"/>
              <a:endCxn id="33843" idx="2"/>
            </p:cNvCxnSpPr>
            <p:nvPr/>
          </p:nvCxnSpPr>
          <p:spPr bwMode="auto">
            <a:xfrm>
              <a:off x="1728" y="2304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46" name="AutoShape 26"/>
            <p:cNvCxnSpPr>
              <a:cxnSpLocks noChangeShapeType="1"/>
              <a:stCxn id="33843" idx="4"/>
              <a:endCxn id="33841" idx="0"/>
            </p:cNvCxnSpPr>
            <p:nvPr/>
          </p:nvCxnSpPr>
          <p:spPr bwMode="auto">
            <a:xfrm>
              <a:off x="2400" y="2352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47" name="AutoShape 27"/>
            <p:cNvCxnSpPr>
              <a:cxnSpLocks noChangeShapeType="1"/>
              <a:stCxn id="33840" idx="6"/>
              <a:endCxn id="33841" idx="2"/>
            </p:cNvCxnSpPr>
            <p:nvPr/>
          </p:nvCxnSpPr>
          <p:spPr bwMode="auto">
            <a:xfrm>
              <a:off x="1728" y="2976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48" name="AutoShape 28"/>
            <p:cNvSpPr>
              <a:spLocks noChangeArrowheads="1"/>
            </p:cNvSpPr>
            <p:nvPr/>
          </p:nvSpPr>
          <p:spPr bwMode="auto">
            <a:xfrm>
              <a:off x="1986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49" name="AutoShape 29"/>
            <p:cNvCxnSpPr>
              <a:cxnSpLocks noChangeShapeType="1"/>
              <a:stCxn id="33840" idx="7"/>
              <a:endCxn id="33848" idx="3"/>
            </p:cNvCxnSpPr>
            <p:nvPr/>
          </p:nvCxnSpPr>
          <p:spPr bwMode="auto">
            <a:xfrm flipV="1">
              <a:off x="1714" y="2674"/>
              <a:ext cx="286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0" name="AutoShape 30"/>
            <p:cNvCxnSpPr>
              <a:cxnSpLocks noChangeShapeType="1"/>
              <a:stCxn id="33848" idx="1"/>
              <a:endCxn id="33842" idx="5"/>
            </p:cNvCxnSpPr>
            <p:nvPr/>
          </p:nvCxnSpPr>
          <p:spPr bwMode="auto">
            <a:xfrm flipH="1" flipV="1">
              <a:off x="1714" y="2338"/>
              <a:ext cx="286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1" name="AutoShape 31"/>
            <p:cNvCxnSpPr>
              <a:cxnSpLocks noChangeShapeType="1"/>
              <a:stCxn id="33848" idx="7"/>
              <a:endCxn id="33843" idx="3"/>
            </p:cNvCxnSpPr>
            <p:nvPr/>
          </p:nvCxnSpPr>
          <p:spPr bwMode="auto">
            <a:xfrm flipV="1">
              <a:off x="2068" y="2338"/>
              <a:ext cx="298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2" name="AutoShape 32"/>
            <p:cNvCxnSpPr>
              <a:cxnSpLocks noChangeShapeType="1"/>
              <a:stCxn id="33848" idx="5"/>
              <a:endCxn id="33841" idx="1"/>
            </p:cNvCxnSpPr>
            <p:nvPr/>
          </p:nvCxnSpPr>
          <p:spPr bwMode="auto">
            <a:xfrm>
              <a:off x="2068" y="2674"/>
              <a:ext cx="298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3"/>
          <p:cNvGrpSpPr/>
          <p:nvPr/>
        </p:nvGrpSpPr>
        <p:grpSpPr bwMode="auto">
          <a:xfrm>
            <a:off x="4702175" y="2924175"/>
            <a:ext cx="1600200" cy="1577975"/>
            <a:chOff x="2962" y="2016"/>
            <a:chExt cx="1008" cy="994"/>
          </a:xfrm>
        </p:grpSpPr>
        <p:sp>
          <p:nvSpPr>
            <p:cNvPr id="33824" name="AutoShape 34"/>
            <p:cNvSpPr>
              <a:spLocks noChangeArrowheads="1"/>
            </p:cNvSpPr>
            <p:nvPr/>
          </p:nvSpPr>
          <p:spPr bwMode="auto">
            <a:xfrm>
              <a:off x="3154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25" name="AutoShape 35"/>
            <p:cNvSpPr>
              <a:spLocks noChangeArrowheads="1"/>
            </p:cNvSpPr>
            <p:nvPr/>
          </p:nvSpPr>
          <p:spPr bwMode="auto">
            <a:xfrm>
              <a:off x="3682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26" name="AutoShape 36"/>
            <p:cNvSpPr>
              <a:spLocks noChangeArrowheads="1"/>
            </p:cNvSpPr>
            <p:nvPr/>
          </p:nvSpPr>
          <p:spPr bwMode="auto">
            <a:xfrm>
              <a:off x="2962" y="238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27" name="AutoShape 37"/>
            <p:cNvSpPr>
              <a:spLocks noChangeArrowheads="1"/>
            </p:cNvSpPr>
            <p:nvPr/>
          </p:nvSpPr>
          <p:spPr bwMode="auto">
            <a:xfrm>
              <a:off x="3874" y="238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28" name="AutoShape 38"/>
            <p:cNvSpPr>
              <a:spLocks noChangeArrowheads="1"/>
            </p:cNvSpPr>
            <p:nvPr/>
          </p:nvSpPr>
          <p:spPr bwMode="auto">
            <a:xfrm>
              <a:off x="3408" y="201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29" name="AutoShape 39"/>
            <p:cNvCxnSpPr>
              <a:cxnSpLocks noChangeShapeType="1"/>
              <a:stCxn id="33826" idx="4"/>
              <a:endCxn id="33824" idx="1"/>
            </p:cNvCxnSpPr>
            <p:nvPr/>
          </p:nvCxnSpPr>
          <p:spPr bwMode="auto">
            <a:xfrm>
              <a:off x="3010" y="248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0" name="AutoShape 40"/>
            <p:cNvCxnSpPr>
              <a:cxnSpLocks noChangeShapeType="1"/>
              <a:stCxn id="33824" idx="6"/>
              <a:endCxn id="33825" idx="2"/>
            </p:cNvCxnSpPr>
            <p:nvPr/>
          </p:nvCxnSpPr>
          <p:spPr bwMode="auto">
            <a:xfrm>
              <a:off x="3250" y="2962"/>
              <a:ext cx="43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1" name="AutoShape 41"/>
            <p:cNvCxnSpPr>
              <a:cxnSpLocks noChangeShapeType="1"/>
              <a:stCxn id="33825" idx="7"/>
              <a:endCxn id="33827" idx="4"/>
            </p:cNvCxnSpPr>
            <p:nvPr/>
          </p:nvCxnSpPr>
          <p:spPr bwMode="auto">
            <a:xfrm flipV="1">
              <a:off x="3764" y="248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2" name="AutoShape 42"/>
            <p:cNvCxnSpPr>
              <a:cxnSpLocks noChangeShapeType="1"/>
              <a:stCxn id="33827" idx="1"/>
              <a:endCxn id="33828" idx="5"/>
            </p:cNvCxnSpPr>
            <p:nvPr/>
          </p:nvCxnSpPr>
          <p:spPr bwMode="auto">
            <a:xfrm flipH="1" flipV="1">
              <a:off x="3490" y="2098"/>
              <a:ext cx="39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3" name="AutoShape 43"/>
            <p:cNvCxnSpPr>
              <a:cxnSpLocks noChangeShapeType="1"/>
              <a:stCxn id="33826" idx="7"/>
              <a:endCxn id="33828" idx="3"/>
            </p:cNvCxnSpPr>
            <p:nvPr/>
          </p:nvCxnSpPr>
          <p:spPr bwMode="auto">
            <a:xfrm flipV="1">
              <a:off x="3044" y="2098"/>
              <a:ext cx="37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34" name="AutoShape 44"/>
            <p:cNvSpPr>
              <a:spLocks noChangeArrowheads="1"/>
            </p:cNvSpPr>
            <p:nvPr/>
          </p:nvSpPr>
          <p:spPr bwMode="auto">
            <a:xfrm>
              <a:off x="3408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35" name="AutoShape 45"/>
            <p:cNvCxnSpPr>
              <a:cxnSpLocks noChangeShapeType="1"/>
              <a:stCxn id="33824" idx="7"/>
              <a:endCxn id="33834" idx="4"/>
            </p:cNvCxnSpPr>
            <p:nvPr/>
          </p:nvCxnSpPr>
          <p:spPr bwMode="auto">
            <a:xfrm flipV="1">
              <a:off x="3236" y="2592"/>
              <a:ext cx="220" cy="33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6" name="AutoShape 46"/>
            <p:cNvCxnSpPr>
              <a:cxnSpLocks noChangeShapeType="1"/>
              <a:stCxn id="33825" idx="1"/>
              <a:endCxn id="33834" idx="4"/>
            </p:cNvCxnSpPr>
            <p:nvPr/>
          </p:nvCxnSpPr>
          <p:spPr bwMode="auto">
            <a:xfrm flipH="1" flipV="1">
              <a:off x="3456" y="2592"/>
              <a:ext cx="240" cy="33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7" name="AutoShape 47"/>
            <p:cNvCxnSpPr>
              <a:cxnSpLocks noChangeShapeType="1"/>
              <a:stCxn id="33826" idx="5"/>
              <a:endCxn id="33834" idx="2"/>
            </p:cNvCxnSpPr>
            <p:nvPr/>
          </p:nvCxnSpPr>
          <p:spPr bwMode="auto">
            <a:xfrm>
              <a:off x="3044" y="2468"/>
              <a:ext cx="364" cy="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8" name="AutoShape 48"/>
            <p:cNvCxnSpPr>
              <a:cxnSpLocks noChangeShapeType="1"/>
              <a:stCxn id="33834" idx="6"/>
              <a:endCxn id="33827" idx="3"/>
            </p:cNvCxnSpPr>
            <p:nvPr/>
          </p:nvCxnSpPr>
          <p:spPr bwMode="auto">
            <a:xfrm flipV="1">
              <a:off x="3504" y="2468"/>
              <a:ext cx="384" cy="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9" name="AutoShape 49"/>
            <p:cNvCxnSpPr>
              <a:cxnSpLocks noChangeShapeType="1"/>
              <a:stCxn id="33834" idx="0"/>
              <a:endCxn id="33828" idx="4"/>
            </p:cNvCxnSpPr>
            <p:nvPr/>
          </p:nvCxnSpPr>
          <p:spPr bwMode="auto">
            <a:xfrm flipV="1">
              <a:off x="3456" y="2112"/>
              <a:ext cx="0" cy="38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50"/>
          <p:cNvGrpSpPr/>
          <p:nvPr/>
        </p:nvGrpSpPr>
        <p:grpSpPr bwMode="auto">
          <a:xfrm>
            <a:off x="6911975" y="2978150"/>
            <a:ext cx="1600200" cy="1524000"/>
            <a:chOff x="4354" y="2050"/>
            <a:chExt cx="1008" cy="960"/>
          </a:xfrm>
        </p:grpSpPr>
        <p:sp>
          <p:nvSpPr>
            <p:cNvPr id="33805" name="AutoShape 51"/>
            <p:cNvSpPr>
              <a:spLocks noChangeArrowheads="1"/>
            </p:cNvSpPr>
            <p:nvPr/>
          </p:nvSpPr>
          <p:spPr bwMode="auto">
            <a:xfrm>
              <a:off x="4594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06" name="AutoShape 52"/>
            <p:cNvSpPr>
              <a:spLocks noChangeArrowheads="1"/>
            </p:cNvSpPr>
            <p:nvPr/>
          </p:nvSpPr>
          <p:spPr bwMode="auto">
            <a:xfrm>
              <a:off x="5026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07" name="AutoShape 53"/>
            <p:cNvSpPr>
              <a:spLocks noChangeArrowheads="1"/>
            </p:cNvSpPr>
            <p:nvPr/>
          </p:nvSpPr>
          <p:spPr bwMode="auto">
            <a:xfrm>
              <a:off x="4354" y="24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08" name="AutoShape 54"/>
            <p:cNvSpPr>
              <a:spLocks noChangeArrowheads="1"/>
            </p:cNvSpPr>
            <p:nvPr/>
          </p:nvSpPr>
          <p:spPr bwMode="auto">
            <a:xfrm>
              <a:off x="5266" y="24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09" name="AutoShape 55"/>
            <p:cNvSpPr>
              <a:spLocks noChangeArrowheads="1"/>
            </p:cNvSpPr>
            <p:nvPr/>
          </p:nvSpPr>
          <p:spPr bwMode="auto">
            <a:xfrm>
              <a:off x="4594" y="20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10" name="AutoShape 56"/>
            <p:cNvCxnSpPr>
              <a:cxnSpLocks noChangeShapeType="1"/>
              <a:stCxn id="33807" idx="4"/>
              <a:endCxn id="33805" idx="1"/>
            </p:cNvCxnSpPr>
            <p:nvPr/>
          </p:nvCxnSpPr>
          <p:spPr bwMode="auto">
            <a:xfrm>
              <a:off x="4402" y="2578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1" name="AutoShape 57"/>
            <p:cNvCxnSpPr>
              <a:cxnSpLocks noChangeShapeType="1"/>
              <a:stCxn id="33805" idx="6"/>
              <a:endCxn id="33806" idx="2"/>
            </p:cNvCxnSpPr>
            <p:nvPr/>
          </p:nvCxnSpPr>
          <p:spPr bwMode="auto">
            <a:xfrm>
              <a:off x="4690" y="2962"/>
              <a:ext cx="33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2" name="AutoShape 58"/>
            <p:cNvCxnSpPr>
              <a:cxnSpLocks noChangeShapeType="1"/>
              <a:stCxn id="33806" idx="7"/>
              <a:endCxn id="33808" idx="4"/>
            </p:cNvCxnSpPr>
            <p:nvPr/>
          </p:nvCxnSpPr>
          <p:spPr bwMode="auto">
            <a:xfrm flipV="1">
              <a:off x="5108" y="2578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3" name="AutoShape 59"/>
            <p:cNvCxnSpPr>
              <a:cxnSpLocks noChangeShapeType="1"/>
              <a:stCxn id="33808" idx="0"/>
              <a:endCxn id="33815" idx="5"/>
            </p:cNvCxnSpPr>
            <p:nvPr/>
          </p:nvCxnSpPr>
          <p:spPr bwMode="auto">
            <a:xfrm flipH="1" flipV="1">
              <a:off x="5108" y="2132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4" name="AutoShape 60"/>
            <p:cNvCxnSpPr>
              <a:cxnSpLocks noChangeShapeType="1"/>
              <a:stCxn id="33807" idx="0"/>
              <a:endCxn id="33809" idx="3"/>
            </p:cNvCxnSpPr>
            <p:nvPr/>
          </p:nvCxnSpPr>
          <p:spPr bwMode="auto">
            <a:xfrm flipV="1">
              <a:off x="4402" y="2132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15" name="AutoShape 61"/>
            <p:cNvSpPr>
              <a:spLocks noChangeArrowheads="1"/>
            </p:cNvSpPr>
            <p:nvPr/>
          </p:nvSpPr>
          <p:spPr bwMode="auto">
            <a:xfrm>
              <a:off x="5026" y="20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16" name="AutoShape 62"/>
            <p:cNvCxnSpPr>
              <a:cxnSpLocks noChangeShapeType="1"/>
              <a:stCxn id="33809" idx="6"/>
              <a:endCxn id="33815" idx="2"/>
            </p:cNvCxnSpPr>
            <p:nvPr/>
          </p:nvCxnSpPr>
          <p:spPr bwMode="auto">
            <a:xfrm>
              <a:off x="4690" y="2098"/>
              <a:ext cx="33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17" name="AutoShape 63"/>
            <p:cNvSpPr>
              <a:spLocks noChangeArrowheads="1"/>
            </p:cNvSpPr>
            <p:nvPr/>
          </p:nvSpPr>
          <p:spPr bwMode="auto">
            <a:xfrm>
              <a:off x="4800" y="248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18" name="AutoShape 64"/>
            <p:cNvCxnSpPr>
              <a:cxnSpLocks noChangeShapeType="1"/>
              <a:stCxn id="33805" idx="7"/>
              <a:endCxn id="33817" idx="4"/>
            </p:cNvCxnSpPr>
            <p:nvPr/>
          </p:nvCxnSpPr>
          <p:spPr bwMode="auto">
            <a:xfrm flipV="1">
              <a:off x="4676" y="2580"/>
              <a:ext cx="172" cy="3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9" name="AutoShape 65"/>
            <p:cNvCxnSpPr>
              <a:cxnSpLocks noChangeShapeType="1"/>
              <a:stCxn id="33806" idx="1"/>
              <a:endCxn id="33817" idx="4"/>
            </p:cNvCxnSpPr>
            <p:nvPr/>
          </p:nvCxnSpPr>
          <p:spPr bwMode="auto">
            <a:xfrm flipH="1" flipV="1">
              <a:off x="4848" y="2580"/>
              <a:ext cx="192" cy="3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0" name="AutoShape 66"/>
            <p:cNvCxnSpPr>
              <a:cxnSpLocks noChangeShapeType="1"/>
              <a:stCxn id="33807" idx="6"/>
              <a:endCxn id="33817" idx="2"/>
            </p:cNvCxnSpPr>
            <p:nvPr/>
          </p:nvCxnSpPr>
          <p:spPr bwMode="auto">
            <a:xfrm>
              <a:off x="4450" y="2530"/>
              <a:ext cx="350" cy="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1" name="AutoShape 67"/>
            <p:cNvCxnSpPr>
              <a:cxnSpLocks noChangeShapeType="1"/>
              <a:stCxn id="33817" idx="6"/>
              <a:endCxn id="33808" idx="2"/>
            </p:cNvCxnSpPr>
            <p:nvPr/>
          </p:nvCxnSpPr>
          <p:spPr bwMode="auto">
            <a:xfrm flipV="1">
              <a:off x="4896" y="2530"/>
              <a:ext cx="370" cy="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2" name="AutoShape 68"/>
            <p:cNvCxnSpPr>
              <a:cxnSpLocks noChangeShapeType="1"/>
              <a:stCxn id="33817" idx="0"/>
              <a:endCxn id="33809" idx="5"/>
            </p:cNvCxnSpPr>
            <p:nvPr/>
          </p:nvCxnSpPr>
          <p:spPr bwMode="auto">
            <a:xfrm flipH="1" flipV="1">
              <a:off x="4676" y="2132"/>
              <a:ext cx="172" cy="3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3" name="AutoShape 69"/>
            <p:cNvCxnSpPr>
              <a:cxnSpLocks noChangeShapeType="1"/>
              <a:stCxn id="33817" idx="0"/>
              <a:endCxn id="33815" idx="3"/>
            </p:cNvCxnSpPr>
            <p:nvPr/>
          </p:nvCxnSpPr>
          <p:spPr bwMode="auto">
            <a:xfrm flipV="1">
              <a:off x="4848" y="2132"/>
              <a:ext cx="192" cy="3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804" name="Text Box 2"/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  <a:endParaRPr kumimoji="1" lang="en-US" altLang="zh-CN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90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90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90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90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90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90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90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90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0339" grpId="0" bldLvl="2" build="p"/>
      <p:bldP spid="2190340" grpId="0" autoUpdateAnimBg="0"/>
      <p:bldP spid="2190341" grpId="0" autoUpdateAnimBg="0"/>
      <p:bldP spid="2190342" grpId="0" autoUpdateAnimBg="0"/>
      <p:bldP spid="219034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227A41C4-2654-46F5-AE2A-F57D985B190A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1363" name="Text Box 3"/>
          <p:cNvSpPr txBox="1">
            <a:spLocks noChangeArrowheads="1"/>
          </p:cNvSpPr>
          <p:nvPr/>
        </p:nvSpPr>
        <p:spPr bwMode="auto">
          <a:xfrm>
            <a:off x="357188" y="642938"/>
            <a:ext cx="84248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(4)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n-Cubes</a:t>
            </a:r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i="1" baseline="-25000">
                <a:solidFill>
                  <a:srgbClr val="33CC33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 (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&gt;0)</a:t>
            </a:r>
            <a:endParaRPr kumimoji="1" lang="en-US" altLang="zh-CN">
              <a:solidFill>
                <a:srgbClr val="33CC33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accent1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</a:rPr>
              <a:t> is the graph with 2</a:t>
            </a:r>
            <a:r>
              <a:rPr kumimoji="1" lang="en-US" altLang="zh-CN" i="1" baseline="30000"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</a:rPr>
              <a:t> vertices representing bit strings of length </a:t>
            </a:r>
            <a:r>
              <a:rPr kumimoji="1" lang="en-US" altLang="zh-CN" i="1"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</a:rPr>
              <a:t>. An edge exists between two vertices that differ in exactly one bit position.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2191364" name="Text Box 4"/>
          <p:cNvSpPr txBox="1">
            <a:spLocks noChangeArrowheads="1"/>
          </p:cNvSpPr>
          <p:nvPr/>
        </p:nvSpPr>
        <p:spPr bwMode="auto">
          <a:xfrm>
            <a:off x="892175" y="4892675"/>
            <a:ext cx="685800" cy="4572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Q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endParaRPr lang="en-US" altLang="zh-CN" b="0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91365" name="Text Box 5"/>
          <p:cNvSpPr txBox="1">
            <a:spLocks noChangeArrowheads="1"/>
          </p:cNvSpPr>
          <p:nvPr/>
        </p:nvSpPr>
        <p:spPr bwMode="auto">
          <a:xfrm>
            <a:off x="3352800" y="4914900"/>
            <a:ext cx="685800" cy="4572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Q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endParaRPr lang="en-US" altLang="zh-CN" b="0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91366" name="Text Box 6"/>
          <p:cNvSpPr txBox="1">
            <a:spLocks noChangeArrowheads="1"/>
          </p:cNvSpPr>
          <p:nvPr/>
        </p:nvSpPr>
        <p:spPr bwMode="auto">
          <a:xfrm>
            <a:off x="6400800" y="4914900"/>
            <a:ext cx="685800" cy="4572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Q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endParaRPr lang="en-US" altLang="zh-CN" b="0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381000" y="4000500"/>
            <a:ext cx="1905000" cy="609600"/>
            <a:chOff x="240" y="2640"/>
            <a:chExt cx="1200" cy="384"/>
          </a:xfrm>
        </p:grpSpPr>
        <p:sp>
          <p:nvSpPr>
            <p:cNvPr id="34870" name="AutoShape 8"/>
            <p:cNvSpPr>
              <a:spLocks noChangeArrowheads="1"/>
            </p:cNvSpPr>
            <p:nvPr/>
          </p:nvSpPr>
          <p:spPr bwMode="auto">
            <a:xfrm>
              <a:off x="288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4871" name="AutoShape 9"/>
            <p:cNvSpPr>
              <a:spLocks noChangeArrowheads="1"/>
            </p:cNvSpPr>
            <p:nvPr/>
          </p:nvSpPr>
          <p:spPr bwMode="auto">
            <a:xfrm>
              <a:off x="1056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4872" name="AutoShape 10"/>
            <p:cNvCxnSpPr>
              <a:cxnSpLocks noChangeShapeType="1"/>
              <a:stCxn id="34870" idx="6"/>
              <a:endCxn id="34871" idx="2"/>
            </p:cNvCxnSpPr>
            <p:nvPr/>
          </p:nvCxnSpPr>
          <p:spPr bwMode="auto">
            <a:xfrm>
              <a:off x="384" y="2976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91371" name="Text Box 11"/>
            <p:cNvSpPr txBox="1">
              <a:spLocks noChangeArrowheads="1"/>
            </p:cNvSpPr>
            <p:nvPr/>
          </p:nvSpPr>
          <p:spPr bwMode="auto">
            <a:xfrm>
              <a:off x="240" y="2640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  <a:endPara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191372" name="Text Box 12"/>
            <p:cNvSpPr txBox="1">
              <a:spLocks noChangeArrowheads="1"/>
            </p:cNvSpPr>
            <p:nvPr/>
          </p:nvSpPr>
          <p:spPr bwMode="auto">
            <a:xfrm>
              <a:off x="1008" y="2640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2438400" y="3238500"/>
            <a:ext cx="2590800" cy="1463675"/>
            <a:chOff x="1536" y="2160"/>
            <a:chExt cx="1632" cy="922"/>
          </a:xfrm>
        </p:grpSpPr>
        <p:grpSp>
          <p:nvGrpSpPr>
            <p:cNvPr id="34857" name="Group 14"/>
            <p:cNvGrpSpPr/>
            <p:nvPr/>
          </p:nvGrpSpPr>
          <p:grpSpPr bwMode="auto">
            <a:xfrm>
              <a:off x="1872" y="2256"/>
              <a:ext cx="816" cy="768"/>
              <a:chOff x="1646" y="2366"/>
              <a:chExt cx="816" cy="768"/>
            </a:xfrm>
          </p:grpSpPr>
          <p:sp>
            <p:nvSpPr>
              <p:cNvPr id="34862" name="AutoShape 15"/>
              <p:cNvSpPr>
                <a:spLocks noChangeArrowheads="1"/>
              </p:cNvSpPr>
              <p:nvPr/>
            </p:nvSpPr>
            <p:spPr bwMode="auto">
              <a:xfrm>
                <a:off x="164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63" name="AutoShape 16"/>
              <p:cNvSpPr>
                <a:spLocks noChangeArrowheads="1"/>
              </p:cNvSpPr>
              <p:nvPr/>
            </p:nvSpPr>
            <p:spPr bwMode="auto">
              <a:xfrm>
                <a:off x="236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64" name="AutoShape 17"/>
              <p:cNvSpPr>
                <a:spLocks noChangeArrowheads="1"/>
              </p:cNvSpPr>
              <p:nvPr/>
            </p:nvSpPr>
            <p:spPr bwMode="auto">
              <a:xfrm>
                <a:off x="164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65" name="AutoShape 18"/>
              <p:cNvSpPr>
                <a:spLocks noChangeArrowheads="1"/>
              </p:cNvSpPr>
              <p:nvPr/>
            </p:nvSpPr>
            <p:spPr bwMode="auto">
              <a:xfrm>
                <a:off x="236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cxnSp>
            <p:nvCxnSpPr>
              <p:cNvPr id="34866" name="AutoShape 19"/>
              <p:cNvCxnSpPr>
                <a:cxnSpLocks noChangeShapeType="1"/>
                <a:stCxn id="34862" idx="0"/>
                <a:endCxn id="34864" idx="4"/>
              </p:cNvCxnSpPr>
              <p:nvPr/>
            </p:nvCxnSpPr>
            <p:spPr bwMode="auto">
              <a:xfrm flipV="1">
                <a:off x="169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67" name="AutoShape 20"/>
              <p:cNvCxnSpPr>
                <a:cxnSpLocks noChangeShapeType="1"/>
                <a:stCxn id="34864" idx="6"/>
                <a:endCxn id="34865" idx="2"/>
              </p:cNvCxnSpPr>
              <p:nvPr/>
            </p:nvCxnSpPr>
            <p:spPr bwMode="auto">
              <a:xfrm>
                <a:off x="1742" y="2414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68" name="AutoShape 21"/>
              <p:cNvCxnSpPr>
                <a:cxnSpLocks noChangeShapeType="1"/>
                <a:stCxn id="34865" idx="4"/>
                <a:endCxn id="34863" idx="0"/>
              </p:cNvCxnSpPr>
              <p:nvPr/>
            </p:nvCxnSpPr>
            <p:spPr bwMode="auto">
              <a:xfrm>
                <a:off x="241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69" name="AutoShape 22"/>
              <p:cNvCxnSpPr>
                <a:cxnSpLocks noChangeShapeType="1"/>
                <a:stCxn id="34862" idx="6"/>
                <a:endCxn id="34863" idx="2"/>
              </p:cNvCxnSpPr>
              <p:nvPr/>
            </p:nvCxnSpPr>
            <p:spPr bwMode="auto">
              <a:xfrm>
                <a:off x="1742" y="3086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91383" name="Text Box 23"/>
            <p:cNvSpPr txBox="1">
              <a:spLocks noChangeArrowheads="1"/>
            </p:cNvSpPr>
            <p:nvPr/>
          </p:nvSpPr>
          <p:spPr bwMode="auto">
            <a:xfrm>
              <a:off x="1536" y="283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191384" name="Text Box 24"/>
            <p:cNvSpPr txBox="1">
              <a:spLocks noChangeArrowheads="1"/>
            </p:cNvSpPr>
            <p:nvPr/>
          </p:nvSpPr>
          <p:spPr bwMode="auto">
            <a:xfrm>
              <a:off x="2736" y="283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01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191385" name="Text Box 25"/>
            <p:cNvSpPr txBox="1">
              <a:spLocks noChangeArrowheads="1"/>
            </p:cNvSpPr>
            <p:nvPr/>
          </p:nvSpPr>
          <p:spPr bwMode="auto">
            <a:xfrm>
              <a:off x="2736" y="2160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11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191386" name="Text Box 26"/>
            <p:cNvSpPr txBox="1">
              <a:spLocks noChangeArrowheads="1"/>
            </p:cNvSpPr>
            <p:nvPr/>
          </p:nvSpPr>
          <p:spPr bwMode="auto">
            <a:xfrm>
              <a:off x="1536" y="2160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7"/>
          <p:cNvGrpSpPr/>
          <p:nvPr/>
        </p:nvGrpSpPr>
        <p:grpSpPr bwMode="auto">
          <a:xfrm>
            <a:off x="5105400" y="2781300"/>
            <a:ext cx="3352800" cy="1920875"/>
            <a:chOff x="3216" y="1872"/>
            <a:chExt cx="2112" cy="1210"/>
          </a:xfrm>
        </p:grpSpPr>
        <p:grpSp>
          <p:nvGrpSpPr>
            <p:cNvPr id="34827" name="Group 28"/>
            <p:cNvGrpSpPr/>
            <p:nvPr/>
          </p:nvGrpSpPr>
          <p:grpSpPr bwMode="auto">
            <a:xfrm>
              <a:off x="3600" y="2256"/>
              <a:ext cx="816" cy="768"/>
              <a:chOff x="1646" y="2366"/>
              <a:chExt cx="816" cy="768"/>
            </a:xfrm>
          </p:grpSpPr>
          <p:sp>
            <p:nvSpPr>
              <p:cNvPr id="34849" name="AutoShape 29"/>
              <p:cNvSpPr>
                <a:spLocks noChangeArrowheads="1"/>
              </p:cNvSpPr>
              <p:nvPr/>
            </p:nvSpPr>
            <p:spPr bwMode="auto">
              <a:xfrm>
                <a:off x="164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50" name="AutoShape 30"/>
              <p:cNvSpPr>
                <a:spLocks noChangeArrowheads="1"/>
              </p:cNvSpPr>
              <p:nvPr/>
            </p:nvSpPr>
            <p:spPr bwMode="auto">
              <a:xfrm>
                <a:off x="236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51" name="AutoShape 31"/>
              <p:cNvSpPr>
                <a:spLocks noChangeArrowheads="1"/>
              </p:cNvSpPr>
              <p:nvPr/>
            </p:nvSpPr>
            <p:spPr bwMode="auto">
              <a:xfrm>
                <a:off x="164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52" name="AutoShape 32"/>
              <p:cNvSpPr>
                <a:spLocks noChangeArrowheads="1"/>
              </p:cNvSpPr>
              <p:nvPr/>
            </p:nvSpPr>
            <p:spPr bwMode="auto">
              <a:xfrm>
                <a:off x="236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cxnSp>
            <p:nvCxnSpPr>
              <p:cNvPr id="34853" name="AutoShape 33"/>
              <p:cNvCxnSpPr>
                <a:cxnSpLocks noChangeShapeType="1"/>
                <a:stCxn id="34849" idx="0"/>
                <a:endCxn id="34851" idx="4"/>
              </p:cNvCxnSpPr>
              <p:nvPr/>
            </p:nvCxnSpPr>
            <p:spPr bwMode="auto">
              <a:xfrm flipV="1">
                <a:off x="169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54" name="AutoShape 34"/>
              <p:cNvCxnSpPr>
                <a:cxnSpLocks noChangeShapeType="1"/>
                <a:stCxn id="34851" idx="6"/>
                <a:endCxn id="34852" idx="2"/>
              </p:cNvCxnSpPr>
              <p:nvPr/>
            </p:nvCxnSpPr>
            <p:spPr bwMode="auto">
              <a:xfrm>
                <a:off x="1742" y="2414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55" name="AutoShape 35"/>
              <p:cNvCxnSpPr>
                <a:cxnSpLocks noChangeShapeType="1"/>
                <a:stCxn id="34852" idx="4"/>
                <a:endCxn id="34850" idx="0"/>
              </p:cNvCxnSpPr>
              <p:nvPr/>
            </p:nvCxnSpPr>
            <p:spPr bwMode="auto">
              <a:xfrm>
                <a:off x="241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56" name="AutoShape 36"/>
              <p:cNvCxnSpPr>
                <a:cxnSpLocks noChangeShapeType="1"/>
                <a:stCxn id="34849" idx="6"/>
                <a:endCxn id="34850" idx="2"/>
              </p:cNvCxnSpPr>
              <p:nvPr/>
            </p:nvCxnSpPr>
            <p:spPr bwMode="auto">
              <a:xfrm>
                <a:off x="1742" y="3086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91397" name="Text Box 37"/>
            <p:cNvSpPr txBox="1">
              <a:spLocks noChangeArrowheads="1"/>
            </p:cNvSpPr>
            <p:nvPr/>
          </p:nvSpPr>
          <p:spPr bwMode="auto">
            <a:xfrm>
              <a:off x="3216" y="283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000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191398" name="Text Box 38"/>
            <p:cNvSpPr txBox="1">
              <a:spLocks noChangeArrowheads="1"/>
            </p:cNvSpPr>
            <p:nvPr/>
          </p:nvSpPr>
          <p:spPr bwMode="auto">
            <a:xfrm>
              <a:off x="4464" y="283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001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191399" name="Text Box 39"/>
            <p:cNvSpPr txBox="1">
              <a:spLocks noChangeArrowheads="1"/>
            </p:cNvSpPr>
            <p:nvPr/>
          </p:nvSpPr>
          <p:spPr bwMode="auto">
            <a:xfrm>
              <a:off x="4368" y="2208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101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191400" name="Text Box 40"/>
            <p:cNvSpPr txBox="1">
              <a:spLocks noChangeArrowheads="1"/>
            </p:cNvSpPr>
            <p:nvPr/>
          </p:nvSpPr>
          <p:spPr bwMode="auto">
            <a:xfrm>
              <a:off x="3216" y="2160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100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pSp>
          <p:nvGrpSpPr>
            <p:cNvPr id="34832" name="Group 41"/>
            <p:cNvGrpSpPr/>
            <p:nvPr/>
          </p:nvGrpSpPr>
          <p:grpSpPr bwMode="auto">
            <a:xfrm>
              <a:off x="4032" y="1968"/>
              <a:ext cx="816" cy="768"/>
              <a:chOff x="1646" y="2366"/>
              <a:chExt cx="816" cy="768"/>
            </a:xfrm>
          </p:grpSpPr>
          <p:sp>
            <p:nvSpPr>
              <p:cNvPr id="34841" name="AutoShape 42"/>
              <p:cNvSpPr>
                <a:spLocks noChangeArrowheads="1"/>
              </p:cNvSpPr>
              <p:nvPr/>
            </p:nvSpPr>
            <p:spPr bwMode="auto">
              <a:xfrm>
                <a:off x="164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42" name="AutoShape 43"/>
              <p:cNvSpPr>
                <a:spLocks noChangeArrowheads="1"/>
              </p:cNvSpPr>
              <p:nvPr/>
            </p:nvSpPr>
            <p:spPr bwMode="auto">
              <a:xfrm>
                <a:off x="236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43" name="AutoShape 44"/>
              <p:cNvSpPr>
                <a:spLocks noChangeArrowheads="1"/>
              </p:cNvSpPr>
              <p:nvPr/>
            </p:nvSpPr>
            <p:spPr bwMode="auto">
              <a:xfrm>
                <a:off x="164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44" name="AutoShape 45"/>
              <p:cNvSpPr>
                <a:spLocks noChangeArrowheads="1"/>
              </p:cNvSpPr>
              <p:nvPr/>
            </p:nvSpPr>
            <p:spPr bwMode="auto">
              <a:xfrm>
                <a:off x="236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cxnSp>
            <p:nvCxnSpPr>
              <p:cNvPr id="34845" name="AutoShape 46"/>
              <p:cNvCxnSpPr>
                <a:cxnSpLocks noChangeShapeType="1"/>
                <a:stCxn id="34841" idx="0"/>
                <a:endCxn id="34843" idx="4"/>
              </p:cNvCxnSpPr>
              <p:nvPr/>
            </p:nvCxnSpPr>
            <p:spPr bwMode="auto">
              <a:xfrm flipV="1">
                <a:off x="169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46" name="AutoShape 47"/>
              <p:cNvCxnSpPr>
                <a:cxnSpLocks noChangeShapeType="1"/>
                <a:stCxn id="34843" idx="6"/>
                <a:endCxn id="34844" idx="2"/>
              </p:cNvCxnSpPr>
              <p:nvPr/>
            </p:nvCxnSpPr>
            <p:spPr bwMode="auto">
              <a:xfrm>
                <a:off x="1742" y="2414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47" name="AutoShape 48"/>
              <p:cNvCxnSpPr>
                <a:cxnSpLocks noChangeShapeType="1"/>
                <a:stCxn id="34844" idx="4"/>
                <a:endCxn id="34842" idx="0"/>
              </p:cNvCxnSpPr>
              <p:nvPr/>
            </p:nvCxnSpPr>
            <p:spPr bwMode="auto">
              <a:xfrm>
                <a:off x="241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48" name="AutoShape 49"/>
              <p:cNvCxnSpPr>
                <a:cxnSpLocks noChangeShapeType="1"/>
                <a:stCxn id="34841" idx="6"/>
                <a:endCxn id="34842" idx="2"/>
              </p:cNvCxnSpPr>
              <p:nvPr/>
            </p:nvCxnSpPr>
            <p:spPr bwMode="auto">
              <a:xfrm>
                <a:off x="1742" y="3086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91410" name="Text Box 50"/>
            <p:cNvSpPr txBox="1">
              <a:spLocks noChangeArrowheads="1"/>
            </p:cNvSpPr>
            <p:nvPr/>
          </p:nvSpPr>
          <p:spPr bwMode="auto">
            <a:xfrm>
              <a:off x="3696" y="2496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010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191411" name="Text Box 51"/>
            <p:cNvSpPr txBox="1">
              <a:spLocks noChangeArrowheads="1"/>
            </p:cNvSpPr>
            <p:nvPr/>
          </p:nvSpPr>
          <p:spPr bwMode="auto">
            <a:xfrm>
              <a:off x="4896" y="2544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011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191412" name="Text Box 52"/>
            <p:cNvSpPr txBox="1">
              <a:spLocks noChangeArrowheads="1"/>
            </p:cNvSpPr>
            <p:nvPr/>
          </p:nvSpPr>
          <p:spPr bwMode="auto">
            <a:xfrm>
              <a:off x="4896" y="187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111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191413" name="Text Box 53"/>
            <p:cNvSpPr txBox="1">
              <a:spLocks noChangeArrowheads="1"/>
            </p:cNvSpPr>
            <p:nvPr/>
          </p:nvSpPr>
          <p:spPr bwMode="auto">
            <a:xfrm>
              <a:off x="3696" y="187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110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cxnSp>
          <p:nvCxnSpPr>
            <p:cNvPr id="34837" name="AutoShape 54"/>
            <p:cNvCxnSpPr>
              <a:cxnSpLocks noChangeShapeType="1"/>
              <a:stCxn id="34851" idx="7"/>
              <a:endCxn id="34843" idx="3"/>
            </p:cNvCxnSpPr>
            <p:nvPr/>
          </p:nvCxnSpPr>
          <p:spPr bwMode="auto">
            <a:xfrm flipV="1">
              <a:off x="3682" y="2050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8" name="AutoShape 55"/>
            <p:cNvCxnSpPr>
              <a:cxnSpLocks noChangeShapeType="1"/>
              <a:stCxn id="34852" idx="7"/>
              <a:endCxn id="34844" idx="3"/>
            </p:cNvCxnSpPr>
            <p:nvPr/>
          </p:nvCxnSpPr>
          <p:spPr bwMode="auto">
            <a:xfrm flipV="1">
              <a:off x="4402" y="2050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9" name="AutoShape 56"/>
            <p:cNvCxnSpPr>
              <a:cxnSpLocks noChangeShapeType="1"/>
              <a:stCxn id="34850" idx="7"/>
              <a:endCxn id="34842" idx="3"/>
            </p:cNvCxnSpPr>
            <p:nvPr/>
          </p:nvCxnSpPr>
          <p:spPr bwMode="auto">
            <a:xfrm flipV="1">
              <a:off x="4402" y="2722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0" name="AutoShape 57"/>
            <p:cNvCxnSpPr>
              <a:cxnSpLocks noChangeShapeType="1"/>
              <a:stCxn id="34849" idx="7"/>
              <a:endCxn id="34841" idx="3"/>
            </p:cNvCxnSpPr>
            <p:nvPr/>
          </p:nvCxnSpPr>
          <p:spPr bwMode="auto">
            <a:xfrm flipV="1">
              <a:off x="3682" y="2722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826" name="Text Box 2"/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  <a:endParaRPr kumimoji="1" lang="en-US" altLang="zh-CN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9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9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9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9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91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9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63" grpId="0" bldLvl="2" build="p"/>
      <p:bldP spid="2191364" grpId="0" autoUpdateAnimBg="0"/>
      <p:bldP spid="2191365" grpId="0" autoUpdateAnimBg="0"/>
      <p:bldP spid="219136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ABB7D02E-B9BD-42CB-8D50-EAB7B48D9223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2387" name="Text Box 3"/>
          <p:cNvSpPr txBox="1">
            <a:spLocks noChangeArrowheads="1"/>
          </p:cNvSpPr>
          <p:nvPr/>
        </p:nvSpPr>
        <p:spPr bwMode="auto">
          <a:xfrm>
            <a:off x="357188" y="1143000"/>
            <a:ext cx="8424862" cy="2282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A simple graph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is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bipartite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can be partitioned into two disjoint subsets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kumimoji="1"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kumimoji="1"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such that every edge connects a vertex in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kumimoji="1"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and a vertex in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kumimoji="1"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485775" indent="-485775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Note: </a:t>
            </a:r>
            <a:endParaRPr kumimoji="1"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marL="485775" indent="-485775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There are no edges which connect vertices in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kumimoji="1"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or in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kumimoji="1"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92388" name="Text Box 4"/>
          <p:cNvSpPr txBox="1">
            <a:spLocks noChangeArrowheads="1"/>
          </p:cNvSpPr>
          <p:nvPr/>
        </p:nvSpPr>
        <p:spPr bwMode="auto">
          <a:xfrm>
            <a:off x="571500" y="3571875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For example,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714625" y="4214813"/>
            <a:ext cx="2819400" cy="1676400"/>
            <a:chOff x="1701" y="2795"/>
            <a:chExt cx="1776" cy="1056"/>
          </a:xfrm>
        </p:grpSpPr>
        <p:sp>
          <p:nvSpPr>
            <p:cNvPr id="36878" name="Line 6"/>
            <p:cNvSpPr>
              <a:spLocks noChangeShapeType="1"/>
            </p:cNvSpPr>
            <p:nvPr/>
          </p:nvSpPr>
          <p:spPr bwMode="auto">
            <a:xfrm>
              <a:off x="2304" y="2838"/>
              <a:ext cx="1039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Line 7"/>
            <p:cNvSpPr>
              <a:spLocks noChangeShapeType="1"/>
            </p:cNvSpPr>
            <p:nvPr/>
          </p:nvSpPr>
          <p:spPr bwMode="auto">
            <a:xfrm flipH="1">
              <a:off x="1810" y="2838"/>
              <a:ext cx="494" cy="49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Line 8"/>
            <p:cNvSpPr>
              <a:spLocks noChangeShapeType="1"/>
            </p:cNvSpPr>
            <p:nvPr/>
          </p:nvSpPr>
          <p:spPr bwMode="auto">
            <a:xfrm>
              <a:off x="1785" y="3380"/>
              <a:ext cx="1558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Line 9"/>
            <p:cNvSpPr>
              <a:spLocks noChangeShapeType="1"/>
            </p:cNvSpPr>
            <p:nvPr/>
          </p:nvSpPr>
          <p:spPr bwMode="auto">
            <a:xfrm flipH="1">
              <a:off x="3418" y="2928"/>
              <a:ext cx="0" cy="40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Line 10"/>
            <p:cNvSpPr>
              <a:spLocks noChangeShapeType="1"/>
            </p:cNvSpPr>
            <p:nvPr/>
          </p:nvSpPr>
          <p:spPr bwMode="auto">
            <a:xfrm>
              <a:off x="1785" y="3380"/>
              <a:ext cx="519" cy="40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3" name="Line 11"/>
            <p:cNvSpPr>
              <a:spLocks noChangeShapeType="1"/>
            </p:cNvSpPr>
            <p:nvPr/>
          </p:nvSpPr>
          <p:spPr bwMode="auto">
            <a:xfrm flipH="1">
              <a:off x="2354" y="2849"/>
              <a:ext cx="1089" cy="915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4" name="Oval 12"/>
            <p:cNvSpPr>
              <a:spLocks noChangeArrowheads="1"/>
            </p:cNvSpPr>
            <p:nvPr/>
          </p:nvSpPr>
          <p:spPr bwMode="auto">
            <a:xfrm>
              <a:off x="1701" y="3316"/>
              <a:ext cx="109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85" name="Oval 13"/>
            <p:cNvSpPr>
              <a:spLocks noChangeArrowheads="1"/>
            </p:cNvSpPr>
            <p:nvPr/>
          </p:nvSpPr>
          <p:spPr bwMode="auto">
            <a:xfrm>
              <a:off x="3368" y="3335"/>
              <a:ext cx="109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86" name="Oval 14"/>
            <p:cNvSpPr>
              <a:spLocks noChangeArrowheads="1"/>
            </p:cNvSpPr>
            <p:nvPr/>
          </p:nvSpPr>
          <p:spPr bwMode="auto">
            <a:xfrm>
              <a:off x="3368" y="2795"/>
              <a:ext cx="109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87" name="Oval 15"/>
            <p:cNvSpPr>
              <a:spLocks noChangeArrowheads="1"/>
            </p:cNvSpPr>
            <p:nvPr/>
          </p:nvSpPr>
          <p:spPr bwMode="auto">
            <a:xfrm>
              <a:off x="2254" y="2795"/>
              <a:ext cx="109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88" name="Oval 16"/>
            <p:cNvSpPr>
              <a:spLocks noChangeArrowheads="1"/>
            </p:cNvSpPr>
            <p:nvPr/>
          </p:nvSpPr>
          <p:spPr bwMode="auto">
            <a:xfrm>
              <a:off x="2307" y="3753"/>
              <a:ext cx="109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2192401" name="Text Box 17"/>
          <p:cNvSpPr txBox="1">
            <a:spLocks noChangeArrowheads="1"/>
          </p:cNvSpPr>
          <p:nvPr/>
        </p:nvSpPr>
        <p:spPr bwMode="auto">
          <a:xfrm>
            <a:off x="214313" y="500063"/>
            <a:ext cx="3952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3. Bipartite Graphs</a:t>
            </a:r>
            <a:endParaRPr kumimoji="1" lang="en-US" altLang="zh-CN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92402" name="Line 18"/>
          <p:cNvSpPr>
            <a:spLocks noChangeShapeType="1"/>
          </p:cNvSpPr>
          <p:nvPr/>
        </p:nvSpPr>
        <p:spPr bwMode="auto">
          <a:xfrm flipV="1">
            <a:off x="357188" y="928688"/>
            <a:ext cx="2840037" cy="142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857625" y="5643563"/>
            <a:ext cx="685800" cy="4572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  <a:endParaRPr lang="en-US" altLang="zh-CN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5429250" y="3857625"/>
            <a:ext cx="685800" cy="4572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endParaRPr lang="en-US" altLang="zh-CN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500688" y="5000625"/>
            <a:ext cx="685800" cy="4572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endParaRPr lang="en-US" altLang="zh-CN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214688" y="3929063"/>
            <a:ext cx="685800" cy="4572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endParaRPr lang="en-US" altLang="zh-CN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357438" y="5214938"/>
            <a:ext cx="685800" cy="4572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  <a:endParaRPr lang="en-US" altLang="zh-CN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6877" name="Text Box 2"/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  <a:endParaRPr kumimoji="1" lang="en-US" altLang="zh-CN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2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9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9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92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2387" grpId="0" bldLvl="2" build="p"/>
      <p:bldP spid="2192388" grpId="0" autoUpdateAnimBg="0"/>
      <p:bldP spid="2192401" grpId="0" autoUpdateAnimBg="0"/>
      <p:bldP spid="20" grpId="0"/>
      <p:bldP spid="21" grpId="0"/>
      <p:bldP spid="22" grpId="0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B6C2BBC7-4A46-4F1A-85B6-8E6DDD11DB30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341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bipartite?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124075" y="1989138"/>
            <a:ext cx="2514600" cy="1371600"/>
            <a:chOff x="96" y="960"/>
            <a:chExt cx="1584" cy="864"/>
          </a:xfrm>
        </p:grpSpPr>
        <p:grpSp>
          <p:nvGrpSpPr>
            <p:cNvPr id="37895" name="Group 5"/>
            <p:cNvGrpSpPr/>
            <p:nvPr/>
          </p:nvGrpSpPr>
          <p:grpSpPr bwMode="auto">
            <a:xfrm>
              <a:off x="384" y="1056"/>
              <a:ext cx="864" cy="768"/>
              <a:chOff x="302" y="2366"/>
              <a:chExt cx="864" cy="768"/>
            </a:xfrm>
          </p:grpSpPr>
          <p:sp>
            <p:nvSpPr>
              <p:cNvPr id="37899" name="AutoShape 6"/>
              <p:cNvSpPr>
                <a:spLocks noChangeArrowheads="1"/>
              </p:cNvSpPr>
              <p:nvPr/>
            </p:nvSpPr>
            <p:spPr bwMode="auto">
              <a:xfrm>
                <a:off x="302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7900" name="AutoShape 7"/>
              <p:cNvSpPr>
                <a:spLocks noChangeArrowheads="1"/>
              </p:cNvSpPr>
              <p:nvPr/>
            </p:nvSpPr>
            <p:spPr bwMode="auto">
              <a:xfrm>
                <a:off x="1070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7901" name="AutoShape 8"/>
              <p:cNvSpPr>
                <a:spLocks noChangeArrowheads="1"/>
              </p:cNvSpPr>
              <p:nvPr/>
            </p:nvSpPr>
            <p:spPr bwMode="auto">
              <a:xfrm>
                <a:off x="68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cxnSp>
            <p:nvCxnSpPr>
              <p:cNvPr id="37902" name="AutoShape 9"/>
              <p:cNvCxnSpPr>
                <a:cxnSpLocks noChangeShapeType="1"/>
                <a:stCxn id="37899" idx="7"/>
                <a:endCxn id="37901" idx="3"/>
              </p:cNvCxnSpPr>
              <p:nvPr/>
            </p:nvCxnSpPr>
            <p:spPr bwMode="auto">
              <a:xfrm flipV="1">
                <a:off x="384" y="2448"/>
                <a:ext cx="316" cy="60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903" name="AutoShape 10"/>
              <p:cNvCxnSpPr>
                <a:cxnSpLocks noChangeShapeType="1"/>
                <a:stCxn id="37899" idx="6"/>
                <a:endCxn id="37900" idx="2"/>
              </p:cNvCxnSpPr>
              <p:nvPr/>
            </p:nvCxnSpPr>
            <p:spPr bwMode="auto">
              <a:xfrm>
                <a:off x="398" y="3086"/>
                <a:ext cx="67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904" name="AutoShape 11"/>
              <p:cNvCxnSpPr>
                <a:cxnSpLocks noChangeShapeType="1"/>
                <a:stCxn id="37900" idx="1"/>
                <a:endCxn id="37901" idx="5"/>
              </p:cNvCxnSpPr>
              <p:nvPr/>
            </p:nvCxnSpPr>
            <p:spPr bwMode="auto">
              <a:xfrm flipH="1" flipV="1">
                <a:off x="768" y="2448"/>
                <a:ext cx="316" cy="60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93420" name="Text Box 12"/>
            <p:cNvSpPr txBox="1">
              <a:spLocks noChangeArrowheads="1"/>
            </p:cNvSpPr>
            <p:nvPr/>
          </p:nvSpPr>
          <p:spPr bwMode="auto">
            <a:xfrm>
              <a:off x="912" y="960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193421" name="Text Box 13"/>
            <p:cNvSpPr txBox="1">
              <a:spLocks noChangeArrowheads="1"/>
            </p:cNvSpPr>
            <p:nvPr/>
          </p:nvSpPr>
          <p:spPr bwMode="auto">
            <a:xfrm>
              <a:off x="96" y="1488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193422" name="Text Box 14"/>
            <p:cNvSpPr txBox="1">
              <a:spLocks noChangeArrowheads="1"/>
            </p:cNvSpPr>
            <p:nvPr/>
          </p:nvSpPr>
          <p:spPr bwMode="auto">
            <a:xfrm>
              <a:off x="1248" y="1536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2193423" name="Rectangle 15"/>
          <p:cNvSpPr>
            <a:spLocks noChangeArrowheads="1"/>
          </p:cNvSpPr>
          <p:nvPr/>
        </p:nvSpPr>
        <p:spPr bwMode="auto">
          <a:xfrm>
            <a:off x="2555875" y="4005263"/>
            <a:ext cx="34369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solidFill>
                  <a:srgbClr val="FF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No.</a:t>
            </a:r>
            <a:endParaRPr lang="en-US" altLang="zh-CN">
              <a:solidFill>
                <a:srgbClr val="66FF33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7894" name="Text Box 2"/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  <a:endParaRPr kumimoji="1" lang="en-US" altLang="zh-CN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3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93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3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3411" grpId="0" autoUpdateAnimBg="0"/>
      <p:bldP spid="219342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B16E0697-E0AD-4653-93F0-12F105CF72C8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4435" name="Text Box 3"/>
          <p:cNvSpPr txBox="1">
            <a:spLocks noChangeArrowheads="1"/>
          </p:cNvSpPr>
          <p:nvPr/>
        </p:nvSpPr>
        <p:spPr bwMode="auto">
          <a:xfrm>
            <a:off x="323850" y="69215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bipartite?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94436" name="Rectangle 4"/>
          <p:cNvSpPr>
            <a:spLocks noChangeArrowheads="1"/>
          </p:cNvSpPr>
          <p:nvPr/>
        </p:nvSpPr>
        <p:spPr bwMode="auto">
          <a:xfrm>
            <a:off x="755650" y="3068638"/>
            <a:ext cx="58324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Yes.</a:t>
            </a:r>
            <a:r>
              <a:rPr lang="en-US" altLang="zh-CN">
                <a:solidFill>
                  <a:srgbClr val="66FF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Because we can display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like this:</a:t>
            </a:r>
            <a:endParaRPr lang="en-US" altLang="zh-CN">
              <a:solidFill>
                <a:srgbClr val="66FF33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620963" y="1011238"/>
            <a:ext cx="2743200" cy="2057400"/>
            <a:chOff x="96" y="2544"/>
            <a:chExt cx="1728" cy="1296"/>
          </a:xfrm>
        </p:grpSpPr>
        <p:sp>
          <p:nvSpPr>
            <p:cNvPr id="2194438" name="Text Box 6"/>
            <p:cNvSpPr txBox="1">
              <a:spLocks noChangeArrowheads="1"/>
            </p:cNvSpPr>
            <p:nvPr/>
          </p:nvSpPr>
          <p:spPr bwMode="auto">
            <a:xfrm>
              <a:off x="1392" y="3072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pSp>
          <p:nvGrpSpPr>
            <p:cNvPr id="39965" name="Group 7"/>
            <p:cNvGrpSpPr/>
            <p:nvPr/>
          </p:nvGrpSpPr>
          <p:grpSpPr bwMode="auto">
            <a:xfrm>
              <a:off x="96" y="2544"/>
              <a:ext cx="1488" cy="1296"/>
              <a:chOff x="96" y="2544"/>
              <a:chExt cx="1488" cy="1296"/>
            </a:xfrm>
          </p:grpSpPr>
          <p:sp>
            <p:nvSpPr>
              <p:cNvPr id="2194440" name="Text Box 8"/>
              <p:cNvSpPr txBox="1">
                <a:spLocks noChangeArrowheads="1"/>
              </p:cNvSpPr>
              <p:nvPr/>
            </p:nvSpPr>
            <p:spPr bwMode="auto">
              <a:xfrm>
                <a:off x="240" y="2544"/>
                <a:ext cx="432" cy="288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v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  <a:endParaRPr lang="en-US" altLang="zh-CN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9967" name="Group 9"/>
              <p:cNvGrpSpPr/>
              <p:nvPr/>
            </p:nvGrpSpPr>
            <p:grpSpPr bwMode="auto">
              <a:xfrm>
                <a:off x="336" y="2736"/>
                <a:ext cx="1008" cy="960"/>
                <a:chOff x="4368" y="2160"/>
                <a:chExt cx="1008" cy="960"/>
              </a:xfrm>
            </p:grpSpPr>
            <p:sp>
              <p:nvSpPr>
                <p:cNvPr id="39972" name="AutoShape 10"/>
                <p:cNvSpPr>
                  <a:spLocks noChangeArrowheads="1"/>
                </p:cNvSpPr>
                <p:nvPr/>
              </p:nvSpPr>
              <p:spPr bwMode="auto">
                <a:xfrm>
                  <a:off x="4608" y="3024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sp>
              <p:nvSpPr>
                <p:cNvPr id="39973" name="AutoShape 11"/>
                <p:cNvSpPr>
                  <a:spLocks noChangeArrowheads="1"/>
                </p:cNvSpPr>
                <p:nvPr/>
              </p:nvSpPr>
              <p:spPr bwMode="auto">
                <a:xfrm>
                  <a:off x="5040" y="3024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sp>
              <p:nvSpPr>
                <p:cNvPr id="39974" name="AutoShape 12"/>
                <p:cNvSpPr>
                  <a:spLocks noChangeArrowheads="1"/>
                </p:cNvSpPr>
                <p:nvPr/>
              </p:nvSpPr>
              <p:spPr bwMode="auto">
                <a:xfrm>
                  <a:off x="4368" y="2592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sp>
              <p:nvSpPr>
                <p:cNvPr id="39975" name="AutoShape 13"/>
                <p:cNvSpPr>
                  <a:spLocks noChangeArrowheads="1"/>
                </p:cNvSpPr>
                <p:nvPr/>
              </p:nvSpPr>
              <p:spPr bwMode="auto">
                <a:xfrm>
                  <a:off x="5280" y="2592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sp>
              <p:nvSpPr>
                <p:cNvPr id="39976" name="AutoShape 14"/>
                <p:cNvSpPr>
                  <a:spLocks noChangeArrowheads="1"/>
                </p:cNvSpPr>
                <p:nvPr/>
              </p:nvSpPr>
              <p:spPr bwMode="auto">
                <a:xfrm>
                  <a:off x="4608" y="2160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cxnSp>
              <p:nvCxnSpPr>
                <p:cNvPr id="39977" name="AutoShape 15"/>
                <p:cNvCxnSpPr>
                  <a:cxnSpLocks noChangeShapeType="1"/>
                  <a:stCxn id="39974" idx="4"/>
                  <a:endCxn id="39972" idx="1"/>
                </p:cNvCxnSpPr>
                <p:nvPr/>
              </p:nvCxnSpPr>
              <p:spPr bwMode="auto">
                <a:xfrm>
                  <a:off x="4416" y="2688"/>
                  <a:ext cx="206" cy="35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978" name="AutoShape 16"/>
                <p:cNvCxnSpPr>
                  <a:cxnSpLocks noChangeShapeType="1"/>
                  <a:stCxn id="39972" idx="6"/>
                  <a:endCxn id="39973" idx="2"/>
                </p:cNvCxnSpPr>
                <p:nvPr/>
              </p:nvCxnSpPr>
              <p:spPr bwMode="auto">
                <a:xfrm>
                  <a:off x="4704" y="3072"/>
                  <a:ext cx="336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979" name="AutoShape 17"/>
                <p:cNvCxnSpPr>
                  <a:cxnSpLocks noChangeShapeType="1"/>
                  <a:stCxn id="39973" idx="7"/>
                  <a:endCxn id="39975" idx="4"/>
                </p:cNvCxnSpPr>
                <p:nvPr/>
              </p:nvCxnSpPr>
              <p:spPr bwMode="auto">
                <a:xfrm flipV="1">
                  <a:off x="5122" y="2688"/>
                  <a:ext cx="206" cy="35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980" name="AutoShape 18"/>
                <p:cNvCxnSpPr>
                  <a:cxnSpLocks noChangeShapeType="1"/>
                  <a:stCxn id="39975" idx="0"/>
                  <a:endCxn id="39982" idx="5"/>
                </p:cNvCxnSpPr>
                <p:nvPr/>
              </p:nvCxnSpPr>
              <p:spPr bwMode="auto">
                <a:xfrm flipH="1" flipV="1">
                  <a:off x="5122" y="2242"/>
                  <a:ext cx="206" cy="35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981" name="AutoShape 19"/>
                <p:cNvCxnSpPr>
                  <a:cxnSpLocks noChangeShapeType="1"/>
                  <a:stCxn id="39974" idx="0"/>
                  <a:endCxn id="39976" idx="3"/>
                </p:cNvCxnSpPr>
                <p:nvPr/>
              </p:nvCxnSpPr>
              <p:spPr bwMode="auto">
                <a:xfrm flipV="1">
                  <a:off x="4416" y="2242"/>
                  <a:ext cx="206" cy="35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9982" name="AutoShape 20"/>
                <p:cNvSpPr>
                  <a:spLocks noChangeArrowheads="1"/>
                </p:cNvSpPr>
                <p:nvPr/>
              </p:nvSpPr>
              <p:spPr bwMode="auto">
                <a:xfrm>
                  <a:off x="5040" y="2160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cxnSp>
              <p:nvCxnSpPr>
                <p:cNvPr id="39983" name="AutoShape 21"/>
                <p:cNvCxnSpPr>
                  <a:cxnSpLocks noChangeShapeType="1"/>
                  <a:stCxn id="39976" idx="6"/>
                  <a:endCxn id="39982" idx="2"/>
                </p:cNvCxnSpPr>
                <p:nvPr/>
              </p:nvCxnSpPr>
              <p:spPr bwMode="auto">
                <a:xfrm>
                  <a:off x="4704" y="2208"/>
                  <a:ext cx="336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194454" name="Text Box 22"/>
              <p:cNvSpPr txBox="1">
                <a:spLocks noChangeArrowheads="1"/>
              </p:cNvSpPr>
              <p:nvPr/>
            </p:nvSpPr>
            <p:spPr bwMode="auto">
              <a:xfrm>
                <a:off x="96" y="3024"/>
                <a:ext cx="432" cy="288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v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  <a:endPara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94455" name="Text Box 23"/>
              <p:cNvSpPr txBox="1">
                <a:spLocks noChangeArrowheads="1"/>
              </p:cNvSpPr>
              <p:nvPr/>
            </p:nvSpPr>
            <p:spPr bwMode="auto">
              <a:xfrm>
                <a:off x="288" y="3504"/>
                <a:ext cx="432" cy="288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v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3</a:t>
                </a:r>
                <a:endPara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94456" name="Text Box 24"/>
              <p:cNvSpPr txBox="1">
                <a:spLocks noChangeArrowheads="1"/>
              </p:cNvSpPr>
              <p:nvPr/>
            </p:nvSpPr>
            <p:spPr bwMode="auto">
              <a:xfrm>
                <a:off x="1104" y="3552"/>
                <a:ext cx="432" cy="288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v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4</a:t>
                </a:r>
                <a:endPara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94457" name="Text Box 25"/>
              <p:cNvSpPr txBox="1">
                <a:spLocks noChangeArrowheads="1"/>
              </p:cNvSpPr>
              <p:nvPr/>
            </p:nvSpPr>
            <p:spPr bwMode="auto">
              <a:xfrm>
                <a:off x="1152" y="2640"/>
                <a:ext cx="432" cy="288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v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6</a:t>
                </a:r>
                <a:endPara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Group 26"/>
          <p:cNvGrpSpPr/>
          <p:nvPr/>
        </p:nvGrpSpPr>
        <p:grpSpPr bwMode="auto">
          <a:xfrm>
            <a:off x="2460625" y="3930650"/>
            <a:ext cx="3048000" cy="1828800"/>
            <a:chOff x="3648" y="2592"/>
            <a:chExt cx="1920" cy="1152"/>
          </a:xfrm>
        </p:grpSpPr>
        <p:sp>
          <p:nvSpPr>
            <p:cNvPr id="39946" name="AutoShape 27"/>
            <p:cNvSpPr>
              <a:spLocks noChangeArrowheads="1"/>
            </p:cNvSpPr>
            <p:nvPr/>
          </p:nvSpPr>
          <p:spPr bwMode="auto">
            <a:xfrm>
              <a:off x="4032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9947" name="AutoShape 28"/>
            <p:cNvSpPr>
              <a:spLocks noChangeArrowheads="1"/>
            </p:cNvSpPr>
            <p:nvPr/>
          </p:nvSpPr>
          <p:spPr bwMode="auto">
            <a:xfrm>
              <a:off x="4992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9948" name="AutoShape 29"/>
            <p:cNvSpPr>
              <a:spLocks noChangeArrowheads="1"/>
            </p:cNvSpPr>
            <p:nvPr/>
          </p:nvSpPr>
          <p:spPr bwMode="auto">
            <a:xfrm>
              <a:off x="4992" y="31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9949" name="AutoShape 30"/>
            <p:cNvSpPr>
              <a:spLocks noChangeArrowheads="1"/>
            </p:cNvSpPr>
            <p:nvPr/>
          </p:nvSpPr>
          <p:spPr bwMode="auto">
            <a:xfrm>
              <a:off x="4032" y="31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9950" name="AutoShape 31"/>
            <p:cNvSpPr>
              <a:spLocks noChangeArrowheads="1"/>
            </p:cNvSpPr>
            <p:nvPr/>
          </p:nvSpPr>
          <p:spPr bwMode="auto">
            <a:xfrm>
              <a:off x="4032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9951" name="AutoShape 32"/>
            <p:cNvCxnSpPr>
              <a:cxnSpLocks noChangeShapeType="1"/>
              <a:stCxn id="39948" idx="4"/>
              <a:endCxn id="39946" idx="1"/>
            </p:cNvCxnSpPr>
            <p:nvPr/>
          </p:nvCxnSpPr>
          <p:spPr bwMode="auto">
            <a:xfrm flipH="1">
              <a:off x="4046" y="3216"/>
              <a:ext cx="994" cy="39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2" name="AutoShape 33"/>
            <p:cNvCxnSpPr>
              <a:cxnSpLocks noChangeShapeType="1"/>
              <a:stCxn id="39946" idx="6"/>
              <a:endCxn id="39947" idx="2"/>
            </p:cNvCxnSpPr>
            <p:nvPr/>
          </p:nvCxnSpPr>
          <p:spPr bwMode="auto">
            <a:xfrm>
              <a:off x="4128" y="3648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3" name="AutoShape 34"/>
            <p:cNvCxnSpPr>
              <a:cxnSpLocks noChangeShapeType="1"/>
              <a:stCxn id="39947" idx="7"/>
              <a:endCxn id="39949" idx="4"/>
            </p:cNvCxnSpPr>
            <p:nvPr/>
          </p:nvCxnSpPr>
          <p:spPr bwMode="auto">
            <a:xfrm flipH="1" flipV="1">
              <a:off x="4080" y="3216"/>
              <a:ext cx="994" cy="39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4" name="AutoShape 35"/>
            <p:cNvCxnSpPr>
              <a:cxnSpLocks noChangeShapeType="1"/>
              <a:stCxn id="39949" idx="0"/>
              <a:endCxn id="39956" idx="5"/>
            </p:cNvCxnSpPr>
            <p:nvPr/>
          </p:nvCxnSpPr>
          <p:spPr bwMode="auto">
            <a:xfrm flipV="1">
              <a:off x="4080" y="2818"/>
              <a:ext cx="1042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5" name="AutoShape 36"/>
            <p:cNvCxnSpPr>
              <a:cxnSpLocks noChangeShapeType="1"/>
              <a:stCxn id="39948" idx="0"/>
              <a:endCxn id="39950" idx="3"/>
            </p:cNvCxnSpPr>
            <p:nvPr/>
          </p:nvCxnSpPr>
          <p:spPr bwMode="auto">
            <a:xfrm flipH="1" flipV="1">
              <a:off x="4046" y="2818"/>
              <a:ext cx="994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6" name="AutoShape 37"/>
            <p:cNvSpPr>
              <a:spLocks noChangeArrowheads="1"/>
            </p:cNvSpPr>
            <p:nvPr/>
          </p:nvSpPr>
          <p:spPr bwMode="auto">
            <a:xfrm>
              <a:off x="5040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9957" name="AutoShape 38"/>
            <p:cNvCxnSpPr>
              <a:cxnSpLocks noChangeShapeType="1"/>
              <a:stCxn id="39950" idx="6"/>
              <a:endCxn id="39956" idx="2"/>
            </p:cNvCxnSpPr>
            <p:nvPr/>
          </p:nvCxnSpPr>
          <p:spPr bwMode="auto">
            <a:xfrm>
              <a:off x="4128" y="2784"/>
              <a:ext cx="91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94471" name="Text Box 39"/>
            <p:cNvSpPr txBox="1">
              <a:spLocks noChangeArrowheads="1"/>
            </p:cNvSpPr>
            <p:nvPr/>
          </p:nvSpPr>
          <p:spPr bwMode="auto">
            <a:xfrm>
              <a:off x="3696" y="2592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194472" name="Text Box 40"/>
            <p:cNvSpPr txBox="1">
              <a:spLocks noChangeArrowheads="1"/>
            </p:cNvSpPr>
            <p:nvPr/>
          </p:nvSpPr>
          <p:spPr bwMode="auto">
            <a:xfrm>
              <a:off x="5136" y="2640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194473" name="Text Box 41"/>
            <p:cNvSpPr txBox="1">
              <a:spLocks noChangeArrowheads="1"/>
            </p:cNvSpPr>
            <p:nvPr/>
          </p:nvSpPr>
          <p:spPr bwMode="auto">
            <a:xfrm>
              <a:off x="5136" y="2976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194474" name="Text Box 42"/>
            <p:cNvSpPr txBox="1">
              <a:spLocks noChangeArrowheads="1"/>
            </p:cNvSpPr>
            <p:nvPr/>
          </p:nvSpPr>
          <p:spPr bwMode="auto">
            <a:xfrm>
              <a:off x="3648" y="2976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194475" name="Text Box 43"/>
            <p:cNvSpPr txBox="1">
              <a:spLocks noChangeArrowheads="1"/>
            </p:cNvSpPr>
            <p:nvPr/>
          </p:nvSpPr>
          <p:spPr bwMode="auto">
            <a:xfrm>
              <a:off x="3696" y="3456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194476" name="Text Box 44"/>
            <p:cNvSpPr txBox="1">
              <a:spLocks noChangeArrowheads="1"/>
            </p:cNvSpPr>
            <p:nvPr/>
          </p:nvSpPr>
          <p:spPr bwMode="auto">
            <a:xfrm>
              <a:off x="5136" y="3408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2194477" name="Oval 45"/>
          <p:cNvSpPr>
            <a:spLocks noChangeArrowheads="1"/>
          </p:cNvSpPr>
          <p:nvPr/>
        </p:nvSpPr>
        <p:spPr bwMode="auto">
          <a:xfrm>
            <a:off x="2384425" y="3787775"/>
            <a:ext cx="1219200" cy="2209800"/>
          </a:xfrm>
          <a:prstGeom prst="ellipse">
            <a:avLst/>
          </a:prstGeom>
          <a:noFill/>
          <a:ln w="25400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194478" name="Oval 46"/>
          <p:cNvSpPr>
            <a:spLocks noChangeArrowheads="1"/>
          </p:cNvSpPr>
          <p:nvPr/>
        </p:nvSpPr>
        <p:spPr bwMode="auto">
          <a:xfrm>
            <a:off x="4289425" y="3787775"/>
            <a:ext cx="1219200" cy="2209800"/>
          </a:xfrm>
          <a:prstGeom prst="ellipse">
            <a:avLst/>
          </a:prstGeom>
          <a:noFill/>
          <a:ln w="25400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39945" name="Text Box 2"/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  <a:endParaRPr kumimoji="1" lang="en-US" altLang="zh-CN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4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9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9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9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4435" grpId="0" autoUpdateAnimBg="0"/>
      <p:bldP spid="2194436" grpId="0" autoUpdateAnimBg="0"/>
      <p:bldP spid="2194477" grpId="0" animBg="1"/>
      <p:bldP spid="219447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4DA2954C-3E9F-4805-A888-B0065BC10E24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5459" name="Text Box 3"/>
          <p:cNvSpPr txBox="1">
            <a:spLocks noChangeArrowheads="1"/>
          </p:cNvSpPr>
          <p:nvPr/>
        </p:nvSpPr>
        <p:spPr bwMode="auto">
          <a:xfrm>
            <a:off x="285750" y="571500"/>
            <a:ext cx="8858250" cy="179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85775" indent="-485775" algn="just" eaLnBrk="1" hangingPunct="1">
              <a:spcBef>
                <a:spcPct val="20000"/>
              </a:spcBef>
              <a:defRPr/>
            </a:pP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The 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complete bipartite graph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is the simple graph that has its vertex </a:t>
            </a:r>
            <a:endParaRPr kumimoji="1"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85775" indent="-485775" algn="just" eaLnBrk="1" hangingPunct="1">
              <a:spcBef>
                <a:spcPct val="20000"/>
              </a:spcBef>
              <a:defRPr/>
            </a:pP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set partitioned into two subsets 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with 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and 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vertices, </a:t>
            </a:r>
            <a:endParaRPr kumimoji="1"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85775" indent="-485775" algn="just" eaLnBrk="1" hangingPunct="1">
              <a:spcBef>
                <a:spcPct val="20000"/>
              </a:spcBef>
              <a:defRPr/>
            </a:pP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respectively, and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every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vertex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in 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is connected to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every vertex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in </a:t>
            </a:r>
            <a:endParaRPr kumimoji="1"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85775" indent="-485775" algn="just" eaLnBrk="1" hangingPunct="1">
              <a:spcBef>
                <a:spcPct val="20000"/>
              </a:spcBef>
              <a:defRPr/>
            </a:pP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denoted by </a:t>
            </a:r>
            <a:r>
              <a:rPr kumimoji="1"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where 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 | 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| and 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 | 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|.</a:t>
            </a:r>
            <a:endParaRPr kumimoji="1"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95460" name="Text Box 4"/>
          <p:cNvSpPr txBox="1">
            <a:spLocks noChangeArrowheads="1"/>
          </p:cNvSpPr>
          <p:nvPr/>
        </p:nvSpPr>
        <p:spPr bwMode="auto">
          <a:xfrm>
            <a:off x="357188" y="2786063"/>
            <a:ext cx="83058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For example,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spcBef>
                <a:spcPct val="30000"/>
              </a:spcBef>
              <a:buFontTx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</a:rPr>
              <a:t>A Star network is a </a:t>
            </a:r>
            <a:r>
              <a:rPr kumimoji="1" lang="en-US" altLang="zh-CN" i="1">
                <a:latin typeface="Times New Roman" panose="02020603050405020304" pitchFamily="18" charset="0"/>
              </a:rPr>
              <a:t>K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1,</a:t>
            </a:r>
            <a:r>
              <a:rPr kumimoji="1" lang="en-US" altLang="zh-CN" i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</a:rPr>
              <a:t> </a:t>
            </a:r>
            <a:endParaRPr kumimoji="1" lang="en-US" altLang="zh-CN" i="1">
              <a:latin typeface="Times New Roman" panose="02020603050405020304" pitchFamily="18" charset="0"/>
            </a:endParaRPr>
          </a:p>
          <a:p>
            <a:pPr algn="just">
              <a:spcBef>
                <a:spcPct val="1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       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5357813" y="2714625"/>
            <a:ext cx="1600200" cy="1524000"/>
            <a:chOff x="4241" y="1933"/>
            <a:chExt cx="1008" cy="960"/>
          </a:xfrm>
        </p:grpSpPr>
        <p:sp>
          <p:nvSpPr>
            <p:cNvPr id="40980" name="AutoShape 6"/>
            <p:cNvSpPr>
              <a:spLocks noChangeArrowheads="1"/>
            </p:cNvSpPr>
            <p:nvPr/>
          </p:nvSpPr>
          <p:spPr bwMode="auto">
            <a:xfrm>
              <a:off x="4481" y="279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81" name="AutoShape 7"/>
            <p:cNvSpPr>
              <a:spLocks noChangeArrowheads="1"/>
            </p:cNvSpPr>
            <p:nvPr/>
          </p:nvSpPr>
          <p:spPr bwMode="auto">
            <a:xfrm>
              <a:off x="4913" y="279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82" name="AutoShape 8"/>
            <p:cNvSpPr>
              <a:spLocks noChangeArrowheads="1"/>
            </p:cNvSpPr>
            <p:nvPr/>
          </p:nvSpPr>
          <p:spPr bwMode="auto">
            <a:xfrm>
              <a:off x="4241" y="236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83" name="AutoShape 9"/>
            <p:cNvSpPr>
              <a:spLocks noChangeArrowheads="1"/>
            </p:cNvSpPr>
            <p:nvPr/>
          </p:nvSpPr>
          <p:spPr bwMode="auto">
            <a:xfrm>
              <a:off x="5153" y="236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84" name="AutoShape 10"/>
            <p:cNvSpPr>
              <a:spLocks noChangeArrowheads="1"/>
            </p:cNvSpPr>
            <p:nvPr/>
          </p:nvSpPr>
          <p:spPr bwMode="auto">
            <a:xfrm>
              <a:off x="4481" y="193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85" name="AutoShape 11"/>
            <p:cNvSpPr>
              <a:spLocks noChangeArrowheads="1"/>
            </p:cNvSpPr>
            <p:nvPr/>
          </p:nvSpPr>
          <p:spPr bwMode="auto">
            <a:xfrm>
              <a:off x="4913" y="193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86" name="AutoShape 12"/>
            <p:cNvSpPr>
              <a:spLocks noChangeArrowheads="1"/>
            </p:cNvSpPr>
            <p:nvPr/>
          </p:nvSpPr>
          <p:spPr bwMode="auto">
            <a:xfrm>
              <a:off x="4687" y="236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40987" name="AutoShape 13"/>
            <p:cNvCxnSpPr>
              <a:cxnSpLocks noChangeShapeType="1"/>
              <a:stCxn id="40980" idx="7"/>
              <a:endCxn id="40986" idx="4"/>
            </p:cNvCxnSpPr>
            <p:nvPr/>
          </p:nvCxnSpPr>
          <p:spPr bwMode="auto">
            <a:xfrm flipV="1">
              <a:off x="4563" y="2463"/>
              <a:ext cx="172" cy="3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8" name="AutoShape 14"/>
            <p:cNvCxnSpPr>
              <a:cxnSpLocks noChangeShapeType="1"/>
              <a:stCxn id="40981" idx="1"/>
              <a:endCxn id="40986" idx="4"/>
            </p:cNvCxnSpPr>
            <p:nvPr/>
          </p:nvCxnSpPr>
          <p:spPr bwMode="auto">
            <a:xfrm flipH="1" flipV="1">
              <a:off x="4735" y="2463"/>
              <a:ext cx="192" cy="3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9" name="AutoShape 15"/>
            <p:cNvCxnSpPr>
              <a:cxnSpLocks noChangeShapeType="1"/>
              <a:stCxn id="40982" idx="6"/>
              <a:endCxn id="40986" idx="2"/>
            </p:cNvCxnSpPr>
            <p:nvPr/>
          </p:nvCxnSpPr>
          <p:spPr bwMode="auto">
            <a:xfrm>
              <a:off x="4337" y="2413"/>
              <a:ext cx="350" cy="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0" name="AutoShape 16"/>
            <p:cNvCxnSpPr>
              <a:cxnSpLocks noChangeShapeType="1"/>
              <a:stCxn id="40986" idx="6"/>
              <a:endCxn id="40983" idx="2"/>
            </p:cNvCxnSpPr>
            <p:nvPr/>
          </p:nvCxnSpPr>
          <p:spPr bwMode="auto">
            <a:xfrm flipV="1">
              <a:off x="4783" y="2413"/>
              <a:ext cx="370" cy="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1" name="AutoShape 17"/>
            <p:cNvCxnSpPr>
              <a:cxnSpLocks noChangeShapeType="1"/>
              <a:stCxn id="40986" idx="0"/>
              <a:endCxn id="40984" idx="5"/>
            </p:cNvCxnSpPr>
            <p:nvPr/>
          </p:nvCxnSpPr>
          <p:spPr bwMode="auto">
            <a:xfrm flipH="1" flipV="1">
              <a:off x="4563" y="2015"/>
              <a:ext cx="172" cy="3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2" name="AutoShape 18"/>
            <p:cNvCxnSpPr>
              <a:cxnSpLocks noChangeShapeType="1"/>
              <a:stCxn id="40986" idx="0"/>
              <a:endCxn id="40985" idx="3"/>
            </p:cNvCxnSpPr>
            <p:nvPr/>
          </p:nvCxnSpPr>
          <p:spPr bwMode="auto">
            <a:xfrm flipV="1">
              <a:off x="4735" y="2015"/>
              <a:ext cx="192" cy="3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95475" name="Text Box 19"/>
          <p:cNvSpPr txBox="1">
            <a:spLocks noChangeArrowheads="1"/>
          </p:cNvSpPr>
          <p:nvPr/>
        </p:nvSpPr>
        <p:spPr bwMode="auto">
          <a:xfrm>
            <a:off x="468313" y="45085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just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(2)  </a:t>
            </a:r>
            <a:r>
              <a:rPr kumimoji="1" lang="en-US" altLang="zh-CN" i="1">
                <a:latin typeface="Times New Roman" panose="02020603050405020304" pitchFamily="18" charset="0"/>
              </a:rPr>
              <a:t>K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3,2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" name="Group 20"/>
          <p:cNvGrpSpPr/>
          <p:nvPr/>
        </p:nvGrpSpPr>
        <p:grpSpPr bwMode="auto">
          <a:xfrm>
            <a:off x="2714625" y="4572000"/>
            <a:ext cx="2133600" cy="1219200"/>
            <a:chOff x="864" y="2126"/>
            <a:chExt cx="1344" cy="768"/>
          </a:xfrm>
        </p:grpSpPr>
        <p:sp>
          <p:nvSpPr>
            <p:cNvPr id="40969" name="AutoShape 21"/>
            <p:cNvSpPr>
              <a:spLocks noChangeArrowheads="1"/>
            </p:cNvSpPr>
            <p:nvPr/>
          </p:nvSpPr>
          <p:spPr bwMode="auto">
            <a:xfrm>
              <a:off x="1152" y="279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70" name="AutoShape 22"/>
            <p:cNvSpPr>
              <a:spLocks noChangeArrowheads="1"/>
            </p:cNvSpPr>
            <p:nvPr/>
          </p:nvSpPr>
          <p:spPr bwMode="auto">
            <a:xfrm>
              <a:off x="1810" y="278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71" name="AutoShape 23"/>
            <p:cNvSpPr>
              <a:spLocks noChangeArrowheads="1"/>
            </p:cNvSpPr>
            <p:nvPr/>
          </p:nvSpPr>
          <p:spPr bwMode="auto">
            <a:xfrm>
              <a:off x="864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72" name="AutoShape 24"/>
            <p:cNvSpPr>
              <a:spLocks noChangeArrowheads="1"/>
            </p:cNvSpPr>
            <p:nvPr/>
          </p:nvSpPr>
          <p:spPr bwMode="auto">
            <a:xfrm>
              <a:off x="2112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73" name="AutoShape 25"/>
            <p:cNvSpPr>
              <a:spLocks noChangeArrowheads="1"/>
            </p:cNvSpPr>
            <p:nvPr/>
          </p:nvSpPr>
          <p:spPr bwMode="auto">
            <a:xfrm>
              <a:off x="1488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40974" name="AutoShape 26"/>
            <p:cNvCxnSpPr>
              <a:cxnSpLocks noChangeShapeType="1"/>
              <a:stCxn id="40971" idx="4"/>
              <a:endCxn id="40969" idx="1"/>
            </p:cNvCxnSpPr>
            <p:nvPr/>
          </p:nvCxnSpPr>
          <p:spPr bwMode="auto">
            <a:xfrm>
              <a:off x="912" y="2222"/>
              <a:ext cx="254" cy="59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5" name="AutoShape 27"/>
            <p:cNvCxnSpPr>
              <a:cxnSpLocks noChangeShapeType="1"/>
              <a:stCxn id="40973" idx="3"/>
              <a:endCxn id="40969" idx="0"/>
            </p:cNvCxnSpPr>
            <p:nvPr/>
          </p:nvCxnSpPr>
          <p:spPr bwMode="auto">
            <a:xfrm flipH="1">
              <a:off x="1200" y="2208"/>
              <a:ext cx="302" cy="59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6" name="AutoShape 28"/>
            <p:cNvCxnSpPr>
              <a:cxnSpLocks noChangeShapeType="1"/>
              <a:stCxn id="40970" idx="7"/>
              <a:endCxn id="40972" idx="4"/>
            </p:cNvCxnSpPr>
            <p:nvPr/>
          </p:nvCxnSpPr>
          <p:spPr bwMode="auto">
            <a:xfrm flipV="1">
              <a:off x="1892" y="2222"/>
              <a:ext cx="268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7" name="AutoShape 29"/>
            <p:cNvCxnSpPr>
              <a:cxnSpLocks noChangeShapeType="1"/>
              <a:stCxn id="40972" idx="3"/>
              <a:endCxn id="40969" idx="7"/>
            </p:cNvCxnSpPr>
            <p:nvPr/>
          </p:nvCxnSpPr>
          <p:spPr bwMode="auto">
            <a:xfrm flipH="1">
              <a:off x="1234" y="2208"/>
              <a:ext cx="89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8" name="AutoShape 30"/>
            <p:cNvCxnSpPr>
              <a:cxnSpLocks noChangeShapeType="1"/>
              <a:stCxn id="40971" idx="5"/>
              <a:endCxn id="40970" idx="1"/>
            </p:cNvCxnSpPr>
            <p:nvPr/>
          </p:nvCxnSpPr>
          <p:spPr bwMode="auto">
            <a:xfrm>
              <a:off x="946" y="2208"/>
              <a:ext cx="878" cy="59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9" name="AutoShape 31"/>
            <p:cNvCxnSpPr>
              <a:cxnSpLocks noChangeShapeType="1"/>
              <a:stCxn id="40973" idx="5"/>
              <a:endCxn id="40970" idx="0"/>
            </p:cNvCxnSpPr>
            <p:nvPr/>
          </p:nvCxnSpPr>
          <p:spPr bwMode="auto">
            <a:xfrm>
              <a:off x="1570" y="2208"/>
              <a:ext cx="288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968" name="Text Box 2"/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  <a:endParaRPr kumimoji="1" lang="en-US" altLang="zh-CN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9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9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9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9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9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95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459" grpId="0" bldLvl="2" build="p"/>
      <p:bldP spid="2195460" grpId="0" autoUpdateAnimBg="0" build="p"/>
      <p:bldP spid="219547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5229A411-9279-494E-91BF-97485F639F6F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207748" name="AutoShape 4"/>
          <p:cNvSpPr>
            <a:spLocks noChangeArrowheads="1"/>
          </p:cNvSpPr>
          <p:nvPr/>
        </p:nvSpPr>
        <p:spPr bwMode="auto">
          <a:xfrm>
            <a:off x="395288" y="538163"/>
            <a:ext cx="8142287" cy="16668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</a:rPr>
              <a:t>【</a:t>
            </a:r>
            <a:r>
              <a:rPr kumimoji="1" lang="en-US" altLang="zh-CN" b="0">
                <a:solidFill>
                  <a:srgbClr val="9900FF"/>
                </a:solidFill>
                <a:latin typeface="Times New Roman" panose="02020603050405020304" pitchFamily="18" charset="0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</a:rPr>
              <a:t>Theorem 4】</a:t>
            </a:r>
            <a:r>
              <a:rPr kumimoji="1" lang="en-US" altLang="zh-CN">
                <a:latin typeface="Times New Roman" panose="02020603050405020304" pitchFamily="18" charset="0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</a:rPr>
              <a:t>A simple graph is bipartite if and only if it is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 possible to assign one of two different colors to each vertex 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of the graph so that no two adjacent vertices are assigned the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 same color.</a:t>
            </a:r>
            <a:r>
              <a:rPr kumimoji="1" lang="en-US" altLang="zh-CN" b="0">
                <a:latin typeface="Times New Roman" panose="02020603050405020304" pitchFamily="18" charset="0"/>
              </a:rPr>
              <a:t> </a:t>
            </a:r>
            <a:endParaRPr kumimoji="1"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342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207750" name="Text Box 6"/>
          <p:cNvSpPr txBox="1">
            <a:spLocks noChangeArrowheads="1"/>
          </p:cNvSpPr>
          <p:nvPr/>
        </p:nvSpPr>
        <p:spPr bwMode="auto">
          <a:xfrm>
            <a:off x="468313" y="2332038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  <a:endParaRPr lang="en-US" altLang="zh-CN" i="1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207753" name="Text Box 9"/>
          <p:cNvSpPr txBox="1">
            <a:spLocks noChangeArrowheads="1"/>
          </p:cNvSpPr>
          <p:nvPr/>
        </p:nvSpPr>
        <p:spPr bwMode="auto">
          <a:xfrm>
            <a:off x="468313" y="2908300"/>
            <a:ext cx="7910512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Suppose that 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G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=(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) is a bipartite simple graph. Then 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=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sym typeface="Webdings" panose="05030102010509060703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sym typeface="Webdings" panose="05030102010509060703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,where 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sym typeface="Webdings" panose="05030102010509060703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sym typeface="Webdings" panose="05030102010509060703" pitchFamily="18" charset="2"/>
              </a:rPr>
              <a:t>2 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are disjoint sets and every edge in E connects a vertex in  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sym typeface="Webdings" panose="05030102010509060703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 and a vertex in  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sym typeface="Webdings" panose="05030102010509060703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 .</a:t>
            </a:r>
            <a:endParaRPr kumimoji="1" lang="en-US" altLang="zh-CN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Suppose that it is possible to assign colors to the vertices of the graph using just two colors so that no two adjacent vertices are assigned the same color.</a:t>
            </a:r>
            <a:endParaRPr kumimoji="1" lang="en-US" altLang="zh-CN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43017" name="Text Box 2"/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  <a:endParaRPr kumimoji="1" lang="en-US" altLang="zh-CN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7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07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07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7748" grpId="0" animBg="1"/>
      <p:bldP spid="2207750" grpId="0" autoUpdateAnimBg="0"/>
      <p:bldP spid="220775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5C37F291-50D9-4A95-AD20-EC1566FCACC8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  <a:endParaRPr kumimoji="1" lang="en-US" altLang="zh-CN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83171" name="Text Box 3"/>
          <p:cNvSpPr txBox="1">
            <a:spLocks noChangeArrowheads="1"/>
          </p:cNvSpPr>
          <p:nvPr/>
        </p:nvSpPr>
        <p:spPr bwMode="auto">
          <a:xfrm>
            <a:off x="285750" y="428625"/>
            <a:ext cx="4573588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Bipartite Graphs and Matching </a:t>
            </a:r>
            <a:endParaRPr kumimoji="1" lang="en-US" altLang="zh-CN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83172" name="Line 4"/>
          <p:cNvSpPr>
            <a:spLocks noChangeShapeType="1"/>
          </p:cNvSpPr>
          <p:nvPr/>
        </p:nvSpPr>
        <p:spPr bwMode="auto">
          <a:xfrm flipV="1">
            <a:off x="385763" y="890588"/>
            <a:ext cx="4105275" cy="142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3173" name="Text Box 5"/>
          <p:cNvSpPr txBox="1">
            <a:spLocks noChangeArrowheads="1"/>
          </p:cNvSpPr>
          <p:nvPr/>
        </p:nvSpPr>
        <p:spPr bwMode="auto">
          <a:xfrm>
            <a:off x="285750" y="1047750"/>
            <a:ext cx="79470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Job assignments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 vertices represent the jobs and the employees, edges link employees with those jobs they have been trained to do. A common goal is to match jobs to employees so that the most jobs are done.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5063" name="Picture 3" descr="Two bipartite graphs, A and B, with 8 vertices each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2738"/>
            <a:ext cx="8462963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83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8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83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3171" grpId="0" autoUpdateAnimBg="0"/>
      <p:bldP spid="218317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05E09B30-6945-4748-8032-1FF70CCF8C5C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6483" name="Text Box 3"/>
          <p:cNvSpPr txBox="1">
            <a:spLocks noChangeArrowheads="1"/>
          </p:cNvSpPr>
          <p:nvPr/>
        </p:nvSpPr>
        <p:spPr bwMode="auto">
          <a:xfrm>
            <a:off x="395288" y="620713"/>
            <a:ext cx="8424862" cy="2197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85775" indent="-485775" eaLnBrk="1" hangingPunct="1">
              <a:defRPr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Regular graph</a:t>
            </a:r>
            <a:r>
              <a:rPr kumimoji="1" lang="en-US" altLang="zh-CN" b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485775" indent="-485775"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latin typeface="Times New Roman" panose="02020603050405020304" pitchFamily="18" charset="0"/>
              </a:rPr>
              <a:t>      A simply graph is called 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regular</a:t>
            </a:r>
            <a:r>
              <a:rPr kumimoji="1" lang="en-US" altLang="zh-CN" dirty="0">
                <a:latin typeface="Times New Roman" panose="02020603050405020304" pitchFamily="18" charset="0"/>
              </a:rPr>
              <a:t> if every vertex of this graph has the same degree.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marL="485775" indent="-485775" eaLnBrk="1" hangingPunct="1">
              <a:spcBef>
                <a:spcPct val="20000"/>
              </a:spcBef>
              <a:defRPr/>
            </a:pPr>
            <a:r>
              <a:rPr kumimoji="1" lang="en-US" altLang="zh-CN" dirty="0">
                <a:latin typeface="Times New Roman" panose="02020603050405020304" pitchFamily="18" charset="0"/>
              </a:rPr>
              <a:t>      A</a:t>
            </a:r>
            <a:r>
              <a:rPr kumimoji="1" lang="en-US" altLang="zh-CN" dirty="0">
                <a:solidFill>
                  <a:srgbClr val="008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regular graph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</a:rPr>
              <a:t>is called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</a:rPr>
              <a:t>-regular if every vertex in this graph has degree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</a:rPr>
              <a:t>.</a:t>
            </a:r>
            <a:endParaRPr kumimoji="1"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196484" name="Text Box 4"/>
          <p:cNvSpPr txBox="1">
            <a:spLocks noChangeArrowheads="1"/>
          </p:cNvSpPr>
          <p:nvPr/>
        </p:nvSpPr>
        <p:spPr bwMode="auto">
          <a:xfrm>
            <a:off x="395288" y="2955925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For example,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96485" name="Text Box 5"/>
          <p:cNvSpPr txBox="1">
            <a:spLocks noChangeArrowheads="1"/>
          </p:cNvSpPr>
          <p:nvPr/>
        </p:nvSpPr>
        <p:spPr bwMode="auto">
          <a:xfrm>
            <a:off x="425450" y="4411663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just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(2)   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For which values of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is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regular?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395288" y="3605213"/>
            <a:ext cx="8305800" cy="561975"/>
            <a:chOff x="249" y="2115"/>
            <a:chExt cx="5232" cy="354"/>
          </a:xfrm>
        </p:grpSpPr>
        <p:sp>
          <p:nvSpPr>
            <p:cNvPr id="47113" name="Text Box 8"/>
            <p:cNvSpPr txBox="1">
              <a:spLocks noChangeArrowheads="1"/>
            </p:cNvSpPr>
            <p:nvPr/>
          </p:nvSpPr>
          <p:spPr bwMode="auto">
            <a:xfrm>
              <a:off x="249" y="2115"/>
              <a:ext cx="5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just">
                <a:spcBef>
                  <a:spcPct val="3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(1)             </a:t>
              </a:r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is a (</a:t>
              </a:r>
              <a:r>
                <a:rPr kumimoji="1"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-1)-regular.</a:t>
              </a:r>
              <a:r>
                <a:rPr kumimoji="1" lang="en-US" altLang="zh-CN" b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kumimoji="1" lang="en-US" altLang="zh-CN" b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47114" name="Object 9"/>
            <p:cNvGraphicFramePr>
              <a:graphicFrameLocks noChangeAspect="1"/>
            </p:cNvGraphicFramePr>
            <p:nvPr/>
          </p:nvGraphicFramePr>
          <p:xfrm>
            <a:off x="814" y="2151"/>
            <a:ext cx="25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7" name="公式" r:id="rId1" imgW="177800" imgH="227965" progId="Equation.3">
                    <p:embed/>
                  </p:oleObj>
                </mc:Choice>
                <mc:Fallback>
                  <p:oleObj name="公式" r:id="rId1" imgW="177800" imgH="22796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" y="2151"/>
                          <a:ext cx="252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12" name="Text Box 2"/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  <a:endParaRPr kumimoji="1" lang="en-US" altLang="zh-CN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96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96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6483" grpId="0" build="p"/>
      <p:bldP spid="2196484" grpId="0" autoUpdateAnimBg="0"/>
      <p:bldP spid="219648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BA59C4E3-1E88-44F4-B9FD-5DEEABDEB165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50402" name="Text Box 2"/>
          <p:cNvSpPr txBox="1">
            <a:spLocks noChangeArrowheads="1"/>
          </p:cNvSpPr>
          <p:nvPr/>
        </p:nvSpPr>
        <p:spPr bwMode="auto">
          <a:xfrm>
            <a:off x="179388" y="668338"/>
            <a:ext cx="5410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ebdings" panose="05030102010509060703" pitchFamily="18" charset="2"/>
              </a:rPr>
              <a:t>10.1  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Graphs and Graph Models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405" name="Text Box 5"/>
          <p:cNvSpPr txBox="1">
            <a:spLocks noChangeArrowheads="1"/>
          </p:cNvSpPr>
          <p:nvPr/>
        </p:nvSpPr>
        <p:spPr bwMode="auto">
          <a:xfrm>
            <a:off x="214313" y="3857625"/>
            <a:ext cx="67691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1133475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Types of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Undirected Graphs</a:t>
            </a:r>
            <a:endParaRPr kumimoji="1" lang="en-US" altLang="zh-CN" i="1">
              <a:solidFill>
                <a:srgbClr val="0000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Simple graph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Multigraph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Pseudograph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0407" name="Text Box 7"/>
          <p:cNvSpPr txBox="1">
            <a:spLocks noChangeArrowheads="1"/>
          </p:cNvSpPr>
          <p:nvPr/>
        </p:nvSpPr>
        <p:spPr bwMode="auto">
          <a:xfrm>
            <a:off x="179388" y="1268413"/>
            <a:ext cx="8382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CC"/>
                </a:solidFill>
                <a:latin typeface="Arial" panose="020B0604020202020204" pitchFamily="34" charset="0"/>
              </a:rPr>
              <a:t>【Definition 1】</a:t>
            </a:r>
            <a:r>
              <a:rPr kumimoji="1" lang="en-US" altLang="zh-CN">
                <a:latin typeface="Arial" panose="020B0604020202020204" pitchFamily="34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graph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 consists of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a nonempty set of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vertices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(or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nodes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 and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a set of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edges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 Each  edge has either one or two vertices associated with it, called its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endpoints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 An edge is said to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connect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its endpoints.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0408" name="Text Box 8"/>
          <p:cNvSpPr txBox="1">
            <a:spLocks noChangeArrowheads="1"/>
          </p:cNvSpPr>
          <p:nvPr/>
        </p:nvSpPr>
        <p:spPr bwMode="auto">
          <a:xfrm>
            <a:off x="250825" y="2924175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7C80"/>
                </a:solidFill>
                <a:latin typeface="Times New Roman" panose="02020603050405020304" pitchFamily="18" charset="0"/>
              </a:rPr>
              <a:t>Remark:</a:t>
            </a:r>
            <a:endParaRPr kumimoji="1" lang="en-US" altLang="zh-CN">
              <a:solidFill>
                <a:srgbClr val="FF7C80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</a:rPr>
              <a:t>Infinite Graph, finite Graph</a:t>
            </a:r>
            <a:endParaRPr kumimoji="1" lang="en-US" altLang="zh-CN" i="1">
              <a:solidFill>
                <a:srgbClr val="0000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99" name="Text Box 2"/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  <a:endParaRPr kumimoji="1" lang="en-US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50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50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150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0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0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0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02" grpId="0" autoUpdateAnimBg="0"/>
      <p:bldP spid="2150405" grpId="0" bldLvl="2" autoUpdateAnimBg="0" build="p"/>
      <p:bldP spid="2150407" grpId="0" autoUpdateAnimBg="0" build="p"/>
      <p:bldP spid="2150408" grpId="0" autoUpdateAnimBg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AC9A1FB3-AC28-438C-9623-024A1F7D05DF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7507" name="Text Box 3"/>
          <p:cNvSpPr txBox="1">
            <a:spLocks noChangeArrowheads="1"/>
          </p:cNvSpPr>
          <p:nvPr/>
        </p:nvSpPr>
        <p:spPr bwMode="auto">
          <a:xfrm>
            <a:off x="285750" y="571500"/>
            <a:ext cx="698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4. Some applications of special types of graphs</a:t>
            </a:r>
            <a:endParaRPr kumimoji="1" lang="en-US" altLang="zh-CN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97508" name="Line 4"/>
          <p:cNvSpPr>
            <a:spLocks noChangeShapeType="1"/>
          </p:cNvSpPr>
          <p:nvPr/>
        </p:nvSpPr>
        <p:spPr bwMode="auto">
          <a:xfrm>
            <a:off x="428625" y="1000125"/>
            <a:ext cx="6021388" cy="285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7509" name="Text Box 5"/>
          <p:cNvSpPr txBox="1">
            <a:spLocks noChangeArrowheads="1"/>
          </p:cNvSpPr>
          <p:nvPr/>
        </p:nvSpPr>
        <p:spPr bwMode="auto">
          <a:xfrm>
            <a:off x="357188" y="1214438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Local Area Networks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97510" name="Text Box 6"/>
          <p:cNvSpPr txBox="1">
            <a:spLocks noChangeArrowheads="1"/>
          </p:cNvSpPr>
          <p:nvPr/>
        </p:nvSpPr>
        <p:spPr bwMode="auto">
          <a:xfrm>
            <a:off x="785813" y="1714500"/>
            <a:ext cx="496728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Star topology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Ring topology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Hybrid topology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857250" y="3643313"/>
            <a:ext cx="1741488" cy="1943100"/>
            <a:chOff x="340" y="2804"/>
            <a:chExt cx="1279" cy="1315"/>
          </a:xfrm>
        </p:grpSpPr>
        <p:sp>
          <p:nvSpPr>
            <p:cNvPr id="48166" name="Oval 8"/>
            <p:cNvSpPr>
              <a:spLocks noChangeArrowheads="1"/>
            </p:cNvSpPr>
            <p:nvPr/>
          </p:nvSpPr>
          <p:spPr bwMode="auto">
            <a:xfrm>
              <a:off x="884" y="3385"/>
              <a:ext cx="136" cy="1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67" name="Line 9"/>
            <p:cNvSpPr>
              <a:spLocks noChangeShapeType="1"/>
            </p:cNvSpPr>
            <p:nvPr/>
          </p:nvSpPr>
          <p:spPr bwMode="auto">
            <a:xfrm>
              <a:off x="948" y="2931"/>
              <a:ext cx="0" cy="45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8" name="Rectangle 10"/>
            <p:cNvSpPr>
              <a:spLocks noChangeArrowheads="1"/>
            </p:cNvSpPr>
            <p:nvPr/>
          </p:nvSpPr>
          <p:spPr bwMode="auto">
            <a:xfrm>
              <a:off x="874" y="2804"/>
              <a:ext cx="136" cy="1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69" name="Line 11"/>
            <p:cNvSpPr>
              <a:spLocks noChangeShapeType="1"/>
            </p:cNvSpPr>
            <p:nvPr/>
          </p:nvSpPr>
          <p:spPr bwMode="auto">
            <a:xfrm>
              <a:off x="948" y="3530"/>
              <a:ext cx="0" cy="45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0" name="Rectangle 12"/>
            <p:cNvSpPr>
              <a:spLocks noChangeArrowheads="1"/>
            </p:cNvSpPr>
            <p:nvPr/>
          </p:nvSpPr>
          <p:spPr bwMode="auto">
            <a:xfrm>
              <a:off x="875" y="3983"/>
              <a:ext cx="136" cy="1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71" name="Line 13"/>
            <p:cNvSpPr>
              <a:spLocks noChangeShapeType="1"/>
            </p:cNvSpPr>
            <p:nvPr/>
          </p:nvSpPr>
          <p:spPr bwMode="auto">
            <a:xfrm flipV="1">
              <a:off x="476" y="3502"/>
              <a:ext cx="408" cy="2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2" name="Line 14"/>
            <p:cNvSpPr>
              <a:spLocks noChangeShapeType="1"/>
            </p:cNvSpPr>
            <p:nvPr/>
          </p:nvSpPr>
          <p:spPr bwMode="auto">
            <a:xfrm flipV="1">
              <a:off x="1020" y="3113"/>
              <a:ext cx="454" cy="3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3" name="Rectangle 15"/>
            <p:cNvSpPr>
              <a:spLocks noChangeArrowheads="1"/>
            </p:cNvSpPr>
            <p:nvPr/>
          </p:nvSpPr>
          <p:spPr bwMode="auto">
            <a:xfrm>
              <a:off x="340" y="3657"/>
              <a:ext cx="136" cy="1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74" name="Rectangle 16"/>
            <p:cNvSpPr>
              <a:spLocks noChangeArrowheads="1"/>
            </p:cNvSpPr>
            <p:nvPr/>
          </p:nvSpPr>
          <p:spPr bwMode="auto">
            <a:xfrm>
              <a:off x="1483" y="3040"/>
              <a:ext cx="136" cy="1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75" name="Line 17"/>
            <p:cNvSpPr>
              <a:spLocks noChangeShapeType="1"/>
            </p:cNvSpPr>
            <p:nvPr/>
          </p:nvSpPr>
          <p:spPr bwMode="auto">
            <a:xfrm>
              <a:off x="476" y="3022"/>
              <a:ext cx="408" cy="4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6" name="Rectangle 18"/>
            <p:cNvSpPr>
              <a:spLocks noChangeArrowheads="1"/>
            </p:cNvSpPr>
            <p:nvPr/>
          </p:nvSpPr>
          <p:spPr bwMode="auto">
            <a:xfrm>
              <a:off x="340" y="2931"/>
              <a:ext cx="136" cy="1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77" name="Line 19"/>
            <p:cNvSpPr>
              <a:spLocks noChangeShapeType="1"/>
            </p:cNvSpPr>
            <p:nvPr/>
          </p:nvSpPr>
          <p:spPr bwMode="auto">
            <a:xfrm>
              <a:off x="1011" y="3512"/>
              <a:ext cx="408" cy="4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8" name="Rectangle 20"/>
            <p:cNvSpPr>
              <a:spLocks noChangeArrowheads="1"/>
            </p:cNvSpPr>
            <p:nvPr/>
          </p:nvSpPr>
          <p:spPr bwMode="auto">
            <a:xfrm>
              <a:off x="1429" y="3838"/>
              <a:ext cx="136" cy="1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</p:grpSp>
      <p:grpSp>
        <p:nvGrpSpPr>
          <p:cNvPr id="3" name="Group 21"/>
          <p:cNvGrpSpPr/>
          <p:nvPr/>
        </p:nvGrpSpPr>
        <p:grpSpPr bwMode="auto">
          <a:xfrm>
            <a:off x="6072188" y="3714750"/>
            <a:ext cx="2232025" cy="1958975"/>
            <a:chOff x="2381" y="2659"/>
            <a:chExt cx="1697" cy="1370"/>
          </a:xfrm>
        </p:grpSpPr>
        <p:sp>
          <p:nvSpPr>
            <p:cNvPr id="48157" name="Oval 22"/>
            <p:cNvSpPr>
              <a:spLocks noChangeArrowheads="1"/>
            </p:cNvSpPr>
            <p:nvPr/>
          </p:nvSpPr>
          <p:spPr bwMode="auto">
            <a:xfrm>
              <a:off x="2426" y="2750"/>
              <a:ext cx="1588" cy="122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8" name="Rectangle 23"/>
            <p:cNvSpPr>
              <a:spLocks noChangeArrowheads="1"/>
            </p:cNvSpPr>
            <p:nvPr/>
          </p:nvSpPr>
          <p:spPr bwMode="auto">
            <a:xfrm>
              <a:off x="3125" y="2659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9" name="Rectangle 24"/>
            <p:cNvSpPr>
              <a:spLocks noChangeArrowheads="1"/>
            </p:cNvSpPr>
            <p:nvPr/>
          </p:nvSpPr>
          <p:spPr bwMode="auto">
            <a:xfrm>
              <a:off x="3615" y="2758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60" name="Rectangle 25"/>
            <p:cNvSpPr>
              <a:spLocks noChangeArrowheads="1"/>
            </p:cNvSpPr>
            <p:nvPr/>
          </p:nvSpPr>
          <p:spPr bwMode="auto">
            <a:xfrm>
              <a:off x="3942" y="3194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61" name="Rectangle 26"/>
            <p:cNvSpPr>
              <a:spLocks noChangeArrowheads="1"/>
            </p:cNvSpPr>
            <p:nvPr/>
          </p:nvSpPr>
          <p:spPr bwMode="auto">
            <a:xfrm>
              <a:off x="2381" y="3203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62" name="Rectangle 27"/>
            <p:cNvSpPr>
              <a:spLocks noChangeArrowheads="1"/>
            </p:cNvSpPr>
            <p:nvPr/>
          </p:nvSpPr>
          <p:spPr bwMode="auto">
            <a:xfrm>
              <a:off x="2608" y="2795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63" name="Rectangle 28"/>
            <p:cNvSpPr>
              <a:spLocks noChangeArrowheads="1"/>
            </p:cNvSpPr>
            <p:nvPr/>
          </p:nvSpPr>
          <p:spPr bwMode="auto">
            <a:xfrm>
              <a:off x="2562" y="3657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64" name="Rectangle 29"/>
            <p:cNvSpPr>
              <a:spLocks noChangeArrowheads="1"/>
            </p:cNvSpPr>
            <p:nvPr/>
          </p:nvSpPr>
          <p:spPr bwMode="auto">
            <a:xfrm>
              <a:off x="3162" y="3893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65" name="Rectangle 30"/>
            <p:cNvSpPr>
              <a:spLocks noChangeArrowheads="1"/>
            </p:cNvSpPr>
            <p:nvPr/>
          </p:nvSpPr>
          <p:spPr bwMode="auto">
            <a:xfrm>
              <a:off x="3751" y="3730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</p:grpSp>
      <p:grpSp>
        <p:nvGrpSpPr>
          <p:cNvPr id="4" name="Group 21"/>
          <p:cNvGrpSpPr/>
          <p:nvPr/>
        </p:nvGrpSpPr>
        <p:grpSpPr bwMode="auto">
          <a:xfrm>
            <a:off x="3367088" y="3724275"/>
            <a:ext cx="2232025" cy="1958975"/>
            <a:chOff x="2381" y="2659"/>
            <a:chExt cx="1697" cy="1370"/>
          </a:xfrm>
        </p:grpSpPr>
        <p:sp>
          <p:nvSpPr>
            <p:cNvPr id="48148" name="Oval 22"/>
            <p:cNvSpPr>
              <a:spLocks noChangeArrowheads="1"/>
            </p:cNvSpPr>
            <p:nvPr/>
          </p:nvSpPr>
          <p:spPr bwMode="auto">
            <a:xfrm>
              <a:off x="2426" y="2750"/>
              <a:ext cx="1588" cy="122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49" name="Rectangle 23"/>
            <p:cNvSpPr>
              <a:spLocks noChangeArrowheads="1"/>
            </p:cNvSpPr>
            <p:nvPr/>
          </p:nvSpPr>
          <p:spPr bwMode="auto">
            <a:xfrm>
              <a:off x="3125" y="2659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0" name="Rectangle 24"/>
            <p:cNvSpPr>
              <a:spLocks noChangeArrowheads="1"/>
            </p:cNvSpPr>
            <p:nvPr/>
          </p:nvSpPr>
          <p:spPr bwMode="auto">
            <a:xfrm>
              <a:off x="3615" y="2758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1" name="Rectangle 25"/>
            <p:cNvSpPr>
              <a:spLocks noChangeArrowheads="1"/>
            </p:cNvSpPr>
            <p:nvPr/>
          </p:nvSpPr>
          <p:spPr bwMode="auto">
            <a:xfrm>
              <a:off x="3942" y="3194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2" name="Rectangle 26"/>
            <p:cNvSpPr>
              <a:spLocks noChangeArrowheads="1"/>
            </p:cNvSpPr>
            <p:nvPr/>
          </p:nvSpPr>
          <p:spPr bwMode="auto">
            <a:xfrm>
              <a:off x="2381" y="3203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3" name="Rectangle 27"/>
            <p:cNvSpPr>
              <a:spLocks noChangeArrowheads="1"/>
            </p:cNvSpPr>
            <p:nvPr/>
          </p:nvSpPr>
          <p:spPr bwMode="auto">
            <a:xfrm>
              <a:off x="2608" y="2795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4" name="Rectangle 28"/>
            <p:cNvSpPr>
              <a:spLocks noChangeArrowheads="1"/>
            </p:cNvSpPr>
            <p:nvPr/>
          </p:nvSpPr>
          <p:spPr bwMode="auto">
            <a:xfrm>
              <a:off x="2562" y="3657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5" name="Rectangle 29"/>
            <p:cNvSpPr>
              <a:spLocks noChangeArrowheads="1"/>
            </p:cNvSpPr>
            <p:nvPr/>
          </p:nvSpPr>
          <p:spPr bwMode="auto">
            <a:xfrm>
              <a:off x="3162" y="3893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6" name="Rectangle 30"/>
            <p:cNvSpPr>
              <a:spLocks noChangeArrowheads="1"/>
            </p:cNvSpPr>
            <p:nvPr/>
          </p:nvSpPr>
          <p:spPr bwMode="auto">
            <a:xfrm>
              <a:off x="3751" y="3730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56" name="Oval 8"/>
          <p:cNvSpPr>
            <a:spLocks noChangeArrowheads="1"/>
          </p:cNvSpPr>
          <p:nvPr/>
        </p:nvSpPr>
        <p:spPr bwMode="auto">
          <a:xfrm>
            <a:off x="7072313" y="4572000"/>
            <a:ext cx="185737" cy="201613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>
            <a:off x="7215188" y="4714875"/>
            <a:ext cx="642937" cy="5000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Line 19"/>
          <p:cNvSpPr>
            <a:spLocks noChangeShapeType="1"/>
          </p:cNvSpPr>
          <p:nvPr/>
        </p:nvSpPr>
        <p:spPr bwMode="auto">
          <a:xfrm flipV="1">
            <a:off x="7215188" y="4572000"/>
            <a:ext cx="928687" cy="714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19"/>
          <p:cNvSpPr>
            <a:spLocks noChangeShapeType="1"/>
          </p:cNvSpPr>
          <p:nvPr/>
        </p:nvSpPr>
        <p:spPr bwMode="auto">
          <a:xfrm>
            <a:off x="7215188" y="4714875"/>
            <a:ext cx="71437" cy="8572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19"/>
          <p:cNvSpPr>
            <a:spLocks noChangeShapeType="1"/>
          </p:cNvSpPr>
          <p:nvPr/>
        </p:nvSpPr>
        <p:spPr bwMode="auto">
          <a:xfrm>
            <a:off x="6572250" y="4071938"/>
            <a:ext cx="571500" cy="5000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19"/>
          <p:cNvSpPr>
            <a:spLocks noChangeShapeType="1"/>
          </p:cNvSpPr>
          <p:nvPr/>
        </p:nvSpPr>
        <p:spPr bwMode="auto">
          <a:xfrm>
            <a:off x="6286500" y="4572000"/>
            <a:ext cx="785813" cy="714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19"/>
          <p:cNvSpPr>
            <a:spLocks noChangeShapeType="1"/>
          </p:cNvSpPr>
          <p:nvPr/>
        </p:nvSpPr>
        <p:spPr bwMode="auto">
          <a:xfrm flipH="1">
            <a:off x="6500813" y="4786313"/>
            <a:ext cx="571500" cy="4286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19"/>
          <p:cNvSpPr>
            <a:spLocks noChangeShapeType="1"/>
          </p:cNvSpPr>
          <p:nvPr/>
        </p:nvSpPr>
        <p:spPr bwMode="auto">
          <a:xfrm>
            <a:off x="7143750" y="3929063"/>
            <a:ext cx="71438" cy="7143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19"/>
          <p:cNvSpPr>
            <a:spLocks noChangeShapeType="1"/>
          </p:cNvSpPr>
          <p:nvPr/>
        </p:nvSpPr>
        <p:spPr bwMode="auto">
          <a:xfrm flipV="1">
            <a:off x="7215188" y="4071938"/>
            <a:ext cx="500062" cy="5000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7" name="Text Box 2"/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  <a:endParaRPr kumimoji="1" lang="en-US" altLang="zh-CN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7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75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97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97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97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7507" grpId="0" autoUpdateAnimBg="0"/>
      <p:bldP spid="2197509" grpId="0" autoUpdateAnimBg="0"/>
      <p:bldP spid="2197510" grpId="0" autoUpdateAnimBg="0" build="p"/>
      <p:bldP spid="5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9DD909C3-DF00-46C8-85C4-C806931BF7B1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8531" name="Text Box 3"/>
          <p:cNvSpPr txBox="1">
            <a:spLocks noChangeArrowheads="1"/>
          </p:cNvSpPr>
          <p:nvPr/>
        </p:nvSpPr>
        <p:spPr bwMode="auto">
          <a:xfrm>
            <a:off x="285750" y="571500"/>
            <a:ext cx="61928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5. 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New Graphs from Old</a:t>
            </a:r>
            <a:endParaRPr kumimoji="1" lang="en-US" altLang="zh-CN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98532" name="Line 4"/>
          <p:cNvSpPr>
            <a:spLocks noChangeShapeType="1"/>
          </p:cNvSpPr>
          <p:nvPr/>
        </p:nvSpPr>
        <p:spPr bwMode="auto">
          <a:xfrm flipV="1">
            <a:off x="285750" y="1000125"/>
            <a:ext cx="4148138" cy="25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8533" name="Text Box 5"/>
          <p:cNvSpPr txBox="1">
            <a:spLocks noChangeArrowheads="1"/>
          </p:cNvSpPr>
          <p:nvPr/>
        </p:nvSpPr>
        <p:spPr bwMode="auto">
          <a:xfrm>
            <a:off x="285750" y="1143000"/>
            <a:ext cx="838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【Definition】 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G=</a:t>
            </a:r>
            <a:r>
              <a:rPr kumimoji="1" lang="en-US" altLang="zh-CN" dirty="0">
                <a:latin typeface="Arial" panose="020B0604020202020204" pitchFamily="34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, 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H=</a:t>
            </a:r>
            <a:r>
              <a:rPr kumimoji="1" lang="en-US" altLang="zh-CN" dirty="0">
                <a:latin typeface="Arial" panose="020B0604020202020204" pitchFamily="34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1"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149350" y="1631950"/>
            <a:ext cx="6264275" cy="474663"/>
            <a:chOff x="839" y="1480"/>
            <a:chExt cx="3946" cy="299"/>
          </a:xfrm>
        </p:grpSpPr>
        <p:sp>
          <p:nvSpPr>
            <p:cNvPr id="6186" name="Text Box 7"/>
            <p:cNvSpPr txBox="1">
              <a:spLocks noChangeArrowheads="1"/>
            </p:cNvSpPr>
            <p:nvPr/>
          </p:nvSpPr>
          <p:spPr bwMode="auto">
            <a:xfrm>
              <a:off x="839" y="1480"/>
              <a:ext cx="394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buFont typeface="Wingdings" panose="05000000000000000000" pitchFamily="2" charset="2"/>
                <a:buChar char="n"/>
                <a:defRPr/>
              </a:pPr>
              <a:r>
                <a:rPr kumimoji="1" lang="zh-CN" altLang="en-US" i="1" dirty="0">
                  <a:latin typeface="Times New Roman" panose="02020603050405020304" pitchFamily="18" charset="0"/>
                </a:rPr>
                <a:t>  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H 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is a </a:t>
              </a:r>
              <a:r>
                <a:rPr kumimoji="1" lang="en-US" altLang="zh-CN" i="1" dirty="0" err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</a:rPr>
                <a:t>subgraph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of 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G  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if                              .</a:t>
              </a:r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0218" name="Object 8"/>
            <p:cNvGraphicFramePr>
              <a:graphicFrameLocks noChangeAspect="1"/>
            </p:cNvGraphicFramePr>
            <p:nvPr/>
          </p:nvGraphicFramePr>
          <p:xfrm>
            <a:off x="3107" y="1507"/>
            <a:ext cx="128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3" name="" r:id="rId1" imgW="939165" imgH="203200" progId="Equation.3">
                    <p:embed/>
                  </p:oleObj>
                </mc:Choice>
                <mc:Fallback>
                  <p:oleObj name="" r:id="rId1" imgW="939165" imgH="203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507"/>
                          <a:ext cx="128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/>
          <p:nvPr/>
        </p:nvGrpSpPr>
        <p:grpSpPr bwMode="auto">
          <a:xfrm>
            <a:off x="1149350" y="2640013"/>
            <a:ext cx="7200900" cy="488950"/>
            <a:chOff x="884" y="1888"/>
            <a:chExt cx="4536" cy="308"/>
          </a:xfrm>
        </p:grpSpPr>
        <p:sp>
          <p:nvSpPr>
            <p:cNvPr id="6185" name="Text Box 10"/>
            <p:cNvSpPr txBox="1">
              <a:spLocks noChangeArrowheads="1"/>
            </p:cNvSpPr>
            <p:nvPr/>
          </p:nvSpPr>
          <p:spPr bwMode="auto">
            <a:xfrm>
              <a:off x="884" y="1888"/>
              <a:ext cx="4536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buFont typeface="Wingdings" panose="05000000000000000000" pitchFamily="2" charset="2"/>
                <a:buChar char="n"/>
                <a:defRPr/>
              </a:pPr>
              <a:r>
                <a:rPr kumimoji="1" lang="zh-CN" altLang="en-US" i="1" dirty="0">
                  <a:latin typeface="Times New Roman" panose="02020603050405020304" pitchFamily="18" charset="0"/>
                </a:rPr>
                <a:t>  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H 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is </a:t>
              </a:r>
              <a:r>
                <a:rPr kumimoji="1" lang="en-US" altLang="zh-CN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</a:rPr>
                <a:t>a </a:t>
              </a:r>
              <a:r>
                <a:rPr kumimoji="1" lang="en-US" altLang="zh-CN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</a:rPr>
                <a:t>spanning </a:t>
              </a:r>
              <a:r>
                <a:rPr kumimoji="1" lang="en-US" altLang="zh-CN" i="1" dirty="0" err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</a:rPr>
                <a:t>subgraph</a:t>
              </a:r>
              <a:r>
                <a:rPr kumimoji="1" lang="en-US" altLang="zh-CN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of 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G  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if                              .</a:t>
              </a:r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0216" name="Object 11"/>
            <p:cNvGraphicFramePr>
              <a:graphicFrameLocks noChangeAspect="1"/>
            </p:cNvGraphicFramePr>
            <p:nvPr/>
          </p:nvGraphicFramePr>
          <p:xfrm>
            <a:off x="3924" y="1924"/>
            <a:ext cx="12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4" name="公式" r:id="rId3" imgW="888365" imgH="203200" progId="Equation.3">
                    <p:embed/>
                  </p:oleObj>
                </mc:Choice>
                <mc:Fallback>
                  <p:oleObj name="公式" r:id="rId3" imgW="888365" imgH="203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1924"/>
                          <a:ext cx="12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98540" name="Text Box 12"/>
          <p:cNvSpPr txBox="1">
            <a:spLocks noChangeArrowheads="1"/>
          </p:cNvSpPr>
          <p:nvPr/>
        </p:nvSpPr>
        <p:spPr bwMode="auto">
          <a:xfrm>
            <a:off x="285750" y="2928938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For example,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" name="Group 13"/>
          <p:cNvGrpSpPr/>
          <p:nvPr/>
        </p:nvGrpSpPr>
        <p:grpSpPr bwMode="auto">
          <a:xfrm>
            <a:off x="2286000" y="3500438"/>
            <a:ext cx="1676400" cy="1600200"/>
            <a:chOff x="4224" y="2112"/>
            <a:chExt cx="1056" cy="1008"/>
          </a:xfrm>
        </p:grpSpPr>
        <p:sp>
          <p:nvSpPr>
            <p:cNvPr id="50200" name="AutoShape 14"/>
            <p:cNvSpPr>
              <a:spLocks noChangeArrowheads="1"/>
            </p:cNvSpPr>
            <p:nvPr/>
          </p:nvSpPr>
          <p:spPr bwMode="auto">
            <a:xfrm>
              <a:off x="441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201" name="AutoShape 15"/>
            <p:cNvSpPr>
              <a:spLocks noChangeArrowheads="1"/>
            </p:cNvSpPr>
            <p:nvPr/>
          </p:nvSpPr>
          <p:spPr bwMode="auto">
            <a:xfrm>
              <a:off x="499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202" name="AutoShape 16"/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203" name="AutoShape 17"/>
            <p:cNvSpPr>
              <a:spLocks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204" name="AutoShape 18"/>
            <p:cNvSpPr>
              <a:spLocks noChangeArrowheads="1"/>
            </p:cNvSpPr>
            <p:nvPr/>
          </p:nvSpPr>
          <p:spPr bwMode="auto">
            <a:xfrm>
              <a:off x="4704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0205" name="AutoShape 19"/>
            <p:cNvCxnSpPr>
              <a:cxnSpLocks noChangeShapeType="1"/>
              <a:stCxn id="50202" idx="4"/>
              <a:endCxn id="50200" idx="1"/>
            </p:cNvCxnSpPr>
            <p:nvPr/>
          </p:nvCxnSpPr>
          <p:spPr bwMode="auto">
            <a:xfrm>
              <a:off x="4272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6" name="AutoShape 20"/>
            <p:cNvCxnSpPr>
              <a:cxnSpLocks noChangeShapeType="1"/>
              <a:stCxn id="50200" idx="6"/>
              <a:endCxn id="50201" idx="2"/>
            </p:cNvCxnSpPr>
            <p:nvPr/>
          </p:nvCxnSpPr>
          <p:spPr bwMode="auto">
            <a:xfrm>
              <a:off x="4512" y="3072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7" name="AutoShape 21"/>
            <p:cNvCxnSpPr>
              <a:cxnSpLocks noChangeShapeType="1"/>
              <a:stCxn id="50201" idx="7"/>
              <a:endCxn id="50203" idx="4"/>
            </p:cNvCxnSpPr>
            <p:nvPr/>
          </p:nvCxnSpPr>
          <p:spPr bwMode="auto">
            <a:xfrm flipV="1">
              <a:off x="507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8" name="AutoShape 22"/>
            <p:cNvCxnSpPr>
              <a:cxnSpLocks noChangeShapeType="1"/>
              <a:stCxn id="50203" idx="1"/>
              <a:endCxn id="50204" idx="5"/>
            </p:cNvCxnSpPr>
            <p:nvPr/>
          </p:nvCxnSpPr>
          <p:spPr bwMode="auto">
            <a:xfrm flipH="1" flipV="1">
              <a:off x="478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9" name="AutoShape 23"/>
            <p:cNvCxnSpPr>
              <a:cxnSpLocks noChangeShapeType="1"/>
              <a:stCxn id="50202" idx="7"/>
              <a:endCxn id="50204" idx="3"/>
            </p:cNvCxnSpPr>
            <p:nvPr/>
          </p:nvCxnSpPr>
          <p:spPr bwMode="auto">
            <a:xfrm flipV="1">
              <a:off x="430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0" name="AutoShape 24"/>
            <p:cNvCxnSpPr>
              <a:cxnSpLocks noChangeShapeType="1"/>
              <a:stCxn id="50204" idx="4"/>
              <a:endCxn id="50200" idx="0"/>
            </p:cNvCxnSpPr>
            <p:nvPr/>
          </p:nvCxnSpPr>
          <p:spPr bwMode="auto">
            <a:xfrm flipH="1">
              <a:off x="4464" y="2208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1" name="AutoShape 25"/>
            <p:cNvCxnSpPr>
              <a:cxnSpLocks noChangeShapeType="1"/>
              <a:stCxn id="50204" idx="4"/>
              <a:endCxn id="50201" idx="1"/>
            </p:cNvCxnSpPr>
            <p:nvPr/>
          </p:nvCxnSpPr>
          <p:spPr bwMode="auto">
            <a:xfrm>
              <a:off x="4752" y="2208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2" name="AutoShape 26"/>
            <p:cNvCxnSpPr>
              <a:cxnSpLocks noChangeShapeType="1"/>
              <a:stCxn id="50202" idx="6"/>
              <a:endCxn id="50203" idx="2"/>
            </p:cNvCxnSpPr>
            <p:nvPr/>
          </p:nvCxnSpPr>
          <p:spPr bwMode="auto">
            <a:xfrm>
              <a:off x="4320" y="2544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3" name="AutoShape 27"/>
            <p:cNvCxnSpPr>
              <a:cxnSpLocks noChangeShapeType="1"/>
              <a:stCxn id="50202" idx="5"/>
              <a:endCxn id="50201" idx="1"/>
            </p:cNvCxnSpPr>
            <p:nvPr/>
          </p:nvCxnSpPr>
          <p:spPr bwMode="auto">
            <a:xfrm>
              <a:off x="4306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4" name="AutoShape 28"/>
            <p:cNvCxnSpPr>
              <a:cxnSpLocks noChangeShapeType="1"/>
              <a:stCxn id="50200" idx="7"/>
              <a:endCxn id="50203" idx="3"/>
            </p:cNvCxnSpPr>
            <p:nvPr/>
          </p:nvCxnSpPr>
          <p:spPr bwMode="auto">
            <a:xfrm flipV="1">
              <a:off x="4498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98557" name="Text Box 29"/>
          <p:cNvSpPr txBox="1">
            <a:spLocks noChangeArrowheads="1"/>
          </p:cNvSpPr>
          <p:nvPr/>
        </p:nvSpPr>
        <p:spPr bwMode="auto">
          <a:xfrm>
            <a:off x="2857500" y="5286375"/>
            <a:ext cx="609600" cy="4572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  <a:endParaRPr lang="en-US" altLang="zh-CN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5" name="Group 30"/>
          <p:cNvGrpSpPr/>
          <p:nvPr/>
        </p:nvGrpSpPr>
        <p:grpSpPr bwMode="auto">
          <a:xfrm>
            <a:off x="5072063" y="3714750"/>
            <a:ext cx="1676400" cy="990600"/>
            <a:chOff x="3600" y="2544"/>
            <a:chExt cx="1056" cy="624"/>
          </a:xfrm>
        </p:grpSpPr>
        <p:sp>
          <p:nvSpPr>
            <p:cNvPr id="50191" name="AutoShape 31"/>
            <p:cNvSpPr>
              <a:spLocks noChangeArrowheads="1"/>
            </p:cNvSpPr>
            <p:nvPr/>
          </p:nvSpPr>
          <p:spPr bwMode="auto">
            <a:xfrm>
              <a:off x="3792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192" name="AutoShape 32"/>
            <p:cNvSpPr>
              <a:spLocks noChangeArrowheads="1"/>
            </p:cNvSpPr>
            <p:nvPr/>
          </p:nvSpPr>
          <p:spPr bwMode="auto">
            <a:xfrm>
              <a:off x="4368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193" name="AutoShape 33"/>
            <p:cNvSpPr>
              <a:spLocks noChangeArrowheads="1"/>
            </p:cNvSpPr>
            <p:nvPr/>
          </p:nvSpPr>
          <p:spPr bwMode="auto">
            <a:xfrm>
              <a:off x="360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194" name="AutoShape 34"/>
            <p:cNvSpPr>
              <a:spLocks noChangeArrowheads="1"/>
            </p:cNvSpPr>
            <p:nvPr/>
          </p:nvSpPr>
          <p:spPr bwMode="auto">
            <a:xfrm>
              <a:off x="456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0195" name="AutoShape 35"/>
            <p:cNvCxnSpPr>
              <a:cxnSpLocks noChangeShapeType="1"/>
              <a:stCxn id="50193" idx="4"/>
              <a:endCxn id="50191" idx="1"/>
            </p:cNvCxnSpPr>
            <p:nvPr/>
          </p:nvCxnSpPr>
          <p:spPr bwMode="auto">
            <a:xfrm>
              <a:off x="3648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6" name="AutoShape 36"/>
            <p:cNvCxnSpPr>
              <a:cxnSpLocks noChangeShapeType="1"/>
              <a:stCxn id="50191" idx="6"/>
              <a:endCxn id="50192" idx="2"/>
            </p:cNvCxnSpPr>
            <p:nvPr/>
          </p:nvCxnSpPr>
          <p:spPr bwMode="auto">
            <a:xfrm>
              <a:off x="3888" y="3120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7" name="AutoShape 37"/>
            <p:cNvCxnSpPr>
              <a:cxnSpLocks noChangeShapeType="1"/>
              <a:stCxn id="50192" idx="7"/>
              <a:endCxn id="50194" idx="4"/>
            </p:cNvCxnSpPr>
            <p:nvPr/>
          </p:nvCxnSpPr>
          <p:spPr bwMode="auto">
            <a:xfrm flipV="1">
              <a:off x="4450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8" name="AutoShape 38"/>
            <p:cNvCxnSpPr>
              <a:cxnSpLocks noChangeShapeType="1"/>
              <a:stCxn id="50193" idx="6"/>
              <a:endCxn id="50194" idx="2"/>
            </p:cNvCxnSpPr>
            <p:nvPr/>
          </p:nvCxnSpPr>
          <p:spPr bwMode="auto">
            <a:xfrm>
              <a:off x="3696" y="2592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9" name="AutoShape 39"/>
            <p:cNvCxnSpPr>
              <a:cxnSpLocks noChangeShapeType="1"/>
              <a:stCxn id="50191" idx="7"/>
              <a:endCxn id="50194" idx="3"/>
            </p:cNvCxnSpPr>
            <p:nvPr/>
          </p:nvCxnSpPr>
          <p:spPr bwMode="auto">
            <a:xfrm flipV="1">
              <a:off x="3874" y="2626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98568" name="Text Box 40"/>
          <p:cNvSpPr txBox="1">
            <a:spLocks noChangeArrowheads="1"/>
          </p:cNvSpPr>
          <p:nvPr/>
        </p:nvSpPr>
        <p:spPr bwMode="auto">
          <a:xfrm>
            <a:off x="4929188" y="5143500"/>
            <a:ext cx="2743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subgraph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of</a:t>
            </a:r>
            <a:r>
              <a:rPr lang="en-US" altLang="zh-CN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  <a:endParaRPr lang="en-US" altLang="zh-CN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98571" name="Text Box 43"/>
          <p:cNvSpPr txBox="1">
            <a:spLocks noChangeArrowheads="1"/>
          </p:cNvSpPr>
          <p:nvPr/>
        </p:nvSpPr>
        <p:spPr bwMode="auto">
          <a:xfrm>
            <a:off x="1149350" y="2136775"/>
            <a:ext cx="7200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kumimoji="1" lang="zh-CN" altLang="en-US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subgraph</a:t>
            </a:r>
            <a:r>
              <a:rPr kumimoji="1" lang="zh-CN" altLang="en-US" dirty="0">
                <a:ea typeface="楷体_GB2312" pitchFamily="49" charset="-122"/>
              </a:rPr>
              <a:t>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H </a:t>
            </a:r>
            <a:r>
              <a:rPr kumimoji="1" lang="en-US" altLang="zh-CN" dirty="0">
                <a:latin typeface="Times New Roman" panose="02020603050405020304" pitchFamily="18" charset="0"/>
              </a:rPr>
              <a:t>is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a 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proper </a:t>
            </a:r>
            <a:r>
              <a:rPr kumimoji="1" lang="en-US" altLang="zh-CN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subgraph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</a:rPr>
              <a:t>of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G if H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kumimoji="1" lang="en-US" altLang="zh-CN" i="1" dirty="0">
                <a:latin typeface="Times New Roman" panose="02020603050405020304" pitchFamily="18" charset="0"/>
              </a:rPr>
              <a:t>G</a:t>
            </a:r>
            <a:r>
              <a:rPr kumimoji="1" lang="en-US" altLang="zh-CN" dirty="0">
                <a:latin typeface="Times New Roman" panose="02020603050405020304" pitchFamily="18" charset="0"/>
              </a:rPr>
              <a:t>.</a:t>
            </a:r>
            <a:endParaRPr kumimoji="1"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0190" name="Text Box 2"/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  <a:endParaRPr kumimoji="1" lang="en-US" altLang="zh-CN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85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19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985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98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9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98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98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8531" grpId="0" autoUpdateAnimBg="0"/>
      <p:bldP spid="2198533" grpId="0" autoUpdateAnimBg="0" build="p"/>
      <p:bldP spid="2198540" grpId="0" autoUpdateAnimBg="0"/>
      <p:bldP spid="2198557" grpId="0" autoUpdateAnimBg="0"/>
      <p:bldP spid="2198568" grpId="0" autoUpdateAnimBg="0"/>
      <p:bldP spid="219857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2D2C1ACB-EB49-4802-A22A-8F1E4EB7D61D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9555" name="Text Box 3"/>
          <p:cNvSpPr txBox="1">
            <a:spLocks noChangeArrowheads="1"/>
          </p:cNvSpPr>
          <p:nvPr/>
        </p:nvSpPr>
        <p:spPr bwMode="auto">
          <a:xfrm>
            <a:off x="323850" y="692150"/>
            <a:ext cx="830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How many subgraphs with at least one vertex does </a:t>
            </a:r>
            <a:r>
              <a:rPr kumimoji="1"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kumimoji="1"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have?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99556" name="Rectangle 4"/>
          <p:cNvSpPr>
            <a:spLocks noChangeArrowheads="1"/>
          </p:cNvSpPr>
          <p:nvPr/>
        </p:nvSpPr>
        <p:spPr bwMode="auto">
          <a:xfrm>
            <a:off x="684213" y="1771650"/>
            <a:ext cx="58324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Solution:</a:t>
            </a:r>
            <a:endParaRPr lang="en-US" altLang="zh-CN" i="1">
              <a:solidFill>
                <a:srgbClr val="0066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124075" y="2565400"/>
            <a:ext cx="1371600" cy="1219200"/>
            <a:chOff x="288" y="2256"/>
            <a:chExt cx="864" cy="768"/>
          </a:xfrm>
        </p:grpSpPr>
        <p:sp>
          <p:nvSpPr>
            <p:cNvPr id="51223" name="AutoShape 6"/>
            <p:cNvSpPr>
              <a:spLocks noChangeArrowheads="1"/>
            </p:cNvSpPr>
            <p:nvPr/>
          </p:nvSpPr>
          <p:spPr bwMode="auto">
            <a:xfrm>
              <a:off x="288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224" name="AutoShape 7"/>
            <p:cNvSpPr>
              <a:spLocks noChangeArrowheads="1"/>
            </p:cNvSpPr>
            <p:nvPr/>
          </p:nvSpPr>
          <p:spPr bwMode="auto">
            <a:xfrm>
              <a:off x="1056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225" name="AutoShape 8"/>
            <p:cNvSpPr>
              <a:spLocks noChangeArrowheads="1"/>
            </p:cNvSpPr>
            <p:nvPr/>
          </p:nvSpPr>
          <p:spPr bwMode="auto">
            <a:xfrm>
              <a:off x="67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1226" name="AutoShape 9"/>
            <p:cNvCxnSpPr>
              <a:cxnSpLocks noChangeShapeType="1"/>
              <a:stCxn id="51223" idx="7"/>
              <a:endCxn id="51225" idx="3"/>
            </p:cNvCxnSpPr>
            <p:nvPr/>
          </p:nvCxnSpPr>
          <p:spPr bwMode="auto">
            <a:xfrm flipV="1">
              <a:off x="370" y="233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7" name="AutoShape 10"/>
            <p:cNvCxnSpPr>
              <a:cxnSpLocks noChangeShapeType="1"/>
              <a:stCxn id="51223" idx="6"/>
              <a:endCxn id="51224" idx="2"/>
            </p:cNvCxnSpPr>
            <p:nvPr/>
          </p:nvCxnSpPr>
          <p:spPr bwMode="auto">
            <a:xfrm>
              <a:off x="384" y="2976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8" name="AutoShape 11"/>
            <p:cNvCxnSpPr>
              <a:cxnSpLocks noChangeShapeType="1"/>
              <a:stCxn id="51224" idx="1"/>
              <a:endCxn id="51225" idx="5"/>
            </p:cNvCxnSpPr>
            <p:nvPr/>
          </p:nvCxnSpPr>
          <p:spPr bwMode="auto">
            <a:xfrm flipH="1" flipV="1">
              <a:off x="754" y="233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29" name="AutoShape 12"/>
            <p:cNvSpPr>
              <a:spLocks noChangeArrowheads="1"/>
            </p:cNvSpPr>
            <p:nvPr/>
          </p:nvSpPr>
          <p:spPr bwMode="auto">
            <a:xfrm>
              <a:off x="67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1230" name="AutoShape 13"/>
            <p:cNvCxnSpPr>
              <a:cxnSpLocks noChangeShapeType="1"/>
              <a:stCxn id="51223" idx="6"/>
              <a:endCxn id="51229" idx="3"/>
            </p:cNvCxnSpPr>
            <p:nvPr/>
          </p:nvCxnSpPr>
          <p:spPr bwMode="auto">
            <a:xfrm flipV="1">
              <a:off x="384" y="2770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31" name="AutoShape 14"/>
            <p:cNvCxnSpPr>
              <a:cxnSpLocks noChangeShapeType="1"/>
              <a:stCxn id="51224" idx="2"/>
              <a:endCxn id="51229" idx="5"/>
            </p:cNvCxnSpPr>
            <p:nvPr/>
          </p:nvCxnSpPr>
          <p:spPr bwMode="auto">
            <a:xfrm flipH="1" flipV="1">
              <a:off x="754" y="2770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32" name="AutoShape 15"/>
            <p:cNvCxnSpPr>
              <a:cxnSpLocks noChangeShapeType="1"/>
              <a:stCxn id="51229" idx="0"/>
              <a:endCxn id="51225" idx="4"/>
            </p:cNvCxnSpPr>
            <p:nvPr/>
          </p:nvCxnSpPr>
          <p:spPr bwMode="auto">
            <a:xfrm flipV="1">
              <a:off x="720" y="2352"/>
              <a:ext cx="0" cy="33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99568" name="AutoShape 16"/>
          <p:cNvSpPr>
            <a:spLocks noChangeArrowheads="1"/>
          </p:cNvSpPr>
          <p:nvPr/>
        </p:nvSpPr>
        <p:spPr bwMode="auto">
          <a:xfrm>
            <a:off x="3851275" y="3068638"/>
            <a:ext cx="1152525" cy="4318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3" name="Group 17"/>
          <p:cNvGrpSpPr/>
          <p:nvPr/>
        </p:nvGrpSpPr>
        <p:grpSpPr bwMode="auto">
          <a:xfrm>
            <a:off x="5724525" y="2636838"/>
            <a:ext cx="1295400" cy="1219200"/>
            <a:chOff x="3606" y="1661"/>
            <a:chExt cx="816" cy="768"/>
          </a:xfrm>
        </p:grpSpPr>
        <p:sp>
          <p:nvSpPr>
            <p:cNvPr id="51213" name="AutoShape 18"/>
            <p:cNvSpPr>
              <a:spLocks noChangeArrowheads="1"/>
            </p:cNvSpPr>
            <p:nvPr/>
          </p:nvSpPr>
          <p:spPr bwMode="auto">
            <a:xfrm>
              <a:off x="3606" y="233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214" name="AutoShape 19"/>
            <p:cNvSpPr>
              <a:spLocks noChangeArrowheads="1"/>
            </p:cNvSpPr>
            <p:nvPr/>
          </p:nvSpPr>
          <p:spPr bwMode="auto">
            <a:xfrm>
              <a:off x="4326" y="233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215" name="AutoShape 20"/>
            <p:cNvSpPr>
              <a:spLocks noChangeArrowheads="1"/>
            </p:cNvSpPr>
            <p:nvPr/>
          </p:nvSpPr>
          <p:spPr bwMode="auto">
            <a:xfrm>
              <a:off x="3606" y="1661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216" name="AutoShape 21"/>
            <p:cNvSpPr>
              <a:spLocks noChangeArrowheads="1"/>
            </p:cNvSpPr>
            <p:nvPr/>
          </p:nvSpPr>
          <p:spPr bwMode="auto">
            <a:xfrm>
              <a:off x="4326" y="1661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1217" name="AutoShape 22"/>
            <p:cNvCxnSpPr>
              <a:cxnSpLocks noChangeShapeType="1"/>
              <a:stCxn id="51213" idx="0"/>
              <a:endCxn id="51215" idx="4"/>
            </p:cNvCxnSpPr>
            <p:nvPr/>
          </p:nvCxnSpPr>
          <p:spPr bwMode="auto">
            <a:xfrm flipV="1">
              <a:off x="3654" y="1757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8" name="AutoShape 23"/>
            <p:cNvCxnSpPr>
              <a:cxnSpLocks noChangeShapeType="1"/>
              <a:stCxn id="51215" idx="6"/>
              <a:endCxn id="51216" idx="2"/>
            </p:cNvCxnSpPr>
            <p:nvPr/>
          </p:nvCxnSpPr>
          <p:spPr bwMode="auto">
            <a:xfrm>
              <a:off x="3702" y="1709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9" name="AutoShape 24"/>
            <p:cNvCxnSpPr>
              <a:cxnSpLocks noChangeShapeType="1"/>
              <a:stCxn id="51216" idx="4"/>
              <a:endCxn id="51214" idx="0"/>
            </p:cNvCxnSpPr>
            <p:nvPr/>
          </p:nvCxnSpPr>
          <p:spPr bwMode="auto">
            <a:xfrm>
              <a:off x="4374" y="1757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0" name="AutoShape 25"/>
            <p:cNvCxnSpPr>
              <a:cxnSpLocks noChangeShapeType="1"/>
              <a:stCxn id="51213" idx="6"/>
              <a:endCxn id="51214" idx="2"/>
            </p:cNvCxnSpPr>
            <p:nvPr/>
          </p:nvCxnSpPr>
          <p:spPr bwMode="auto">
            <a:xfrm>
              <a:off x="3702" y="2381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1" name="AutoShape 26"/>
            <p:cNvCxnSpPr>
              <a:cxnSpLocks noChangeShapeType="1"/>
              <a:stCxn id="51213" idx="7"/>
              <a:endCxn id="51216" idx="3"/>
            </p:cNvCxnSpPr>
            <p:nvPr/>
          </p:nvCxnSpPr>
          <p:spPr bwMode="auto">
            <a:xfrm flipV="1">
              <a:off x="3688" y="1743"/>
              <a:ext cx="65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2" name="AutoShape 27"/>
            <p:cNvCxnSpPr>
              <a:cxnSpLocks noChangeShapeType="1"/>
              <a:stCxn id="51215" idx="5"/>
              <a:endCxn id="51214" idx="1"/>
            </p:cNvCxnSpPr>
            <p:nvPr/>
          </p:nvCxnSpPr>
          <p:spPr bwMode="auto">
            <a:xfrm>
              <a:off x="3688" y="1743"/>
              <a:ext cx="65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08" name="Rectangle 2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51209" name="Rectangle 2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51210" name="Rectangle 3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2199583" name="Object 31"/>
          <p:cNvGraphicFramePr>
            <a:graphicFrameLocks noChangeAspect="1"/>
          </p:cNvGraphicFramePr>
          <p:nvPr/>
        </p:nvGraphicFramePr>
        <p:xfrm>
          <a:off x="1979613" y="4724400"/>
          <a:ext cx="5200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5" name="公式" r:id="rId1" imgW="2743200" imgH="228600" progId="Equation.3">
                  <p:embed/>
                </p:oleObj>
              </mc:Choice>
              <mc:Fallback>
                <p:oleObj name="公式" r:id="rId1" imgW="274320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724400"/>
                        <a:ext cx="52006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Text Box 2"/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  <a:endParaRPr kumimoji="1" lang="en-US" altLang="zh-CN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95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9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9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9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9555" grpId="0" autoUpdateAnimBg="0"/>
      <p:bldP spid="2199556" grpId="0" autoUpdateAnimBg="0"/>
      <p:bldP spid="219956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2CCD18C1-19DC-47A0-8D12-D5AF93491C24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200579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424862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The union of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</a:rPr>
              <a:t>and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union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of two simple graphs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 (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E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  and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= (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E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 is the simple graph with vertex set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and edge set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Notation: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1" lang="en-US" altLang="zh-CN" baseline="-250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00580" name="Text Box 4"/>
          <p:cNvSpPr txBox="1">
            <a:spLocks noChangeArrowheads="1"/>
          </p:cNvSpPr>
          <p:nvPr/>
        </p:nvSpPr>
        <p:spPr bwMode="auto">
          <a:xfrm>
            <a:off x="395288" y="3068638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For example,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6388100" y="3744913"/>
            <a:ext cx="1676400" cy="1600200"/>
            <a:chOff x="4224" y="2112"/>
            <a:chExt cx="1056" cy="1008"/>
          </a:xfrm>
        </p:grpSpPr>
        <p:sp>
          <p:nvSpPr>
            <p:cNvPr id="53295" name="AutoShape 6"/>
            <p:cNvSpPr>
              <a:spLocks noChangeArrowheads="1"/>
            </p:cNvSpPr>
            <p:nvPr/>
          </p:nvSpPr>
          <p:spPr bwMode="auto">
            <a:xfrm>
              <a:off x="441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96" name="AutoShape 7"/>
            <p:cNvSpPr>
              <a:spLocks noChangeArrowheads="1"/>
            </p:cNvSpPr>
            <p:nvPr/>
          </p:nvSpPr>
          <p:spPr bwMode="auto">
            <a:xfrm>
              <a:off x="499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97" name="AutoShape 8"/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98" name="AutoShape 9"/>
            <p:cNvSpPr>
              <a:spLocks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99" name="AutoShape 10"/>
            <p:cNvSpPr>
              <a:spLocks noChangeArrowheads="1"/>
            </p:cNvSpPr>
            <p:nvPr/>
          </p:nvSpPr>
          <p:spPr bwMode="auto">
            <a:xfrm>
              <a:off x="4704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3300" name="AutoShape 11"/>
            <p:cNvCxnSpPr>
              <a:cxnSpLocks noChangeShapeType="1"/>
              <a:stCxn id="53297" idx="4"/>
              <a:endCxn id="53295" idx="1"/>
            </p:cNvCxnSpPr>
            <p:nvPr/>
          </p:nvCxnSpPr>
          <p:spPr bwMode="auto">
            <a:xfrm>
              <a:off x="4272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1" name="AutoShape 12"/>
            <p:cNvCxnSpPr>
              <a:cxnSpLocks noChangeShapeType="1"/>
              <a:stCxn id="53295" idx="6"/>
              <a:endCxn id="53296" idx="2"/>
            </p:cNvCxnSpPr>
            <p:nvPr/>
          </p:nvCxnSpPr>
          <p:spPr bwMode="auto">
            <a:xfrm>
              <a:off x="4512" y="3072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2" name="AutoShape 13"/>
            <p:cNvCxnSpPr>
              <a:cxnSpLocks noChangeShapeType="1"/>
              <a:stCxn id="53296" idx="7"/>
              <a:endCxn id="53298" idx="4"/>
            </p:cNvCxnSpPr>
            <p:nvPr/>
          </p:nvCxnSpPr>
          <p:spPr bwMode="auto">
            <a:xfrm flipV="1">
              <a:off x="507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3" name="AutoShape 14"/>
            <p:cNvCxnSpPr>
              <a:cxnSpLocks noChangeShapeType="1"/>
              <a:stCxn id="53298" idx="1"/>
              <a:endCxn id="53299" idx="5"/>
            </p:cNvCxnSpPr>
            <p:nvPr/>
          </p:nvCxnSpPr>
          <p:spPr bwMode="auto">
            <a:xfrm flipH="1" flipV="1">
              <a:off x="478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4" name="AutoShape 15"/>
            <p:cNvCxnSpPr>
              <a:cxnSpLocks noChangeShapeType="1"/>
              <a:stCxn id="53297" idx="7"/>
              <a:endCxn id="53299" idx="3"/>
            </p:cNvCxnSpPr>
            <p:nvPr/>
          </p:nvCxnSpPr>
          <p:spPr bwMode="auto">
            <a:xfrm flipV="1">
              <a:off x="430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5" name="AutoShape 16"/>
            <p:cNvCxnSpPr>
              <a:cxnSpLocks noChangeShapeType="1"/>
              <a:stCxn id="53299" idx="4"/>
              <a:endCxn id="53295" idx="0"/>
            </p:cNvCxnSpPr>
            <p:nvPr/>
          </p:nvCxnSpPr>
          <p:spPr bwMode="auto">
            <a:xfrm flipH="1">
              <a:off x="4464" y="2208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6" name="AutoShape 17"/>
            <p:cNvCxnSpPr>
              <a:cxnSpLocks noChangeShapeType="1"/>
              <a:stCxn id="53299" idx="4"/>
              <a:endCxn id="53296" idx="1"/>
            </p:cNvCxnSpPr>
            <p:nvPr/>
          </p:nvCxnSpPr>
          <p:spPr bwMode="auto">
            <a:xfrm>
              <a:off x="4752" y="2208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7" name="AutoShape 18"/>
            <p:cNvCxnSpPr>
              <a:cxnSpLocks noChangeShapeType="1"/>
              <a:stCxn id="53297" idx="6"/>
              <a:endCxn id="53298" idx="2"/>
            </p:cNvCxnSpPr>
            <p:nvPr/>
          </p:nvCxnSpPr>
          <p:spPr bwMode="auto">
            <a:xfrm>
              <a:off x="4320" y="2544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8" name="AutoShape 19"/>
            <p:cNvCxnSpPr>
              <a:cxnSpLocks noChangeShapeType="1"/>
              <a:stCxn id="53297" idx="5"/>
              <a:endCxn id="53296" idx="1"/>
            </p:cNvCxnSpPr>
            <p:nvPr/>
          </p:nvCxnSpPr>
          <p:spPr bwMode="auto">
            <a:xfrm>
              <a:off x="4306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9" name="AutoShape 20"/>
            <p:cNvCxnSpPr>
              <a:cxnSpLocks noChangeShapeType="1"/>
              <a:stCxn id="53295" idx="7"/>
              <a:endCxn id="53298" idx="3"/>
            </p:cNvCxnSpPr>
            <p:nvPr/>
          </p:nvCxnSpPr>
          <p:spPr bwMode="auto">
            <a:xfrm flipV="1">
              <a:off x="4498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00597" name="Text Box 21"/>
          <p:cNvSpPr txBox="1">
            <a:spLocks noChangeArrowheads="1"/>
          </p:cNvSpPr>
          <p:nvPr/>
        </p:nvSpPr>
        <p:spPr bwMode="auto">
          <a:xfrm>
            <a:off x="1358900" y="5573713"/>
            <a:ext cx="652463" cy="4572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endParaRPr lang="en-US" altLang="zh-CN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3" name="Group 22"/>
          <p:cNvGrpSpPr/>
          <p:nvPr/>
        </p:nvGrpSpPr>
        <p:grpSpPr bwMode="auto">
          <a:xfrm>
            <a:off x="3492500" y="4354513"/>
            <a:ext cx="1676400" cy="990600"/>
            <a:chOff x="3600" y="2544"/>
            <a:chExt cx="1056" cy="624"/>
          </a:xfrm>
        </p:grpSpPr>
        <p:sp>
          <p:nvSpPr>
            <p:cNvPr id="53286" name="AutoShape 23"/>
            <p:cNvSpPr>
              <a:spLocks noChangeArrowheads="1"/>
            </p:cNvSpPr>
            <p:nvPr/>
          </p:nvSpPr>
          <p:spPr bwMode="auto">
            <a:xfrm>
              <a:off x="3792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87" name="AutoShape 24"/>
            <p:cNvSpPr>
              <a:spLocks noChangeArrowheads="1"/>
            </p:cNvSpPr>
            <p:nvPr/>
          </p:nvSpPr>
          <p:spPr bwMode="auto">
            <a:xfrm>
              <a:off x="4368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88" name="AutoShape 25"/>
            <p:cNvSpPr>
              <a:spLocks noChangeArrowheads="1"/>
            </p:cNvSpPr>
            <p:nvPr/>
          </p:nvSpPr>
          <p:spPr bwMode="auto">
            <a:xfrm>
              <a:off x="360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89" name="AutoShape 26"/>
            <p:cNvSpPr>
              <a:spLocks noChangeArrowheads="1"/>
            </p:cNvSpPr>
            <p:nvPr/>
          </p:nvSpPr>
          <p:spPr bwMode="auto">
            <a:xfrm>
              <a:off x="456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3290" name="AutoShape 27"/>
            <p:cNvCxnSpPr>
              <a:cxnSpLocks noChangeShapeType="1"/>
              <a:stCxn id="53288" idx="4"/>
              <a:endCxn id="53286" idx="1"/>
            </p:cNvCxnSpPr>
            <p:nvPr/>
          </p:nvCxnSpPr>
          <p:spPr bwMode="auto">
            <a:xfrm>
              <a:off x="3648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1" name="AutoShape 28"/>
            <p:cNvCxnSpPr>
              <a:cxnSpLocks noChangeShapeType="1"/>
              <a:stCxn id="53286" idx="6"/>
              <a:endCxn id="53287" idx="2"/>
            </p:cNvCxnSpPr>
            <p:nvPr/>
          </p:nvCxnSpPr>
          <p:spPr bwMode="auto">
            <a:xfrm>
              <a:off x="3888" y="3120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2" name="AutoShape 29"/>
            <p:cNvCxnSpPr>
              <a:cxnSpLocks noChangeShapeType="1"/>
              <a:stCxn id="53287" idx="7"/>
              <a:endCxn id="53289" idx="4"/>
            </p:cNvCxnSpPr>
            <p:nvPr/>
          </p:nvCxnSpPr>
          <p:spPr bwMode="auto">
            <a:xfrm flipV="1">
              <a:off x="4450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3" name="AutoShape 30"/>
            <p:cNvCxnSpPr>
              <a:cxnSpLocks noChangeShapeType="1"/>
              <a:stCxn id="53288" idx="6"/>
              <a:endCxn id="53289" idx="2"/>
            </p:cNvCxnSpPr>
            <p:nvPr/>
          </p:nvCxnSpPr>
          <p:spPr bwMode="auto">
            <a:xfrm>
              <a:off x="3696" y="2592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4" name="AutoShape 31"/>
            <p:cNvCxnSpPr>
              <a:cxnSpLocks noChangeShapeType="1"/>
              <a:stCxn id="53286" idx="7"/>
              <a:endCxn id="53289" idx="3"/>
            </p:cNvCxnSpPr>
            <p:nvPr/>
          </p:nvCxnSpPr>
          <p:spPr bwMode="auto">
            <a:xfrm flipV="1">
              <a:off x="3874" y="2626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2"/>
          <p:cNvGrpSpPr/>
          <p:nvPr/>
        </p:nvGrpSpPr>
        <p:grpSpPr bwMode="auto">
          <a:xfrm>
            <a:off x="825500" y="3744913"/>
            <a:ext cx="1676400" cy="1600200"/>
            <a:chOff x="384" y="2160"/>
            <a:chExt cx="1056" cy="1008"/>
          </a:xfrm>
        </p:grpSpPr>
        <p:sp>
          <p:nvSpPr>
            <p:cNvPr id="53274" name="AutoShape 33"/>
            <p:cNvSpPr>
              <a:spLocks noChangeArrowheads="1"/>
            </p:cNvSpPr>
            <p:nvPr/>
          </p:nvSpPr>
          <p:spPr bwMode="auto">
            <a:xfrm>
              <a:off x="576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75" name="AutoShape 34"/>
            <p:cNvSpPr>
              <a:spLocks noChangeArrowheads="1"/>
            </p:cNvSpPr>
            <p:nvPr/>
          </p:nvSpPr>
          <p:spPr bwMode="auto">
            <a:xfrm>
              <a:off x="1152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76" name="AutoShape 35"/>
            <p:cNvSpPr>
              <a:spLocks noChangeArrowheads="1"/>
            </p:cNvSpPr>
            <p:nvPr/>
          </p:nvSpPr>
          <p:spPr bwMode="auto">
            <a:xfrm>
              <a:off x="384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77" name="AutoShape 36"/>
            <p:cNvSpPr>
              <a:spLocks noChangeArrowheads="1"/>
            </p:cNvSpPr>
            <p:nvPr/>
          </p:nvSpPr>
          <p:spPr bwMode="auto">
            <a:xfrm>
              <a:off x="1344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78" name="AutoShape 37"/>
            <p:cNvSpPr>
              <a:spLocks noChangeArrowheads="1"/>
            </p:cNvSpPr>
            <p:nvPr/>
          </p:nvSpPr>
          <p:spPr bwMode="auto">
            <a:xfrm>
              <a:off x="864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3279" name="AutoShape 38"/>
            <p:cNvCxnSpPr>
              <a:cxnSpLocks noChangeShapeType="1"/>
              <a:stCxn id="53276" idx="4"/>
              <a:endCxn id="53274" idx="1"/>
            </p:cNvCxnSpPr>
            <p:nvPr/>
          </p:nvCxnSpPr>
          <p:spPr bwMode="auto">
            <a:xfrm>
              <a:off x="432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0" name="AutoShape 39"/>
            <p:cNvCxnSpPr>
              <a:cxnSpLocks noChangeShapeType="1"/>
              <a:stCxn id="53277" idx="1"/>
              <a:endCxn id="53278" idx="5"/>
            </p:cNvCxnSpPr>
            <p:nvPr/>
          </p:nvCxnSpPr>
          <p:spPr bwMode="auto">
            <a:xfrm flipH="1" flipV="1">
              <a:off x="946" y="2242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1" name="AutoShape 40"/>
            <p:cNvCxnSpPr>
              <a:cxnSpLocks noChangeShapeType="1"/>
              <a:stCxn id="53276" idx="7"/>
              <a:endCxn id="53278" idx="3"/>
            </p:cNvCxnSpPr>
            <p:nvPr/>
          </p:nvCxnSpPr>
          <p:spPr bwMode="auto">
            <a:xfrm flipV="1">
              <a:off x="466" y="2242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2" name="AutoShape 41"/>
            <p:cNvCxnSpPr>
              <a:cxnSpLocks noChangeShapeType="1"/>
              <a:stCxn id="53278" idx="4"/>
              <a:endCxn id="53274" idx="0"/>
            </p:cNvCxnSpPr>
            <p:nvPr/>
          </p:nvCxnSpPr>
          <p:spPr bwMode="auto">
            <a:xfrm flipH="1">
              <a:off x="624" y="2256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3" name="AutoShape 42"/>
            <p:cNvCxnSpPr>
              <a:cxnSpLocks noChangeShapeType="1"/>
              <a:stCxn id="53278" idx="4"/>
              <a:endCxn id="53275" idx="1"/>
            </p:cNvCxnSpPr>
            <p:nvPr/>
          </p:nvCxnSpPr>
          <p:spPr bwMode="auto">
            <a:xfrm>
              <a:off x="912" y="2256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4" name="AutoShape 43"/>
            <p:cNvCxnSpPr>
              <a:cxnSpLocks noChangeShapeType="1"/>
              <a:stCxn id="53276" idx="6"/>
              <a:endCxn id="53277" idx="2"/>
            </p:cNvCxnSpPr>
            <p:nvPr/>
          </p:nvCxnSpPr>
          <p:spPr bwMode="auto">
            <a:xfrm>
              <a:off x="480" y="2592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5" name="AutoShape 44"/>
            <p:cNvCxnSpPr>
              <a:cxnSpLocks noChangeShapeType="1"/>
              <a:stCxn id="53276" idx="5"/>
              <a:endCxn id="53275" idx="1"/>
            </p:cNvCxnSpPr>
            <p:nvPr/>
          </p:nvCxnSpPr>
          <p:spPr bwMode="auto">
            <a:xfrm>
              <a:off x="466" y="2626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00621" name="Text Box 45"/>
          <p:cNvSpPr txBox="1">
            <a:spLocks noChangeArrowheads="1"/>
          </p:cNvSpPr>
          <p:nvPr/>
        </p:nvSpPr>
        <p:spPr bwMode="auto">
          <a:xfrm>
            <a:off x="4025900" y="5573713"/>
            <a:ext cx="652463" cy="4572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endParaRPr lang="en-US" altLang="zh-CN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200622" name="Text Box 46"/>
          <p:cNvSpPr txBox="1">
            <a:spLocks noChangeArrowheads="1"/>
          </p:cNvSpPr>
          <p:nvPr/>
        </p:nvSpPr>
        <p:spPr bwMode="auto">
          <a:xfrm>
            <a:off x="6311900" y="5573713"/>
            <a:ext cx="2286000" cy="51911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0" baseline="-250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0" baseline="-250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0" baseline="-250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2800" b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  <a:endParaRPr lang="en-US" altLang="zh-CN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23850" y="4221163"/>
            <a:ext cx="360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a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971550" y="5300663"/>
            <a:ext cx="360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b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124075" y="5300663"/>
            <a:ext cx="360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c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2484438" y="4292600"/>
            <a:ext cx="35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d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1908175" y="3500438"/>
            <a:ext cx="360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e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132138" y="4221163"/>
            <a:ext cx="360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a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3563938" y="5229225"/>
            <a:ext cx="360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b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787900" y="5229225"/>
            <a:ext cx="360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c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148263" y="4264025"/>
            <a:ext cx="360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d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084888" y="4292600"/>
            <a:ext cx="35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a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372225" y="5157788"/>
            <a:ext cx="360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b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7740650" y="5084763"/>
            <a:ext cx="360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c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8101013" y="4292600"/>
            <a:ext cx="35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d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7380288" y="3500438"/>
            <a:ext cx="360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e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3273" name="Text Box 2"/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  <a:endParaRPr kumimoji="1" lang="en-US" altLang="zh-CN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0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0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0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00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00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00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00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0579" grpId="0" bldLvl="2" build="p"/>
      <p:bldP spid="2200580" grpId="0" autoUpdateAnimBg="0"/>
      <p:bldP spid="2200597" grpId="0" autoUpdateAnimBg="0"/>
      <p:bldP spid="2200621" grpId="0" autoUpdateAnimBg="0"/>
      <p:bldP spid="2200622" grpId="0" autoUpdateAnimBg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76CF3F4D-B768-4C10-B788-C052EEAC45B8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981075" y="1557338"/>
            <a:ext cx="6781800" cy="3230562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Homework: (Due on May 11 )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Ver. 8</a:t>
            </a:r>
            <a:endParaRPr kumimoji="1" lang="en-US" altLang="zh-CN" i="1" u="sng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49" charset="-122"/>
              </a:rPr>
              <a:t>Sec. 10.2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5, 24, 25, 44(b, f, h), 55, 62</a:t>
            </a:r>
            <a:endParaRPr kumimoji="1" lang="en-US" altLang="zh-CN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Ver. 7</a:t>
            </a:r>
            <a:endParaRPr kumimoji="1" lang="en-US" altLang="zh-CN" i="1" u="sng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49" charset="-122"/>
              </a:rPr>
              <a:t>Sec. 10.2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5, 24, 25, 42(b, f, h), 53, 60</a:t>
            </a:r>
            <a:endParaRPr kumimoji="1" lang="en-US" altLang="zh-CN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9D71DC6E-A9DB-45C6-A132-6FBD6FC80C85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  <a:endParaRPr kumimoji="1" lang="en-US" altLang="zh-CN">
              <a:cs typeface="Arial" panose="020B0604020202020204" pitchFamily="34" charset="0"/>
            </a:endParaRPr>
          </a:p>
        </p:txBody>
      </p:sp>
      <p:sp>
        <p:nvSpPr>
          <p:cNvPr id="2151427" name="Text Box 3"/>
          <p:cNvSpPr txBox="1">
            <a:spLocks noChangeArrowheads="1"/>
          </p:cNvSpPr>
          <p:nvPr/>
        </p:nvSpPr>
        <p:spPr bwMode="auto">
          <a:xfrm>
            <a:off x="357188" y="571500"/>
            <a:ext cx="8382000" cy="3046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i="1" dirty="0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Simple </a:t>
            </a:r>
            <a:r>
              <a:rPr kumimoji="1" lang="en-US" altLang="zh-CN" dirty="0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graph: 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dirty="0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graph in which each edge connects two different vertices 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where no two edges connect the same pair of vertices.</a:t>
            </a:r>
            <a:endParaRPr kumimoji="1"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i="1" dirty="0" err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Multigraph</a:t>
            </a:r>
            <a:r>
              <a:rPr kumimoji="1" lang="en-US" altLang="zh-CN" i="1" dirty="0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Graphs that may have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multiple edges connecting the same vertices.</a:t>
            </a:r>
            <a:endParaRPr kumimoji="1"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i="1" dirty="0" err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Pseudograph</a:t>
            </a:r>
            <a:r>
              <a:rPr kumimoji="1" lang="en-US" altLang="zh-CN" i="1" dirty="0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Graphs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that may include loops, and possibly multiple edges connecting the same pair of vertices.</a:t>
            </a:r>
            <a:endParaRPr kumimoji="1"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1428" name="Rectangle 4"/>
          <p:cNvSpPr>
            <a:spLocks noChangeArrowheads="1"/>
          </p:cNvSpPr>
          <p:nvPr/>
        </p:nvSpPr>
        <p:spPr bwMode="auto">
          <a:xfrm>
            <a:off x="428625" y="3643313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For example,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611188" y="4144963"/>
            <a:ext cx="2305050" cy="1984375"/>
            <a:chOff x="158" y="2568"/>
            <a:chExt cx="1865" cy="1536"/>
          </a:xfrm>
        </p:grpSpPr>
        <p:sp>
          <p:nvSpPr>
            <p:cNvPr id="10297" name="AutoShape 6"/>
            <p:cNvSpPr>
              <a:spLocks noChangeArrowheads="1"/>
            </p:cNvSpPr>
            <p:nvPr/>
          </p:nvSpPr>
          <p:spPr bwMode="auto">
            <a:xfrm>
              <a:off x="431" y="365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98" name="AutoShape 7"/>
            <p:cNvSpPr>
              <a:spLocks noChangeArrowheads="1"/>
            </p:cNvSpPr>
            <p:nvPr/>
          </p:nvSpPr>
          <p:spPr bwMode="auto">
            <a:xfrm>
              <a:off x="431" y="365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99" name="AutoShape 8"/>
            <p:cNvSpPr>
              <a:spLocks noChangeArrowheads="1"/>
            </p:cNvSpPr>
            <p:nvPr/>
          </p:nvSpPr>
          <p:spPr bwMode="auto">
            <a:xfrm>
              <a:off x="1202" y="374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10300" name="AutoShape 9"/>
            <p:cNvCxnSpPr>
              <a:cxnSpLocks noChangeShapeType="1"/>
              <a:stCxn id="10297" idx="7"/>
            </p:cNvCxnSpPr>
            <p:nvPr/>
          </p:nvCxnSpPr>
          <p:spPr bwMode="auto">
            <a:xfrm rot="-5400000">
              <a:off x="321" y="2970"/>
              <a:ext cx="893" cy="509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1" name="AutoShape 10"/>
            <p:cNvCxnSpPr>
              <a:cxnSpLocks noChangeShapeType="1"/>
              <a:stCxn id="10298" idx="6"/>
              <a:endCxn id="10299" idx="2"/>
            </p:cNvCxnSpPr>
            <p:nvPr/>
          </p:nvCxnSpPr>
          <p:spPr bwMode="auto">
            <a:xfrm>
              <a:off x="527" y="3705"/>
              <a:ext cx="675" cy="91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435" name="Text Box 11"/>
            <p:cNvSpPr txBox="1">
              <a:spLocks noChangeArrowheads="1"/>
            </p:cNvSpPr>
            <p:nvPr/>
          </p:nvSpPr>
          <p:spPr bwMode="auto">
            <a:xfrm>
              <a:off x="158" y="3566"/>
              <a:ext cx="240" cy="402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itchFamily="2" charset="-122"/>
                </a:rPr>
                <a:t>a</a:t>
              </a:r>
              <a:endPara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10303" name="AutoShape 12"/>
            <p:cNvCxnSpPr>
              <a:cxnSpLocks noChangeShapeType="1"/>
              <a:stCxn id="10304" idx="6"/>
              <a:endCxn id="10299" idx="7"/>
            </p:cNvCxnSpPr>
            <p:nvPr/>
          </p:nvCxnSpPr>
          <p:spPr bwMode="auto">
            <a:xfrm>
              <a:off x="1026" y="2798"/>
              <a:ext cx="258" cy="964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04" name="AutoShape 13"/>
            <p:cNvSpPr>
              <a:spLocks noChangeArrowheads="1"/>
            </p:cNvSpPr>
            <p:nvPr/>
          </p:nvSpPr>
          <p:spPr bwMode="auto">
            <a:xfrm>
              <a:off x="930" y="27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305" name="Line 14"/>
            <p:cNvSpPr>
              <a:spLocks noChangeShapeType="1"/>
            </p:cNvSpPr>
            <p:nvPr/>
          </p:nvSpPr>
          <p:spPr bwMode="auto">
            <a:xfrm flipV="1">
              <a:off x="1247" y="3385"/>
              <a:ext cx="726" cy="40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6" name="AutoShape 15"/>
            <p:cNvSpPr>
              <a:spLocks noChangeArrowheads="1"/>
            </p:cNvSpPr>
            <p:nvPr/>
          </p:nvSpPr>
          <p:spPr bwMode="auto">
            <a:xfrm>
              <a:off x="1927" y="333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151440" name="Text Box 16"/>
            <p:cNvSpPr txBox="1">
              <a:spLocks noChangeArrowheads="1"/>
            </p:cNvSpPr>
            <p:nvPr/>
          </p:nvSpPr>
          <p:spPr bwMode="auto">
            <a:xfrm>
              <a:off x="1020" y="2568"/>
              <a:ext cx="240" cy="402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itchFamily="2" charset="-122"/>
                </a:rPr>
                <a:t>b</a:t>
              </a:r>
              <a:endPara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151441" name="Text Box 17"/>
            <p:cNvSpPr txBox="1">
              <a:spLocks noChangeArrowheads="1"/>
            </p:cNvSpPr>
            <p:nvPr/>
          </p:nvSpPr>
          <p:spPr bwMode="auto">
            <a:xfrm>
              <a:off x="1746" y="3114"/>
              <a:ext cx="240" cy="402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itchFamily="2" charset="-122"/>
                </a:rPr>
                <a:t>c</a:t>
              </a:r>
              <a:endPara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151442" name="Text Box 18"/>
            <p:cNvSpPr txBox="1">
              <a:spLocks noChangeArrowheads="1"/>
            </p:cNvSpPr>
            <p:nvPr/>
          </p:nvSpPr>
          <p:spPr bwMode="auto">
            <a:xfrm>
              <a:off x="1338" y="3702"/>
              <a:ext cx="240" cy="402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itchFamily="2" charset="-122"/>
                </a:rPr>
                <a:t>d</a:t>
              </a:r>
              <a:endPara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Group 19"/>
          <p:cNvGrpSpPr/>
          <p:nvPr/>
        </p:nvGrpSpPr>
        <p:grpSpPr bwMode="auto">
          <a:xfrm>
            <a:off x="3348038" y="4000500"/>
            <a:ext cx="2305050" cy="1984375"/>
            <a:chOff x="2336" y="2659"/>
            <a:chExt cx="1452" cy="1250"/>
          </a:xfrm>
        </p:grpSpPr>
        <p:sp>
          <p:nvSpPr>
            <p:cNvPr id="10282" name="AutoShape 20"/>
            <p:cNvSpPr>
              <a:spLocks noChangeArrowheads="1"/>
            </p:cNvSpPr>
            <p:nvPr/>
          </p:nvSpPr>
          <p:spPr bwMode="auto">
            <a:xfrm>
              <a:off x="2549" y="3545"/>
              <a:ext cx="74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83" name="AutoShape 21"/>
            <p:cNvSpPr>
              <a:spLocks noChangeArrowheads="1"/>
            </p:cNvSpPr>
            <p:nvPr/>
          </p:nvSpPr>
          <p:spPr bwMode="auto">
            <a:xfrm>
              <a:off x="2549" y="3545"/>
              <a:ext cx="74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84" name="AutoShape 22"/>
            <p:cNvSpPr>
              <a:spLocks noChangeArrowheads="1"/>
            </p:cNvSpPr>
            <p:nvPr/>
          </p:nvSpPr>
          <p:spPr bwMode="auto">
            <a:xfrm>
              <a:off x="3149" y="3619"/>
              <a:ext cx="75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10285" name="AutoShape 23"/>
            <p:cNvCxnSpPr>
              <a:cxnSpLocks noChangeShapeType="1"/>
              <a:stCxn id="10282" idx="7"/>
            </p:cNvCxnSpPr>
            <p:nvPr/>
          </p:nvCxnSpPr>
          <p:spPr bwMode="auto">
            <a:xfrm rot="-5400000">
              <a:off x="2447" y="2994"/>
              <a:ext cx="727" cy="397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6" name="AutoShape 24"/>
            <p:cNvCxnSpPr>
              <a:cxnSpLocks noChangeShapeType="1"/>
              <a:stCxn id="10283" idx="6"/>
              <a:endCxn id="10284" idx="2"/>
            </p:cNvCxnSpPr>
            <p:nvPr/>
          </p:nvCxnSpPr>
          <p:spPr bwMode="auto">
            <a:xfrm>
              <a:off x="2623" y="3584"/>
              <a:ext cx="526" cy="74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449" name="Text Box 25"/>
            <p:cNvSpPr txBox="1">
              <a:spLocks noChangeArrowheads="1"/>
            </p:cNvSpPr>
            <p:nvPr/>
          </p:nvSpPr>
          <p:spPr bwMode="auto">
            <a:xfrm>
              <a:off x="2336" y="3471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itchFamily="2" charset="-122"/>
                </a:rPr>
                <a:t>a</a:t>
              </a:r>
              <a:endPara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10288" name="AutoShape 26"/>
            <p:cNvCxnSpPr>
              <a:cxnSpLocks noChangeShapeType="1"/>
              <a:stCxn id="10289" idx="6"/>
              <a:endCxn id="10284" idx="7"/>
            </p:cNvCxnSpPr>
            <p:nvPr/>
          </p:nvCxnSpPr>
          <p:spPr bwMode="auto">
            <a:xfrm>
              <a:off x="3012" y="2846"/>
              <a:ext cx="201" cy="785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89" name="AutoShape 27"/>
            <p:cNvSpPr>
              <a:spLocks noChangeArrowheads="1"/>
            </p:cNvSpPr>
            <p:nvPr/>
          </p:nvSpPr>
          <p:spPr bwMode="auto">
            <a:xfrm>
              <a:off x="2937" y="2807"/>
              <a:ext cx="75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90" name="Line 28"/>
            <p:cNvSpPr>
              <a:spLocks noChangeShapeType="1"/>
            </p:cNvSpPr>
            <p:nvPr/>
          </p:nvSpPr>
          <p:spPr bwMode="auto">
            <a:xfrm flipV="1">
              <a:off x="3184" y="3324"/>
              <a:ext cx="565" cy="3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AutoShape 29"/>
            <p:cNvSpPr>
              <a:spLocks noChangeArrowheads="1"/>
            </p:cNvSpPr>
            <p:nvPr/>
          </p:nvSpPr>
          <p:spPr bwMode="auto">
            <a:xfrm>
              <a:off x="3713" y="3286"/>
              <a:ext cx="75" cy="79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151454" name="Text Box 30"/>
            <p:cNvSpPr txBox="1">
              <a:spLocks noChangeArrowheads="1"/>
            </p:cNvSpPr>
            <p:nvPr/>
          </p:nvSpPr>
          <p:spPr bwMode="auto">
            <a:xfrm>
              <a:off x="3007" y="2659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itchFamily="2" charset="-122"/>
                </a:rPr>
                <a:t>b</a:t>
              </a:r>
              <a:endPara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151455" name="Text Box 31"/>
            <p:cNvSpPr txBox="1">
              <a:spLocks noChangeArrowheads="1"/>
            </p:cNvSpPr>
            <p:nvPr/>
          </p:nvSpPr>
          <p:spPr bwMode="auto">
            <a:xfrm>
              <a:off x="3572" y="3103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itchFamily="2" charset="-122"/>
                </a:rPr>
                <a:t>c</a:t>
              </a:r>
              <a:endPara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151456" name="Text Box 32"/>
            <p:cNvSpPr txBox="1">
              <a:spLocks noChangeArrowheads="1"/>
            </p:cNvSpPr>
            <p:nvPr/>
          </p:nvSpPr>
          <p:spPr bwMode="auto">
            <a:xfrm>
              <a:off x="3255" y="3582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itchFamily="2" charset="-122"/>
                </a:rPr>
                <a:t>d</a:t>
              </a:r>
              <a:endPara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10295" name="AutoShape 33"/>
            <p:cNvCxnSpPr>
              <a:cxnSpLocks noChangeShapeType="1"/>
              <a:stCxn id="10283" idx="6"/>
              <a:endCxn id="10289" idx="4"/>
            </p:cNvCxnSpPr>
            <p:nvPr/>
          </p:nvCxnSpPr>
          <p:spPr bwMode="auto">
            <a:xfrm flipV="1">
              <a:off x="2623" y="2885"/>
              <a:ext cx="352" cy="699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6" name="AutoShape 34"/>
            <p:cNvCxnSpPr>
              <a:cxnSpLocks noChangeShapeType="1"/>
              <a:stCxn id="10290" idx="0"/>
            </p:cNvCxnSpPr>
            <p:nvPr/>
          </p:nvCxnSpPr>
          <p:spPr bwMode="auto">
            <a:xfrm rot="5400000" flipH="1" flipV="1">
              <a:off x="3293" y="3230"/>
              <a:ext cx="329" cy="547"/>
            </a:xfrm>
            <a:prstGeom prst="curvedConnector4">
              <a:avLst>
                <a:gd name="adj1" fmla="val -1523"/>
                <a:gd name="adj2" fmla="val 117546"/>
              </a:avLst>
            </a:prstGeom>
            <a:noFill/>
            <a:ln w="2540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5"/>
          <p:cNvGrpSpPr/>
          <p:nvPr/>
        </p:nvGrpSpPr>
        <p:grpSpPr bwMode="auto">
          <a:xfrm>
            <a:off x="6156325" y="3857625"/>
            <a:ext cx="2447925" cy="2127250"/>
            <a:chOff x="4014" y="2478"/>
            <a:chExt cx="1542" cy="1340"/>
          </a:xfrm>
        </p:grpSpPr>
        <p:grpSp>
          <p:nvGrpSpPr>
            <p:cNvPr id="10249" name="Group 36"/>
            <p:cNvGrpSpPr/>
            <p:nvPr/>
          </p:nvGrpSpPr>
          <p:grpSpPr bwMode="auto">
            <a:xfrm>
              <a:off x="4014" y="2568"/>
              <a:ext cx="1452" cy="1250"/>
              <a:chOff x="2336" y="2659"/>
              <a:chExt cx="1452" cy="1250"/>
            </a:xfrm>
          </p:grpSpPr>
          <p:sp>
            <p:nvSpPr>
              <p:cNvPr id="10267" name="AutoShape 37"/>
              <p:cNvSpPr>
                <a:spLocks noChangeArrowheads="1"/>
              </p:cNvSpPr>
              <p:nvPr/>
            </p:nvSpPr>
            <p:spPr bwMode="auto">
              <a:xfrm>
                <a:off x="2549" y="3545"/>
                <a:ext cx="74" cy="7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68" name="AutoShape 38"/>
              <p:cNvSpPr>
                <a:spLocks noChangeArrowheads="1"/>
              </p:cNvSpPr>
              <p:nvPr/>
            </p:nvSpPr>
            <p:spPr bwMode="auto">
              <a:xfrm>
                <a:off x="2549" y="3545"/>
                <a:ext cx="74" cy="7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69" name="AutoShape 39"/>
              <p:cNvSpPr>
                <a:spLocks noChangeArrowheads="1"/>
              </p:cNvSpPr>
              <p:nvPr/>
            </p:nvSpPr>
            <p:spPr bwMode="auto">
              <a:xfrm>
                <a:off x="3149" y="3619"/>
                <a:ext cx="75" cy="7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cxnSp>
            <p:nvCxnSpPr>
              <p:cNvPr id="10270" name="AutoShape 40"/>
              <p:cNvCxnSpPr>
                <a:cxnSpLocks noChangeShapeType="1"/>
                <a:stCxn id="10267" idx="7"/>
              </p:cNvCxnSpPr>
              <p:nvPr/>
            </p:nvCxnSpPr>
            <p:spPr bwMode="auto">
              <a:xfrm rot="-5400000">
                <a:off x="2447" y="2994"/>
                <a:ext cx="727" cy="397"/>
              </a:xfrm>
              <a:prstGeom prst="curvedConnector2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71" name="AutoShape 41"/>
              <p:cNvCxnSpPr>
                <a:cxnSpLocks noChangeShapeType="1"/>
                <a:stCxn id="10268" idx="6"/>
                <a:endCxn id="10269" idx="2"/>
              </p:cNvCxnSpPr>
              <p:nvPr/>
            </p:nvCxnSpPr>
            <p:spPr bwMode="auto">
              <a:xfrm>
                <a:off x="2623" y="3584"/>
                <a:ext cx="526" cy="7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51466" name="Text Box 42"/>
              <p:cNvSpPr txBox="1">
                <a:spLocks noChangeArrowheads="1"/>
              </p:cNvSpPr>
              <p:nvPr/>
            </p:nvSpPr>
            <p:spPr bwMode="auto">
              <a:xfrm>
                <a:off x="2336" y="3471"/>
                <a:ext cx="187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itchFamily="2" charset="-122"/>
                  </a:rPr>
                  <a:t>a</a:t>
                </a:r>
                <a:endPara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cxnSp>
            <p:nvCxnSpPr>
              <p:cNvPr id="10273" name="AutoShape 43"/>
              <p:cNvCxnSpPr>
                <a:cxnSpLocks noChangeShapeType="1"/>
                <a:stCxn id="10274" idx="6"/>
                <a:endCxn id="10269" idx="7"/>
              </p:cNvCxnSpPr>
              <p:nvPr/>
            </p:nvCxnSpPr>
            <p:spPr bwMode="auto">
              <a:xfrm>
                <a:off x="3012" y="2846"/>
                <a:ext cx="201" cy="785"/>
              </a:xfrm>
              <a:prstGeom prst="curvedConnector2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74" name="AutoShape 44"/>
              <p:cNvSpPr>
                <a:spLocks noChangeArrowheads="1"/>
              </p:cNvSpPr>
              <p:nvPr/>
            </p:nvSpPr>
            <p:spPr bwMode="auto">
              <a:xfrm>
                <a:off x="2937" y="2807"/>
                <a:ext cx="75" cy="7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75" name="Line 45"/>
              <p:cNvSpPr>
                <a:spLocks noChangeShapeType="1"/>
              </p:cNvSpPr>
              <p:nvPr/>
            </p:nvSpPr>
            <p:spPr bwMode="auto">
              <a:xfrm flipV="1">
                <a:off x="3184" y="3324"/>
                <a:ext cx="565" cy="3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6" name="AutoShape 46"/>
              <p:cNvSpPr>
                <a:spLocks noChangeArrowheads="1"/>
              </p:cNvSpPr>
              <p:nvPr/>
            </p:nvSpPr>
            <p:spPr bwMode="auto">
              <a:xfrm>
                <a:off x="3713" y="3286"/>
                <a:ext cx="75" cy="79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151471" name="Text Box 47"/>
              <p:cNvSpPr txBox="1">
                <a:spLocks noChangeArrowheads="1"/>
              </p:cNvSpPr>
              <p:nvPr/>
            </p:nvSpPr>
            <p:spPr bwMode="auto">
              <a:xfrm>
                <a:off x="3007" y="2659"/>
                <a:ext cx="187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itchFamily="2" charset="-122"/>
                  </a:rPr>
                  <a:t>b</a:t>
                </a:r>
                <a:endPara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151472" name="Text Box 48"/>
              <p:cNvSpPr txBox="1">
                <a:spLocks noChangeArrowheads="1"/>
              </p:cNvSpPr>
              <p:nvPr/>
            </p:nvSpPr>
            <p:spPr bwMode="auto">
              <a:xfrm>
                <a:off x="3572" y="3103"/>
                <a:ext cx="187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itchFamily="2" charset="-122"/>
                  </a:rPr>
                  <a:t>c</a:t>
                </a:r>
                <a:endPara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151473" name="Text Box 49"/>
              <p:cNvSpPr txBox="1">
                <a:spLocks noChangeArrowheads="1"/>
              </p:cNvSpPr>
              <p:nvPr/>
            </p:nvSpPr>
            <p:spPr bwMode="auto">
              <a:xfrm>
                <a:off x="3255" y="3582"/>
                <a:ext cx="187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itchFamily="2" charset="-122"/>
                  </a:rPr>
                  <a:t>d</a:t>
                </a:r>
                <a:endPara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cxnSp>
            <p:nvCxnSpPr>
              <p:cNvPr id="10280" name="AutoShape 50"/>
              <p:cNvCxnSpPr>
                <a:cxnSpLocks noChangeShapeType="1"/>
                <a:stCxn id="10268" idx="6"/>
                <a:endCxn id="10274" idx="4"/>
              </p:cNvCxnSpPr>
              <p:nvPr/>
            </p:nvCxnSpPr>
            <p:spPr bwMode="auto">
              <a:xfrm flipV="1">
                <a:off x="2623" y="2885"/>
                <a:ext cx="352" cy="699"/>
              </a:xfrm>
              <a:prstGeom prst="curvedConnector2">
                <a:avLst/>
              </a:prstGeom>
              <a:noFill/>
              <a:ln w="25400">
                <a:solidFill>
                  <a:srgbClr val="66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81" name="AutoShape 51"/>
              <p:cNvCxnSpPr>
                <a:cxnSpLocks noChangeShapeType="1"/>
                <a:stCxn id="10275" idx="0"/>
              </p:cNvCxnSpPr>
              <p:nvPr/>
            </p:nvCxnSpPr>
            <p:spPr bwMode="auto">
              <a:xfrm rot="5400000" flipH="1" flipV="1">
                <a:off x="3293" y="3230"/>
                <a:ext cx="329" cy="547"/>
              </a:xfrm>
              <a:prstGeom prst="curvedConnector4">
                <a:avLst>
                  <a:gd name="adj1" fmla="val -1523"/>
                  <a:gd name="adj2" fmla="val 117546"/>
                </a:avLst>
              </a:prstGeom>
              <a:noFill/>
              <a:ln w="25400">
                <a:solidFill>
                  <a:srgbClr val="66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250" name="AutoShape 52"/>
            <p:cNvSpPr>
              <a:spLocks noChangeArrowheads="1"/>
            </p:cNvSpPr>
            <p:nvPr/>
          </p:nvSpPr>
          <p:spPr bwMode="auto">
            <a:xfrm>
              <a:off x="4227" y="3454"/>
              <a:ext cx="74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51" name="AutoShape 53"/>
            <p:cNvSpPr>
              <a:spLocks noChangeArrowheads="1"/>
            </p:cNvSpPr>
            <p:nvPr/>
          </p:nvSpPr>
          <p:spPr bwMode="auto">
            <a:xfrm>
              <a:off x="4227" y="3454"/>
              <a:ext cx="74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52" name="AutoShape 54"/>
            <p:cNvSpPr>
              <a:spLocks noChangeArrowheads="1"/>
            </p:cNvSpPr>
            <p:nvPr/>
          </p:nvSpPr>
          <p:spPr bwMode="auto">
            <a:xfrm>
              <a:off x="4827" y="3528"/>
              <a:ext cx="75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10253" name="AutoShape 55"/>
            <p:cNvCxnSpPr>
              <a:cxnSpLocks noChangeShapeType="1"/>
              <a:stCxn id="10250" idx="7"/>
            </p:cNvCxnSpPr>
            <p:nvPr/>
          </p:nvCxnSpPr>
          <p:spPr bwMode="auto">
            <a:xfrm rot="-5400000">
              <a:off x="4125" y="2903"/>
              <a:ext cx="727" cy="397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4" name="AutoShape 56"/>
            <p:cNvCxnSpPr>
              <a:cxnSpLocks noChangeShapeType="1"/>
              <a:stCxn id="10251" idx="6"/>
              <a:endCxn id="10252" idx="2"/>
            </p:cNvCxnSpPr>
            <p:nvPr/>
          </p:nvCxnSpPr>
          <p:spPr bwMode="auto">
            <a:xfrm>
              <a:off x="4301" y="3493"/>
              <a:ext cx="526" cy="74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481" name="Text Box 57"/>
            <p:cNvSpPr txBox="1">
              <a:spLocks noChangeArrowheads="1"/>
            </p:cNvSpPr>
            <p:nvPr/>
          </p:nvSpPr>
          <p:spPr bwMode="auto">
            <a:xfrm>
              <a:off x="4014" y="3380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itchFamily="2" charset="-122"/>
                </a:rPr>
                <a:t>a</a:t>
              </a:r>
              <a:endPara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10256" name="AutoShape 58"/>
            <p:cNvCxnSpPr>
              <a:cxnSpLocks noChangeShapeType="1"/>
              <a:stCxn id="10257" idx="6"/>
              <a:endCxn id="10252" idx="7"/>
            </p:cNvCxnSpPr>
            <p:nvPr/>
          </p:nvCxnSpPr>
          <p:spPr bwMode="auto">
            <a:xfrm>
              <a:off x="4690" y="2755"/>
              <a:ext cx="201" cy="785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7" name="AutoShape 59"/>
            <p:cNvSpPr>
              <a:spLocks noChangeArrowheads="1"/>
            </p:cNvSpPr>
            <p:nvPr/>
          </p:nvSpPr>
          <p:spPr bwMode="auto">
            <a:xfrm>
              <a:off x="4615" y="2716"/>
              <a:ext cx="75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58" name="Line 60"/>
            <p:cNvSpPr>
              <a:spLocks noChangeShapeType="1"/>
            </p:cNvSpPr>
            <p:nvPr/>
          </p:nvSpPr>
          <p:spPr bwMode="auto">
            <a:xfrm flipV="1">
              <a:off x="4862" y="3233"/>
              <a:ext cx="565" cy="3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AutoShape 61"/>
            <p:cNvSpPr>
              <a:spLocks noChangeArrowheads="1"/>
            </p:cNvSpPr>
            <p:nvPr/>
          </p:nvSpPr>
          <p:spPr bwMode="auto">
            <a:xfrm>
              <a:off x="5391" y="3195"/>
              <a:ext cx="75" cy="79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151486" name="Text Box 62"/>
            <p:cNvSpPr txBox="1">
              <a:spLocks noChangeArrowheads="1"/>
            </p:cNvSpPr>
            <p:nvPr/>
          </p:nvSpPr>
          <p:spPr bwMode="auto">
            <a:xfrm>
              <a:off x="4685" y="2568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itchFamily="2" charset="-122"/>
                </a:rPr>
                <a:t>b</a:t>
              </a:r>
              <a:endPara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151487" name="Text Box 63"/>
            <p:cNvSpPr txBox="1">
              <a:spLocks noChangeArrowheads="1"/>
            </p:cNvSpPr>
            <p:nvPr/>
          </p:nvSpPr>
          <p:spPr bwMode="auto">
            <a:xfrm>
              <a:off x="5250" y="3012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itchFamily="2" charset="-122"/>
                </a:rPr>
                <a:t>c</a:t>
              </a:r>
              <a:endPara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151488" name="Text Box 64"/>
            <p:cNvSpPr txBox="1">
              <a:spLocks noChangeArrowheads="1"/>
            </p:cNvSpPr>
            <p:nvPr/>
          </p:nvSpPr>
          <p:spPr bwMode="auto">
            <a:xfrm>
              <a:off x="4933" y="3491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itchFamily="2" charset="-122"/>
                </a:rPr>
                <a:t>d</a:t>
              </a:r>
              <a:endPara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10263" name="AutoShape 65"/>
            <p:cNvCxnSpPr>
              <a:cxnSpLocks noChangeShapeType="1"/>
              <a:stCxn id="10251" idx="6"/>
              <a:endCxn id="10257" idx="4"/>
            </p:cNvCxnSpPr>
            <p:nvPr/>
          </p:nvCxnSpPr>
          <p:spPr bwMode="auto">
            <a:xfrm flipV="1">
              <a:off x="4301" y="2794"/>
              <a:ext cx="352" cy="699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4" name="AutoShape 66"/>
            <p:cNvCxnSpPr>
              <a:cxnSpLocks noChangeShapeType="1"/>
              <a:stCxn id="10258" idx="0"/>
            </p:cNvCxnSpPr>
            <p:nvPr/>
          </p:nvCxnSpPr>
          <p:spPr bwMode="auto">
            <a:xfrm rot="5400000" flipH="1" flipV="1">
              <a:off x="4971" y="3139"/>
              <a:ext cx="329" cy="547"/>
            </a:xfrm>
            <a:prstGeom prst="curvedConnector4">
              <a:avLst>
                <a:gd name="adj1" fmla="val -1523"/>
                <a:gd name="adj2" fmla="val 117546"/>
              </a:avLst>
            </a:prstGeom>
            <a:noFill/>
            <a:ln w="2540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5" name="Oval 67"/>
            <p:cNvSpPr>
              <a:spLocks noChangeArrowheads="1"/>
            </p:cNvSpPr>
            <p:nvPr/>
          </p:nvSpPr>
          <p:spPr bwMode="auto">
            <a:xfrm>
              <a:off x="4531" y="2478"/>
              <a:ext cx="227" cy="272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66" name="Oval 68"/>
            <p:cNvSpPr>
              <a:spLocks noChangeArrowheads="1"/>
            </p:cNvSpPr>
            <p:nvPr/>
          </p:nvSpPr>
          <p:spPr bwMode="auto">
            <a:xfrm>
              <a:off x="5329" y="2931"/>
              <a:ext cx="227" cy="272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5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5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5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27" grpId="0" autoUpdateAnimBg="0" build="p"/>
      <p:bldP spid="2151428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28442A41-175C-4CB2-A20C-B52D382F021F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52451" name="Rectangle 3"/>
          <p:cNvSpPr>
            <a:spLocks noChangeArrowheads="1"/>
          </p:cNvSpPr>
          <p:nvPr/>
        </p:nvSpPr>
        <p:spPr bwMode="auto">
          <a:xfrm>
            <a:off x="468313" y="69215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The relations of different undirected graphs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84213" y="1412875"/>
            <a:ext cx="8001000" cy="3581400"/>
            <a:chOff x="336" y="1440"/>
            <a:chExt cx="5040" cy="2256"/>
          </a:xfrm>
        </p:grpSpPr>
        <p:sp>
          <p:nvSpPr>
            <p:cNvPr id="11276" name="Oval 5"/>
            <p:cNvSpPr>
              <a:spLocks noChangeArrowheads="1"/>
            </p:cNvSpPr>
            <p:nvPr/>
          </p:nvSpPr>
          <p:spPr bwMode="auto">
            <a:xfrm>
              <a:off x="336" y="1440"/>
              <a:ext cx="5040" cy="22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ctr"/>
              <a:endParaRPr lang="zh-CN" altLang="en-US" b="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277" name="Text Box 6"/>
            <p:cNvSpPr txBox="1">
              <a:spLocks noChangeArrowheads="1"/>
            </p:cNvSpPr>
            <p:nvPr/>
          </p:nvSpPr>
          <p:spPr bwMode="auto">
            <a:xfrm>
              <a:off x="630" y="2064"/>
              <a:ext cx="1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33CC33"/>
                  </a:solidFill>
                  <a:latin typeface="Times New Roman" panose="02020603050405020304" pitchFamily="18" charset="0"/>
                </a:rPr>
                <a:t>Pseudographs</a:t>
              </a:r>
              <a:endPara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3275013" y="1798638"/>
            <a:ext cx="5105400" cy="2667000"/>
            <a:chOff x="1968" y="1728"/>
            <a:chExt cx="3216" cy="1680"/>
          </a:xfrm>
        </p:grpSpPr>
        <p:sp>
          <p:nvSpPr>
            <p:cNvPr id="11274" name="Oval 8"/>
            <p:cNvSpPr>
              <a:spLocks noChangeAspect="1" noChangeArrowheads="1"/>
            </p:cNvSpPr>
            <p:nvPr/>
          </p:nvSpPr>
          <p:spPr bwMode="auto">
            <a:xfrm>
              <a:off x="1968" y="1728"/>
              <a:ext cx="3216" cy="1680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275" name="Text Box 9"/>
            <p:cNvSpPr txBox="1">
              <a:spLocks noChangeArrowheads="1"/>
            </p:cNvSpPr>
            <p:nvPr/>
          </p:nvSpPr>
          <p:spPr bwMode="auto">
            <a:xfrm>
              <a:off x="2101" y="2275"/>
              <a:ext cx="10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33CC33"/>
                  </a:solidFill>
                  <a:latin typeface="Times New Roman" panose="02020603050405020304" pitchFamily="18" charset="0"/>
                </a:rPr>
                <a:t>Multigraphs</a:t>
              </a:r>
              <a:endPara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5256213" y="2713038"/>
            <a:ext cx="2819400" cy="1143000"/>
            <a:chOff x="3216" y="2304"/>
            <a:chExt cx="1776" cy="720"/>
          </a:xfrm>
        </p:grpSpPr>
        <p:sp>
          <p:nvSpPr>
            <p:cNvPr id="11272" name="Oval 11"/>
            <p:cNvSpPr>
              <a:spLocks noChangeAspect="1" noChangeArrowheads="1"/>
            </p:cNvSpPr>
            <p:nvPr/>
          </p:nvSpPr>
          <p:spPr bwMode="auto">
            <a:xfrm>
              <a:off x="3216" y="2304"/>
              <a:ext cx="1776" cy="72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273" name="Text Box 12"/>
            <p:cNvSpPr txBox="1">
              <a:spLocks noChangeArrowheads="1"/>
            </p:cNvSpPr>
            <p:nvPr/>
          </p:nvSpPr>
          <p:spPr bwMode="auto">
            <a:xfrm>
              <a:off x="3463" y="2496"/>
              <a:ext cx="13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33CC33"/>
                  </a:solidFill>
                  <a:latin typeface="Times New Roman" panose="02020603050405020304" pitchFamily="18" charset="0"/>
                </a:rPr>
                <a:t>Simple</a:t>
              </a:r>
              <a:r>
                <a:rPr lang="en-US" altLang="zh-CN" b="0">
                  <a:solidFill>
                    <a:schemeClr val="bg2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i="1">
                  <a:solidFill>
                    <a:srgbClr val="33CC33"/>
                  </a:solidFill>
                  <a:latin typeface="Times New Roman" panose="02020603050405020304" pitchFamily="18" charset="0"/>
                </a:rPr>
                <a:t>Graphs</a:t>
              </a:r>
              <a:endPara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  <a:endParaRPr kumimoji="1" lang="en-US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451" grpId="0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036A71CC-BCB5-427A-9186-AC0C131CDDB1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53474" name="Text Box 2"/>
          <p:cNvSpPr txBox="1">
            <a:spLocks noChangeArrowheads="1"/>
          </p:cNvSpPr>
          <p:nvPr/>
        </p:nvSpPr>
        <p:spPr bwMode="auto">
          <a:xfrm>
            <a:off x="250825" y="692150"/>
            <a:ext cx="806608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49" charset="-122"/>
              </a:rPr>
              <a:t>【Definition 2】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directed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graph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(or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digraph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(V, E)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consists of a nonempty set of vertices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and a set of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directed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edges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(or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arcs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E. Each directed edge is associated with an ordered pair of vertices. The directed edge associated with the ordered pair 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is said to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start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end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  <a:endParaRPr kumimoji="1" lang="en-US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474" grpId="0" bldLvl="2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FA2AB3CE-A02D-4723-9A17-9B3AB788267A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203650" name="Text Box 2"/>
          <p:cNvSpPr txBox="1">
            <a:spLocks noChangeArrowheads="1"/>
          </p:cNvSpPr>
          <p:nvPr/>
        </p:nvSpPr>
        <p:spPr bwMode="auto">
          <a:xfrm>
            <a:off x="250825" y="692150"/>
            <a:ext cx="8066088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Types of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digraphs: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</a:pP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Simple directed graph: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 directed graph has no loops and has no multiple directed edges.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directed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multigraph: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 directed graphs that may have multiple directed edges  from a vertex to a second (possibly the same) vertex.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For example,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250825" y="3444875"/>
            <a:ext cx="4197350" cy="1454150"/>
            <a:chOff x="158" y="2170"/>
            <a:chExt cx="2644" cy="916"/>
          </a:xfrm>
        </p:grpSpPr>
        <p:sp>
          <p:nvSpPr>
            <p:cNvPr id="14358" name="AutoShape 5"/>
            <p:cNvSpPr>
              <a:spLocks noChangeArrowheads="1"/>
            </p:cNvSpPr>
            <p:nvPr/>
          </p:nvSpPr>
          <p:spPr bwMode="auto">
            <a:xfrm>
              <a:off x="475" y="28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359" name="AutoShape 6"/>
            <p:cNvSpPr>
              <a:spLocks noChangeArrowheads="1"/>
            </p:cNvSpPr>
            <p:nvPr/>
          </p:nvSpPr>
          <p:spPr bwMode="auto">
            <a:xfrm>
              <a:off x="1155" y="27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360" name="AutoShape 7"/>
            <p:cNvSpPr>
              <a:spLocks noChangeArrowheads="1"/>
            </p:cNvSpPr>
            <p:nvPr/>
          </p:nvSpPr>
          <p:spPr bwMode="auto">
            <a:xfrm>
              <a:off x="1609" y="253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361" name="AutoShape 8"/>
            <p:cNvSpPr>
              <a:spLocks noChangeArrowheads="1"/>
            </p:cNvSpPr>
            <p:nvPr/>
          </p:nvSpPr>
          <p:spPr bwMode="auto">
            <a:xfrm>
              <a:off x="2516" y="230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14362" name="AutoShape 9"/>
            <p:cNvCxnSpPr>
              <a:cxnSpLocks noChangeShapeType="1"/>
              <a:stCxn id="14358" idx="7"/>
              <a:endCxn id="14359" idx="1"/>
            </p:cNvCxnSpPr>
            <p:nvPr/>
          </p:nvCxnSpPr>
          <p:spPr bwMode="auto">
            <a:xfrm rot="-5400000">
              <a:off x="795" y="2490"/>
              <a:ext cx="136" cy="612"/>
            </a:xfrm>
            <a:prstGeom prst="curvedConnector3">
              <a:avLst>
                <a:gd name="adj1" fmla="val 216176"/>
              </a:avLst>
            </a:prstGeom>
            <a:noFill/>
            <a:ln w="25400">
              <a:solidFill>
                <a:srgbClr val="66FF33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3" name="AutoShape 10"/>
            <p:cNvCxnSpPr>
              <a:cxnSpLocks noChangeShapeType="1"/>
              <a:stCxn id="14359" idx="3"/>
              <a:endCxn id="14358" idx="5"/>
            </p:cNvCxnSpPr>
            <p:nvPr/>
          </p:nvCxnSpPr>
          <p:spPr bwMode="auto">
            <a:xfrm rot="5400000">
              <a:off x="795" y="2558"/>
              <a:ext cx="136" cy="612"/>
            </a:xfrm>
            <a:prstGeom prst="curvedConnector3">
              <a:avLst>
                <a:gd name="adj1" fmla="val 216176"/>
              </a:avLst>
            </a:prstGeom>
            <a:noFill/>
            <a:ln w="25400">
              <a:solidFill>
                <a:srgbClr val="66FF33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AutoShape 11"/>
            <p:cNvCxnSpPr>
              <a:cxnSpLocks noChangeShapeType="1"/>
              <a:stCxn id="14360" idx="2"/>
              <a:endCxn id="14359" idx="6"/>
            </p:cNvCxnSpPr>
            <p:nvPr/>
          </p:nvCxnSpPr>
          <p:spPr bwMode="auto">
            <a:xfrm flipH="1">
              <a:off x="1251" y="2580"/>
              <a:ext cx="358" cy="18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5" name="AutoShape 12"/>
            <p:cNvCxnSpPr>
              <a:cxnSpLocks noChangeShapeType="1"/>
              <a:stCxn id="14360" idx="7"/>
              <a:endCxn id="14361" idx="1"/>
            </p:cNvCxnSpPr>
            <p:nvPr/>
          </p:nvCxnSpPr>
          <p:spPr bwMode="auto">
            <a:xfrm rot="-5400000">
              <a:off x="1997" y="2013"/>
              <a:ext cx="227" cy="839"/>
            </a:xfrm>
            <a:prstGeom prst="curvedConnector3">
              <a:avLst>
                <a:gd name="adj1" fmla="val 112333"/>
              </a:avLst>
            </a:prstGeom>
            <a:noFill/>
            <a:ln w="25400">
              <a:solidFill>
                <a:srgbClr val="66FF33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6" name="AutoShape 13"/>
            <p:cNvCxnSpPr>
              <a:cxnSpLocks noChangeShapeType="1"/>
              <a:stCxn id="14360" idx="5"/>
              <a:endCxn id="14361" idx="3"/>
            </p:cNvCxnSpPr>
            <p:nvPr/>
          </p:nvCxnSpPr>
          <p:spPr bwMode="auto">
            <a:xfrm rot="5400000" flipH="1" flipV="1">
              <a:off x="1997" y="2081"/>
              <a:ext cx="227" cy="839"/>
            </a:xfrm>
            <a:prstGeom prst="curvedConnector3">
              <a:avLst>
                <a:gd name="adj1" fmla="val -13657"/>
              </a:avLst>
            </a:prstGeom>
            <a:noFill/>
            <a:ln w="25400">
              <a:solidFill>
                <a:srgbClr val="66FF33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03662" name="Text Box 14"/>
            <p:cNvSpPr txBox="1">
              <a:spLocks noChangeArrowheads="1"/>
            </p:cNvSpPr>
            <p:nvPr/>
          </p:nvSpPr>
          <p:spPr bwMode="auto">
            <a:xfrm>
              <a:off x="158" y="2759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itchFamily="2" charset="-122"/>
                </a:rPr>
                <a:t>a</a:t>
              </a:r>
              <a:endPara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203663" name="Text Box 15"/>
            <p:cNvSpPr txBox="1">
              <a:spLocks noChangeArrowheads="1"/>
            </p:cNvSpPr>
            <p:nvPr/>
          </p:nvSpPr>
          <p:spPr bwMode="auto">
            <a:xfrm>
              <a:off x="1065" y="2351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itchFamily="2" charset="-122"/>
                </a:rPr>
                <a:t>b</a:t>
              </a:r>
              <a:endPara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203664" name="Text Box 16"/>
            <p:cNvSpPr txBox="1">
              <a:spLocks noChangeArrowheads="1"/>
            </p:cNvSpPr>
            <p:nvPr/>
          </p:nvSpPr>
          <p:spPr bwMode="auto">
            <a:xfrm>
              <a:off x="1518" y="217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itchFamily="2" charset="-122"/>
                </a:rPr>
                <a:t>c</a:t>
              </a:r>
              <a:endPara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203665" name="Text Box 17"/>
            <p:cNvSpPr txBox="1">
              <a:spLocks noChangeArrowheads="1"/>
            </p:cNvSpPr>
            <p:nvPr/>
          </p:nvSpPr>
          <p:spPr bwMode="auto">
            <a:xfrm>
              <a:off x="2562" y="230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itchFamily="2" charset="-122"/>
                </a:rPr>
                <a:t>d</a:t>
              </a:r>
              <a:endPara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4284663" y="3141663"/>
            <a:ext cx="4197350" cy="1598612"/>
            <a:chOff x="2699" y="2704"/>
            <a:chExt cx="2644" cy="1007"/>
          </a:xfrm>
        </p:grpSpPr>
        <p:sp>
          <p:nvSpPr>
            <p:cNvPr id="14343" name="AutoShape 21"/>
            <p:cNvSpPr>
              <a:spLocks noChangeArrowheads="1"/>
            </p:cNvSpPr>
            <p:nvPr/>
          </p:nvSpPr>
          <p:spPr bwMode="auto">
            <a:xfrm>
              <a:off x="3016" y="347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344" name="AutoShape 22"/>
            <p:cNvSpPr>
              <a:spLocks noChangeArrowheads="1"/>
            </p:cNvSpPr>
            <p:nvPr/>
          </p:nvSpPr>
          <p:spPr bwMode="auto">
            <a:xfrm>
              <a:off x="3696" y="333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345" name="AutoShape 23"/>
            <p:cNvSpPr>
              <a:spLocks noChangeArrowheads="1"/>
            </p:cNvSpPr>
            <p:nvPr/>
          </p:nvSpPr>
          <p:spPr bwMode="auto">
            <a:xfrm>
              <a:off x="4150" y="315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346" name="AutoShape 24"/>
            <p:cNvSpPr>
              <a:spLocks noChangeArrowheads="1"/>
            </p:cNvSpPr>
            <p:nvPr/>
          </p:nvSpPr>
          <p:spPr bwMode="auto">
            <a:xfrm>
              <a:off x="5057" y="293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14347" name="AutoShape 25"/>
            <p:cNvCxnSpPr>
              <a:cxnSpLocks noChangeShapeType="1"/>
              <a:stCxn id="14343" idx="7"/>
              <a:endCxn id="14344" idx="1"/>
            </p:cNvCxnSpPr>
            <p:nvPr/>
          </p:nvCxnSpPr>
          <p:spPr bwMode="auto">
            <a:xfrm rot="-5400000">
              <a:off x="3336" y="3115"/>
              <a:ext cx="136" cy="612"/>
            </a:xfrm>
            <a:prstGeom prst="curvedConnector3">
              <a:avLst>
                <a:gd name="adj1" fmla="val 216176"/>
              </a:avLst>
            </a:prstGeom>
            <a:noFill/>
            <a:ln w="25400">
              <a:solidFill>
                <a:srgbClr val="66FF33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8" name="AutoShape 26"/>
            <p:cNvCxnSpPr>
              <a:cxnSpLocks noChangeShapeType="1"/>
              <a:stCxn id="14344" idx="3"/>
              <a:endCxn id="14343" idx="5"/>
            </p:cNvCxnSpPr>
            <p:nvPr/>
          </p:nvCxnSpPr>
          <p:spPr bwMode="auto">
            <a:xfrm rot="5400000">
              <a:off x="3336" y="3183"/>
              <a:ext cx="136" cy="612"/>
            </a:xfrm>
            <a:prstGeom prst="curvedConnector3">
              <a:avLst>
                <a:gd name="adj1" fmla="val 216176"/>
              </a:avLst>
            </a:prstGeom>
            <a:noFill/>
            <a:ln w="25400">
              <a:solidFill>
                <a:srgbClr val="66FF33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9" name="AutoShape 27"/>
            <p:cNvCxnSpPr>
              <a:cxnSpLocks noChangeShapeType="1"/>
              <a:stCxn id="14345" idx="2"/>
              <a:endCxn id="14344" idx="6"/>
            </p:cNvCxnSpPr>
            <p:nvPr/>
          </p:nvCxnSpPr>
          <p:spPr bwMode="auto">
            <a:xfrm flipH="1">
              <a:off x="3792" y="3205"/>
              <a:ext cx="358" cy="18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0" name="AutoShape 28"/>
            <p:cNvCxnSpPr>
              <a:cxnSpLocks noChangeShapeType="1"/>
              <a:stCxn id="14345" idx="7"/>
              <a:endCxn id="14346" idx="1"/>
            </p:cNvCxnSpPr>
            <p:nvPr/>
          </p:nvCxnSpPr>
          <p:spPr bwMode="auto">
            <a:xfrm rot="-5400000">
              <a:off x="4538" y="2638"/>
              <a:ext cx="227" cy="839"/>
            </a:xfrm>
            <a:prstGeom prst="curvedConnector3">
              <a:avLst>
                <a:gd name="adj1" fmla="val 112333"/>
              </a:avLst>
            </a:prstGeom>
            <a:noFill/>
            <a:ln w="25400">
              <a:solidFill>
                <a:srgbClr val="66FF33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1" name="AutoShape 29"/>
            <p:cNvCxnSpPr>
              <a:cxnSpLocks noChangeShapeType="1"/>
              <a:stCxn id="14345" idx="5"/>
              <a:endCxn id="14346" idx="3"/>
            </p:cNvCxnSpPr>
            <p:nvPr/>
          </p:nvCxnSpPr>
          <p:spPr bwMode="auto">
            <a:xfrm rot="5400000" flipH="1" flipV="1">
              <a:off x="4538" y="2706"/>
              <a:ext cx="227" cy="839"/>
            </a:xfrm>
            <a:prstGeom prst="curvedConnector3">
              <a:avLst>
                <a:gd name="adj1" fmla="val -13657"/>
              </a:avLst>
            </a:prstGeom>
            <a:noFill/>
            <a:ln w="25400">
              <a:solidFill>
                <a:srgbClr val="66FF33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03678" name="Text Box 30"/>
            <p:cNvSpPr txBox="1">
              <a:spLocks noChangeArrowheads="1"/>
            </p:cNvSpPr>
            <p:nvPr/>
          </p:nvSpPr>
          <p:spPr bwMode="auto">
            <a:xfrm>
              <a:off x="2699" y="338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itchFamily="2" charset="-122"/>
                </a:rPr>
                <a:t>a</a:t>
              </a:r>
              <a:endPara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203679" name="Text Box 31"/>
            <p:cNvSpPr txBox="1">
              <a:spLocks noChangeArrowheads="1"/>
            </p:cNvSpPr>
            <p:nvPr/>
          </p:nvSpPr>
          <p:spPr bwMode="auto">
            <a:xfrm>
              <a:off x="3606" y="297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itchFamily="2" charset="-122"/>
                </a:rPr>
                <a:t>b</a:t>
              </a:r>
              <a:endPara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203680" name="Text Box 32"/>
            <p:cNvSpPr txBox="1">
              <a:spLocks noChangeArrowheads="1"/>
            </p:cNvSpPr>
            <p:nvPr/>
          </p:nvSpPr>
          <p:spPr bwMode="auto">
            <a:xfrm>
              <a:off x="4059" y="2795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itchFamily="2" charset="-122"/>
                </a:rPr>
                <a:t>c</a:t>
              </a:r>
              <a:endPara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203681" name="Text Box 33"/>
            <p:cNvSpPr txBox="1">
              <a:spLocks noChangeArrowheads="1"/>
            </p:cNvSpPr>
            <p:nvPr/>
          </p:nvSpPr>
          <p:spPr bwMode="auto">
            <a:xfrm>
              <a:off x="5103" y="2931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itchFamily="2" charset="-122"/>
                </a:rPr>
                <a:t>d</a:t>
              </a:r>
              <a:endPara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356" name="Oval 34"/>
            <p:cNvSpPr>
              <a:spLocks noChangeArrowheads="1"/>
            </p:cNvSpPr>
            <p:nvPr/>
          </p:nvSpPr>
          <p:spPr bwMode="auto">
            <a:xfrm>
              <a:off x="5056" y="2704"/>
              <a:ext cx="273" cy="265"/>
            </a:xfrm>
            <a:prstGeom prst="ellipse">
              <a:avLst/>
            </a:prstGeom>
            <a:noFill/>
            <a:ln w="28575">
              <a:solidFill>
                <a:srgbClr val="66FF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357" name="Line 35"/>
            <p:cNvSpPr>
              <a:spLocks noChangeShapeType="1"/>
            </p:cNvSpPr>
            <p:nvPr/>
          </p:nvSpPr>
          <p:spPr bwMode="auto">
            <a:xfrm rot="5400000" flipH="1" flipV="1">
              <a:off x="5216" y="2644"/>
              <a:ext cx="0" cy="13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2" name="Text Box 2"/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  <a:endParaRPr kumimoji="1" lang="en-US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3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3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3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3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3650" grpId="0" bldLvl="2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408ECCC6-61FE-4BAD-9896-55892C36CC75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55523" name="Text Box 3"/>
          <p:cNvSpPr txBox="1">
            <a:spLocks noChangeArrowheads="1"/>
          </p:cNvSpPr>
          <p:nvPr/>
        </p:nvSpPr>
        <p:spPr bwMode="auto">
          <a:xfrm>
            <a:off x="285750" y="571500"/>
            <a:ext cx="3952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Graph Models</a:t>
            </a:r>
            <a:endParaRPr kumimoji="1" lang="en-US" altLang="zh-CN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55524" name="Line 4"/>
          <p:cNvSpPr>
            <a:spLocks noChangeShapeType="1"/>
          </p:cNvSpPr>
          <p:nvPr/>
        </p:nvSpPr>
        <p:spPr bwMode="auto">
          <a:xfrm>
            <a:off x="428625" y="1000125"/>
            <a:ext cx="18732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525" name="Text Box 5"/>
          <p:cNvSpPr txBox="1">
            <a:spLocks noChangeArrowheads="1"/>
          </p:cNvSpPr>
          <p:nvPr/>
        </p:nvSpPr>
        <p:spPr bwMode="auto">
          <a:xfrm>
            <a:off x="285750" y="1143000"/>
            <a:ext cx="860425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in almost every conceivable discipline can be solved using graph models.</a:t>
            </a:r>
            <a:endParaRPr kumimoji="1" lang="en-US" altLang="zh-CN">
              <a:solidFill>
                <a:srgbClr val="99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For example,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Niche overlap Graphs in Ecology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Influence Graphs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Hollywood Graph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Round-Robin Tournament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The Web Graph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……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  <a:endParaRPr kumimoji="1" lang="en-US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55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5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523" grpId="0" autoUpdateAnimBg="0"/>
      <p:bldP spid="215552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fld id="{87AAD9C5-72F3-4B6A-A818-B1E306A203AE}" type="slidenum">
              <a:rPr lang="zh-CN" altLang="en-US" sz="1400" b="0">
                <a:latin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56547" name="Text Box 3"/>
          <p:cNvSpPr txBox="1">
            <a:spLocks noChangeArrowheads="1"/>
          </p:cNvSpPr>
          <p:nvPr/>
        </p:nvSpPr>
        <p:spPr bwMode="auto">
          <a:xfrm>
            <a:off x="539750" y="571500"/>
            <a:ext cx="830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How can we represent a network of (bi-directional) railways connecting a set of cities?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6548" name="Text Box 4"/>
          <p:cNvSpPr txBox="1">
            <a:spLocks noChangeArrowheads="1"/>
          </p:cNvSpPr>
          <p:nvPr/>
        </p:nvSpPr>
        <p:spPr bwMode="auto">
          <a:xfrm>
            <a:off x="611188" y="1651000"/>
            <a:ext cx="8305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kumimoji="1" lang="en-US" altLang="zh-CN" i="1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We should use a </a:t>
            </a:r>
            <a:r>
              <a:rPr lang="en-US" altLang="zh-CN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simple graph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with an edge {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indicating a </a:t>
            </a:r>
            <a:r>
              <a:rPr lang="en-US" altLang="zh-CN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direct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train connection between cities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378075" y="2874963"/>
            <a:ext cx="5002213" cy="2762250"/>
            <a:chOff x="1498" y="2341"/>
            <a:chExt cx="3151" cy="1740"/>
          </a:xfrm>
        </p:grpSpPr>
        <p:sp>
          <p:nvSpPr>
            <p:cNvPr id="17415" name="AutoShape 6"/>
            <p:cNvSpPr>
              <a:spLocks noChangeArrowheads="1"/>
            </p:cNvSpPr>
            <p:nvPr/>
          </p:nvSpPr>
          <p:spPr bwMode="auto">
            <a:xfrm>
              <a:off x="2179" y="261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7416" name="AutoShape 7"/>
            <p:cNvSpPr>
              <a:spLocks noChangeArrowheads="1"/>
            </p:cNvSpPr>
            <p:nvPr/>
          </p:nvSpPr>
          <p:spPr bwMode="auto">
            <a:xfrm>
              <a:off x="2525" y="391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156552" name="Text Box 8"/>
            <p:cNvSpPr txBox="1">
              <a:spLocks noChangeArrowheads="1"/>
            </p:cNvSpPr>
            <p:nvPr/>
          </p:nvSpPr>
          <p:spPr bwMode="auto">
            <a:xfrm>
              <a:off x="2805" y="2730"/>
              <a:ext cx="1200" cy="28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Beijing</a:t>
              </a:r>
              <a:endPara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156553" name="Text Box 9"/>
            <p:cNvSpPr txBox="1">
              <a:spLocks noChangeArrowheads="1"/>
            </p:cNvSpPr>
            <p:nvPr/>
          </p:nvSpPr>
          <p:spPr bwMode="auto">
            <a:xfrm>
              <a:off x="1498" y="2523"/>
              <a:ext cx="772" cy="28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Xi’an</a:t>
              </a:r>
              <a:endPara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156554" name="Text Box 10"/>
            <p:cNvSpPr txBox="1">
              <a:spLocks noChangeArrowheads="1"/>
            </p:cNvSpPr>
            <p:nvPr/>
          </p:nvSpPr>
          <p:spPr bwMode="auto">
            <a:xfrm>
              <a:off x="1498" y="3793"/>
              <a:ext cx="1407" cy="28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Hangzhou</a:t>
              </a:r>
              <a:endPara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156555" name="Text Box 11"/>
            <p:cNvSpPr txBox="1">
              <a:spLocks noChangeArrowheads="1"/>
            </p:cNvSpPr>
            <p:nvPr/>
          </p:nvSpPr>
          <p:spPr bwMode="auto">
            <a:xfrm>
              <a:off x="3086" y="3248"/>
              <a:ext cx="908" cy="28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Shanghai</a:t>
              </a:r>
              <a:endPara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cxnSp>
          <p:nvCxnSpPr>
            <p:cNvPr id="17421" name="AutoShape 12"/>
            <p:cNvCxnSpPr>
              <a:cxnSpLocks noChangeShapeType="1"/>
              <a:stCxn id="17425" idx="5"/>
              <a:endCxn id="17424" idx="1"/>
            </p:cNvCxnSpPr>
            <p:nvPr/>
          </p:nvCxnSpPr>
          <p:spPr bwMode="auto">
            <a:xfrm flipH="1" flipV="1">
              <a:off x="2692" y="2809"/>
              <a:ext cx="340" cy="56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2" name="AutoShape 13"/>
            <p:cNvCxnSpPr>
              <a:cxnSpLocks noChangeShapeType="1"/>
              <a:stCxn id="17424" idx="1"/>
              <a:endCxn id="2156553" idx="3"/>
            </p:cNvCxnSpPr>
            <p:nvPr/>
          </p:nvCxnSpPr>
          <p:spPr bwMode="auto">
            <a:xfrm flipH="1" flipV="1">
              <a:off x="2270" y="2667"/>
              <a:ext cx="422" cy="14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3" name="AutoShape 14"/>
            <p:cNvCxnSpPr>
              <a:cxnSpLocks noChangeShapeType="1"/>
              <a:stCxn id="17425" idx="3"/>
              <a:endCxn id="17416" idx="7"/>
            </p:cNvCxnSpPr>
            <p:nvPr/>
          </p:nvCxnSpPr>
          <p:spPr bwMode="auto">
            <a:xfrm flipH="1">
              <a:off x="2607" y="3376"/>
              <a:ext cx="357" cy="55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4" name="AutoShape 15"/>
            <p:cNvSpPr>
              <a:spLocks noChangeArrowheads="1"/>
            </p:cNvSpPr>
            <p:nvPr/>
          </p:nvSpPr>
          <p:spPr bwMode="auto">
            <a:xfrm>
              <a:off x="2678" y="279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7425" name="AutoShape 16"/>
            <p:cNvSpPr>
              <a:spLocks noChangeArrowheads="1"/>
            </p:cNvSpPr>
            <p:nvPr/>
          </p:nvSpPr>
          <p:spPr bwMode="auto">
            <a:xfrm>
              <a:off x="2950" y="329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7426" name="AutoShape 17"/>
            <p:cNvSpPr>
              <a:spLocks noChangeArrowheads="1"/>
            </p:cNvSpPr>
            <p:nvPr/>
          </p:nvSpPr>
          <p:spPr bwMode="auto">
            <a:xfrm>
              <a:off x="3313" y="238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17427" name="AutoShape 18"/>
            <p:cNvCxnSpPr>
              <a:cxnSpLocks noChangeShapeType="1"/>
              <a:stCxn id="17426" idx="2"/>
              <a:endCxn id="17424" idx="7"/>
            </p:cNvCxnSpPr>
            <p:nvPr/>
          </p:nvCxnSpPr>
          <p:spPr bwMode="auto">
            <a:xfrm flipH="1">
              <a:off x="2760" y="2434"/>
              <a:ext cx="553" cy="37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6563" name="Text Box 19"/>
            <p:cNvSpPr txBox="1">
              <a:spLocks noChangeArrowheads="1"/>
            </p:cNvSpPr>
            <p:nvPr/>
          </p:nvSpPr>
          <p:spPr bwMode="auto">
            <a:xfrm>
              <a:off x="3449" y="2341"/>
              <a:ext cx="1200" cy="28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Haebin</a:t>
              </a:r>
              <a:endPara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cxnSp>
          <p:nvCxnSpPr>
            <p:cNvPr id="17429" name="AutoShape 20"/>
            <p:cNvCxnSpPr>
              <a:cxnSpLocks noChangeShapeType="1"/>
              <a:stCxn id="17425" idx="2"/>
              <a:endCxn id="2156553" idx="3"/>
            </p:cNvCxnSpPr>
            <p:nvPr/>
          </p:nvCxnSpPr>
          <p:spPr bwMode="auto">
            <a:xfrm flipH="1" flipV="1">
              <a:off x="2270" y="2667"/>
              <a:ext cx="680" cy="67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414" name="Text Box 2"/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  <a:endParaRPr kumimoji="1" lang="en-US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6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6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6547" grpId="0" autoUpdateAnimBg="0"/>
      <p:bldP spid="2156548" grpId="0" autoUpdateAnimBg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Char char="Ø"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Char char="Ø"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9466</Words>
  <Application>WWO_dingtalk_20211012142755-c9fcf70066</Application>
  <PresentationFormat>全屏显示(4:3)</PresentationFormat>
  <Paragraphs>600</Paragraphs>
  <Slides>34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34</vt:i4>
      </vt:variant>
    </vt:vector>
  </HeadingPairs>
  <TitlesOfParts>
    <vt:vector size="59" baseType="lpstr">
      <vt:lpstr>Arial</vt:lpstr>
      <vt:lpstr>宋体</vt:lpstr>
      <vt:lpstr>Wingdings</vt:lpstr>
      <vt:lpstr>楷体_GB2312</vt:lpstr>
      <vt:lpstr>汉仪楷体KW</vt:lpstr>
      <vt:lpstr>汉仪书宋二KW</vt:lpstr>
      <vt:lpstr>Kingsoft Confetti</vt:lpstr>
      <vt:lpstr>Monotype Sorts</vt:lpstr>
      <vt:lpstr>Times New Roman</vt:lpstr>
      <vt:lpstr>Symbol</vt:lpstr>
      <vt:lpstr>Kingsoft Sign</vt:lpstr>
      <vt:lpstr>Webdings</vt:lpstr>
      <vt:lpstr>Tahoma</vt:lpstr>
      <vt:lpstr>cajcd fnta1</vt:lpstr>
      <vt:lpstr>Verdana</vt:lpstr>
      <vt:lpstr>Double Lines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2022-05-29T09:44:33Z</dcterms:created>
  <dcterms:modified xsi:type="dcterms:W3CDTF">2022-05-29T09:44:33Z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