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7" r:id="rId2"/>
    <p:sldId id="408" r:id="rId3"/>
    <p:sldId id="444" r:id="rId4"/>
    <p:sldId id="445" r:id="rId5"/>
    <p:sldId id="409" r:id="rId6"/>
    <p:sldId id="410" r:id="rId7"/>
    <p:sldId id="446" r:id="rId8"/>
    <p:sldId id="411" r:id="rId9"/>
    <p:sldId id="447" r:id="rId10"/>
    <p:sldId id="412" r:id="rId11"/>
    <p:sldId id="442" r:id="rId12"/>
    <p:sldId id="465" r:id="rId13"/>
    <p:sldId id="413" r:id="rId14"/>
    <p:sldId id="448" r:id="rId15"/>
    <p:sldId id="449" r:id="rId16"/>
    <p:sldId id="450" r:id="rId17"/>
    <p:sldId id="451" r:id="rId18"/>
    <p:sldId id="414" r:id="rId19"/>
    <p:sldId id="415" r:id="rId20"/>
    <p:sldId id="416" r:id="rId21"/>
    <p:sldId id="443" r:id="rId22"/>
    <p:sldId id="417" r:id="rId23"/>
    <p:sldId id="466" r:id="rId24"/>
    <p:sldId id="468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9" r:id="rId35"/>
    <p:sldId id="422" r:id="rId36"/>
    <p:sldId id="461" r:id="rId37"/>
    <p:sldId id="462" r:id="rId38"/>
    <p:sldId id="425" r:id="rId39"/>
    <p:sldId id="427" r:id="rId40"/>
    <p:sldId id="426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72" r:id="rId52"/>
    <p:sldId id="471" r:id="rId53"/>
    <p:sldId id="473" r:id="rId54"/>
    <p:sldId id="438" r:id="rId55"/>
    <p:sldId id="43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5FF"/>
    <a:srgbClr val="FFFFFF"/>
    <a:srgbClr val="3333FF"/>
    <a:srgbClr val="0066FF"/>
    <a:srgbClr val="FF0066"/>
    <a:srgbClr val="000099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56387" autoAdjust="0"/>
  </p:normalViewPr>
  <p:slideViewPr>
    <p:cSldViewPr>
      <p:cViewPr varScale="1">
        <p:scale>
          <a:sx n="58" d="100"/>
          <a:sy n="58" d="100"/>
        </p:scale>
        <p:origin x="209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797722-58B4-47E7-B9B5-E873C47764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1252D9-A542-4A82-81AA-4999C02FCC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E8168C-88D0-4161-8EE2-CC55721BDB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B9E14E3-8A08-46D5-9B05-5EB027C700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3E8F09F-4FE8-48A4-94C0-F31A5F9296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E02329-7A08-4A59-A311-CD6A05DD5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8F7E27-096C-4025-9221-9B685A8AE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1B803F-0A4C-4DB5-ACD2-05DF0179A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23361F-B2C4-41D2-9FAD-0286203A7A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B5E6E0-2E55-46ED-984D-2534F0F4C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CAE8B81-3964-45DE-AD0F-D6281FE8F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A362ABF-F91A-4B26-AC45-0ACBB44D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1EEE2E-BB69-4985-9470-09F9F85537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853BAF-077D-4862-A6AA-61C8CC0C8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EE16F1C-3888-4861-83A0-62C77519D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A26E088-FA66-4911-B379-B36E17FBE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3CBB76D-CFA3-4207-8D9F-1E430D41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86E44E7-747E-4F50-B96E-484A4404A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44A75A-0609-4295-A105-F2E7BDCA468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38D0ED3-AE4D-4531-B664-B64026097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B7938CD4-B3E3-4F4D-A0ED-A4BB8F8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60A5F3-9CE5-44CC-B7B9-D32CADEE0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38DEF-3091-47BC-8E74-94A1C20FE5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D1973F5-B9E9-4645-9321-50D646EC5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CEDCDF-4308-40EA-AE25-19E9669F00A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55DD0E9-5B1C-438B-992C-C828C757B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959D92F-EC11-4984-B49C-34943DEB9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AE6D67-4691-417D-B1AE-C446208D8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6DA522-B795-4326-AEA7-5E7D22A3F5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09E439-D426-4CBD-9E5A-26B0C1040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99A4833-E1BB-47A1-AFFE-95750CA57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5EC995B-71FD-4922-A13B-18ADB1CDC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2C3C1-6452-4E21-955D-EE3F4C5DCD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4E49CDD-1C9F-4672-8A48-CEF974FB4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9A719E-C606-484B-B81B-346E8EADF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7DAB70-E663-4F68-9A60-B9F6500B7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6EF5FC-F16F-4549-99AA-082F0A5AD6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94EC7F0-E857-4EF8-A3AD-02FAEE5E5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280AE5C-D5F4-45EB-ACA1-DD215488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16229BE-CB86-4119-9179-5C8675CD3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3C39CD6-B35B-4E4D-8FCA-8C0775C43D4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0681F0-8294-4C75-8602-0D05C3290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FDE74BA-EFF0-48E2-AAD6-41187E2AE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E0EE3B0-6181-4EEA-8AEA-6E5624E02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814F1A-1DB3-4074-95A6-515FE71351D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BA7292-55B6-4405-AE3B-FE4B2E649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071CF5C-8DF7-411E-A4A2-4D861E89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E2F7B05-8716-4281-9FD9-E701CC3B0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462E97-581A-4B79-9749-D9C9AC574A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F98E5E7-7897-492D-B1B2-5C4FC4F8D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D9A8CE2-E108-4DCD-B654-3346705B8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978E504-90DD-42DC-A4E6-84C7C2086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2863B0-7EE0-4A30-8AFC-59EEB70C45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664C8D6-22E2-4849-B7A8-0962D7555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77F8F3-F730-4DAC-8E71-9FE0B65B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97FC855-E5C9-4288-A5D8-A68C7E0D3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38BEC7-224B-4772-B40F-7C02517C22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988289F-45E1-4C29-9CDA-9DBBB833A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291FCAB-E935-414C-90AA-6E99B7C2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9D86D77-8F1D-41C6-A4DA-0B071BADD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3A3B2DF-FD53-4A1B-A601-9EC407B8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BF8B780-0135-4682-B4D8-E1988F7DB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34A14-92F1-4910-8E22-9E51513225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72FE875-C678-42A7-A113-A2CA11F9E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34C1FD-DB3C-4E72-B166-CA65352698E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3C6CC1C-6B24-458B-9FF9-D552724F2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3A0AC22-CD91-4790-A2B0-89AE7E0BD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8CA32AF-D649-4975-98D2-E4BEDD685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A126F97-836E-4264-B708-D8E8B45B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58DEB04E-E281-4CDE-B599-42197811D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8908DA-1231-4FC8-9657-F38EA8F6BEF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AB3AAF6-7191-4FFC-854B-AC136F8ED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2FECE-FE58-4B9A-94AB-45434F689DD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21D768A-0393-439A-BF45-B333E547E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164E49-673F-4A26-960F-71F733F9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711A0CD-94BF-4944-A5EA-31C9AEDC6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6A7167-2954-4F2F-AD7E-53B387C9094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E350814-3959-4FFC-8C56-700393C8F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1216731-6482-4107-9D8C-302AEE9A6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3801B5-A15B-4C6B-94DC-BDB8131BA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27818C-8E81-4A67-8D33-F5DF616DDA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A941EAA-B13F-4914-9A59-A209019BA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7D7802E-EC45-4744-A324-2C4EDBEB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3A607B7-EC18-4656-AF08-30864BD05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EFF39F-D7CE-4E7A-8C32-E85F3D6206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FE4EEA3-E605-4572-B06D-CD2EA69AA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B30D41A-3BFE-401E-A826-295B09BDD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CE13C10-EB2D-48F3-8826-13544EDCC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616C2D-14FE-4782-86EA-D37FE95C53D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DA92A7-C7BC-4E02-B61E-E3A8A4BF6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E87BFB5-2AB3-4E8D-B935-43156EEFF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9BD29B0-7302-472B-9876-D3834B581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67899F-9649-441F-A71E-DC07085701B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4022ACE-903C-4713-BC57-FF1D81CCB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0C15073-0AD8-4893-8445-1B33F7998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288EC4F-4FCC-4E85-A928-6DEAF69B9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121D0C-2082-4C9D-B3F8-1B58F7C2396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781C96-B856-406E-A1F4-266E469F8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C44D2E-8BD3-48DD-AD91-868B91717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D873596-0301-4C6A-B1F1-6327B024F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2D26CA-8D70-4733-BED6-7D3CA294E7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AD67DE4-3FB6-4C29-AF28-36CC7C641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6A7D860-0D4D-4F63-AD43-287448EF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D7255C0-1C92-44F1-895C-800559D37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4298D7-B349-4ADC-9D20-4F92E65A631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AE2D66-0BB3-4873-890E-67201A0F7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9DA0818-A64C-426E-A26D-518B73C7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79CB504-0B0F-4EAB-94D0-23CAE076B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94090E-07B4-4A28-B796-D41FB4920F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564C1A-D3AC-46A7-A78B-1602B0A8A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59AEF3-98E6-4D69-96E7-9FF7B81F2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B094C5D-5110-4C50-BF26-646491E04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BA2574-E459-4552-BC5E-6C720FB6439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F9201AC-56E1-47DF-B259-820C6BDD5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B173861-19AB-408A-AD1D-CD7D978AE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E941AA-C211-4037-9F89-B3A11E484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C0C41A-2AB4-41F9-B1E1-10C1E3B22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7AF8977-7953-446C-844A-FDD6C61C0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1138E17-9C9B-49A2-8314-DC46CF05D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14DA898-A7F5-4D47-9C34-E6AD9F54A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F5E4D8-6ABC-43D9-92DC-B61AA309A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CF7882E-CF44-4D3B-BEC4-30CDF35D1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66C6FEB-C179-4F54-94D7-4ACE42519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9178A94-8D34-42F8-ACBB-EB47F472C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48342B-050B-4A56-B8E3-D49DBA909B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51E196A-450A-4C4C-A90C-8AF46D601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B06CDEB-85D2-4799-BC4F-5379388C3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9F56FF-C9CC-44FD-BEEA-DBBE3A04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8FADAC-EC49-49CA-B8D3-AA5EF4A1E4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93B0B17-B5CC-4C97-9D12-22D6FA5CE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8007146-7EBA-4A05-9AB2-7616083D8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49B81C4-80BB-432E-B858-27726FCD3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968334-BE2A-4A12-926E-41125C7E171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FBA1CEA-F7E9-4E1D-BBE6-D8FD0F77F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C11ACA2-2264-4A8F-B66A-DD2E6154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F48E3DC-0941-42E6-A46C-6A6FD014D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A491C5-338F-44AE-9E1A-D79A3E1E60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E6F37FC-A27B-4BA2-8AB4-C3D6BD710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36C79E9-DDB5-4469-96B5-F6C59D7EA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7DCB041-BE20-4D17-B3AF-99FC8DF0B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26BFC-E1FC-4209-A135-7554A30602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B2A1831-370B-4F9D-9736-C6F0E544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89BB02C-BEAF-4953-AF00-BE376D7EF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32B57D9-58C2-4A80-911A-A253A4513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FEAF5F-3CB4-4115-B56F-A236B816BC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EA87B8E-FE9A-4FEF-BD32-8DD8EEEBC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472390A-2745-4536-94F0-615152F93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02F7343-53E6-410A-9733-3AB95F2AC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806E27-7278-421E-AE17-C5038BB11C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DA5A4D0-3368-45CA-A556-86963503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D151FDF-3D16-4757-BB9A-52AD1D8BF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1018813-89DF-46C0-A665-3EFCD68E1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C816B0-42FF-4527-8DEF-C5F6A51346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95F5FAD-4899-48BB-AEBA-44DC60B41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FF9DC93-ACFC-4570-95EA-09FDF5589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E72B7C-1E10-4A58-9673-FA775AF7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EC7A66-2E3D-4E40-8650-E0281C90A7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E01E013-3545-4357-B49B-1750D5CE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05131A6-0699-4675-8C29-F7091115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CF46B93-E39A-4B5D-979A-9A6BA9413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D52F42-10FB-451B-A036-F4E2C4D6A9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4350D82-AD9F-4817-A395-EDC862416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C3DFA7D-168B-41A5-8703-9077075F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CFD3679-067A-43B2-AD76-A27D7EA11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831D28-074E-4B56-AC19-854EA5970C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B2A48D-87BF-4785-908A-2AA41A7C9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B755224-AD59-4C8D-BBE9-EB45D12AC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5694E0A-F7CF-424B-8FC6-80EDCA1FA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83F091-6226-4A01-BCB6-77549B0C9F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86A14A6-3BCD-4ABE-B1D8-201EF0419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96B8AD6-BFE7-49A7-886B-730480883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D5F4236-1CC4-4293-BC4E-92B477C2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3F511E-7F75-44FB-9483-A6D7AD7A19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CD0440A-DE96-4531-82F2-A8ED89CF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A223BE6-AFBD-46BC-9F4A-93B5C710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D6B8B11-A4CE-4887-90F4-27637C776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451A3-B634-4117-A6F3-BCA09DB18E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8F9FCA4-AEA3-4527-B7FC-0DF5F9E9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46BB58B-3A34-488C-9DC2-669C2E4ED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B2BC8C1-F319-4C1F-821C-84900586B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392BA3-1176-4A9A-933E-C8B2D9A86C2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91F1B-8B5B-46EC-91AD-EDE234597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B535042-1336-4FCC-9E73-9502B9275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C803FD1-022F-427B-9540-DFF34AC55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663120-386B-43DC-BD17-FE2BAF3C8A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743877-6981-42E5-AFBE-AB5DAC037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1076F4C-35E8-4C1A-9DF1-C3B2C6E15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8661C9C-ECD9-43E0-ACDC-73A46CC55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50F86A-D76E-46BB-A743-EF45EDBBB9C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2BA8CD7-7A58-4C41-A829-4198539F7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CAA16B3-3ABC-4EBC-B333-356F60B9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C7C6F88-FE82-4024-9B0D-C84DB9E37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642D790-15F6-4D95-8D0D-32695CAA41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11C32F2-E89D-446F-AFBE-D7EE93A76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C35D6B7-4EE4-441B-BA28-BBCA8EC9B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DB086FA-CB54-4264-ADAD-95070FE55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7F3371-05F8-4F89-BCD6-9CF4DCEE407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23AA190-2AC9-412D-99EB-4DBF36D7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1951AF1-F36F-462D-955B-9A6211A2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3798FB7-7E51-463D-9DC0-D45967761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D0E037-6E0C-486F-99EE-EA9FAB2408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4357570-C661-4296-A674-A50EAF142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B0BE8FD-D8B7-480A-B3DF-12AB9634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11382AF-0532-4BE1-893E-F2211086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F4097F-7B71-4982-B503-59A3CACBC03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F22F4C4-0B0E-4E07-8126-5913B9A6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5D5D5A7-CD5B-43FA-9AA2-F9BC203C1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727B96D-0818-482D-9478-83EB7D97E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29EFB8-2554-4177-B04F-AB2900FCB2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58DBD37-EFE3-48B3-8B2A-DACD29AB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655BDB7-2B74-4B81-ADFF-105B565D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3228393-6924-4990-8355-371415F62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0C271D-3D22-4A71-BF04-F4F422FA88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AB59C4E-2C47-4789-8F5E-B84336497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FA239E7-2AF6-4781-AB22-CF8A24EAD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42FE6A9-6BE4-4EFB-A69B-145F7AC05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334074-D09E-4CFB-B70D-A9DEE499F6E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F8D9B92-531F-45D7-B973-AF62DD9FA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9C6CA0-1649-4B7F-9B9C-8B1BC4E10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72D6A71-FA30-45AC-9392-AB82484D8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C10788-C33B-4B6D-A80B-7E8BB93F3A5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B89CFD0-B8B5-4896-93C3-5D7DE6CF9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B0BDA5-8BF5-4C96-9312-32D65F90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6E03B1A-757D-4A6A-B571-7608188D5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D8054C-394D-4D87-A6C5-819B7AA85E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FA6E2AF-E0FC-4CA0-A3FF-DA529B3DD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E6AB852-6A80-4A2B-87C6-28AF95D7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7EF589AA-6800-4C7C-97EB-4089A076308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EF976CB-479E-46EA-A510-6C143A10B5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7F72FF6-EFCA-4319-B346-B5042E2CDC7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0F0533-01D7-47F2-A264-B2F92BA5C8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2A7B14-5577-4EC8-8C31-8FD71D3F2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D83717-A14C-4674-A3C1-FC09F62FB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DC6F-519A-4B5E-A3EE-29A5D7AF5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4D8547-E250-40DC-8CB7-4D3015D15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87E3-52ED-48B9-AAD5-40CA326EDC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5268B3-76FC-4843-B000-14B77B0078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C774-EE2E-4CEB-AEB7-17573B4E7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D715BB-B98F-4F28-83A5-EB10DEB6F7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F239-2B19-4298-A186-C3DE1D096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DC5721-D4D5-42EA-8B32-5DB240532B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3C061-0CA3-4815-9AC5-A063FF9DD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6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9CE4CD-7971-4779-9862-69A326FF6F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997E-1223-489F-8DE7-0BC10150D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84A45F-F901-4EDD-8A03-C130B14E2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E8B3A-E836-473C-B051-5CC1EC1E75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3AE326E-5687-4879-967D-1B6053050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C89B-6148-4E72-B101-B8B366B738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4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4D4E38C-2C01-4FFF-BC97-2007BA5F04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0FBB-2670-409A-927F-E39C868CE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606105-526E-4B13-905D-CEC020D8FF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7282-5770-461E-89E7-859E0DBAD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86A67C-A461-4BF8-A7D9-850BB6765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14BE-8478-450F-A225-09FD01FDC9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8C733F9-26F8-4959-9FD1-374195B0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8DED8BDD-67F7-44C1-9503-F7EAD33E26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918E00-0A2C-4AF1-9B48-4ED925387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4551BCB1-CD87-484C-A653-795FEF0D74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D673F9F2-052F-49B6-BE14-2CF1382BC73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CB2417F6-59F4-4B69-99D5-A21C14FCA7A4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8851EB86-F34E-4457-8D82-D181B7265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3C0622-1AA3-4D02-B441-F1C6EA4ED79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88B5C3B2-A4E2-4E0C-AD2E-20D622E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E7FD0B06-1012-4E5E-AFE7-F8F44190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B4EBF79-36E6-4431-9750-BDFA521B03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A1EA0B-BF2C-414D-BFF4-320D1E9728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1730" name="Text Box 2">
            <a:extLst>
              <a:ext uri="{FF2B5EF4-FFF2-40B4-BE49-F238E27FC236}">
                <a16:creationId xmlns:a16="http://schemas.microsoft.com/office/drawing/2014/main" id="{BCB72B99-F6A3-4D43-9426-7DA048B3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3)  One-to-one Correspondence 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correspondence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a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bijection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if it is both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481732" name="Text Box 4">
            <a:extLst>
              <a:ext uri="{FF2B5EF4-FFF2-40B4-BE49-F238E27FC236}">
                <a16:creationId xmlns:a16="http://schemas.microsoft.com/office/drawing/2014/main" id="{D8EF7C55-05A9-416D-8CA1-06039B36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786188"/>
            <a:ext cx="72390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Whenever there is a bijection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the two sets must have the same number of elements or the same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cardinality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81733" name="Text Box 5">
            <a:extLst>
              <a:ext uri="{FF2B5EF4-FFF2-40B4-BE49-F238E27FC236}">
                <a16:creationId xmlns:a16="http://schemas.microsoft.com/office/drawing/2014/main" id="{D6DBE397-A22A-48C8-A487-BEEC01E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205038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黑体" pitchFamily="49" charset="-122"/>
                <a:sym typeface="Symbol" pitchFamily="18" charset="2"/>
              </a:rPr>
              <a:t>For example,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B0B989C2-9578-4448-ACBF-EEDC95BCE726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646363"/>
            <a:ext cx="1600200" cy="1143000"/>
            <a:chOff x="2336" y="1570"/>
            <a:chExt cx="1008" cy="720"/>
          </a:xfrm>
        </p:grpSpPr>
        <p:grpSp>
          <p:nvGrpSpPr>
            <p:cNvPr id="22536" name="Group 7">
              <a:extLst>
                <a:ext uri="{FF2B5EF4-FFF2-40B4-BE49-F238E27FC236}">
                  <a16:creationId xmlns:a16="http://schemas.microsoft.com/office/drawing/2014/main" id="{A47C6C28-18EC-47E2-A1B1-EDC4DB540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606"/>
              <a:ext cx="288" cy="231"/>
              <a:chOff x="1680" y="3396"/>
              <a:chExt cx="288" cy="231"/>
            </a:xfrm>
          </p:grpSpPr>
          <p:sp>
            <p:nvSpPr>
              <p:cNvPr id="22555" name="Oval 8">
                <a:extLst>
                  <a:ext uri="{FF2B5EF4-FFF2-40B4-BE49-F238E27FC236}">
                    <a16:creationId xmlns:a16="http://schemas.microsoft.com/office/drawing/2014/main" id="{667554CF-A1E9-46FD-B5F5-30099E4F5B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Text Box 9">
                <a:extLst>
                  <a:ext uri="{FF2B5EF4-FFF2-40B4-BE49-F238E27FC236}">
                    <a16:creationId xmlns:a16="http://schemas.microsoft.com/office/drawing/2014/main" id="{CD028303-4E8D-4D30-8C71-42D09FF0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2537" name="Group 10">
              <a:extLst>
                <a:ext uri="{FF2B5EF4-FFF2-40B4-BE49-F238E27FC236}">
                  <a16:creationId xmlns:a16="http://schemas.microsoft.com/office/drawing/2014/main" id="{5D021A2E-23A9-495E-99E0-DF24D12E3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62"/>
              <a:ext cx="288" cy="231"/>
              <a:chOff x="1680" y="3396"/>
              <a:chExt cx="288" cy="231"/>
            </a:xfrm>
          </p:grpSpPr>
          <p:sp>
            <p:nvSpPr>
              <p:cNvPr id="22553" name="Oval 11">
                <a:extLst>
                  <a:ext uri="{FF2B5EF4-FFF2-40B4-BE49-F238E27FC236}">
                    <a16:creationId xmlns:a16="http://schemas.microsoft.com/office/drawing/2014/main" id="{6883615F-AEE5-44FA-9BA6-940AD5B413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Text Box 12">
                <a:extLst>
                  <a:ext uri="{FF2B5EF4-FFF2-40B4-BE49-F238E27FC236}">
                    <a16:creationId xmlns:a16="http://schemas.microsoft.com/office/drawing/2014/main" id="{6AFE0BBA-BDD8-4BC7-B40B-1E0861B17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2538" name="Group 13">
              <a:extLst>
                <a:ext uri="{FF2B5EF4-FFF2-40B4-BE49-F238E27FC236}">
                  <a16:creationId xmlns:a16="http://schemas.microsoft.com/office/drawing/2014/main" id="{FB89F5EE-CC26-4EB2-93B6-CB6338987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15"/>
              <a:ext cx="288" cy="231"/>
              <a:chOff x="1680" y="3396"/>
              <a:chExt cx="288" cy="231"/>
            </a:xfrm>
          </p:grpSpPr>
          <p:sp>
            <p:nvSpPr>
              <p:cNvPr id="22551" name="Oval 14">
                <a:extLst>
                  <a:ext uri="{FF2B5EF4-FFF2-40B4-BE49-F238E27FC236}">
                    <a16:creationId xmlns:a16="http://schemas.microsoft.com/office/drawing/2014/main" id="{90480960-52DA-45CA-A1CD-C192F1C108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2" name="Text Box 15">
                <a:extLst>
                  <a:ext uri="{FF2B5EF4-FFF2-40B4-BE49-F238E27FC236}">
                    <a16:creationId xmlns:a16="http://schemas.microsoft.com/office/drawing/2014/main" id="{8EF3A43A-072B-4DFB-AE00-B32DC7B27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2539" name="Group 16">
              <a:extLst>
                <a:ext uri="{FF2B5EF4-FFF2-40B4-BE49-F238E27FC236}">
                  <a16:creationId xmlns:a16="http://schemas.microsoft.com/office/drawing/2014/main" id="{11D6709A-5AEA-4164-9837-9F0564052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570"/>
              <a:ext cx="288" cy="231"/>
              <a:chOff x="1680" y="3396"/>
              <a:chExt cx="288" cy="231"/>
            </a:xfrm>
          </p:grpSpPr>
          <p:sp>
            <p:nvSpPr>
              <p:cNvPr id="22549" name="Oval 17">
                <a:extLst>
                  <a:ext uri="{FF2B5EF4-FFF2-40B4-BE49-F238E27FC236}">
                    <a16:creationId xmlns:a16="http://schemas.microsoft.com/office/drawing/2014/main" id="{936EF329-9F85-4803-8EAB-3F94E9E5E4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0" name="Text Box 18">
                <a:extLst>
                  <a:ext uri="{FF2B5EF4-FFF2-40B4-BE49-F238E27FC236}">
                    <a16:creationId xmlns:a16="http://schemas.microsoft.com/office/drawing/2014/main" id="{7B8EBE34-9475-46B6-B376-86643B8AC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2540" name="Group 19">
              <a:extLst>
                <a:ext uri="{FF2B5EF4-FFF2-40B4-BE49-F238E27FC236}">
                  <a16:creationId xmlns:a16="http://schemas.microsoft.com/office/drawing/2014/main" id="{415157E1-AC2B-453A-B525-BB1B3962C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819"/>
              <a:ext cx="288" cy="231"/>
              <a:chOff x="1680" y="3396"/>
              <a:chExt cx="288" cy="231"/>
            </a:xfrm>
          </p:grpSpPr>
          <p:sp>
            <p:nvSpPr>
              <p:cNvPr id="22547" name="Oval 20">
                <a:extLst>
                  <a:ext uri="{FF2B5EF4-FFF2-40B4-BE49-F238E27FC236}">
                    <a16:creationId xmlns:a16="http://schemas.microsoft.com/office/drawing/2014/main" id="{731DF177-6D1E-461E-B81E-E3AFBD2A60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8" name="Text Box 21">
                <a:extLst>
                  <a:ext uri="{FF2B5EF4-FFF2-40B4-BE49-F238E27FC236}">
                    <a16:creationId xmlns:a16="http://schemas.microsoft.com/office/drawing/2014/main" id="{B08FC199-BEA7-4C77-A34E-B277C4F7C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F2411F27-5C2C-49A1-8131-23A151885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059"/>
              <a:ext cx="288" cy="231"/>
              <a:chOff x="1680" y="3396"/>
              <a:chExt cx="288" cy="231"/>
            </a:xfrm>
          </p:grpSpPr>
          <p:sp>
            <p:nvSpPr>
              <p:cNvPr id="22545" name="Oval 23">
                <a:extLst>
                  <a:ext uri="{FF2B5EF4-FFF2-40B4-BE49-F238E27FC236}">
                    <a16:creationId xmlns:a16="http://schemas.microsoft.com/office/drawing/2014/main" id="{4BDBB584-8E9E-423C-80A8-5DFD9F11E8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6" name="Text Box 24">
                <a:extLst>
                  <a:ext uri="{FF2B5EF4-FFF2-40B4-BE49-F238E27FC236}">
                    <a16:creationId xmlns:a16="http://schemas.microsoft.com/office/drawing/2014/main" id="{D98228C5-FD7E-432D-92DB-A9AAF4AF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2542" name="Line 25">
              <a:extLst>
                <a:ext uri="{FF2B5EF4-FFF2-40B4-BE49-F238E27FC236}">
                  <a16:creationId xmlns:a16="http://schemas.microsoft.com/office/drawing/2014/main" id="{F1A081B8-20E9-4794-A5BB-B8267EAD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62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6">
              <a:extLst>
                <a:ext uri="{FF2B5EF4-FFF2-40B4-BE49-F238E27FC236}">
                  <a16:creationId xmlns:a16="http://schemas.microsoft.com/office/drawing/2014/main" id="{A9C3647D-E1B9-426D-A97F-E4AFCE82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90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7">
              <a:extLst>
                <a:ext uri="{FF2B5EF4-FFF2-40B4-BE49-F238E27FC236}">
                  <a16:creationId xmlns:a16="http://schemas.microsoft.com/office/drawing/2014/main" id="{9D72003B-CB5A-4CB4-8D21-020E8D26C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71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5" name="Text Box 28">
            <a:extLst>
              <a:ext uri="{FF2B5EF4-FFF2-40B4-BE49-F238E27FC236}">
                <a16:creationId xmlns:a16="http://schemas.microsoft.com/office/drawing/2014/main" id="{1FB72E10-F043-4B79-A522-D6F5C10C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4F9E34AE-F0A0-4B16-B52D-3A2CAA896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AD3EB3-2A3E-4304-9878-A8B9CE9020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9" name="Picture 3" descr="02-3-005">
            <a:extLst>
              <a:ext uri="{FF2B5EF4-FFF2-40B4-BE49-F238E27FC236}">
                <a16:creationId xmlns:a16="http://schemas.microsoft.com/office/drawing/2014/main" id="{B607589B-1C30-4E0D-9895-0E945A7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571625"/>
            <a:ext cx="911701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4100-39F2-431A-9B57-9566172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</a:p>
        </p:txBody>
      </p:sp>
      <p:pic>
        <p:nvPicPr>
          <p:cNvPr id="26627" name="Content Placeholder 3" descr="Rosen_page_145_screen.jpg">
            <a:extLst>
              <a:ext uri="{FF2B5EF4-FFF2-40B4-BE49-F238E27FC236}">
                <a16:creationId xmlns:a16="http://schemas.microsoft.com/office/drawing/2014/main" id="{5C7F8411-FDBC-4DEB-A536-AB788130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318500" cy="316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2">
            <a:extLst>
              <a:ext uri="{FF2B5EF4-FFF2-40B4-BE49-F238E27FC236}">
                <a16:creationId xmlns:a16="http://schemas.microsoft.com/office/drawing/2014/main" id="{AF6037FA-BDBE-4179-AEE1-96041B3E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636838"/>
            <a:ext cx="1008062" cy="360362"/>
          </a:xfrm>
          <a:prstGeom prst="rect">
            <a:avLst/>
          </a:prstGeom>
          <a:solidFill>
            <a:srgbClr val="E1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3170FB7-E9AD-4FB6-9AF5-6614E26FB5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F9449D-8F16-4EAF-B581-66E0B2F873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49012965-02A9-4AC5-8804-7423ED7E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Monotonic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9FD9D9B2-3F6D-4D61-8643-B5A073823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015C35B3-1B0A-4B70-BBF9-E2F0E00E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14438"/>
            <a:ext cx="82296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monotonic function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either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decreasing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1" lang="en-US" altLang="zh-CN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A12D6942-0B6C-40B4-9C4D-907EFDA2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A620B337-BBA4-4771-A61A-C782A4925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143125"/>
          <a:ext cx="3836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4" imgW="1777229" imgH="203112" progId="Equation.3">
                  <p:embed/>
                </p:oleObj>
              </mc:Choice>
              <mc:Fallback>
                <p:oleObj name="公式" r:id="rId4" imgW="177722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43125"/>
                        <a:ext cx="3836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>
            <a:extLst>
              <a:ext uri="{FF2B5EF4-FFF2-40B4-BE49-F238E27FC236}">
                <a16:creationId xmlns:a16="http://schemas.microsoft.com/office/drawing/2014/main" id="{083A01C3-2191-4A45-A907-ADFABF3DA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71813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6" imgW="1777229" imgH="203112" progId="Equation.3">
                  <p:embed/>
                </p:oleObj>
              </mc:Choice>
              <mc:Fallback>
                <p:oleObj name="公式" r:id="rId6" imgW="17772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71813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CCDDD3A-B11A-41F8-93C3-9C46577508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D7572B-4952-45BB-840B-54D51FB209E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EFB6A296-C627-43ED-AC7E-E18619C3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Inverse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0BD3588C-148D-498B-A8F4-275DDC1EE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6BABE8B6-B7C8-46E3-B0C4-63F8555B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4438"/>
            <a:ext cx="8229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be a bijection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Then the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function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as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is the function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defined as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f 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x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y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83782" name="Text Box 6">
            <a:extLst>
              <a:ext uri="{FF2B5EF4-FFF2-40B4-BE49-F238E27FC236}">
                <a16:creationId xmlns:a16="http://schemas.microsoft.com/office/drawing/2014/main" id="{E4880F3F-C06D-4BE7-9D4B-1E24297F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500313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No inverse function exists unless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bijection.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invertible  if f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bijective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308C46C-6081-408B-A528-13AB4B42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pSp>
        <p:nvGrpSpPr>
          <p:cNvPr id="30728" name="Group 4">
            <a:extLst>
              <a:ext uri="{FF2B5EF4-FFF2-40B4-BE49-F238E27FC236}">
                <a16:creationId xmlns:a16="http://schemas.microsoft.com/office/drawing/2014/main" id="{D566CBFE-7700-4A94-A6E6-8AF651C6FA0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5972175" cy="2185987"/>
            <a:chOff x="1341" y="2616"/>
            <a:chExt cx="3703" cy="139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E9303957-3221-4DD6-A3D2-C764BBA75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1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5A3478AA-A49E-4B09-8C75-8A89ABE2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5E79D796-F321-4344-92E1-1B451BD8E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6A01388-6C38-4199-9B70-99235C46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3346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3223E55-7483-46CE-9E2B-612BFC24830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85" y="2878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252B2F1D-ED96-4F64-A641-1AD043E1F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616"/>
              <a:ext cx="34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9007602C-37F9-4F7C-BCE5-F9CFFF384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658"/>
              <a:ext cx="16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b="0" i="1" kern="0" baseline="3000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9FBC4AB5-67B8-44EE-A187-421F7794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3106"/>
              <a:ext cx="9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7F555651-12E4-4D9F-8575-78FACD00F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3082"/>
              <a:ext cx="72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EC6C8D6F-3607-4F84-9A55-CC5F3556E8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7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FAE6C839-F6BD-487E-800B-EC622A112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ED9CB999-9153-4857-B59A-E43E3B92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F956D1B1-5CA4-4E9D-A8DF-24F595C461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97117A-6CE0-4329-9176-0605D0401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38ADF43A-0FE1-4D08-BC73-CCE15786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the function from the set of integers to the set of integers such that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x+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what is its inverse?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72" name="Text Box 11">
            <a:extLst>
              <a:ext uri="{FF2B5EF4-FFF2-40B4-BE49-F238E27FC236}">
                <a16:creationId xmlns:a16="http://schemas.microsoft.com/office/drawing/2014/main" id="{B2A07C52-3B66-4859-A7F4-6675C987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32773" name="矩形 32">
            <a:extLst>
              <a:ext uri="{FF2B5EF4-FFF2-40B4-BE49-F238E27FC236}">
                <a16:creationId xmlns:a16="http://schemas.microsoft.com/office/drawing/2014/main" id="{877652BE-4BA8-470C-A902-F57EDBF9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857375"/>
            <a:ext cx="5143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is   one-to-one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onto       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bijection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 = y –1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B849C791-5BA9-4835-848D-19E15635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786188"/>
            <a:ext cx="8305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6〗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the function from Z to Z with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Is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invertible?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is   one-to-one              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kern="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No inverse function     </a:t>
            </a: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421ECE0-93CA-4931-BAD7-59E1355FB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21DF6C-E7B7-48B5-B1A6-BF4168A737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8ADC3AE8-4986-4C61-823F-1D1F22F6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Compositions of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06BE002A-804E-47B0-89D1-A8FCED41A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3" y="1052513"/>
            <a:ext cx="3313112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B5387E02-BCF8-47D6-84D3-C5CAF197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286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The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composition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functions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denoted by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defined by: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88D7EDB1-C1C6-423C-B8B5-FC6E7AED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86063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Note: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can’t be defined unless the range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subset of the domain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66A2E0D2-A91F-456A-B35B-93455562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pic>
        <p:nvPicPr>
          <p:cNvPr id="34824" name="Picture 3" descr="02-3-007">
            <a:extLst>
              <a:ext uri="{FF2B5EF4-FFF2-40B4-BE49-F238E27FC236}">
                <a16:creationId xmlns:a16="http://schemas.microsoft.com/office/drawing/2014/main" id="{7DCE08D6-EAEA-4326-9596-7BE986FB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062413"/>
            <a:ext cx="46609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45D5DFC-2E0B-4C68-A127-07C69379E4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79F351-3B72-48CC-8890-3F373867FB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BCD1671-E617-4038-897F-EE905260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305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b="0" i="1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2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+ 3,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3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+ 2. 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 and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6868" name="Text Box 11">
            <a:extLst>
              <a:ext uri="{FF2B5EF4-FFF2-40B4-BE49-F238E27FC236}">
                <a16:creationId xmlns:a16="http://schemas.microsoft.com/office/drawing/2014/main" id="{4907EDDC-DACB-4D28-A5F1-65C20AE1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53759-3AA1-456C-9CF2-D8A829CC6107}"/>
              </a:ext>
            </a:extLst>
          </p:cNvPr>
          <p:cNvSpPr/>
          <p:nvPr/>
        </p:nvSpPr>
        <p:spPr>
          <a:xfrm>
            <a:off x="1071563" y="2428875"/>
            <a:ext cx="5929312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(3x+2)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2(3x+2)+3 = 6x+7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(2x+3)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3(2x+3)+2 = 6x+11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52E4109E-B5C7-44BF-A81D-56C3EAAD6D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A5019D-075E-47EF-92BB-06D580B8FA2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5826" name="Text Box 2">
            <a:extLst>
              <a:ext uri="{FF2B5EF4-FFF2-40B4-BE49-F238E27FC236}">
                <a16:creationId xmlns:a16="http://schemas.microsoft.com/office/drawing/2014/main" id="{8D7E9D4B-F568-4AB4-A155-0301ED46F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5. Some Important Functions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62569611-4459-45AF-B2E4-F0E0A84FD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865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1AB2C88E-093F-4454-8828-532236AD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0"/>
            <a:ext cx="556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The floor function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    The ceiling function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65B329C-A253-48AD-AEC6-D868A4F8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307BCE84-321E-449B-976E-D0F40450F2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4149D3-FF77-43E4-B429-67771F4293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7D340841-F7E9-4CD1-8E86-B24BBB8B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floor function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the largest integer less than or equal to the </a:t>
            </a:r>
            <a:r>
              <a:rPr kumimoji="1"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real number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                  ë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û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example:  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9545800D-71A6-41AB-B8CA-E2FDFB4A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916113"/>
            <a:ext cx="5562600" cy="1714500"/>
          </a:xfrm>
          <a:prstGeom prst="cloudCallout">
            <a:avLst>
              <a:gd name="adj1" fmla="val -57963"/>
              <a:gd name="adj2" fmla="val -1322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floor function is often called the </a:t>
            </a:r>
            <a:r>
              <a:rPr kumimoji="1" lang="en-US" altLang="zh-CN" sz="18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integer function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It is often denoted by [</a:t>
            </a: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1487877" name="Text Box 5">
            <a:extLst>
              <a:ext uri="{FF2B5EF4-FFF2-40B4-BE49-F238E27FC236}">
                <a16:creationId xmlns:a16="http://schemas.microsoft.com/office/drawing/2014/main" id="{70A12442-7DC0-4EB7-BE59-D069A6A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4147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33915816-3EEB-41F9-A9CC-33F217869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05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7879" name="Text Box 7">
            <a:extLst>
              <a:ext uri="{FF2B5EF4-FFF2-40B4-BE49-F238E27FC236}">
                <a16:creationId xmlns:a16="http://schemas.microsoft.com/office/drawing/2014/main" id="{8C7B670C-123C-4327-8943-0FDC631D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39957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ECFE677D-CC54-4F02-B667-A6651087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487881" name="Text Box 9">
            <a:extLst>
              <a:ext uri="{FF2B5EF4-FFF2-40B4-BE49-F238E27FC236}">
                <a16:creationId xmlns:a16="http://schemas.microsoft.com/office/drawing/2014/main" id="{E2C412EF-AFB9-483B-A1D9-8BC476AE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7101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6095189-1877-49CD-B76B-7571278C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=</a:t>
            </a:r>
          </a:p>
        </p:txBody>
      </p:sp>
      <p:sp>
        <p:nvSpPr>
          <p:cNvPr id="1487883" name="Text Box 11">
            <a:extLst>
              <a:ext uri="{FF2B5EF4-FFF2-40B4-BE49-F238E27FC236}">
                <a16:creationId xmlns:a16="http://schemas.microsoft.com/office/drawing/2014/main" id="{E4F99198-B462-4886-B1C2-BDB8A4C9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6B5CC16A-6923-4EC8-AA76-DFF08CD5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7" grpId="0" autoUpdateAnimBg="0"/>
      <p:bldP spid="1487879" grpId="0" autoUpdateAnimBg="0"/>
      <p:bldP spid="1487881" grpId="0" autoUpdateAnimBg="0"/>
      <p:bldP spid="14878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22E09B0-2A95-44C7-B2DF-D555919A1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0BBAB6-EA37-40FE-979E-C4F74BF18F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3B6D4107-2512-4F87-8FB5-3985008A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0063"/>
            <a:ext cx="88931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be nonempty sets.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function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mapping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or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transformations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: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: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→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      "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®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$!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Ù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)=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codomain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preimage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):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range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all images of elements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function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we say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CEE08EE2-81B6-4198-82CE-6E8CC6451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CBAE3ECB-16B2-4C0F-8AAF-187EEAD65E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59364A-E134-4499-A5C2-0C0F0C11E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2CE52FB3-C9CA-4B83-818E-6FAC612E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2296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ceiling function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 is the smallest integer greater than or equal to the </a:t>
            </a:r>
            <a:r>
              <a:rPr kumimoji="1" lang="en-US" altLang="zh-CN" dirty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real number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    é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</a:t>
            </a:r>
            <a:endParaRPr kumimoji="1" lang="en-US" altLang="zh-CN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For example: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é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0.5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1489924" name="Text Box 4">
            <a:extLst>
              <a:ext uri="{FF2B5EF4-FFF2-40B4-BE49-F238E27FC236}">
                <a16:creationId xmlns:a16="http://schemas.microsoft.com/office/drawing/2014/main" id="{AD86EAEF-F065-4112-9ECA-998D64802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5A457FE-B701-42EA-99BF-6FDE302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489926" name="Text Box 6">
            <a:extLst>
              <a:ext uri="{FF2B5EF4-FFF2-40B4-BE49-F238E27FC236}">
                <a16:creationId xmlns:a16="http://schemas.microsoft.com/office/drawing/2014/main" id="{57DE26C0-C14D-4C72-96CE-6AFD94BF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BC419CF0-E64F-4B98-AD3B-7D650ECE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   =</a:t>
            </a:r>
          </a:p>
        </p:txBody>
      </p:sp>
      <p:sp>
        <p:nvSpPr>
          <p:cNvPr id="1489928" name="Text Box 8">
            <a:extLst>
              <a:ext uri="{FF2B5EF4-FFF2-40B4-BE49-F238E27FC236}">
                <a16:creationId xmlns:a16="http://schemas.microsoft.com/office/drawing/2014/main" id="{3F3E3838-8F15-42B4-B511-8D9AFE0C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217D0052-C5A1-46F7-B5B7-9C6D0C1E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= </a:t>
            </a:r>
          </a:p>
        </p:txBody>
      </p:sp>
      <p:sp>
        <p:nvSpPr>
          <p:cNvPr id="1489930" name="Text Box 10">
            <a:extLst>
              <a:ext uri="{FF2B5EF4-FFF2-40B4-BE49-F238E27FC236}">
                <a16:creationId xmlns:a16="http://schemas.microsoft.com/office/drawing/2014/main" id="{B9BA8796-5450-496B-9E6B-14EAE55C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E82E9C95-66FB-4BA3-9E39-842DCDD6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utoUpdateAnimBg="0"/>
      <p:bldP spid="1489926" grpId="0" autoUpdateAnimBg="0"/>
      <p:bldP spid="1489928" grpId="0" autoUpdateAnimBg="0"/>
      <p:bldP spid="14899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13BF4EC-38C7-4B0A-9A54-DFAD9088B2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A63D21-DD5B-460E-8A44-3421038D75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59" name="Picture 3" descr="02-3-010">
            <a:extLst>
              <a:ext uri="{FF2B5EF4-FFF2-40B4-BE49-F238E27FC236}">
                <a16:creationId xmlns:a16="http://schemas.microsoft.com/office/drawing/2014/main" id="{17063847-F9AC-40F5-98A2-75BDACB2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485900"/>
            <a:ext cx="91170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999CC85A-8662-4172-BDF3-0C0E39F63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54011F-9B30-4E97-AFE3-69CB13CA2E7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1970" name="Text Box 2">
            <a:extLst>
              <a:ext uri="{FF2B5EF4-FFF2-40B4-BE49-F238E27FC236}">
                <a16:creationId xmlns:a16="http://schemas.microsoft.com/office/drawing/2014/main" id="{708031CF-B726-4142-85CB-AF62252A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Useful Properties of the Floor and Ceiling Functions</a:t>
            </a: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0D63B804-F5BA-43C1-BB11-B029564E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143000"/>
            <a:ext cx="73152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(1c)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(1d)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(3a)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318EC783-B30B-41EF-94B2-E169B766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BF0B4E1-91C9-476E-AA2C-BAA24B67D5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3225" y="476250"/>
            <a:ext cx="8131175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Proving Properties of Functions 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8931CB2-6252-4586-A1CB-99E246FE24C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81000" y="1417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Example</a:t>
            </a:r>
            <a:r>
              <a:rPr lang="en-US" altLang="zh-CN" sz="2200">
                <a:ea typeface="宋体" panose="02010600030101010101" pitchFamily="2" charset="-122"/>
              </a:rPr>
              <a:t>: Prove that x is a real number,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                        ⌊2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⌋=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+ 1/2⌋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 Solution</a:t>
            </a:r>
            <a:r>
              <a:rPr lang="en-US" altLang="zh-CN" sz="2200">
                <a:ea typeface="宋体" panose="02010600030101010101" pitchFamily="2" charset="-122"/>
              </a:rPr>
              <a:t>: Let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+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>
                <a:ea typeface="宋体" panose="02010600030101010101" pitchFamily="2" charset="-122"/>
              </a:rPr>
              <a:t>where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is an integer and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0 ≤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1.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  Case 1: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½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and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 0 ≤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&lt; 1.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½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) and 0 ≤</a:t>
            </a:r>
            <a:r>
              <a:rPr lang="en-US" altLang="zh-CN" sz="2000">
                <a:ea typeface="宋体" panose="02010600030101010101" pitchFamily="2" charset="-122"/>
              </a:rPr>
              <a:t> ½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&lt; 1. 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Case 2:  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≥ ½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 (2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+(2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− 1)  and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+ 1,                     since 0 ≤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- 1&lt;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)⌋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+  (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1/2)⌋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since       0 ≤ 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+ 1.           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8885694-B359-4159-A26D-36AD7FFD010D}"/>
              </a:ext>
            </a:extLst>
          </p:cNvPr>
          <p:cNvSpPr/>
          <p:nvPr/>
        </p:nvSpPr>
        <p:spPr>
          <a:xfrm rot="5400000" flipV="1">
            <a:off x="84582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E28C0E0-68AC-4CE6-8DEF-DF040B4A32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EFE08A0-7F8D-4C37-82C6-A4229F2C37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2CC9312-55B7-4843-9DF9-FE011130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78F7F75C-8442-4662-A782-BD74284E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D86941EA-601D-4295-9A66-AA1B771721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9422674-21C3-4E6F-835B-E4ADDD22CA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1E812B29-56EA-4287-BD26-92CF8BC3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088"/>
            <a:ext cx="88931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sequence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a function from a subset of the set of integers (usually either the set {0, 1, 2, …} or the set {1, 2, 3, …}) to a set S. We use the notation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0" baseline="-25000" dirty="0">
                <a:latin typeface="Arial" pitchFamily="34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to denote the image of the integer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. We call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term of the sequence.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29142F5-7CA1-4F66-AD76-1087786C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428875"/>
            <a:ext cx="7239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Notation of sequence: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order in a sequence matters.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B14EEF86-4858-4589-BEBA-2680E399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09A7A89D-2C63-45DF-AB17-373CDC8CF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62629E-AB84-4CB2-B397-4899241A16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E20B1AC4-4171-4FBF-8DB4-B5C57130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Geometric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0" name="Line 3">
            <a:extLst>
              <a:ext uri="{FF2B5EF4-FFF2-40B4-BE49-F238E27FC236}">
                <a16:creationId xmlns:a16="http://schemas.microsoft.com/office/drawing/2014/main" id="{AC36BAE2-8159-4BF6-BF3F-42011045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D75CD272-75A3-4F5B-8368-E139B71A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geometric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i="1" kern="0" baseline="30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kern="0" baseline="30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ratio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95B7C8B2-B651-413A-B794-1E9A5A7B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/>
                <a:cs typeface="Times New Roman" pitchFamily="18" charset="0"/>
                <a:sym typeface="Symbol" pitchFamily="18" charset="2"/>
              </a:rPr>
              <a:t>•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i="1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 geometric progression with initial term and common ratio equal to 2 and 5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2, 10, 50, 250, 1250, …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2FF863F2-089F-4E1D-B2DB-AF087EBE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18C9F7D9-7B1F-4E84-A801-B753641FFE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510A1F-EAFC-44FB-B466-4DB458FF74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7E354A5-6D3A-41E3-A7B8-29119681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Arithmetic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E60F1949-55B4-4793-AB86-D7FD4468E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E8FEAB59-08E3-4CAF-A605-91275391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arithmetic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, a+2d,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a+nd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, …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difference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520A5F35-AE88-4E9C-9B01-5B031F38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-1+4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an arithmetic progression with initial term and common difference equal to -1 and 4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-1, 3, 7, 11, …, 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31F1C086-AE07-404A-B693-F8D14DD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D9CE767-BD9A-4574-801A-DC45EED92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74651D-40BA-482A-850C-69E8A70FDF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2A942741-1DE6-45B8-9BE2-3290025B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396" name="Line 3">
            <a:extLst>
              <a:ext uri="{FF2B5EF4-FFF2-40B4-BE49-F238E27FC236}">
                <a16:creationId xmlns:a16="http://schemas.microsoft.com/office/drawing/2014/main" id="{836E41B4-EE38-4066-9346-B10E6A5FD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551D0383-AC11-4B6B-8D19-DD32F1CD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 common problem in discrete mathematics is finding a formula or a general rule for constructing the terms of a sequence.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0968B2EA-F147-4C34-A268-FAC414E1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How can we produce the terms of a sequence if the first 10 terms are 5, 11, 17, 23, 29, 35, 41, 47, 53,  59?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9473AA40-A0B3-4F72-9E9A-6D899864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C58CCC3C-E308-4178-974B-3C15C0486A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CDF5E9-B0C1-46F7-9CC6-501D3274B9C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A27F426D-C531-4A2D-9887-46836D36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4C5AB13D-CA40-4E25-8D60-660D101DC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43AC07D-5373-4F7D-8A9D-4C4DC16C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Deduce a possible formula or rule for the terms of a sequence from the initial terms.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runs of the same value?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adding the same amount or an amount that depends on the position in the sequence?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multiplying by a particular amount?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by combining previous terms in a certain way?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cycles among the terms?</a:t>
            </a: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820783DC-99E3-45A2-A15D-8E69C24A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E1F4E1C2-3498-4A00-83B9-448C9E15BB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F9B41C-8615-42B4-9C6E-1210218BD4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01B2E5CE-3B04-42F8-99F2-33A5548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each student in a class is assigned a letter grade from the set 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Let 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function that assigns a grade to a student.</a:t>
            </a:r>
          </a:p>
        </p:txBody>
      </p:sp>
      <p:sp>
        <p:nvSpPr>
          <p:cNvPr id="8196" name="Text Box 11">
            <a:extLst>
              <a:ext uri="{FF2B5EF4-FFF2-40B4-BE49-F238E27FC236}">
                <a16:creationId xmlns:a16="http://schemas.microsoft.com/office/drawing/2014/main" id="{176AEB10-85CC-48A0-983D-2561BCDC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9E91EF62-64DC-41F1-ADE4-68A42047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643188"/>
            <a:ext cx="83343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Zhao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Qian</a:t>
            </a:r>
            <a:endParaRPr lang="en-US" altLang="zh-CN" b="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Zhou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030F9A3-392A-4529-8A61-C66ED215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643188"/>
            <a:ext cx="5143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90269D3E-FE52-4C11-938D-0A61958C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643188"/>
            <a:ext cx="420688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14D63C84-490D-4FE2-912B-25C086543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2928938"/>
            <a:ext cx="175418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11B2EA9B-2C00-4672-B98D-722287E56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429000"/>
            <a:ext cx="1857375" cy="3571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CFD95FB4-77AA-41AC-9285-F7CB4FD13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429000"/>
            <a:ext cx="1857375" cy="428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010D7FD3-3FCA-4B0C-932E-4A704E5A1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2928938"/>
            <a:ext cx="1928812" cy="13573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CABA1D11-43EF-4131-9290-059A7888B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4714875"/>
            <a:ext cx="18303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B3D8DB8-BD7B-4DFF-AEA1-15AD8FDE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286000"/>
            <a:ext cx="1905000" cy="3048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0887BB23-7694-4A2B-B53E-459E5F48C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871788"/>
            <a:ext cx="1506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933CFBA3-E636-497C-93FF-3851B34D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454400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Codomain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9FCD80CD-2DEA-4EE5-A2D6-97D298CD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4038600"/>
            <a:ext cx="123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</p:txBody>
      </p:sp>
      <p:sp>
        <p:nvSpPr>
          <p:cNvPr id="55" name="Oval 17">
            <a:extLst>
              <a:ext uri="{FF2B5EF4-FFF2-40B4-BE49-F238E27FC236}">
                <a16:creationId xmlns:a16="http://schemas.microsoft.com/office/drawing/2014/main" id="{BEF9D7B2-4DA8-4657-A002-5A3B3901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362200"/>
            <a:ext cx="1295400" cy="297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35695CE0-779B-4FCB-8374-7998A8EE4A28}"/>
              </a:ext>
            </a:extLst>
          </p:cNvPr>
          <p:cNvSpPr>
            <a:spLocks/>
          </p:cNvSpPr>
          <p:nvPr/>
        </p:nvSpPr>
        <p:spPr bwMode="auto">
          <a:xfrm>
            <a:off x="4702175" y="2565400"/>
            <a:ext cx="850900" cy="2654300"/>
          </a:xfrm>
          <a:custGeom>
            <a:avLst/>
            <a:gdLst>
              <a:gd name="T0" fmla="*/ 48 w 536"/>
              <a:gd name="T1" fmla="*/ 832 h 1672"/>
              <a:gd name="T2" fmla="*/ 48 w 536"/>
              <a:gd name="T3" fmla="*/ 352 h 1672"/>
              <a:gd name="T4" fmla="*/ 144 w 536"/>
              <a:gd name="T5" fmla="*/ 64 h 1672"/>
              <a:gd name="T6" fmla="*/ 384 w 536"/>
              <a:gd name="T7" fmla="*/ 64 h 1672"/>
              <a:gd name="T8" fmla="*/ 432 w 536"/>
              <a:gd name="T9" fmla="*/ 448 h 1672"/>
              <a:gd name="T10" fmla="*/ 432 w 536"/>
              <a:gd name="T11" fmla="*/ 736 h 1672"/>
              <a:gd name="T12" fmla="*/ 528 w 536"/>
              <a:gd name="T13" fmla="*/ 1168 h 1672"/>
              <a:gd name="T14" fmla="*/ 384 w 536"/>
              <a:gd name="T15" fmla="*/ 1600 h 1672"/>
              <a:gd name="T16" fmla="*/ 96 w 536"/>
              <a:gd name="T17" fmla="*/ 1600 h 1672"/>
              <a:gd name="T18" fmla="*/ 0 w 536"/>
              <a:gd name="T19" fmla="*/ 1408 h 1672"/>
              <a:gd name="T20" fmla="*/ 96 w 536"/>
              <a:gd name="T21" fmla="*/ 1216 h 1672"/>
              <a:gd name="T22" fmla="*/ 384 w 536"/>
              <a:gd name="T23" fmla="*/ 1168 h 1672"/>
              <a:gd name="T24" fmla="*/ 288 w 536"/>
              <a:gd name="T25" fmla="*/ 976 h 1672"/>
              <a:gd name="T26" fmla="*/ 96 w 536"/>
              <a:gd name="T27" fmla="*/ 928 h 1672"/>
              <a:gd name="T28" fmla="*/ 48 w 536"/>
              <a:gd name="T29" fmla="*/ 832 h 16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36"/>
              <a:gd name="T46" fmla="*/ 0 h 1672"/>
              <a:gd name="T47" fmla="*/ 536 w 536"/>
              <a:gd name="T48" fmla="*/ 1672 h 16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36" h="1672">
                <a:moveTo>
                  <a:pt x="48" y="832"/>
                </a:moveTo>
                <a:cubicBezTo>
                  <a:pt x="40" y="736"/>
                  <a:pt x="32" y="480"/>
                  <a:pt x="48" y="352"/>
                </a:cubicBezTo>
                <a:cubicBezTo>
                  <a:pt x="64" y="224"/>
                  <a:pt x="88" y="112"/>
                  <a:pt x="144" y="64"/>
                </a:cubicBezTo>
                <a:cubicBezTo>
                  <a:pt x="200" y="16"/>
                  <a:pt x="336" y="0"/>
                  <a:pt x="384" y="64"/>
                </a:cubicBezTo>
                <a:cubicBezTo>
                  <a:pt x="432" y="128"/>
                  <a:pt x="424" y="336"/>
                  <a:pt x="432" y="448"/>
                </a:cubicBezTo>
                <a:cubicBezTo>
                  <a:pt x="440" y="560"/>
                  <a:pt x="416" y="616"/>
                  <a:pt x="432" y="736"/>
                </a:cubicBezTo>
                <a:cubicBezTo>
                  <a:pt x="448" y="856"/>
                  <a:pt x="536" y="1024"/>
                  <a:pt x="528" y="1168"/>
                </a:cubicBezTo>
                <a:cubicBezTo>
                  <a:pt x="520" y="1312"/>
                  <a:pt x="456" y="1528"/>
                  <a:pt x="384" y="1600"/>
                </a:cubicBezTo>
                <a:cubicBezTo>
                  <a:pt x="312" y="1672"/>
                  <a:pt x="160" y="1632"/>
                  <a:pt x="96" y="1600"/>
                </a:cubicBezTo>
                <a:cubicBezTo>
                  <a:pt x="32" y="1568"/>
                  <a:pt x="0" y="1472"/>
                  <a:pt x="0" y="1408"/>
                </a:cubicBezTo>
                <a:cubicBezTo>
                  <a:pt x="0" y="1344"/>
                  <a:pt x="32" y="1256"/>
                  <a:pt x="96" y="1216"/>
                </a:cubicBezTo>
                <a:cubicBezTo>
                  <a:pt x="160" y="1176"/>
                  <a:pt x="352" y="1208"/>
                  <a:pt x="384" y="1168"/>
                </a:cubicBezTo>
                <a:cubicBezTo>
                  <a:pt x="416" y="1128"/>
                  <a:pt x="336" y="1016"/>
                  <a:pt x="288" y="976"/>
                </a:cubicBezTo>
                <a:cubicBezTo>
                  <a:pt x="240" y="936"/>
                  <a:pt x="136" y="952"/>
                  <a:pt x="96" y="928"/>
                </a:cubicBezTo>
                <a:cubicBezTo>
                  <a:pt x="56" y="904"/>
                  <a:pt x="56" y="928"/>
                  <a:pt x="48" y="83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utoUpdateAnimBg="0"/>
      <p:bldP spid="53" grpId="0" autoUpdateAnimBg="0"/>
      <p:bldP spid="54" grpId="0" autoUpdateAnimBg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36E153C-3601-42E0-8C7B-808602EAB7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AE67FB-A14D-40ED-A278-FDA5CCA7439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633AFA1-6852-4DC1-8024-FD38024A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D82FBFE6-6BED-4D49-90B9-081C74C73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3493" name="Picture 3" descr="t02-4-01">
            <a:extLst>
              <a:ext uri="{FF2B5EF4-FFF2-40B4-BE49-F238E27FC236}">
                <a16:creationId xmlns:a16="http://schemas.microsoft.com/office/drawing/2014/main" id="{DF96CF0E-6AD9-4023-86AE-BE2D067B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177925"/>
            <a:ext cx="91170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5">
            <a:extLst>
              <a:ext uri="{FF2B5EF4-FFF2-40B4-BE49-F238E27FC236}">
                <a16:creationId xmlns:a16="http://schemas.microsoft.com/office/drawing/2014/main" id="{38D0EA8E-43C1-4096-9B89-024E98FF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AE1D7E7-1ED9-4DE4-B800-297AA187C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53CB3D-1ED9-45AF-A413-1284D0AAFD6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59A11660-82E5-4F5A-9AD9-1AAF6A46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0" name="Line 3">
            <a:extLst>
              <a:ext uri="{FF2B5EF4-FFF2-40B4-BE49-F238E27FC236}">
                <a16:creationId xmlns:a16="http://schemas.microsoft.com/office/drawing/2014/main" id="{586F9B7D-65F1-453B-BCB3-4B4C6753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1" name="Object 2">
            <a:extLst>
              <a:ext uri="{FF2B5EF4-FFF2-40B4-BE49-F238E27FC236}">
                <a16:creationId xmlns:a16="http://schemas.microsoft.com/office/drawing/2014/main" id="{A116351E-8F03-4EC5-9506-FE9B353D8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071563"/>
          <a:ext cx="4745038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公式" r:id="rId4" imgW="1689100" imgH="749300" progId="Equation.3">
                  <p:embed/>
                </p:oleObj>
              </mc:Choice>
              <mc:Fallback>
                <p:oleObj name="公式" r:id="rId4" imgW="1689100" imgH="74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071563"/>
                        <a:ext cx="4745038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66A680-44D1-4357-BDCE-A96FAC32E81D}"/>
              </a:ext>
            </a:extLst>
          </p:cNvPr>
          <p:cNvSpPr txBox="1"/>
          <p:nvPr/>
        </p:nvSpPr>
        <p:spPr>
          <a:xfrm>
            <a:off x="1643063" y="3071813"/>
            <a:ext cx="50006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index of summation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lower limit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upper limit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3" name="Text Box 5">
            <a:extLst>
              <a:ext uri="{FF2B5EF4-FFF2-40B4-BE49-F238E27FC236}">
                <a16:creationId xmlns:a16="http://schemas.microsoft.com/office/drawing/2014/main" id="{00E25495-6126-4204-8276-F916C28C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C719275D-43DD-4AF7-9384-D778CCC14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EA1B7C-E837-427E-A19B-28EC06E71F6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8E849889-B4A0-4D0A-AABE-D6ED7BA5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88" name="Line 3">
            <a:extLst>
              <a:ext uri="{FF2B5EF4-FFF2-40B4-BE49-F238E27FC236}">
                <a16:creationId xmlns:a16="http://schemas.microsoft.com/office/drawing/2014/main" id="{0E462DBD-1323-4C03-87B9-1C39B7A46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9" name="Object 2">
            <a:extLst>
              <a:ext uri="{FF2B5EF4-FFF2-40B4-BE49-F238E27FC236}">
                <a16:creationId xmlns:a16="http://schemas.microsoft.com/office/drawing/2014/main" id="{895EE652-48E5-46B0-AA8A-C5AD77382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428750"/>
          <a:ext cx="22145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4" imgW="507780" imgH="342751" progId="Equation.3">
                  <p:embed/>
                </p:oleObj>
              </mc:Choice>
              <mc:Fallback>
                <p:oleObj name="公式" r:id="rId4" imgW="507780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22145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731537-0208-40A2-81A7-81E49E35FB9C}"/>
              </a:ext>
            </a:extLst>
          </p:cNvPr>
          <p:cNvSpPr txBox="1"/>
          <p:nvPr/>
        </p:nvSpPr>
        <p:spPr>
          <a:xfrm>
            <a:off x="1214438" y="2428875"/>
            <a:ext cx="6143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the subset of the domain of the function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7591" name="Object 10">
            <a:extLst>
              <a:ext uri="{FF2B5EF4-FFF2-40B4-BE49-F238E27FC236}">
                <a16:creationId xmlns:a16="http://schemas.microsoft.com/office/drawing/2014/main" id="{5ACADC7D-D93D-4906-9595-DD2FADEF8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000500"/>
          <a:ext cx="37861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6" imgW="1333500" imgH="355600" progId="Equation.3">
                  <p:embed/>
                </p:oleObj>
              </mc:Choice>
              <mc:Fallback>
                <p:oleObj name="公式" r:id="rId6" imgW="13335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00500"/>
                        <a:ext cx="37861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451DF1-218B-49D6-9962-9E8EC087D0C1}"/>
              </a:ext>
            </a:extLst>
          </p:cNvPr>
          <p:cNvSpPr txBox="1"/>
          <p:nvPr/>
        </p:nvSpPr>
        <p:spPr>
          <a:xfrm>
            <a:off x="642938" y="3286125"/>
            <a:ext cx="30718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4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3" name="Text Box 5">
            <a:extLst>
              <a:ext uri="{FF2B5EF4-FFF2-40B4-BE49-F238E27FC236}">
                <a16:creationId xmlns:a16="http://schemas.microsoft.com/office/drawing/2014/main" id="{C169D838-7DD0-499C-A43B-928BFD4F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E8F2B28F-D4BE-4FA3-9425-960117A68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9AE77C-21D4-4F3E-B85D-75036C1D70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5">
            <a:extLst>
              <a:ext uri="{FF2B5EF4-FFF2-40B4-BE49-F238E27FC236}">
                <a16:creationId xmlns:a16="http://schemas.microsoft.com/office/drawing/2014/main" id="{5F30B0E1-C9CD-49F9-BA6F-26847CF8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  <p:pic>
        <p:nvPicPr>
          <p:cNvPr id="69636" name="Picture 3" descr="t02-4-02">
            <a:extLst>
              <a:ext uri="{FF2B5EF4-FFF2-40B4-BE49-F238E27FC236}">
                <a16:creationId xmlns:a16="http://schemas.microsoft.com/office/drawing/2014/main" id="{9BA1F37D-6A4C-45CB-85B3-D24A8EB5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5738"/>
            <a:ext cx="5905500" cy="66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F0176252-88EA-4FE4-B844-ED89CAB59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0E0B2-8F2C-4DA7-B75A-9E0850210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3A26913-13E4-410C-8CCF-50CBD304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8E3587FB-3DFE-45A4-98C9-3FDAB5A7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67E5EB83-1CB4-47EC-B49C-EB7489AE6B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070B49-625F-4F11-B55D-D91D37361FF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2210" name="Text Box 2">
            <a:extLst>
              <a:ext uri="{FF2B5EF4-FFF2-40B4-BE49-F238E27FC236}">
                <a16:creationId xmlns:a16="http://schemas.microsoft.com/office/drawing/2014/main" id="{49E26CFA-E279-4233-A374-AA44DAD9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cardinality of an infinite set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C2E783BE-AE3F-4AEE-B4F4-4822F90C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552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2212" name="Text Box 4">
            <a:extLst>
              <a:ext uri="{FF2B5EF4-FFF2-40B4-BE49-F238E27FC236}">
                <a16:creationId xmlns:a16="http://schemas.microsoft.com/office/drawing/2014/main" id="{C3559A9F-BACD-491F-BAA6-B44F38292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001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Some interesting questions: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How to count the number of elements in an infinite set?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 cardinalities of all infinite sets same?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positive integers double the number of positive even integers?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real numbers in (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more than the number of real numbers in (0,1)?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there same number of rational numbers and real numbers in (0,1)?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82FF1D5E-2DC5-4552-AF77-6269DBD6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4D807AF5-3AD6-4E33-A69F-419CD05035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72DA67-95E1-4C2D-AB8D-25A40B5694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4258" name="Text Box 2">
            <a:extLst>
              <a:ext uri="{FF2B5EF4-FFF2-40B4-BE49-F238E27FC236}">
                <a16:creationId xmlns:a16="http://schemas.microsoft.com/office/drawing/2014/main" id="{5AAFE5A9-EE83-4166-850C-61CB91A4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793750"/>
            <a:ext cx="84296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1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equal to 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|,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there exists a bijection from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2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injection from A to B, the cardinality of A is less than or the same as the cardinality of B and we write  |A| ≤ |B|. When |A| ≤ |B| and A and B have different cardinality, we say that the cardinality of A is less than the cardinality of B and write |A| &lt; |B|.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04260" name="Text Box 4">
            <a:extLst>
              <a:ext uri="{FF2B5EF4-FFF2-40B4-BE49-F238E27FC236}">
                <a16:creationId xmlns:a16="http://schemas.microsoft.com/office/drawing/2014/main" id="{F335CA68-9563-4816-AE2D-5D9EC107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192588"/>
            <a:ext cx="7467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26 lowercase English alphabets. B={1,2,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  <a:sym typeface="Symbol" pitchFamily="18" charset="2"/>
              </a:rPr>
              <a:t>…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,26}.  Then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504261" name="AutoShape 5">
            <a:extLst>
              <a:ext uri="{FF2B5EF4-FFF2-40B4-BE49-F238E27FC236}">
                <a16:creationId xmlns:a16="http://schemas.microsoft.com/office/drawing/2014/main" id="{4B382775-AAF4-4FE4-B0D2-9EE9EE0E812F}"/>
              </a:ext>
            </a:extLst>
          </p:cNvPr>
          <p:cNvSpPr>
            <a:spLocks/>
          </p:cNvSpPr>
          <p:nvPr/>
        </p:nvSpPr>
        <p:spPr bwMode="auto">
          <a:xfrm>
            <a:off x="6019800" y="1790700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48032"/>
              <a:gd name="adj5" fmla="val -75000"/>
              <a:gd name="adj6" fmla="val -8252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1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DA3E2DEC-6986-497E-A1CB-E4EE2DF871E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5157788"/>
            <a:ext cx="8286750" cy="863600"/>
            <a:chOff x="432" y="2746"/>
            <a:chExt cx="4704" cy="544"/>
          </a:xfrm>
        </p:grpSpPr>
        <p:sp>
          <p:nvSpPr>
            <p:cNvPr id="1504268" name="Text Box 12">
              <a:extLst>
                <a:ext uri="{FF2B5EF4-FFF2-40B4-BE49-F238E27FC236}">
                  <a16:creationId xmlns:a16="http://schemas.microsoft.com/office/drawing/2014/main" id="{FFAEEC7C-74A2-4C55-8944-9F32D740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46"/>
              <a:ext cx="47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2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The set of positive integers is denoted by                              .                             .  Then 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|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r>
                <a:rPr kumimoji="1" lang="en-US" altLang="zh-CN" baseline="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 = | </a:t>
              </a:r>
              <a:r>
                <a:rPr kumimoji="1"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M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75785" name="Object 2">
              <a:extLst>
                <a:ext uri="{FF2B5EF4-FFF2-40B4-BE49-F238E27FC236}">
                  <a16:creationId xmlns:a16="http://schemas.microsoft.com/office/drawing/2014/main" id="{B3B55FBE-2B47-46EC-A232-EBF1B4A3D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3020"/>
            <a:ext cx="13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公式" r:id="rId5" imgW="1168400" imgH="228600" progId="Equation.3">
                    <p:embed/>
                  </p:oleObj>
                </mc:Choice>
                <mc:Fallback>
                  <p:oleObj name="公式" r:id="rId5" imgW="1168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3020"/>
                          <a:ext cx="13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6" name="Object 3">
              <a:extLst>
                <a:ext uri="{FF2B5EF4-FFF2-40B4-BE49-F238E27FC236}">
                  <a16:creationId xmlns:a16="http://schemas.microsoft.com/office/drawing/2014/main" id="{5BFDAF36-3285-454F-B3C4-A7252123D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6" y="3042"/>
            <a:ext cx="136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4" name="公式" r:id="rId7" imgW="1257300" imgH="228600" progId="Equation.3">
                    <p:embed/>
                  </p:oleObj>
                </mc:Choice>
                <mc:Fallback>
                  <p:oleObj name="公式" r:id="rId7" imgW="12573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3042"/>
                          <a:ext cx="136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3" name="Text Box 15">
            <a:extLst>
              <a:ext uri="{FF2B5EF4-FFF2-40B4-BE49-F238E27FC236}">
                <a16:creationId xmlns:a16="http://schemas.microsoft.com/office/drawing/2014/main" id="{D7E2C7B4-28A3-4CBA-9CED-BA335475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0" grpId="0" build="p" bldLvl="2" autoUpdateAnimBg="0"/>
      <p:bldP spid="150426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DF8D15DA-3661-4484-A961-E0685C27A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7B6512-788F-45C9-85B3-A357B77068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6307" name="Text Box 3">
            <a:extLst>
              <a:ext uri="{FF2B5EF4-FFF2-40B4-BE49-F238E27FC236}">
                <a16:creationId xmlns:a16="http://schemas.microsoft.com/office/drawing/2014/main" id="{FEF28DFB-8B72-4715-94A8-A3DC991D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0 and 1. Show that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506308" name="AutoShape 4">
            <a:extLst>
              <a:ext uri="{FF2B5EF4-FFF2-40B4-BE49-F238E27FC236}">
                <a16:creationId xmlns:a16="http://schemas.microsoft.com/office/drawing/2014/main" id="{77C6E261-D6AC-4BBC-AEC4-4DEB9B07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function from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06309" name="Object 2">
            <a:extLst>
              <a:ext uri="{FF2B5EF4-FFF2-40B4-BE49-F238E27FC236}">
                <a16:creationId xmlns:a16="http://schemas.microsoft.com/office/drawing/2014/main" id="{67ADBD76-4054-40D0-AE62-F449A8C18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r:id="rId5" imgW="875920" imgH="393529" progId="Equation.3">
                  <p:embed/>
                </p:oleObj>
              </mc:Choice>
              <mc:Fallback>
                <p:oleObj r:id="rId5" imgW="87592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10" name="Object 3">
            <a:extLst>
              <a:ext uri="{FF2B5EF4-FFF2-40B4-BE49-F238E27FC236}">
                <a16:creationId xmlns:a16="http://schemas.microsoft.com/office/drawing/2014/main" id="{490F1DB6-BC80-4C4D-B39F-A68586E08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38600"/>
          <a:ext cx="1905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r:id="rId7" imgW="1079032" imgH="393529" progId="Equation.3">
                  <p:embed/>
                </p:oleObj>
              </mc:Choice>
              <mc:Fallback>
                <p:oleObj r:id="rId7" imgW="1079032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1905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311" name="Text Box 7">
            <a:extLst>
              <a:ext uri="{FF2B5EF4-FFF2-40B4-BE49-F238E27FC236}">
                <a16:creationId xmlns:a16="http://schemas.microsoft.com/office/drawing/2014/main" id="{9961916A-C037-4876-BAF8-1A486287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99025"/>
            <a:ext cx="60198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y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to (0,1).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|. </a:t>
            </a:r>
          </a:p>
        </p:txBody>
      </p:sp>
      <p:sp>
        <p:nvSpPr>
          <p:cNvPr id="1506312" name="AutoShape 8">
            <a:extLst>
              <a:ext uri="{FF2B5EF4-FFF2-40B4-BE49-F238E27FC236}">
                <a16:creationId xmlns:a16="http://schemas.microsoft.com/office/drawing/2014/main" id="{735458FF-EDF5-4FB3-A15F-E29CA5CAA43B}"/>
              </a:ext>
            </a:extLst>
          </p:cNvPr>
          <p:cNvSpPr>
            <a:spLocks/>
          </p:cNvSpPr>
          <p:nvPr/>
        </p:nvSpPr>
        <p:spPr bwMode="auto">
          <a:xfrm>
            <a:off x="6877050" y="170021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4028"/>
              <a:gd name="adj5" fmla="val -75000"/>
              <a:gd name="adj6" fmla="val -63889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4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DCBC3CAF-3CEB-421E-96DE-B86E508D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0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8" grpId="0" build="p" bldLvl="2" animBg="1" autoUpdateAnimBg="0"/>
      <p:bldP spid="1506311" grpId="0" build="p" autoUpdateAnimBg="0"/>
      <p:bldP spid="150631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39450ACC-57A1-46E4-ABBF-0606BDCDFF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2D82D6-8EE1-49A0-9F8B-22DE88802A7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8354" name="Text Box 2">
            <a:extLst>
              <a:ext uri="{FF2B5EF4-FFF2-40B4-BE49-F238E27FC236}">
                <a16:creationId xmlns:a16="http://schemas.microsoft.com/office/drawing/2014/main" id="{A9D241DC-D4BD-4B7E-A130-8A38A494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077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either finite or has the same cardinality as the set of positive integers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not countable is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uncountable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When an infinite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countable, we denote the cardinality of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by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0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aleph null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If |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|, the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 infinite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E789C75A-0092-488B-9604-0EA8D9DD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F2952C71-D4F4-4206-B707-CB47433836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2AC74E-F8C7-4D43-8A98-96CCEEB4DA4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2451" name="Text Box 3">
            <a:extLst>
              <a:ext uri="{FF2B5EF4-FFF2-40B4-BE49-F238E27FC236}">
                <a16:creationId xmlns:a16="http://schemas.microsoft.com/office/drawing/2014/main" id="{6AEDC0F0-17E4-4EF2-B3DC-40812FFD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Then,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bijection from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E .</a:t>
            </a:r>
          </a:p>
        </p:txBody>
      </p:sp>
      <p:sp>
        <p:nvSpPr>
          <p:cNvPr id="1512453" name="Text Box 5">
            <a:extLst>
              <a:ext uri="{FF2B5EF4-FFF2-40B4-BE49-F238E27FC236}">
                <a16:creationId xmlns:a16="http://schemas.microsoft.com/office/drawing/2014/main" id="{8529A469-F3D9-4521-9458-FD2CF08E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71563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1)  The set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even positive integers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C8A176D-7713-49EA-98B8-3583843756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09800"/>
            <a:ext cx="6705600" cy="1333500"/>
            <a:chOff x="864" y="1392"/>
            <a:chExt cx="4224" cy="840"/>
          </a:xfrm>
        </p:grpSpPr>
        <p:sp>
          <p:nvSpPr>
            <p:cNvPr id="1512456" name="Text Box 8">
              <a:extLst>
                <a:ext uri="{FF2B5EF4-FFF2-40B4-BE49-F238E27FC236}">
                  <a16:creationId xmlns:a16="http://schemas.microsoft.com/office/drawing/2014/main" id="{775A5BBE-117A-4987-9E6E-1E9DC11B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4224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1  2  3  4   5    6 . . .</a:t>
              </a:r>
            </a:p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b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2  4  6  8  10  12 . . .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83979" name="Line 9">
              <a:extLst>
                <a:ext uri="{FF2B5EF4-FFF2-40B4-BE49-F238E27FC236}">
                  <a16:creationId xmlns:a16="http://schemas.microsoft.com/office/drawing/2014/main" id="{8AD47AEF-41BB-446E-8DA4-1FCAB238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Line 10">
              <a:extLst>
                <a:ext uri="{FF2B5EF4-FFF2-40B4-BE49-F238E27FC236}">
                  <a16:creationId xmlns:a16="http://schemas.microsoft.com/office/drawing/2014/main" id="{F4CC614A-3771-4EF1-9699-C0570C5D6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Line 11">
              <a:extLst>
                <a:ext uri="{FF2B5EF4-FFF2-40B4-BE49-F238E27FC236}">
                  <a16:creationId xmlns:a16="http://schemas.microsoft.com/office/drawing/2014/main" id="{1A170C10-5E5D-4582-88B5-DC95F84A7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Line 12">
              <a:extLst>
                <a:ext uri="{FF2B5EF4-FFF2-40B4-BE49-F238E27FC236}">
                  <a16:creationId xmlns:a16="http://schemas.microsoft.com/office/drawing/2014/main" id="{3796DC05-5BEA-47B8-95C9-E3BC52DEF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13">
              <a:extLst>
                <a:ext uri="{FF2B5EF4-FFF2-40B4-BE49-F238E27FC236}">
                  <a16:creationId xmlns:a16="http://schemas.microsoft.com/office/drawing/2014/main" id="{430D0067-35AD-4131-9B44-6710D5A96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14">
              <a:extLst>
                <a:ext uri="{FF2B5EF4-FFF2-40B4-BE49-F238E27FC236}">
                  <a16:creationId xmlns:a16="http://schemas.microsoft.com/office/drawing/2014/main" id="{4C84B6BD-F804-4E2E-ACFD-DC656A798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2463" name="Text Box 15">
            <a:extLst>
              <a:ext uri="{FF2B5EF4-FFF2-40B4-BE49-F238E27FC236}">
                <a16:creationId xmlns:a16="http://schemas.microsoft.com/office/drawing/2014/main" id="{7A51BD44-CB89-4385-8498-AA62AD09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00438"/>
            <a:ext cx="7391400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countable infinite.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numbers of positive even integers is the same as positive integers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a proper subset of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but |E|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3975" name="Text Box 17">
            <a:extLst>
              <a:ext uri="{FF2B5EF4-FFF2-40B4-BE49-F238E27FC236}">
                <a16:creationId xmlns:a16="http://schemas.microsoft.com/office/drawing/2014/main" id="{37EB9098-008E-4BC6-BA4E-D0476231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86FD3876-509B-4DD0-8A27-E697E0DD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Some Countable Infinite Sets </a:t>
            </a: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54AC19A0-E0F1-4C88-8934-1BB025DC6DDE}"/>
              </a:ext>
            </a:extLst>
          </p:cNvPr>
          <p:cNvSpPr>
            <a:spLocks/>
          </p:cNvSpPr>
          <p:nvPr/>
        </p:nvSpPr>
        <p:spPr bwMode="auto">
          <a:xfrm>
            <a:off x="7308850" y="27860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57176"/>
              <a:gd name="adj5" fmla="val 479583"/>
              <a:gd name="adj6" fmla="val -110880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1" grpId="0" build="p" bldLvl="2" autoUpdateAnimBg="0"/>
      <p:bldP spid="1512463" grpId="0" build="p" autoUpdateAnimBg="0"/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EC10599-61B8-4DED-94F4-9A9F21309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7EEEE5-BA8A-475C-9367-66FEFFABE4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646D4443-D15F-4FC5-ABFC-2AF0EAD7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1500"/>
            <a:ext cx="8569325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functions from A to R. Then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also functions from  A to R defined by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05378118-04A8-4BCB-8694-4C3EF755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3B21F5-C348-4984-8C75-0535C843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273300"/>
            <a:ext cx="85693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function from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The </a:t>
            </a:r>
            <a:r>
              <a:rPr kumimoji="1" lang="en-US" altLang="zh-CN" kern="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image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is the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that consists of the images of the elements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We denote the image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by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), so that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= {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1" lang="en-US" altLang="zh-CN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B8166C-1DF3-4DD8-A49D-F9D713DDA9CD}"/>
              </a:ext>
            </a:extLst>
          </p:cNvPr>
          <p:cNvSpPr/>
          <p:nvPr/>
        </p:nvSpPr>
        <p:spPr>
          <a:xfrm>
            <a:off x="571500" y="4287838"/>
            <a:ext cx="478631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f() = 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f({a}) = {f(a)}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U B) = f(A) U f(B)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 B)  f(A)  f(B)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27803A57-C711-48D9-AEFE-CB74B4944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A447AE5-1C47-4CF0-ACFF-0306EDA05F1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0403" name="Text Box 3">
            <a:extLst>
              <a:ext uri="{FF2B5EF4-FFF2-40B4-BE49-F238E27FC236}">
                <a16:creationId xmlns:a16="http://schemas.microsoft.com/office/drawing/2014/main" id="{8FD02D02-5847-481E-BD64-1DCFF47D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143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2) The set of integers Z </a:t>
            </a:r>
          </a:p>
        </p:txBody>
      </p:sp>
      <p:graphicFrame>
        <p:nvGraphicFramePr>
          <p:cNvPr id="1510405" name="Object 5">
            <a:extLst>
              <a:ext uri="{FF2B5EF4-FFF2-40B4-BE49-F238E27FC236}">
                <a16:creationId xmlns:a16="http://schemas.microsoft.com/office/drawing/2014/main" id="{10C155B0-9A2C-43FE-A5DF-71B3B505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285875"/>
          <a:ext cx="2697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公式" r:id="rId5" imgW="1256755" imgH="203112" progId="Equation.3">
                  <p:embed/>
                </p:oleObj>
              </mc:Choice>
              <mc:Fallback>
                <p:oleObj name="公式" r:id="rId5" imgW="125675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285875"/>
                        <a:ext cx="26971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6" name="Object 6">
            <a:extLst>
              <a:ext uri="{FF2B5EF4-FFF2-40B4-BE49-F238E27FC236}">
                <a16:creationId xmlns:a16="http://schemas.microsoft.com/office/drawing/2014/main" id="{0108ECF1-686E-4450-BAB8-50DF8A053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1928813"/>
          <a:ext cx="30432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公式" r:id="rId7" imgW="1701800" imgH="711200" progId="Equation.3">
                  <p:embed/>
                </p:oleObj>
              </mc:Choice>
              <mc:Fallback>
                <p:oleObj name="公式" r:id="rId7" imgW="1701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928813"/>
                        <a:ext cx="304323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0407" name="Text Box 7">
            <a:extLst>
              <a:ext uri="{FF2B5EF4-FFF2-40B4-BE49-F238E27FC236}">
                <a16:creationId xmlns:a16="http://schemas.microsoft.com/office/drawing/2014/main" id="{38D3C125-AB95-4B0C-8BDF-1AE9500B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3286125"/>
            <a:ext cx="5715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 Z 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Z is countable infinite set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9928E0B-6E99-4AD6-83DF-CD5AB25E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bldLvl="2" autoUpdateAnimBg="0"/>
      <p:bldP spid="151040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C842AE2D-6288-4F2D-A102-46A735CD8F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D70A7E-D5CC-4C5B-997B-0F08EB2D1A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4499" name="Text Box 3">
            <a:extLst>
              <a:ext uri="{FF2B5EF4-FFF2-40B4-BE49-F238E27FC236}">
                <a16:creationId xmlns:a16="http://schemas.microsoft.com/office/drawing/2014/main" id="{57836518-7D0E-4AEC-B242-4E1CAE80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68463"/>
            <a:ext cx="6705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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 Q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= p/q,  p, q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={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}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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514500" name="Text Box 4">
            <a:extLst>
              <a:ext uri="{FF2B5EF4-FFF2-40B4-BE49-F238E27FC236}">
                <a16:creationId xmlns:a16="http://schemas.microsoft.com/office/drawing/2014/main" id="{E33B66E5-0E6F-4062-A00E-AA9771CA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 startAt="3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set of positive rational numbers Q</a:t>
            </a:r>
            <a:r>
              <a:rPr kumimoji="1"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514501" name="Object 5">
            <a:extLst>
              <a:ext uri="{FF2B5EF4-FFF2-40B4-BE49-F238E27FC236}">
                <a16:creationId xmlns:a16="http://schemas.microsoft.com/office/drawing/2014/main" id="{91123AA2-66F7-4F98-BDAE-07A56740A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3071813"/>
          <a:ext cx="40116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公式" r:id="rId5" imgW="1612900" imgH="635000" progId="Equation.3">
                  <p:embed/>
                </p:oleObj>
              </mc:Choice>
              <mc:Fallback>
                <p:oleObj name="公式" r:id="rId5" imgW="16129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071813"/>
                        <a:ext cx="40116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>
            <a:extLst>
              <a:ext uri="{FF2B5EF4-FFF2-40B4-BE49-F238E27FC236}">
                <a16:creationId xmlns:a16="http://schemas.microsoft.com/office/drawing/2014/main" id="{DE0D4887-0EE4-4651-AE5F-05DBA9E0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 bldLvl="2" autoUpdateAnimBg="0"/>
      <p:bldP spid="1514500" grpId="0" build="p" bldLvl="2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C6EBDA3C-E066-470A-85FE-86CA085EB1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9CCCC1-7E72-4C3F-B937-BBD517E434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16546" name="Object 2">
            <a:extLst>
              <a:ext uri="{FF2B5EF4-FFF2-40B4-BE49-F238E27FC236}">
                <a16:creationId xmlns:a16="http://schemas.microsoft.com/office/drawing/2014/main" id="{98C9756B-59A9-4445-9606-541E37D02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620713"/>
          <a:ext cx="2052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公式" r:id="rId4" imgW="825500" imgH="228600" progId="Equation.3">
                  <p:embed/>
                </p:oleObj>
              </mc:Choice>
              <mc:Fallback>
                <p:oleObj name="公式" r:id="rId4" imgW="825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20526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7" name="Object 3">
            <a:extLst>
              <a:ext uri="{FF2B5EF4-FFF2-40B4-BE49-F238E27FC236}">
                <a16:creationId xmlns:a16="http://schemas.microsoft.com/office/drawing/2014/main" id="{35307860-DC64-41DA-8D8F-63E98E213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28775"/>
          <a:ext cx="37274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公式" r:id="rId6" imgW="1498600" imgH="419100" progId="Equation.3">
                  <p:embed/>
                </p:oleObj>
              </mc:Choice>
              <mc:Fallback>
                <p:oleObj name="公式" r:id="rId6" imgW="1498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8775"/>
                        <a:ext cx="37274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8" name="Object 4">
            <a:extLst>
              <a:ext uri="{FF2B5EF4-FFF2-40B4-BE49-F238E27FC236}">
                <a16:creationId xmlns:a16="http://schemas.microsoft.com/office/drawing/2014/main" id="{A4C2F7EF-D105-45D3-81C2-56FC09C1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2924175"/>
          <a:ext cx="35067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公式" r:id="rId8" imgW="1409700" imgH="419100" progId="Equation.3">
                  <p:embed/>
                </p:oleObj>
              </mc:Choice>
              <mc:Fallback>
                <p:oleObj name="公式" r:id="rId8" imgW="1409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924175"/>
                        <a:ext cx="35067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9" name="Object 5">
            <a:extLst>
              <a:ext uri="{FF2B5EF4-FFF2-40B4-BE49-F238E27FC236}">
                <a16:creationId xmlns:a16="http://schemas.microsoft.com/office/drawing/2014/main" id="{CBAC095C-CC08-4993-8719-F8F66D84A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4508500"/>
          <a:ext cx="1736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公式" r:id="rId10" imgW="698500" imgH="228600" progId="Equation.3">
                  <p:embed/>
                </p:oleObj>
              </mc:Choice>
              <mc:Fallback>
                <p:oleObj name="公式" r:id="rId10" imgW="69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508500"/>
                        <a:ext cx="1736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6">
            <a:extLst>
              <a:ext uri="{FF2B5EF4-FFF2-40B4-BE49-F238E27FC236}">
                <a16:creationId xmlns:a16="http://schemas.microsoft.com/office/drawing/2014/main" id="{64D34111-EE49-4BD3-AE4A-FE058695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184E58DE-C603-440B-B7EB-60A85AB1E3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20F4A3-74AA-49B0-89B3-9FEA15DD7B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3" name="Object 2">
            <a:extLst>
              <a:ext uri="{FF2B5EF4-FFF2-40B4-BE49-F238E27FC236}">
                <a16:creationId xmlns:a16="http://schemas.microsoft.com/office/drawing/2014/main" id="{80755C46-D0B5-42A6-979F-3736D826D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79375" y="539750"/>
          <a:ext cx="179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公式" r:id="rId4" imgW="863225" imgH="228501" progId="Equation.3">
                  <p:embed/>
                </p:oleObj>
              </mc:Choice>
              <mc:Fallback>
                <p:oleObj name="公式" r:id="rId4" imgW="8632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75" y="539750"/>
                        <a:ext cx="1793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8595" name="Text Box 3">
            <a:extLst>
              <a:ext uri="{FF2B5EF4-FFF2-40B4-BE49-F238E27FC236}">
                <a16:creationId xmlns:a16="http://schemas.microsoft.com/office/drawing/2014/main" id="{0A783488-CB36-4528-B7D2-E85E639E9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912938"/>
            <a:ext cx="45894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(1,1)   (2,1)    (3,1)   …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(1,2)   (2,2)    (3,2)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(1,3)   (2,3)    (3,3)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,3)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(2,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 (3,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1518600" name="Object 8">
            <a:extLst>
              <a:ext uri="{FF2B5EF4-FFF2-40B4-BE49-F238E27FC236}">
                <a16:creationId xmlns:a16="http://schemas.microsoft.com/office/drawing/2014/main" id="{86EC04E7-771A-4897-AED7-83075FB1E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067300"/>
          <a:ext cx="5113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公式" r:id="rId6" imgW="2743200" imgH="393700" progId="Equation.3">
                  <p:embed/>
                </p:oleObj>
              </mc:Choice>
              <mc:Fallback>
                <p:oleObj name="公式" r:id="rId6" imgW="2743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67300"/>
                        <a:ext cx="5113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8601" name="Object 9">
            <a:extLst>
              <a:ext uri="{FF2B5EF4-FFF2-40B4-BE49-F238E27FC236}">
                <a16:creationId xmlns:a16="http://schemas.microsoft.com/office/drawing/2014/main" id="{50C721B2-88CF-4B33-ACFB-C5F76B1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699125"/>
          <a:ext cx="3455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8" name="公式" r:id="rId8" imgW="1854200" imgH="393700" progId="Equation.3">
                  <p:embed/>
                </p:oleObj>
              </mc:Choice>
              <mc:Fallback>
                <p:oleObj name="公式" r:id="rId8" imgW="1854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699125"/>
                        <a:ext cx="34559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10">
            <a:extLst>
              <a:ext uri="{FF2B5EF4-FFF2-40B4-BE49-F238E27FC236}">
                <a16:creationId xmlns:a16="http://schemas.microsoft.com/office/drawing/2014/main" id="{1A417627-CD09-4F6F-819D-A50282FD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6B47E-3815-406B-BDD3-B8BEBAE0C1D3}"/>
              </a:ext>
            </a:extLst>
          </p:cNvPr>
          <p:cNvSpPr txBox="1"/>
          <p:nvPr/>
        </p:nvSpPr>
        <p:spPr>
          <a:xfrm>
            <a:off x="2286000" y="1323975"/>
            <a:ext cx="4714875" cy="46196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         2        3       …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5FACB-48FB-43EB-84E6-3B811E79462E}"/>
              </a:ext>
            </a:extLst>
          </p:cNvPr>
          <p:cNvSpPr txBox="1"/>
          <p:nvPr/>
        </p:nvSpPr>
        <p:spPr>
          <a:xfrm>
            <a:off x="857250" y="1912938"/>
            <a:ext cx="1143000" cy="32321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 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917C30-0617-466D-A317-FE666C0A60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928813" y="1770063"/>
            <a:ext cx="714375" cy="642937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7010ED1F-5FD0-4BDD-9A46-B65A1766D5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8813" y="1770063"/>
            <a:ext cx="1428750" cy="785812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993FFC-A8F9-4895-9DBD-EB9AEA9D5FB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43125" y="1984375"/>
            <a:ext cx="1143000" cy="1071563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37A13061-D3FB-4441-A181-C447CC056A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70063"/>
            <a:ext cx="2286000" cy="142875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971FA-488F-456A-9892-89BD9F602D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500313" y="1984375"/>
            <a:ext cx="1714500" cy="1428750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279273-A13E-4FB5-92D5-F00C08420C6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500563" y="3270250"/>
            <a:ext cx="2214562" cy="2071688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6" name="TextBox 35">
            <a:extLst>
              <a:ext uri="{FF2B5EF4-FFF2-40B4-BE49-F238E27FC236}">
                <a16:creationId xmlns:a16="http://schemas.microsoft.com/office/drawing/2014/main" id="{C6FCB41F-2642-4639-A8B1-389C66D56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00063"/>
            <a:ext cx="7429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infinite set is countable iff it is possible to list all the elements of the set in a sequence</a:t>
            </a:r>
            <a:endParaRPr lang="zh-CN" altLang="en-US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BC96B1F4-94FF-4325-8ECC-6AFFBB5BD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F58958-9874-419D-80C4-51BBE107C60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0642" name="Object 2">
            <a:extLst>
              <a:ext uri="{FF2B5EF4-FFF2-40B4-BE49-F238E27FC236}">
                <a16:creationId xmlns:a16="http://schemas.microsoft.com/office/drawing/2014/main" id="{882FFBEF-9E6A-475B-A614-9ADEB983F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765175"/>
          <a:ext cx="2432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公式" r:id="rId4" imgW="977900" imgH="228600" progId="Equation.3">
                  <p:embed/>
                </p:oleObj>
              </mc:Choice>
              <mc:Fallback>
                <p:oleObj name="公式" r:id="rId4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65175"/>
                        <a:ext cx="2432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3" name="Object 3">
            <a:extLst>
              <a:ext uri="{FF2B5EF4-FFF2-40B4-BE49-F238E27FC236}">
                <a16:creationId xmlns:a16="http://schemas.microsoft.com/office/drawing/2014/main" id="{89EBDD7D-CA29-466C-8E03-08F51FDE0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1916113"/>
          <a:ext cx="17049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16113"/>
                        <a:ext cx="17049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4" name="Object 4">
            <a:extLst>
              <a:ext uri="{FF2B5EF4-FFF2-40B4-BE49-F238E27FC236}">
                <a16:creationId xmlns:a16="http://schemas.microsoft.com/office/drawing/2014/main" id="{FE4697F0-110E-4BAE-90FC-A0E2C4C88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24175"/>
          <a:ext cx="2022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公式" r:id="rId8" imgW="812447" imgH="228501" progId="Equation.3">
                  <p:embed/>
                </p:oleObj>
              </mc:Choice>
              <mc:Fallback>
                <p:oleObj name="公式" r:id="rId8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24175"/>
                        <a:ext cx="20224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0645" name="Text Box 5">
            <a:extLst>
              <a:ext uri="{FF2B5EF4-FFF2-40B4-BE49-F238E27FC236}">
                <a16:creationId xmlns:a16="http://schemas.microsoft.com/office/drawing/2014/main" id="{6624039D-0876-4BF5-83E3-A5445B21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643313"/>
            <a:ext cx="68135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(1)   There are the same number of positive rational numbers and positive integers.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(2)  The set of all rational numbers Q, positive and negative, is countable infinite. </a:t>
            </a:r>
          </a:p>
        </p:txBody>
      </p:sp>
      <p:sp>
        <p:nvSpPr>
          <p:cNvPr id="94215" name="Text Box 6">
            <a:extLst>
              <a:ext uri="{FF2B5EF4-FFF2-40B4-BE49-F238E27FC236}">
                <a16:creationId xmlns:a16="http://schemas.microsoft.com/office/drawing/2014/main" id="{6665D8AD-C953-4CB7-9D04-560DB3E4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78E4DFF8-4A52-48FD-800E-2DB4B42B4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57FF17-B2F7-456E-A290-104E626A2B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2691" name="Text Box 3">
            <a:extLst>
              <a:ext uri="{FF2B5EF4-FFF2-40B4-BE49-F238E27FC236}">
                <a16:creationId xmlns:a16="http://schemas.microsoft.com/office/drawing/2014/main" id="{35876E7A-2C9E-43FB-B345-FDDEADD0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properties of the countable sets: 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69F5CBEA-E167-4196-AF7A-CFE5B594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428750"/>
            <a:ext cx="7467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 infinite set has a smaller cardinality than a countable set.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two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finite number of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a countable number of countable sets is countable.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25896F1E-0081-444E-BAEB-FA75E285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24AADD24-DEBA-4E86-A978-0EE526ABA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7B67B-39FC-4BB8-B0A3-2D455B9270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4738" name="Text Box 2">
            <a:extLst>
              <a:ext uri="{FF2B5EF4-FFF2-40B4-BE49-F238E27FC236}">
                <a16:creationId xmlns:a16="http://schemas.microsoft.com/office/drawing/2014/main" id="{D208A3F0-E658-4E73-9415-36F9F22C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90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Cantor Diagonalization  Argument</a:t>
            </a:r>
          </a:p>
        </p:txBody>
      </p:sp>
      <p:sp>
        <p:nvSpPr>
          <p:cNvPr id="98308" name="Line 3">
            <a:extLst>
              <a:ext uri="{FF2B5EF4-FFF2-40B4-BE49-F238E27FC236}">
                <a16:creationId xmlns:a16="http://schemas.microsoft.com/office/drawing/2014/main" id="{D751142C-FCB2-4E41-9EB1-DFD61F41B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92283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4740" name="Text Box 4">
            <a:extLst>
              <a:ext uri="{FF2B5EF4-FFF2-40B4-BE49-F238E27FC236}">
                <a16:creationId xmlns:a16="http://schemas.microsoft.com/office/drawing/2014/main" id="{9DC5A65B-68B9-48BC-A313-2A82E68A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92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----  An important technique used to construct an object which is not a member of a countable set of objects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24742" name="AutoShape 6">
            <a:extLst>
              <a:ext uri="{FF2B5EF4-FFF2-40B4-BE49-F238E27FC236}">
                <a16:creationId xmlns:a16="http://schemas.microsoft.com/office/drawing/2014/main" id="{31037869-126A-4F43-9017-D4C82E27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set of real numbers between 0 and 1 is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uncountable. </a:t>
            </a:r>
          </a:p>
        </p:txBody>
      </p:sp>
      <p:sp>
        <p:nvSpPr>
          <p:cNvPr id="1524743" name="Text Box 7">
            <a:extLst>
              <a:ext uri="{FF2B5EF4-FFF2-40B4-BE49-F238E27FC236}">
                <a16:creationId xmlns:a16="http://schemas.microsoft.com/office/drawing/2014/main" id="{7E207531-23FC-41E5-9C6B-FD7EF339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24744" name="Object 8">
            <a:extLst>
              <a:ext uri="{FF2B5EF4-FFF2-40B4-BE49-F238E27FC236}">
                <a16:creationId xmlns:a16="http://schemas.microsoft.com/office/drawing/2014/main" id="{38682157-A22F-4D06-AEC5-759F08D20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076700"/>
          <a:ext cx="360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公式" r:id="rId5" imgW="1536033" imgH="203112" progId="Equation.3">
                  <p:embed/>
                </p:oleObj>
              </mc:Choice>
              <mc:Fallback>
                <p:oleObj name="公式" r:id="rId5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3600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5" name="Object 9">
            <a:extLst>
              <a:ext uri="{FF2B5EF4-FFF2-40B4-BE49-F238E27FC236}">
                <a16:creationId xmlns:a16="http://schemas.microsoft.com/office/drawing/2014/main" id="{DDC216B1-D3C9-4F3E-BCBA-6E017EA5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724400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公式" r:id="rId7" imgW="800100" imgH="228600" progId="Equation.3">
                  <p:embed/>
                </p:oleObj>
              </mc:Choice>
              <mc:Fallback>
                <p:oleObj name="公式" r:id="rId7" imgW="80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1728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6" name="Object 10">
            <a:extLst>
              <a:ext uri="{FF2B5EF4-FFF2-40B4-BE49-F238E27FC236}">
                <a16:creationId xmlns:a16="http://schemas.microsoft.com/office/drawing/2014/main" id="{AAE99DA8-E0E3-4E4B-8EF0-33BE33C3A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5300663"/>
          <a:ext cx="1808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公式" r:id="rId9" imgW="838200" imgH="228600" progId="Equation.3">
                  <p:embed/>
                </p:oleObj>
              </mc:Choice>
              <mc:Fallback>
                <p:oleObj name="公式" r:id="rId9" imgW="83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300663"/>
                        <a:ext cx="1808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6F1287EF-056E-4BCD-A2A2-6E7B4E3C4E7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868863"/>
            <a:ext cx="1081088" cy="865187"/>
            <a:chOff x="2653" y="3293"/>
            <a:chExt cx="681" cy="545"/>
          </a:xfrm>
        </p:grpSpPr>
        <p:sp>
          <p:nvSpPr>
            <p:cNvPr id="98319" name="AutoShape 12">
              <a:extLst>
                <a:ext uri="{FF2B5EF4-FFF2-40B4-BE49-F238E27FC236}">
                  <a16:creationId xmlns:a16="http://schemas.microsoft.com/office/drawing/2014/main" id="{34EF3F25-0D95-4B51-A3B4-7B44D8FA2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3293"/>
              <a:ext cx="45" cy="545"/>
            </a:xfrm>
            <a:prstGeom prst="rightBrace">
              <a:avLst>
                <a:gd name="adj1" fmla="val 100926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8320" name="AutoShape 13">
              <a:extLst>
                <a:ext uri="{FF2B5EF4-FFF2-40B4-BE49-F238E27FC236}">
                  <a16:creationId xmlns:a16="http://schemas.microsoft.com/office/drawing/2014/main" id="{CDD8E293-C1F4-4A87-8C3A-30F21E8D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494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aphicFrame>
        <p:nvGraphicFramePr>
          <p:cNvPr id="1524750" name="Object 14">
            <a:extLst>
              <a:ext uri="{FF2B5EF4-FFF2-40B4-BE49-F238E27FC236}">
                <a16:creationId xmlns:a16="http://schemas.microsoft.com/office/drawing/2014/main" id="{33A55068-6B4E-422F-B368-9FA23D5AD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013325"/>
          <a:ext cx="1343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公式" r:id="rId11" imgW="622030" imgH="228501" progId="Equation.3">
                  <p:embed/>
                </p:oleObj>
              </mc:Choice>
              <mc:Fallback>
                <p:oleObj name="公式" r:id="rId11" imgW="622030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1343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4751" name="AutoShape 15">
            <a:extLst>
              <a:ext uri="{FF2B5EF4-FFF2-40B4-BE49-F238E27FC236}">
                <a16:creationId xmlns:a16="http://schemas.microsoft.com/office/drawing/2014/main" id="{8B54B98B-07F7-4060-B833-2946AA5DFCDC}"/>
              </a:ext>
            </a:extLst>
          </p:cNvPr>
          <p:cNvSpPr>
            <a:spLocks/>
          </p:cNvSpPr>
          <p:nvPr/>
        </p:nvSpPr>
        <p:spPr bwMode="auto">
          <a:xfrm>
            <a:off x="7164388" y="42211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3333"/>
              <a:gd name="adj5" fmla="val 255833"/>
              <a:gd name="adj6" fmla="val -6215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2</a:t>
            </a:r>
          </a:p>
        </p:txBody>
      </p:sp>
      <p:sp>
        <p:nvSpPr>
          <p:cNvPr id="98318" name="Text Box 16">
            <a:extLst>
              <a:ext uri="{FF2B5EF4-FFF2-40B4-BE49-F238E27FC236}">
                <a16:creationId xmlns:a16="http://schemas.microsoft.com/office/drawing/2014/main" id="{E83691C1-6D24-4324-8118-0C79FAC5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42" grpId="0" animBg="1" autoUpdateAnimBg="0"/>
      <p:bldP spid="1524743" grpId="0" build="p" bldLvl="2" autoUpdateAnimBg="0"/>
      <p:bldP spid="152475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AAD89159-D0C3-4477-AEB3-882796B8D5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9C0DEB-AC54-4404-9E4F-C3E850613A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6787" name="Object 3">
            <a:extLst>
              <a:ext uri="{FF2B5EF4-FFF2-40B4-BE49-F238E27FC236}">
                <a16:creationId xmlns:a16="http://schemas.microsoft.com/office/drawing/2014/main" id="{DB662E3E-FC97-42B6-A3DF-E151178D7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811213"/>
          <a:ext cx="172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811213"/>
                        <a:ext cx="1727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8" name="Object 4">
            <a:extLst>
              <a:ext uri="{FF2B5EF4-FFF2-40B4-BE49-F238E27FC236}">
                <a16:creationId xmlns:a16="http://schemas.microsoft.com/office/drawing/2014/main" id="{14C71134-496A-4BAE-981D-970B07929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1700213"/>
          <a:ext cx="296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公式" r:id="rId6" imgW="1536033" imgH="203112" progId="Equation.3">
                  <p:embed/>
                </p:oleObj>
              </mc:Choice>
              <mc:Fallback>
                <p:oleObj name="公式" r:id="rId6" imgW="153603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700213"/>
                        <a:ext cx="2963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9" name="Object 5">
            <a:extLst>
              <a:ext uri="{FF2B5EF4-FFF2-40B4-BE49-F238E27FC236}">
                <a16:creationId xmlns:a16="http://schemas.microsoft.com/office/drawing/2014/main" id="{AF621ABD-5B61-4D13-B584-619D3A9B0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3514725"/>
          <a:ext cx="279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公式" r:id="rId8" imgW="1422400" imgH="228600" progId="Equation.3">
                  <p:embed/>
                </p:oleObj>
              </mc:Choice>
              <mc:Fallback>
                <p:oleObj name="公式" r:id="rId8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14725"/>
                        <a:ext cx="2797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0" name="Object 6">
            <a:extLst>
              <a:ext uri="{FF2B5EF4-FFF2-40B4-BE49-F238E27FC236}">
                <a16:creationId xmlns:a16="http://schemas.microsoft.com/office/drawing/2014/main" id="{58C39CBC-0EC0-46AE-9E3B-47F95D78B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338638"/>
          <a:ext cx="1543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公式" r:id="rId10" imgW="711200" imgH="228600" progId="Equation.3">
                  <p:embed/>
                </p:oleObj>
              </mc:Choice>
              <mc:Fallback>
                <p:oleObj name="公式" r:id="rId10" imgW="71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338638"/>
                        <a:ext cx="1543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1" name="Object 7">
            <a:extLst>
              <a:ext uri="{FF2B5EF4-FFF2-40B4-BE49-F238E27FC236}">
                <a16:creationId xmlns:a16="http://schemas.microsoft.com/office/drawing/2014/main" id="{8EDC1CAE-BFC4-4CBB-B1E0-C88D9195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2349500"/>
          <a:ext cx="2278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0" name="公式" r:id="rId12" imgW="1180588" imgH="393529" progId="Equation.3">
                  <p:embed/>
                </p:oleObj>
              </mc:Choice>
              <mc:Fallback>
                <p:oleObj name="公式" r:id="rId12" imgW="118058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349500"/>
                        <a:ext cx="2278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>
            <a:extLst>
              <a:ext uri="{FF2B5EF4-FFF2-40B4-BE49-F238E27FC236}">
                <a16:creationId xmlns:a16="http://schemas.microsoft.com/office/drawing/2014/main" id="{99DECDCD-B1A2-4821-8B7B-1933E139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>
            <a:extLst>
              <a:ext uri="{FF2B5EF4-FFF2-40B4-BE49-F238E27FC236}">
                <a16:creationId xmlns:a16="http://schemas.microsoft.com/office/drawing/2014/main" id="{CB869477-C341-4A72-B231-97A8CD03C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D0A2AA-7B87-49EA-91EB-D9C6545774A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8835" name="Object 3">
            <a:extLst>
              <a:ext uri="{FF2B5EF4-FFF2-40B4-BE49-F238E27FC236}">
                <a16:creationId xmlns:a16="http://schemas.microsoft.com/office/drawing/2014/main" id="{FD61907C-EB48-4429-AA1B-D724F3EC5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511175"/>
          <a:ext cx="1508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公式" r:id="rId5" imgW="838200" imgH="228600" progId="Equation.3">
                  <p:embed/>
                </p:oleObj>
              </mc:Choice>
              <mc:Fallback>
                <p:oleObj name="公式" r:id="rId5" imgW="838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11175"/>
                        <a:ext cx="15081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6" name="Text Box 4">
            <a:extLst>
              <a:ext uri="{FF2B5EF4-FFF2-40B4-BE49-F238E27FC236}">
                <a16:creationId xmlns:a16="http://schemas.microsoft.com/office/drawing/2014/main" id="{5A364C97-7744-4831-954E-D293B1C8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61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Assume A is countable, then let A={r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}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Represent each real number in the list using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its decimal expansion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e.g.,1/3 = .3333333........, 1/2 = .5000000........= .4999999........</a:t>
            </a:r>
            <a:endParaRPr kumimoji="1" lang="en-US" altLang="zh-CN" sz="2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LIST....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21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32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Now construct the number x = 0.x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4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x is not equal to any number in the list.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Hence, no such list can exist and hence the interval (0,1) is uncountable . 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2C443527-38FC-40D9-A0D7-70A50E74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>
            <a:extLst>
              <a:ext uri="{FF2B5EF4-FFF2-40B4-BE49-F238E27FC236}">
                <a16:creationId xmlns:a16="http://schemas.microsoft.com/office/drawing/2014/main" id="{9A128524-830A-4F1B-B642-D7B2E0F3A7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5384A0-1A45-4FA0-8B9E-EAA4106C76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0883" name="Text Box 3">
            <a:extLst>
              <a:ext uri="{FF2B5EF4-FFF2-40B4-BE49-F238E27FC236}">
                <a16:creationId xmlns:a16="http://schemas.microsoft.com/office/drawing/2014/main" id="{2E7D221E-623D-48BE-AC6F-E3B1BD14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467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)=tg(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0B23E1D-87DB-4154-B5F6-51B2EA1D743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92150"/>
            <a:ext cx="7924800" cy="990600"/>
            <a:chOff x="336" y="480"/>
            <a:chExt cx="4992" cy="624"/>
          </a:xfrm>
        </p:grpSpPr>
        <p:sp>
          <p:nvSpPr>
            <p:cNvPr id="104461" name="AutoShape 5">
              <a:extLst>
                <a:ext uri="{FF2B5EF4-FFF2-40B4-BE49-F238E27FC236}">
                  <a16:creationId xmlns:a16="http://schemas.microsoft.com/office/drawing/2014/main" id="{20E3389B-C234-4BAD-80DC-19BDD602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/>
                <a:t>【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</a:t>
              </a:r>
              <a:r>
                <a:rPr kumimoji="1" lang="en-US" altLang="zh-CN"/>
                <a:t>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set of real numbers                         has the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same cardinality as the set (0,1)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4462" name="Object 6">
              <a:extLst>
                <a:ext uri="{FF2B5EF4-FFF2-40B4-BE49-F238E27FC236}">
                  <a16:creationId xmlns:a16="http://schemas.microsoft.com/office/drawing/2014/main" id="{6BFB0F73-5FBC-4BF6-B327-8EE4432B9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1" y="576"/>
            <a:ext cx="9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8" r:id="rId5" imgW="850900" imgH="203200" progId="Equation.3">
                    <p:embed/>
                  </p:oleObj>
                </mc:Choice>
                <mc:Fallback>
                  <p:oleObj r:id="rId5" imgW="8509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576"/>
                          <a:ext cx="95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C47EE06-7F85-4F37-B5AB-860AB1E2968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7467600" cy="676275"/>
            <a:chOff x="816" y="2060"/>
            <a:chExt cx="4704" cy="426"/>
          </a:xfrm>
        </p:grpSpPr>
        <p:sp>
          <p:nvSpPr>
            <p:cNvPr id="104458" name="Text Box 8">
              <a:extLst>
                <a:ext uri="{FF2B5EF4-FFF2-40B4-BE49-F238E27FC236}">
                  <a16:creationId xmlns:a16="http://schemas.microsoft.com/office/drawing/2014/main" id="{4B1C5685-219C-4E32-AF29-1A2A3B85D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1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is a bijection from                  to                           .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04459" name="Object 9">
              <a:extLst>
                <a:ext uri="{FF2B5EF4-FFF2-40B4-BE49-F238E27FC236}">
                  <a16:creationId xmlns:a16="http://schemas.microsoft.com/office/drawing/2014/main" id="{64D4B356-A35D-4D61-B7DE-9AB336FAF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8" y="2060"/>
            <a:ext cx="62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9" r:id="rId7" imgW="571252" imgH="393529" progId="Equation.3">
                    <p:embed/>
                  </p:oleObj>
                </mc:Choice>
                <mc:Fallback>
                  <p:oleObj r:id="rId7" imgW="571252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060"/>
                          <a:ext cx="624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0" name="Object 10">
              <a:extLst>
                <a:ext uri="{FF2B5EF4-FFF2-40B4-BE49-F238E27FC236}">
                  <a16:creationId xmlns:a16="http://schemas.microsoft.com/office/drawing/2014/main" id="{AD805C81-07E9-4EF2-82BB-3C6654AA0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142"/>
            <a:ext cx="1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0" r:id="rId9" imgW="850900" imgH="203200" progId="Equation.3">
                    <p:embed/>
                  </p:oleObj>
                </mc:Choice>
                <mc:Fallback>
                  <p:oleObj r:id="rId9" imgW="8509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42"/>
                          <a:ext cx="11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0891" name="Text Box 11">
            <a:extLst>
              <a:ext uri="{FF2B5EF4-FFF2-40B4-BE49-F238E27FC236}">
                <a16:creationId xmlns:a16="http://schemas.microsoft.com/office/drawing/2014/main" id="{67E7BE84-68A7-4D5E-B1F8-188130FA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7467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|R|=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endParaRPr kumimoji="1" lang="en-US" altLang="zh-CN" dirty="0">
              <a:solidFill>
                <a:srgbClr val="000000"/>
              </a:solidFill>
              <a:latin typeface="Symbol" pitchFamily="18" charset="2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30892" name="Object 12">
            <a:extLst>
              <a:ext uri="{FF2B5EF4-FFF2-40B4-BE49-F238E27FC236}">
                <a16:creationId xmlns:a16="http://schemas.microsoft.com/office/drawing/2014/main" id="{CE8E85EF-F0DC-4135-ABA5-22FF9A02D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16338"/>
          <a:ext cx="21351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公式" r:id="rId10" imgW="1231366" imgH="431613" progId="Equation.3">
                  <p:embed/>
                </p:oleObj>
              </mc:Choice>
              <mc:Fallback>
                <p:oleObj name="公式" r:id="rId10" imgW="123136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21351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0893" name="Object 13">
            <a:extLst>
              <a:ext uri="{FF2B5EF4-FFF2-40B4-BE49-F238E27FC236}">
                <a16:creationId xmlns:a16="http://schemas.microsoft.com/office/drawing/2014/main" id="{877219BE-A240-4FEE-907D-980BD815F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789363"/>
          <a:ext cx="1720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公式" r:id="rId12" imgW="799753" imgH="253890" progId="Equation.3">
                  <p:embed/>
                </p:oleObj>
              </mc:Choice>
              <mc:Fallback>
                <p:oleObj name="公式" r:id="rId12" imgW="799753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1720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14">
            <a:extLst>
              <a:ext uri="{FF2B5EF4-FFF2-40B4-BE49-F238E27FC236}">
                <a16:creationId xmlns:a16="http://schemas.microsoft.com/office/drawing/2014/main" id="{F40D1FE9-0254-4A7E-9A7C-C0772AE6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 bldLvl="2" autoUpdateAnimBg="0"/>
      <p:bldP spid="153089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6AE5135D-1A4D-4EF1-AF37-0D167D65F7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3DDF40-48CB-4E23-A15F-7BCC4E53AD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37D96928-D1C9-4E42-BFBF-80C1EFA3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Graphs of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352C51CA-3640-4B9A-9158-562CEC46E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B68B56B0-CBFA-4022-906E-B926858C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335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a function from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graph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the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ordered pairs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{(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∣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∈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}.</a:t>
            </a:r>
            <a:r>
              <a:rPr kumimoji="1"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sz="220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DF3FCDB2-D9C1-43F8-9C60-B411A75D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575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Display the graph of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Z to Z.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EA5A83C-2296-428D-B803-31D57F8EAA37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448050"/>
            <a:ext cx="3810000" cy="2514600"/>
            <a:chOff x="1296" y="2448"/>
            <a:chExt cx="2400" cy="1584"/>
          </a:xfrm>
        </p:grpSpPr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DCE8D9F4-8E05-400A-8A06-76BF25678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A0E388B3-299F-40F0-831A-1F6A89D71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9" name="Group 10">
              <a:extLst>
                <a:ext uri="{FF2B5EF4-FFF2-40B4-BE49-F238E27FC236}">
                  <a16:creationId xmlns:a16="http://schemas.microsoft.com/office/drawing/2014/main" id="{F35BFFB6-E776-4654-AF9B-1E074CA14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648"/>
              <a:ext cx="528" cy="231"/>
              <a:chOff x="2352" y="3648"/>
              <a:chExt cx="528" cy="231"/>
            </a:xfrm>
          </p:grpSpPr>
          <p:sp>
            <p:nvSpPr>
              <p:cNvPr id="12312" name="Oval 11">
                <a:extLst>
                  <a:ext uri="{FF2B5EF4-FFF2-40B4-BE49-F238E27FC236}">
                    <a16:creationId xmlns:a16="http://schemas.microsoft.com/office/drawing/2014/main" id="{AD34F776-8505-4FB8-8298-FDAB35D6F9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3" name="Text Box 12">
                <a:extLst>
                  <a:ext uri="{FF2B5EF4-FFF2-40B4-BE49-F238E27FC236}">
                    <a16:creationId xmlns:a16="http://schemas.microsoft.com/office/drawing/2014/main" id="{D6790C62-BCB6-41FB-B397-96D93FCE0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(0,0)</a:t>
                </a:r>
              </a:p>
            </p:txBody>
          </p:sp>
        </p:grpSp>
        <p:grpSp>
          <p:nvGrpSpPr>
            <p:cNvPr id="12300" name="Group 13">
              <a:extLst>
                <a:ext uri="{FF2B5EF4-FFF2-40B4-BE49-F238E27FC236}">
                  <a16:creationId xmlns:a16="http://schemas.microsoft.com/office/drawing/2014/main" id="{FCF2F05E-4A59-4B71-B6DF-3B7BD04F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3447"/>
              <a:ext cx="528" cy="231"/>
              <a:chOff x="2352" y="3648"/>
              <a:chExt cx="528" cy="231"/>
            </a:xfrm>
          </p:grpSpPr>
          <p:sp>
            <p:nvSpPr>
              <p:cNvPr id="12310" name="Oval 14">
                <a:extLst>
                  <a:ext uri="{FF2B5EF4-FFF2-40B4-BE49-F238E27FC236}">
                    <a16:creationId xmlns:a16="http://schemas.microsoft.com/office/drawing/2014/main" id="{39435813-4D78-4262-A890-40CB0FD30B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1" name="Text Box 15">
                <a:extLst>
                  <a:ext uri="{FF2B5EF4-FFF2-40B4-BE49-F238E27FC236}">
                    <a16:creationId xmlns:a16="http://schemas.microsoft.com/office/drawing/2014/main" id="{24501A73-81F8-4BBD-8084-338E5E564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(1,1)</a:t>
                </a:r>
              </a:p>
            </p:txBody>
          </p:sp>
        </p:grpSp>
        <p:grpSp>
          <p:nvGrpSpPr>
            <p:cNvPr id="12301" name="Group 16">
              <a:extLst>
                <a:ext uri="{FF2B5EF4-FFF2-40B4-BE49-F238E27FC236}">
                  <a16:creationId xmlns:a16="http://schemas.microsoft.com/office/drawing/2014/main" id="{4583C918-9A00-47D2-92C2-61AF5716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426"/>
              <a:ext cx="528" cy="231"/>
              <a:chOff x="2352" y="3648"/>
              <a:chExt cx="528" cy="231"/>
            </a:xfrm>
          </p:grpSpPr>
          <p:sp>
            <p:nvSpPr>
              <p:cNvPr id="12308" name="Oval 17">
                <a:extLst>
                  <a:ext uri="{FF2B5EF4-FFF2-40B4-BE49-F238E27FC236}">
                    <a16:creationId xmlns:a16="http://schemas.microsoft.com/office/drawing/2014/main" id="{60226D82-F954-49C7-B08A-5CA01F9F6C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9" name="Text Box 18">
                <a:extLst>
                  <a:ext uri="{FF2B5EF4-FFF2-40B4-BE49-F238E27FC236}">
                    <a16:creationId xmlns:a16="http://schemas.microsoft.com/office/drawing/2014/main" id="{9EF4AEB2-4A67-4E78-AAEA-A015C75E8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(-1,1)</a:t>
                </a:r>
              </a:p>
            </p:txBody>
          </p:sp>
        </p:grpSp>
        <p:grpSp>
          <p:nvGrpSpPr>
            <p:cNvPr id="12302" name="Group 19">
              <a:extLst>
                <a:ext uri="{FF2B5EF4-FFF2-40B4-BE49-F238E27FC236}">
                  <a16:creationId xmlns:a16="http://schemas.microsoft.com/office/drawing/2014/main" id="{94100C00-D2D4-4CEC-9182-D365258C4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2832"/>
              <a:ext cx="528" cy="231"/>
              <a:chOff x="2352" y="3648"/>
              <a:chExt cx="528" cy="231"/>
            </a:xfrm>
          </p:grpSpPr>
          <p:sp>
            <p:nvSpPr>
              <p:cNvPr id="12306" name="Oval 20">
                <a:extLst>
                  <a:ext uri="{FF2B5EF4-FFF2-40B4-BE49-F238E27FC236}">
                    <a16:creationId xmlns:a16="http://schemas.microsoft.com/office/drawing/2014/main" id="{B9BD969C-479A-4562-9D43-D2CD257697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7" name="Text Box 21">
                <a:extLst>
                  <a:ext uri="{FF2B5EF4-FFF2-40B4-BE49-F238E27FC236}">
                    <a16:creationId xmlns:a16="http://schemas.microsoft.com/office/drawing/2014/main" id="{40EC24A8-0395-46B1-B7F4-FC0B45B0C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(2,4)</a:t>
                </a:r>
              </a:p>
            </p:txBody>
          </p:sp>
        </p:grpSp>
        <p:grpSp>
          <p:nvGrpSpPr>
            <p:cNvPr id="12303" name="Group 22">
              <a:extLst>
                <a:ext uri="{FF2B5EF4-FFF2-40B4-BE49-F238E27FC236}">
                  <a16:creationId xmlns:a16="http://schemas.microsoft.com/office/drawing/2014/main" id="{4A585835-17AD-4CFB-A3E8-E04F133DE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2880"/>
              <a:ext cx="528" cy="231"/>
              <a:chOff x="2352" y="3648"/>
              <a:chExt cx="528" cy="231"/>
            </a:xfrm>
          </p:grpSpPr>
          <p:sp>
            <p:nvSpPr>
              <p:cNvPr id="12304" name="Oval 23">
                <a:extLst>
                  <a:ext uri="{FF2B5EF4-FFF2-40B4-BE49-F238E27FC236}">
                    <a16:creationId xmlns:a16="http://schemas.microsoft.com/office/drawing/2014/main" id="{2455331A-CD98-4F88-847B-B1F941F84D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5" name="Text Box 24">
                <a:extLst>
                  <a:ext uri="{FF2B5EF4-FFF2-40B4-BE49-F238E27FC236}">
                    <a16:creationId xmlns:a16="http://schemas.microsoft.com/office/drawing/2014/main" id="{A6565E1D-99E8-452A-B112-44A2044C8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(-2,4)</a:t>
                </a:r>
              </a:p>
            </p:txBody>
          </p:sp>
        </p:grpSp>
      </p:grpSp>
      <p:sp>
        <p:nvSpPr>
          <p:cNvPr id="12296" name="Text Box 25">
            <a:extLst>
              <a:ext uri="{FF2B5EF4-FFF2-40B4-BE49-F238E27FC236}">
                <a16:creationId xmlns:a16="http://schemas.microsoft.com/office/drawing/2014/main" id="{C03A5E3F-5D5D-48B5-8324-AF07F19A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90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>
            <a:extLst>
              <a:ext uri="{FF2B5EF4-FFF2-40B4-BE49-F238E27FC236}">
                <a16:creationId xmlns:a16="http://schemas.microsoft.com/office/drawing/2014/main" id="{985D956D-7AD3-4418-B76A-C06244013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26E59F-85DF-4AE8-9D3B-F806D33C26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BD5B9C9B-BEF4-410A-8214-E0463BF6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772400" cy="3886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1229582E-DCD2-4684-8FCF-E5A4DF60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57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Hence,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is a bijection from [0,1] to [1/4,3/4].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ABFFE30-BA11-48B6-9969-F22E8FDC92D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924800" cy="830263"/>
            <a:chOff x="432" y="480"/>
            <a:chExt cx="4992" cy="523"/>
          </a:xfrm>
        </p:grpSpPr>
        <p:sp>
          <p:nvSpPr>
            <p:cNvPr id="1532934" name="Text Box 6">
              <a:extLst>
                <a:ext uri="{FF2B5EF4-FFF2-40B4-BE49-F238E27FC236}">
                  <a16:creationId xmlns:a16="http://schemas.microsoft.com/office/drawing/2014/main" id="{10BB04C5-4384-45C7-A7FC-260EB5EB1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480"/>
              <a:ext cx="49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4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Suppose that                                            . Show that the cardinality of this set is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À</a:t>
              </a:r>
              <a:r>
                <a:rPr kumimoji="1" lang="en-US" altLang="zh-CN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1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106508" name="Object 7">
              <a:extLst>
                <a:ext uri="{FF2B5EF4-FFF2-40B4-BE49-F238E27FC236}">
                  <a16:creationId xmlns:a16="http://schemas.microsoft.com/office/drawing/2014/main" id="{A621F526-F676-4539-825E-E899E00FE0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528"/>
            <a:ext cx="1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24" r:id="rId5" imgW="1600200" imgH="203200" progId="Equation.3">
                    <p:embed/>
                  </p:oleObj>
                </mc:Choice>
                <mc:Fallback>
                  <p:oleObj r:id="rId5" imgW="1600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2936" name="Object 8">
            <a:extLst>
              <a:ext uri="{FF2B5EF4-FFF2-40B4-BE49-F238E27FC236}">
                <a16:creationId xmlns:a16="http://schemas.microsoft.com/office/drawing/2014/main" id="{D08867C0-1AEA-4A4D-926A-A816F649B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20938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5" r:id="rId7" imgW="1905000" imgH="431800" progId="Equation.3">
                  <p:embed/>
                </p:oleObj>
              </mc:Choice>
              <mc:Fallback>
                <p:oleObj r:id="rId7" imgW="1905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816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7" name="Object 9">
            <a:extLst>
              <a:ext uri="{FF2B5EF4-FFF2-40B4-BE49-F238E27FC236}">
                <a16:creationId xmlns:a16="http://schemas.microsoft.com/office/drawing/2014/main" id="{D986DA6B-943A-4587-A832-5262392D9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352800"/>
          <a:ext cx="271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公式" r:id="rId9" imgW="1256755" imgH="203112" progId="Equation.3">
                  <p:embed/>
                </p:oleObj>
              </mc:Choice>
              <mc:Fallback>
                <p:oleObj name="公式" r:id="rId9" imgW="125675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352800"/>
                        <a:ext cx="2713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8" name="Object 10">
            <a:extLst>
              <a:ext uri="{FF2B5EF4-FFF2-40B4-BE49-F238E27FC236}">
                <a16:creationId xmlns:a16="http://schemas.microsoft.com/office/drawing/2014/main" id="{72E35992-EDF3-48E0-916B-29CF8F2E8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89363"/>
          <a:ext cx="34178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Equation" r:id="rId11" imgW="1905000" imgH="393700" progId="Equation.3">
                  <p:embed/>
                </p:oleObj>
              </mc:Choice>
              <mc:Fallback>
                <p:oleObj name="Equation" r:id="rId11" imgW="1905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4178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9" name="Object 11">
            <a:extLst>
              <a:ext uri="{FF2B5EF4-FFF2-40B4-BE49-F238E27FC236}">
                <a16:creationId xmlns:a16="http://schemas.microsoft.com/office/drawing/2014/main" id="{E9A6C17A-0C0D-46C8-828B-BD853D3A0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5181600"/>
          <a:ext cx="190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公式" r:id="rId13" imgW="876300" imgH="203200" progId="Equation.3">
                  <p:embed/>
                </p:oleObj>
              </mc:Choice>
              <mc:Fallback>
                <p:oleObj name="公式" r:id="rId13" imgW="8763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5181600"/>
                        <a:ext cx="1901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2">
            <a:extLst>
              <a:ext uri="{FF2B5EF4-FFF2-40B4-BE49-F238E27FC236}">
                <a16:creationId xmlns:a16="http://schemas.microsoft.com/office/drawing/2014/main" id="{31ED7AFF-D196-4B25-91EE-3452920A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1">
            <a:extLst>
              <a:ext uri="{FF2B5EF4-FFF2-40B4-BE49-F238E27FC236}">
                <a16:creationId xmlns:a16="http://schemas.microsoft.com/office/drawing/2014/main" id="{038652FE-4B7E-4915-9AFC-22B1FA6104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D4CC01-91FA-429D-AFD9-2DE2D947B6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B83CC00D-9B83-47E5-A30C-5B30E3E9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Computability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548" name="Line 3">
            <a:extLst>
              <a:ext uri="{FF2B5EF4-FFF2-40B4-BE49-F238E27FC236}">
                <a16:creationId xmlns:a16="http://schemas.microsoft.com/office/drawing/2014/main" id="{E173D2D5-BC78-4989-A92E-BB410AEE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D95FCDF-CE25-4345-925A-D0703B26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We say that a function is 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there is a computer program in some programming language that finds the values of this function. If a function is not computable we say it is </a:t>
            </a:r>
            <a:r>
              <a:rPr kumimoji="1" lang="en-US" altLang="zh-CN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8550" name="Text Box 5">
            <a:extLst>
              <a:ext uri="{FF2B5EF4-FFF2-40B4-BE49-F238E27FC236}">
                <a16:creationId xmlns:a16="http://schemas.microsoft.com/office/drawing/2014/main" id="{C0453DE3-1499-4753-BFA0-55A6F5A1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>
            <a:extLst>
              <a:ext uri="{FF2B5EF4-FFF2-40B4-BE49-F238E27FC236}">
                <a16:creationId xmlns:a16="http://schemas.microsoft.com/office/drawing/2014/main" id="{559F8605-C3DE-44EF-AC88-FED84171B5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3B9503-FD21-495D-8E9A-2C4EF8E010A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0C9DFCED-E689-455A-B06A-CBB34881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0363"/>
            <a:ext cx="7772400" cy="473392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5F94ED62-D425-447B-812C-29055AAF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60575"/>
            <a:ext cx="7566025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Assume an alphabetical ordering of symbols in A. Show that the strings can be listed in a sequence. First list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All the strings of length 1 in alphabetical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length 2 in lexicographic (as in a dictionary)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length 3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 lexicographic order. 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so on.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implies a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bijection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N to S and hence it is a countably infinite set.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40F0831-7BC5-44B0-85DC-709FDCD5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5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finite strings S over a finite alphabet A is countably infinite.</a:t>
            </a:r>
          </a:p>
        </p:txBody>
      </p:sp>
      <p:sp>
        <p:nvSpPr>
          <p:cNvPr id="110598" name="Text Box 12">
            <a:extLst>
              <a:ext uri="{FF2B5EF4-FFF2-40B4-BE49-F238E27FC236}">
                <a16:creationId xmlns:a16="http://schemas.microsoft.com/office/drawing/2014/main" id="{6F278A1D-7F3D-4086-B956-5020DAA1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>
            <a:extLst>
              <a:ext uri="{FF2B5EF4-FFF2-40B4-BE49-F238E27FC236}">
                <a16:creationId xmlns:a16="http://schemas.microsoft.com/office/drawing/2014/main" id="{ABB9DBAB-6637-429E-B519-8037414482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64CA73-7D04-4168-9B39-B53F6735758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945486F-CBD7-42F2-A7AD-2BDF5D4C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all Java programs is countable.</a:t>
            </a:r>
          </a:p>
        </p:txBody>
      </p:sp>
      <p:sp>
        <p:nvSpPr>
          <p:cNvPr id="112644" name="Text Box 12">
            <a:extLst>
              <a:ext uri="{FF2B5EF4-FFF2-40B4-BE49-F238E27FC236}">
                <a16:creationId xmlns:a16="http://schemas.microsoft.com/office/drawing/2014/main" id="{2FC1F7C3-3D1D-4A87-B865-53F7199B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1">
            <a:extLst>
              <a:ext uri="{FF2B5EF4-FFF2-40B4-BE49-F238E27FC236}">
                <a16:creationId xmlns:a16="http://schemas.microsoft.com/office/drawing/2014/main" id="{99311C26-7D2D-426B-9DFD-0598AA7EC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2CD693-275F-466B-B4E4-52AEB55436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4979" name="AutoShape 3">
            <a:extLst>
              <a:ext uri="{FF2B5EF4-FFF2-40B4-BE49-F238E27FC236}">
                <a16:creationId xmlns:a16="http://schemas.microsoft.com/office/drawing/2014/main" id="{52D7E2CF-AB70-4705-9308-A1ABB282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3078163"/>
            <a:ext cx="8181975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cardinality of the power set of an arbitrary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 has a greater cardinality than the original arbitrary set.</a:t>
            </a:r>
          </a:p>
        </p:txBody>
      </p:sp>
      <p:sp>
        <p:nvSpPr>
          <p:cNvPr id="1534980" name="Text Box 4">
            <a:extLst>
              <a:ext uri="{FF2B5EF4-FFF2-40B4-BE49-F238E27FC236}">
                <a16:creationId xmlns:a16="http://schemas.microsoft.com/office/drawing/2014/main" id="{9AF143EE-5F76-49ED-8854-CA32BA3F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4437063"/>
            <a:ext cx="7467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Continuum Hypothesis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The continuum hypothesis (CH) asserts that there is no cardinal number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such that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dirty="0">
                <a:solidFill>
                  <a:srgbClr val="000000"/>
                </a:solidFill>
                <a:latin typeface="CMR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&lt;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&lt;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931DE8FF-89B7-40EA-A784-80CB9A98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90E98CC-E34F-4FDB-861C-F42EC501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765175"/>
            <a:ext cx="8181975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hu-HU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Schrőder-Bernstein</a:t>
            </a:r>
            <a:r>
              <a:rPr kumimoji="1" lang="hu-HU" altLang="zh-CN" dirty="0"/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Theorem】If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sets with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                 then                    .  In other words,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one-to-one functions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there is a one to –one correspondence between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75C01C-3AE7-47A4-89CF-BBB8996F9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282700"/>
          <a:ext cx="1338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公式" r:id="rId5" imgW="685502" imgH="215806" progId="Equation.3">
                  <p:embed/>
                </p:oleObj>
              </mc:Choice>
              <mc:Fallback>
                <p:oleObj name="公式" r:id="rId5" imgW="685502" imgH="21580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82700"/>
                        <a:ext cx="13382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DAD942-9C8C-44C1-9F54-18832691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8" name="公式" r:id="rId7" imgW="685502" imgH="215806" progId="Equation.3">
                  <p:embed/>
                </p:oleObj>
              </mc:Choice>
              <mc:Fallback>
                <p:oleObj name="公式" r:id="rId7" imgW="685502" imgH="215806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DAFCBDC-F3B7-49EE-8028-ECE2E074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公式" r:id="rId9" imgW="685502" imgH="215806" progId="Equation.3">
                  <p:embed/>
                </p:oleObj>
              </mc:Choice>
              <mc:Fallback>
                <p:oleObj name="公式" r:id="rId9" imgW="685502" imgH="215806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9" grpId="0" animBg="1" autoUpdateAnimBg="0"/>
      <p:bldP spid="1534980" grpId="0" build="p" bldLvl="2" autoUpdateAnimBg="0"/>
      <p:bldP spid="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1">
            <a:extLst>
              <a:ext uri="{FF2B5EF4-FFF2-40B4-BE49-F238E27FC236}">
                <a16:creationId xmlns:a16="http://schemas.microsoft.com/office/drawing/2014/main" id="{85375D53-49E5-4979-94A0-330235CB4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48B754-EE68-4E3C-9A05-036A0774E5C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1C7E2BE-0746-4E94-96F7-E0CC3660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484313"/>
            <a:ext cx="6781800" cy="39703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Homework: (Due on March 23)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Ver. 7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34, 40(a), 72, 74(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u="sng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36, 42(a), 74, 76(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4056B838-8CB9-450E-A15F-59259B0975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72BD7A-8511-482F-8FFF-ED1078B6F5B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7634" name="Text Box 2">
            <a:extLst>
              <a:ext uri="{FF2B5EF4-FFF2-40B4-BE49-F238E27FC236}">
                <a16:creationId xmlns:a16="http://schemas.microsoft.com/office/drawing/2014/main" id="{72D3349B-BB59-4284-B157-5B31E64B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One-to-One and Onto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ABB59BF0-4B5D-47DE-BB50-920997C11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627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7636" name="Text Box 4">
            <a:extLst>
              <a:ext uri="{FF2B5EF4-FFF2-40B4-BE49-F238E27FC236}">
                <a16:creationId xmlns:a16="http://schemas.microsoft.com/office/drawing/2014/main" id="{876FF88E-43FC-4922-A749-03A8962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1) One-to-One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(denoted 1-1)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injective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77638" name="Text Box 6">
            <a:extLst>
              <a:ext uri="{FF2B5EF4-FFF2-40B4-BE49-F238E27FC236}">
                <a16:creationId xmlns:a16="http://schemas.microsoft.com/office/drawing/2014/main" id="{28522595-64D5-4FC8-8FAD-ABE63B1B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35250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This means that 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 function is said to be an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1-1.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2AE9F31C-50C2-4617-BDB8-396F3ED99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513" y="2209800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4" imgW="1777229" imgH="203112" progId="Equation.3">
                  <p:embed/>
                </p:oleObj>
              </mc:Choice>
              <mc:Fallback>
                <p:oleObj name="公式" r:id="rId4" imgW="177722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209800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41">
            <a:extLst>
              <a:ext uri="{FF2B5EF4-FFF2-40B4-BE49-F238E27FC236}">
                <a16:creationId xmlns:a16="http://schemas.microsoft.com/office/drawing/2014/main" id="{6F80C545-5B52-42BD-BD18-0499966D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713E4016-0AD8-4D67-9089-FC4C56933F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01161B-A321-4F89-9946-8D9D1C3485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A1CA33F-0D79-4EC5-8F72-E50DD77D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3〗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Determine whether the function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3, 4, 5} with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4,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5,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one-to-one.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388" name="Text Box 11">
            <a:extLst>
              <a:ext uri="{FF2B5EF4-FFF2-40B4-BE49-F238E27FC236}">
                <a16:creationId xmlns:a16="http://schemas.microsoft.com/office/drawing/2014/main" id="{D6AC2FA4-3214-4247-8631-803C2408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grpSp>
        <p:nvGrpSpPr>
          <p:cNvPr id="16389" name="组合 18">
            <a:extLst>
              <a:ext uri="{FF2B5EF4-FFF2-40B4-BE49-F238E27FC236}">
                <a16:creationId xmlns:a16="http://schemas.microsoft.com/office/drawing/2014/main" id="{7C8990CF-BE5B-4EA7-A918-40084DCC166B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785938"/>
            <a:ext cx="3429000" cy="2643187"/>
            <a:chOff x="2643174" y="5334000"/>
            <a:chExt cx="1624026" cy="1309688"/>
          </a:xfrm>
        </p:grpSpPr>
        <p:grpSp>
          <p:nvGrpSpPr>
            <p:cNvPr id="16392" name="Group 10">
              <a:extLst>
                <a:ext uri="{FF2B5EF4-FFF2-40B4-BE49-F238E27FC236}">
                  <a16:creationId xmlns:a16="http://schemas.microsoft.com/office/drawing/2014/main" id="{1E88CECA-58CE-41B7-AF60-8AA592C37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192" y="5391180"/>
              <a:ext cx="457203" cy="366715"/>
              <a:chOff x="1680" y="3396"/>
              <a:chExt cx="288" cy="231"/>
            </a:xfrm>
          </p:grpSpPr>
          <p:sp>
            <p:nvSpPr>
              <p:cNvPr id="16421" name="Oval 11">
                <a:extLst>
                  <a:ext uri="{FF2B5EF4-FFF2-40B4-BE49-F238E27FC236}">
                    <a16:creationId xmlns:a16="http://schemas.microsoft.com/office/drawing/2014/main" id="{94C2B703-1CB6-456D-92E7-CF5F59500B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2" name="Text Box 12">
                <a:extLst>
                  <a:ext uri="{FF2B5EF4-FFF2-40B4-BE49-F238E27FC236}">
                    <a16:creationId xmlns:a16="http://schemas.microsoft.com/office/drawing/2014/main" id="{9216414C-F4B2-429A-8591-6FEBD16E3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6393" name="Group 13">
              <a:extLst>
                <a:ext uri="{FF2B5EF4-FFF2-40B4-BE49-F238E27FC236}">
                  <a16:creationId xmlns:a16="http://schemas.microsoft.com/office/drawing/2014/main" id="{C64F5C93-F270-4D20-B7D0-F938E4F89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638830"/>
              <a:ext cx="457203" cy="366715"/>
              <a:chOff x="1680" y="3396"/>
              <a:chExt cx="288" cy="231"/>
            </a:xfrm>
          </p:grpSpPr>
          <p:sp>
            <p:nvSpPr>
              <p:cNvPr id="16419" name="Oval 14">
                <a:extLst>
                  <a:ext uri="{FF2B5EF4-FFF2-40B4-BE49-F238E27FC236}">
                    <a16:creationId xmlns:a16="http://schemas.microsoft.com/office/drawing/2014/main" id="{AAFED34A-811A-4E3D-BFBB-29519C120C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0" name="Text Box 15">
                <a:extLst>
                  <a:ext uri="{FF2B5EF4-FFF2-40B4-BE49-F238E27FC236}">
                    <a16:creationId xmlns:a16="http://schemas.microsoft.com/office/drawing/2014/main" id="{0EE11E9E-8263-48BA-9F1A-4691555BC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6394" name="Group 16">
              <a:extLst>
                <a:ext uri="{FF2B5EF4-FFF2-40B4-BE49-F238E27FC236}">
                  <a16:creationId xmlns:a16="http://schemas.microsoft.com/office/drawing/2014/main" id="{A04C8E1B-E48B-4F2B-A570-ADCFAC4F3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881718"/>
              <a:ext cx="457203" cy="366715"/>
              <a:chOff x="1680" y="3396"/>
              <a:chExt cx="288" cy="231"/>
            </a:xfrm>
          </p:grpSpPr>
          <p:sp>
            <p:nvSpPr>
              <p:cNvPr id="16417" name="Oval 17">
                <a:extLst>
                  <a:ext uri="{FF2B5EF4-FFF2-40B4-BE49-F238E27FC236}">
                    <a16:creationId xmlns:a16="http://schemas.microsoft.com/office/drawing/2014/main" id="{796989A8-D301-40E3-811E-DDCCCE1BF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8" name="Text Box 18">
                <a:extLst>
                  <a:ext uri="{FF2B5EF4-FFF2-40B4-BE49-F238E27FC236}">
                    <a16:creationId xmlns:a16="http://schemas.microsoft.com/office/drawing/2014/main" id="{1CF7377E-5726-4A5C-9E71-A0EED961E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16395" name="Group 19">
              <a:extLst>
                <a:ext uri="{FF2B5EF4-FFF2-40B4-BE49-F238E27FC236}">
                  <a16:creationId xmlns:a16="http://schemas.microsoft.com/office/drawing/2014/main" id="{9958C6D2-2473-4B56-A5CB-B26D6FA8C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6110318"/>
              <a:ext cx="457203" cy="366715"/>
              <a:chOff x="1680" y="3396"/>
              <a:chExt cx="288" cy="231"/>
            </a:xfrm>
          </p:grpSpPr>
          <p:sp>
            <p:nvSpPr>
              <p:cNvPr id="16415" name="Oval 20">
                <a:extLst>
                  <a:ext uri="{FF2B5EF4-FFF2-40B4-BE49-F238E27FC236}">
                    <a16:creationId xmlns:a16="http://schemas.microsoft.com/office/drawing/2014/main" id="{15EC7F4C-F513-44A1-9262-27890BBFF5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6" name="Text Box 21">
                <a:extLst>
                  <a:ext uri="{FF2B5EF4-FFF2-40B4-BE49-F238E27FC236}">
                    <a16:creationId xmlns:a16="http://schemas.microsoft.com/office/drawing/2014/main" id="{82E4B6AA-3EFF-4BC1-A272-5E55F361A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6396" name="Group 22">
              <a:extLst>
                <a:ext uri="{FF2B5EF4-FFF2-40B4-BE49-F238E27FC236}">
                  <a16:creationId xmlns:a16="http://schemas.microsoft.com/office/drawing/2014/main" id="{8D8AA7B3-6158-4FA0-8172-1D2CFB95E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334030"/>
              <a:ext cx="457203" cy="366715"/>
              <a:chOff x="1680" y="3396"/>
              <a:chExt cx="288" cy="231"/>
            </a:xfrm>
          </p:grpSpPr>
          <p:sp>
            <p:nvSpPr>
              <p:cNvPr id="16413" name="Oval 23">
                <a:extLst>
                  <a:ext uri="{FF2B5EF4-FFF2-40B4-BE49-F238E27FC236}">
                    <a16:creationId xmlns:a16="http://schemas.microsoft.com/office/drawing/2014/main" id="{7D92A2DE-2BD3-402E-9A2B-22E95CAA24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4" name="Text Box 24">
                <a:extLst>
                  <a:ext uri="{FF2B5EF4-FFF2-40B4-BE49-F238E27FC236}">
                    <a16:creationId xmlns:a16="http://schemas.microsoft.com/office/drawing/2014/main" id="{2216D6D2-E3EC-42C7-A297-4676DFEFF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6397" name="Group 25">
              <a:extLst>
                <a:ext uri="{FF2B5EF4-FFF2-40B4-BE49-F238E27FC236}">
                  <a16:creationId xmlns:a16="http://schemas.microsoft.com/office/drawing/2014/main" id="{0920D974-C4B8-4CEE-BEB5-67646D54E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576918"/>
              <a:ext cx="457203" cy="366715"/>
              <a:chOff x="1680" y="3396"/>
              <a:chExt cx="288" cy="231"/>
            </a:xfrm>
          </p:grpSpPr>
          <p:sp>
            <p:nvSpPr>
              <p:cNvPr id="16411" name="Oval 26">
                <a:extLst>
                  <a:ext uri="{FF2B5EF4-FFF2-40B4-BE49-F238E27FC236}">
                    <a16:creationId xmlns:a16="http://schemas.microsoft.com/office/drawing/2014/main" id="{D6FE5577-B891-47F5-9F25-FA6A0210BA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2" name="Text Box 27">
                <a:extLst>
                  <a:ext uri="{FF2B5EF4-FFF2-40B4-BE49-F238E27FC236}">
                    <a16:creationId xmlns:a16="http://schemas.microsoft.com/office/drawing/2014/main" id="{24F5FB8C-9C5F-4AAB-9ACF-26B2CAAD0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6398" name="Group 28">
              <a:extLst>
                <a:ext uri="{FF2B5EF4-FFF2-40B4-BE49-F238E27FC236}">
                  <a16:creationId xmlns:a16="http://schemas.microsoft.com/office/drawing/2014/main" id="{E93FEE54-F4FC-4658-9CF6-B6127C234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791230"/>
              <a:ext cx="457203" cy="366715"/>
              <a:chOff x="1680" y="3396"/>
              <a:chExt cx="288" cy="231"/>
            </a:xfrm>
          </p:grpSpPr>
          <p:sp>
            <p:nvSpPr>
              <p:cNvPr id="16409" name="Oval 29">
                <a:extLst>
                  <a:ext uri="{FF2B5EF4-FFF2-40B4-BE49-F238E27FC236}">
                    <a16:creationId xmlns:a16="http://schemas.microsoft.com/office/drawing/2014/main" id="{E4FC0E27-ECCA-489E-8107-4FF4FE5BE5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0" name="Text Box 30">
                <a:extLst>
                  <a:ext uri="{FF2B5EF4-FFF2-40B4-BE49-F238E27FC236}">
                    <a16:creationId xmlns:a16="http://schemas.microsoft.com/office/drawing/2014/main" id="{D6A0600C-D965-4190-B64C-2F5EE396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6399" name="Group 31">
              <a:extLst>
                <a:ext uri="{FF2B5EF4-FFF2-40B4-BE49-F238E27FC236}">
                  <a16:creationId xmlns:a16="http://schemas.microsoft.com/office/drawing/2014/main" id="{BB49ACB9-8E10-47EB-9746-C3BCE408F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034118"/>
              <a:ext cx="457203" cy="366715"/>
              <a:chOff x="1680" y="3396"/>
              <a:chExt cx="288" cy="231"/>
            </a:xfrm>
          </p:grpSpPr>
          <p:sp>
            <p:nvSpPr>
              <p:cNvPr id="16407" name="Oval 32">
                <a:extLst>
                  <a:ext uri="{FF2B5EF4-FFF2-40B4-BE49-F238E27FC236}">
                    <a16:creationId xmlns:a16="http://schemas.microsoft.com/office/drawing/2014/main" id="{989DF0E7-7915-4FD8-9220-994F9C0238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8" name="Text Box 33">
                <a:extLst>
                  <a:ext uri="{FF2B5EF4-FFF2-40B4-BE49-F238E27FC236}">
                    <a16:creationId xmlns:a16="http://schemas.microsoft.com/office/drawing/2014/main" id="{E59C84F8-D8CE-4697-A4C5-D27A27228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6400" name="Group 34">
              <a:extLst>
                <a:ext uri="{FF2B5EF4-FFF2-40B4-BE49-F238E27FC236}">
                  <a16:creationId xmlns:a16="http://schemas.microsoft.com/office/drawing/2014/main" id="{22DC4AA0-43BD-4041-B39F-92081E041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277005"/>
              <a:ext cx="457203" cy="366715"/>
              <a:chOff x="1680" y="3396"/>
              <a:chExt cx="288" cy="231"/>
            </a:xfrm>
          </p:grpSpPr>
          <p:sp>
            <p:nvSpPr>
              <p:cNvPr id="16405" name="Oval 35">
                <a:extLst>
                  <a:ext uri="{FF2B5EF4-FFF2-40B4-BE49-F238E27FC236}">
                    <a16:creationId xmlns:a16="http://schemas.microsoft.com/office/drawing/2014/main" id="{89D493F2-5DC9-4A00-8692-B8B1CC2BDD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6" name="Text Box 36">
                <a:extLst>
                  <a:ext uri="{FF2B5EF4-FFF2-40B4-BE49-F238E27FC236}">
                    <a16:creationId xmlns:a16="http://schemas.microsoft.com/office/drawing/2014/main" id="{277A9E62-6DD0-43B4-B0AF-BACBA518A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6401" name="Line 37">
              <a:extLst>
                <a:ext uri="{FF2B5EF4-FFF2-40B4-BE49-F238E27FC236}">
                  <a16:creationId xmlns:a16="http://schemas.microsoft.com/office/drawing/2014/main" id="{A5E231D4-3E6F-4803-9692-0F6468B3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625" y="5576888"/>
              <a:ext cx="1095375" cy="67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38">
              <a:extLst>
                <a:ext uri="{FF2B5EF4-FFF2-40B4-BE49-F238E27FC236}">
                  <a16:creationId xmlns:a16="http://schemas.microsoft.com/office/drawing/2014/main" id="{606FED16-73B1-43D9-8BE2-D7C87FC8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575" y="5819775"/>
              <a:ext cx="1114425" cy="65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39">
              <a:extLst>
                <a:ext uri="{FF2B5EF4-FFF2-40B4-BE49-F238E27FC236}">
                  <a16:creationId xmlns:a16="http://schemas.microsoft.com/office/drawing/2014/main" id="{F9D2CF88-3988-46BD-B15D-B0B8E7520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562600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40">
              <a:extLst>
                <a:ext uri="{FF2B5EF4-FFF2-40B4-BE49-F238E27FC236}">
                  <a16:creationId xmlns:a16="http://schemas.microsoft.com/office/drawing/2014/main" id="{96E8E7A3-CAD9-4478-B5C8-11E7838F4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60198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矩形 64">
            <a:extLst>
              <a:ext uri="{FF2B5EF4-FFF2-40B4-BE49-F238E27FC236}">
                <a16:creationId xmlns:a16="http://schemas.microsoft.com/office/drawing/2014/main" id="{2EE520DC-641C-4DB5-BE00-B92085D9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14813"/>
            <a:ext cx="774858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3393E9-5065-4FA6-BDDF-E1F804C4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053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CFC8CC4E-AB93-4C68-A97D-23D31139AF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0C93F2-DA10-4861-B5C6-1BCA6598E53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9682" name="Text Box 2">
            <a:extLst>
              <a:ext uri="{FF2B5EF4-FFF2-40B4-BE49-F238E27FC236}">
                <a16:creationId xmlns:a16="http://schemas.microsoft.com/office/drawing/2014/main" id="{C90D123A-C7D0-4A0D-BB9C-DD76D92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2) Onto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surjective</a:t>
            </a:r>
            <a:endParaRPr kumimoji="1" lang="en-US" altLang="zh-CN">
              <a:solidFill>
                <a:srgbClr val="0000CC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479684" name="Text Box 4">
            <a:extLst>
              <a:ext uri="{FF2B5EF4-FFF2-40B4-BE49-F238E27FC236}">
                <a16:creationId xmlns:a16="http://schemas.microsoft.com/office/drawing/2014/main" id="{D4332E99-51AE-46A6-8768-539A9F2B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2390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means that for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there must be an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has a preimage.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A function is called a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onto.</a:t>
            </a:r>
          </a:p>
        </p:txBody>
      </p:sp>
      <p:sp>
        <p:nvSpPr>
          <p:cNvPr id="1479685" name="Text Box 5">
            <a:extLst>
              <a:ext uri="{FF2B5EF4-FFF2-40B4-BE49-F238E27FC236}">
                <a16:creationId xmlns:a16="http://schemas.microsoft.com/office/drawing/2014/main" id="{270E9313-E835-4781-85B8-93BE4B9E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6238"/>
            <a:ext cx="7467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D84360CF-5882-4D5A-BEC1-ED891AF9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752600"/>
          <a:ext cx="3262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公式" r:id="rId4" imgW="1511300" imgH="203200" progId="Equation.3">
                  <p:embed/>
                </p:oleObj>
              </mc:Choice>
              <mc:Fallback>
                <p:oleObj name="公式" r:id="rId4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752600"/>
                        <a:ext cx="3262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33">
            <a:extLst>
              <a:ext uri="{FF2B5EF4-FFF2-40B4-BE49-F238E27FC236}">
                <a16:creationId xmlns:a16="http://schemas.microsoft.com/office/drawing/2014/main" id="{E4D41FFD-605A-4031-AE98-99ECF9E6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136441A-F223-4C5A-A2CF-1EB9B7205F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2E76EF-A330-4F63-99FC-C07C77D8A5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B1987B50-371B-4B76-8B73-A471230D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4〗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be the function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3}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defined by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2,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3.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 onto function?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484" name="Text Box 11">
            <a:extLst>
              <a:ext uri="{FF2B5EF4-FFF2-40B4-BE49-F238E27FC236}">
                <a16:creationId xmlns:a16="http://schemas.microsoft.com/office/drawing/2014/main" id="{74EF0EFC-AA88-4140-87B6-22C4EB6F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20485" name="矩形 64">
            <a:extLst>
              <a:ext uri="{FF2B5EF4-FFF2-40B4-BE49-F238E27FC236}">
                <a16:creationId xmlns:a16="http://schemas.microsoft.com/office/drawing/2014/main" id="{F84148E2-27DE-4957-BD3B-E58A32E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86188"/>
            <a:ext cx="76962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33D06-9479-40E7-82C4-5D310BB2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42862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  <p:grpSp>
        <p:nvGrpSpPr>
          <p:cNvPr id="20487" name="Group 7">
            <a:extLst>
              <a:ext uri="{FF2B5EF4-FFF2-40B4-BE49-F238E27FC236}">
                <a16:creationId xmlns:a16="http://schemas.microsoft.com/office/drawing/2014/main" id="{5FDDE5A9-7313-422A-869D-E4ACD7D7A46A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1643063"/>
            <a:ext cx="2786063" cy="2143125"/>
            <a:chOff x="2640" y="3264"/>
            <a:chExt cx="1008" cy="720"/>
          </a:xfrm>
        </p:grpSpPr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2ADBB993-9D80-47DB-8816-9B1DDB1A4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300"/>
              <a:ext cx="288" cy="231"/>
              <a:chOff x="1680" y="3396"/>
              <a:chExt cx="288" cy="231"/>
            </a:xfrm>
          </p:grpSpPr>
          <p:sp>
            <p:nvSpPr>
              <p:cNvPr id="20511" name="Oval 9">
                <a:extLst>
                  <a:ext uri="{FF2B5EF4-FFF2-40B4-BE49-F238E27FC236}">
                    <a16:creationId xmlns:a16="http://schemas.microsoft.com/office/drawing/2014/main" id="{FDB86584-31EC-4C0E-906A-4BC4644A72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2" name="Text Box 10">
                <a:extLst>
                  <a:ext uri="{FF2B5EF4-FFF2-40B4-BE49-F238E27FC236}">
                    <a16:creationId xmlns:a16="http://schemas.microsoft.com/office/drawing/2014/main" id="{3322789C-898A-42DB-AC9F-B4D5A8BFC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0489" name="Group 11">
              <a:extLst>
                <a:ext uri="{FF2B5EF4-FFF2-40B4-BE49-F238E27FC236}">
                  <a16:creationId xmlns:a16="http://schemas.microsoft.com/office/drawing/2014/main" id="{8235C69B-D2AD-49E4-ACB0-79AB4349E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456"/>
              <a:ext cx="288" cy="231"/>
              <a:chOff x="1680" y="3396"/>
              <a:chExt cx="288" cy="231"/>
            </a:xfrm>
          </p:grpSpPr>
          <p:sp>
            <p:nvSpPr>
              <p:cNvPr id="20509" name="Oval 12">
                <a:extLst>
                  <a:ext uri="{FF2B5EF4-FFF2-40B4-BE49-F238E27FC236}">
                    <a16:creationId xmlns:a16="http://schemas.microsoft.com/office/drawing/2014/main" id="{C58F2662-EAC4-4011-A30A-7FF5CC45D7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0" name="Text Box 13">
                <a:extLst>
                  <a:ext uri="{FF2B5EF4-FFF2-40B4-BE49-F238E27FC236}">
                    <a16:creationId xmlns:a16="http://schemas.microsoft.com/office/drawing/2014/main" id="{2D65042A-4D6D-44B8-9917-6476A28D3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0490" name="Group 14">
              <a:extLst>
                <a:ext uri="{FF2B5EF4-FFF2-40B4-BE49-F238E27FC236}">
                  <a16:creationId xmlns:a16="http://schemas.microsoft.com/office/drawing/2014/main" id="{B0468437-BD02-4F19-9D35-A774CCA8F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609"/>
              <a:ext cx="288" cy="231"/>
              <a:chOff x="1680" y="3396"/>
              <a:chExt cx="288" cy="231"/>
            </a:xfrm>
          </p:grpSpPr>
          <p:sp>
            <p:nvSpPr>
              <p:cNvPr id="20507" name="Oval 15">
                <a:extLst>
                  <a:ext uri="{FF2B5EF4-FFF2-40B4-BE49-F238E27FC236}">
                    <a16:creationId xmlns:a16="http://schemas.microsoft.com/office/drawing/2014/main" id="{629E6F41-EA55-4922-AC4D-F391814AE4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8" name="Text Box 16">
                <a:extLst>
                  <a:ext uri="{FF2B5EF4-FFF2-40B4-BE49-F238E27FC236}">
                    <a16:creationId xmlns:a16="http://schemas.microsoft.com/office/drawing/2014/main" id="{EE2B0765-517A-4FF0-9434-228C35F27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0491" name="Group 17">
              <a:extLst>
                <a:ext uri="{FF2B5EF4-FFF2-40B4-BE49-F238E27FC236}">
                  <a16:creationId xmlns:a16="http://schemas.microsoft.com/office/drawing/2014/main" id="{2FC53DDD-BC6A-470C-AFF8-2DA66C28B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753"/>
              <a:ext cx="288" cy="231"/>
              <a:chOff x="1680" y="3396"/>
              <a:chExt cx="288" cy="231"/>
            </a:xfrm>
          </p:grpSpPr>
          <p:sp>
            <p:nvSpPr>
              <p:cNvPr id="20505" name="Oval 18">
                <a:extLst>
                  <a:ext uri="{FF2B5EF4-FFF2-40B4-BE49-F238E27FC236}">
                    <a16:creationId xmlns:a16="http://schemas.microsoft.com/office/drawing/2014/main" id="{FF81C721-5222-45DD-8F8D-BD017DBAA6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6" name="Text Box 19">
                <a:extLst>
                  <a:ext uri="{FF2B5EF4-FFF2-40B4-BE49-F238E27FC236}">
                    <a16:creationId xmlns:a16="http://schemas.microsoft.com/office/drawing/2014/main" id="{09228101-2D2B-4860-A1E3-6D309466E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20492" name="Group 20">
              <a:extLst>
                <a:ext uri="{FF2B5EF4-FFF2-40B4-BE49-F238E27FC236}">
                  <a16:creationId xmlns:a16="http://schemas.microsoft.com/office/drawing/2014/main" id="{0CE203F5-DB51-423B-8EFE-6BB7C0920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264"/>
              <a:ext cx="288" cy="231"/>
              <a:chOff x="1680" y="3396"/>
              <a:chExt cx="288" cy="231"/>
            </a:xfrm>
          </p:grpSpPr>
          <p:sp>
            <p:nvSpPr>
              <p:cNvPr id="20503" name="Oval 21">
                <a:extLst>
                  <a:ext uri="{FF2B5EF4-FFF2-40B4-BE49-F238E27FC236}">
                    <a16:creationId xmlns:a16="http://schemas.microsoft.com/office/drawing/2014/main" id="{3690E81A-E980-46C7-A9E6-DFD7A1B28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4" name="Text Box 22">
                <a:extLst>
                  <a:ext uri="{FF2B5EF4-FFF2-40B4-BE49-F238E27FC236}">
                    <a16:creationId xmlns:a16="http://schemas.microsoft.com/office/drawing/2014/main" id="{A03D5220-987C-4C3E-9EEB-8510E972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0493" name="Group 23">
              <a:extLst>
                <a:ext uri="{FF2B5EF4-FFF2-40B4-BE49-F238E27FC236}">
                  <a16:creationId xmlns:a16="http://schemas.microsoft.com/office/drawing/2014/main" id="{DE7996E7-8162-4B8A-926D-24B7D7CE4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513"/>
              <a:ext cx="288" cy="231"/>
              <a:chOff x="1680" y="3396"/>
              <a:chExt cx="288" cy="231"/>
            </a:xfrm>
          </p:grpSpPr>
          <p:sp>
            <p:nvSpPr>
              <p:cNvPr id="20501" name="Oval 24">
                <a:extLst>
                  <a:ext uri="{FF2B5EF4-FFF2-40B4-BE49-F238E27FC236}">
                    <a16:creationId xmlns:a16="http://schemas.microsoft.com/office/drawing/2014/main" id="{70D4021A-A706-433F-8ACE-424FCB0775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2" name="Text Box 25">
                <a:extLst>
                  <a:ext uri="{FF2B5EF4-FFF2-40B4-BE49-F238E27FC236}">
                    <a16:creationId xmlns:a16="http://schemas.microsoft.com/office/drawing/2014/main" id="{9DA43166-08F6-4E0F-9047-FBC97FE1E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0494" name="Group 26">
              <a:extLst>
                <a:ext uri="{FF2B5EF4-FFF2-40B4-BE49-F238E27FC236}">
                  <a16:creationId xmlns:a16="http://schemas.microsoft.com/office/drawing/2014/main" id="{4CAEBCFE-6AB0-4375-B583-F53DF37F7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753"/>
              <a:ext cx="288" cy="231"/>
              <a:chOff x="1680" y="3396"/>
              <a:chExt cx="288" cy="231"/>
            </a:xfrm>
          </p:grpSpPr>
          <p:sp>
            <p:nvSpPr>
              <p:cNvPr id="20499" name="Oval 27">
                <a:extLst>
                  <a:ext uri="{FF2B5EF4-FFF2-40B4-BE49-F238E27FC236}">
                    <a16:creationId xmlns:a16="http://schemas.microsoft.com/office/drawing/2014/main" id="{9B585089-DB48-43B1-9BAD-BA2D572F03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0" name="Text Box 28">
                <a:extLst>
                  <a:ext uri="{FF2B5EF4-FFF2-40B4-BE49-F238E27FC236}">
                    <a16:creationId xmlns:a16="http://schemas.microsoft.com/office/drawing/2014/main" id="{2ED2B06A-562C-4A12-94CF-BFD7A885D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0495" name="Line 29">
              <a:extLst>
                <a:ext uri="{FF2B5EF4-FFF2-40B4-BE49-F238E27FC236}">
                  <a16:creationId xmlns:a16="http://schemas.microsoft.com/office/drawing/2014/main" id="{22EF1CCA-CEA0-426D-8A80-56C9C73F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>
              <a:extLst>
                <a:ext uri="{FF2B5EF4-FFF2-40B4-BE49-F238E27FC236}">
                  <a16:creationId xmlns:a16="http://schemas.microsoft.com/office/drawing/2014/main" id="{CC8558BF-C13A-497C-B14E-19F5CDB30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31">
              <a:extLst>
                <a:ext uri="{FF2B5EF4-FFF2-40B4-BE49-F238E27FC236}">
                  <a16:creationId xmlns:a16="http://schemas.microsoft.com/office/drawing/2014/main" id="{32761C15-4C74-4A63-ADEF-2A5DC490C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40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32">
              <a:extLst>
                <a:ext uri="{FF2B5EF4-FFF2-40B4-BE49-F238E27FC236}">
                  <a16:creationId xmlns:a16="http://schemas.microsoft.com/office/drawing/2014/main" id="{C5F77929-1006-41EB-9D98-51B7A8AFB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8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3940</Words>
  <Application>Microsoft Office PowerPoint</Application>
  <PresentationFormat>全屏显示(4:3)</PresentationFormat>
  <Paragraphs>521</Paragraphs>
  <Slides>55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CMMI12</vt:lpstr>
      <vt:lpstr>CMR12</vt:lpstr>
      <vt:lpstr>CMR8</vt:lpstr>
      <vt:lpstr>Monotype Sorts</vt:lpstr>
      <vt:lpstr>黑体</vt:lpstr>
      <vt:lpstr>楷体_GB2312</vt:lpstr>
      <vt:lpstr>宋体</vt:lpstr>
      <vt:lpstr>Arial</vt:lpstr>
      <vt:lpstr>Arial Black</vt:lpstr>
      <vt:lpstr>Cambria Math</vt:lpstr>
      <vt:lpstr>Symbol</vt:lpstr>
      <vt:lpstr>Tahoma</vt:lpstr>
      <vt:lpstr>Times New Roman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Showing that f is one-to-one or onto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Proving Properties of Functions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2022-03-16T12:15:49Z</dcterms:created>
  <dcterms:modified xsi:type="dcterms:W3CDTF">2022-03-16T12:18:00Z</dcterms:modified>
</cp:coreProperties>
</file>