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80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61" r:id="rId18"/>
    <p:sldId id="474" r:id="rId19"/>
    <p:sldId id="454" r:id="rId20"/>
    <p:sldId id="455" r:id="rId21"/>
    <p:sldId id="456" r:id="rId22"/>
    <p:sldId id="475" r:id="rId23"/>
    <p:sldId id="458" r:id="rId24"/>
    <p:sldId id="457" r:id="rId25"/>
    <p:sldId id="459" r:id="rId26"/>
    <p:sldId id="478" r:id="rId27"/>
    <p:sldId id="479" r:id="rId28"/>
    <p:sldId id="477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9933FF"/>
    <a:srgbClr val="3333FF"/>
    <a:srgbClr val="FF66CC"/>
    <a:srgbClr val="FF9900"/>
    <a:srgbClr val="99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7108" autoAdjust="0"/>
  </p:normalViewPr>
  <p:slideViewPr>
    <p:cSldViewPr>
      <p:cViewPr varScale="1">
        <p:scale>
          <a:sx n="69" d="100"/>
          <a:sy n="69" d="100"/>
        </p:scale>
        <p:origin x="18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CC835E-3E46-49C5-82FF-6533CC3ACC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34D115-7C8E-43A0-80AF-1506AEBB83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32A69F3-E388-4168-A55F-0A424342E5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7B50E4A-36FB-4E02-A7ED-BAAD354BFF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B2C3606-2CDA-4C8B-90F2-CDAA54F7AA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22CCAE9-79C6-4A7D-938D-F37A5D145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47C588-D20D-487A-B046-9D7F7C57F9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F61B5FC-A47C-46AF-BB39-5DD520C3F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F7CADA-C445-444B-858E-E43B36F7594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797692A-BB57-4EF0-892E-2E8FF889A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3401ADA-B0D8-4AE9-B685-F028E3B90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EFB759C-8F82-43B6-9F88-6BEF7CC09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1D44E8-6FC1-4251-B97B-2AB1C3ECF7F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C6294B9-F3B9-48DA-9A6A-78431B3BD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E487887-4125-4E5D-A053-BEDD301A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CA67E77-6E00-40FD-8C2F-6DA440F44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92C6F05-814C-4406-BE80-DE93CBB6F40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5F0C88-7839-4F03-9387-84F059535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CA139E8-DB05-4B09-BB37-800EAA9F6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41ACD2D-EDAC-4DDD-B3DB-0842EAEE2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78058F-CDF1-4094-AB64-0B4C4743FBD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3A30FDB-6628-43FD-9318-4A3073F24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8C5F1B8-6ACD-4D90-96AB-C175FA0C5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C22FF01-BD8B-437C-895D-E014AAD47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6C5FC2-8B5D-4A3B-B0B2-060A7754BDA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F2ADB97-326D-4441-A73B-322299A7A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F2DDCD-E70B-4333-8367-F70CE602A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C82A7DC-6A3E-4E54-8D73-291D70FE8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14833D-56A8-49D2-ABAA-BE9A10AC059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16B4D07-BBB7-46C9-AB32-A5B2A6984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B3281E7-28C2-48F4-BD3F-BF86E7BDB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D49E390-3068-4164-9349-C1C0EBD3A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FDBE08-52DE-43F0-B50B-69429F00AA4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26CFC35-698F-46D5-97A7-D87F78D83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461B0C6-68D7-4EB8-A1DC-19BE6FBEE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C50B45D-9871-46AD-BD33-66EA481C5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C4C7EE-74E6-4EEE-8EA4-8CE015AF7ED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CA941D1-614A-4B51-9F28-C56B29D4A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9A9D37B-2C6B-4A0A-95A1-27D76CCD7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CC4BED3-E900-459A-85FA-ECD39FC1D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EC06507-E6F0-4B01-A812-E9A00038F2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A90F887-7C28-4526-A726-6D1C22319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672CB72-6E10-41D4-A927-C062F9AE7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93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C64333A-8494-46CE-BCF5-1025EA0EB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1CCC21-C87D-4D88-9630-7409A947E74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D8F6971-25FA-4267-8917-80290200D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D866EC0-8761-4D6D-A370-1968C202D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D1D5871-885A-4349-B518-E31A63F19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7B000B-35FD-4331-9E26-6873504065A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196267E-2113-4157-BDE6-361FE6107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D1A49B8-3B5C-4B0B-8E51-A42657F44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AE670E6-C79A-4EE0-B9F1-F79501A655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28F019-CC54-480F-AAD1-9DA242735E0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D0C1D49-2E02-4C7B-B6E1-09E381A6F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0559ED8-0443-41A7-A924-227F344A3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8FD0C40-62AC-4F51-B387-F7217CBC3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18EEECE-3E85-4DDA-AD0C-D0905C65F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714BF48-0E9C-4385-842C-2B1DB5144B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151C691-E6F5-48EC-AC6C-99C43AB17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53B96A6-550D-4AD4-823C-39910692D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414301-3C5C-4661-A744-F4FCC8130EA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A8B9EB2-66B6-4E9A-A9A4-878C18C73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224F0B6-612A-48F4-8E5D-328DE76AD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A3CB80A-AE98-4E63-96D4-197112593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B4DA68-20C9-4170-B4C1-4B8298837E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F9FBA10-7726-4D0D-B208-92A6976A2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BD66523-1115-4D11-B2BD-8D6ABE017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45014CB-48D3-4925-A971-55161B400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EC2A01-9829-4BEC-B7C0-B6B7E3E5673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87B7D16-F341-4BEC-901B-B4E428D08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9DA72A-2950-4576-98AF-6DCDA2A61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8A3B534-C78F-4502-A567-D9247B99D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DF9785-0730-426D-88EB-3536F89C7BB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E2E9EE8-CF65-41D4-AE7C-93DE989D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85B8B67-67E2-4299-8895-D55B362DE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9A5830C-E2F0-41FD-ABF2-C06FA452F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D034A6-F421-4009-9D61-7B10BC153E5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7FE8407-44D7-4B16-82FB-6902C04E2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6197145-0C90-49AF-9B81-6608E57E9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D91255A-FE82-4D89-9DB6-D828A3D05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65F059-82AC-40DA-BCDF-19DBD6652B1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D97A70D-3F1B-429E-8A8E-7D6BDC98B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4D1B6F2-A3A6-4A82-BD73-9CC791F5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435559B-2EFE-4F55-9D7C-6183AE229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3A324A-F887-43B2-99F6-6AF68E4FB5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8F484B3-1712-45F6-A35B-2B122289F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399C63-6FBA-49C2-86E0-B4D1AB14D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E362855-985C-403A-8B69-3F9C41502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6418EE-E554-4B20-B470-DACD00B0A29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5CD0692-82CA-493C-9820-7EECDCB8E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A5C9D27-6D29-49F1-81DC-D5D563C61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D4F6B1C-6593-4628-B22E-919C46B32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A9C2AA-9F47-42CF-9053-CCF117E842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38EE8C8-0C0E-4126-8812-321C8121C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7CFFABB-F897-49A5-9EE0-42A5D1663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D70FACE-BA96-4FD1-8327-445B9535A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FC357A-51A2-4365-AB39-F692FA00A69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ED70AE-9F2E-4622-B625-F68897A84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B1CFBBA-F59C-4C85-AD6C-D3928F20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A7C2AED-BA8A-42F5-8594-C4FD01594C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835D73-5B5A-44F4-8F5B-DAEF48B7F74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52C81CF-4C29-452C-BE57-5D3468B3C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D33F6C8-9849-4EAF-9123-12479CBD5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99D60DE-4AAD-4E96-8F83-1D85B3584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E251C4-E821-4CF7-AC9E-5C2B013163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CDDD763-CBDC-4530-ABF3-D96082EE7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2434984-F51E-4C54-8E05-7F9B46FFA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0C3C845-3998-486B-89F7-731A86D28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3D1404-D30C-4361-90CB-A8AAE934F68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ABC0FA5-4BCB-4106-88DA-7263537BE0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9BC121D-759E-4945-86C4-A84207C3A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721E2F0-9BD7-403C-8CD7-4F344EB16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AC995E-9361-49CF-BB3F-87298A8AE95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B248908-BCE0-4EDF-A7BB-7984DE0A5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1C64F6A-8782-4107-B10C-7D6C45F55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511F122-D8F2-48C5-B5D8-5D26D91B0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18BD9C-3B87-4A65-A18F-556C7DF929D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37C0473-D72B-414F-9297-ADF66B072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D724F87-D764-4555-BD5D-C3ECA1E33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558DF35-B19E-4649-8916-2BE515DD4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014A81-FB48-4BE9-AF08-77A9867028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A45C94A-496B-4F85-9A3A-6ED665A19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FFF6229-F8FF-438D-B676-C1E64FF10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F31072A-9C6F-4418-8B01-5B052BCE6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F1DCB1-63AB-42C3-A916-97AA0557F47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206D76D-269B-4248-BCC2-0DFBEFA9E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2DA132B-E45E-4C73-8013-10E4FD825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41BE2EA-C652-4054-96F4-1F735680E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DE714E-882F-4715-A6BD-C9514806286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362ED88-C3F5-43D9-8AF3-A206DA3D7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1562F3E-D401-40EE-831C-0839B7555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5C1D703-0A36-4FE4-9A30-AE567AE08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B97D09-8645-40E8-8C23-1D326898671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6C0E744-6457-42EF-8E65-3CD4C75BC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0EABD85-320A-4854-9D05-5D36DB65C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C3C71AB-A035-46FD-85D9-F8113C8B3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69A341-AD17-4940-B0D7-2F5A3399017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02292C9-DC7E-47CF-ACF8-C35BBC91F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348F2E0-81D8-4D6F-AE6F-300410547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C153948-8B69-4A4A-8573-604EC441C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0124BE-95EC-413A-A63F-EC24073C5EB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D887A37-58CA-40B1-863B-1E3629264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A526A2A-2BA5-4B8F-B607-50522EB0C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DA38897-80F1-4FC5-8942-69595EBCE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F51613-7516-4F39-AF6A-7CDA7EDDF91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98956DF-ECE3-4932-BE54-AD4C23BB1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F0E2751-8DD3-4061-B811-32B40CFF2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46C177D-C0BD-48CE-9A9E-37788E5C8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3EA254-F185-4BE5-A47B-0C9DDAC1B1E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F7EAF5F-B1C5-40E2-B3F0-F582F3717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BC7FCAC-EBD3-4022-AC47-F92D9D74F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CDE7A9E-463D-4A36-87C5-1D7A73854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E2E13B-A0E1-4229-A14E-8ADB79D5797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E1C4569-61D7-4F1B-A745-5528D0DF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2C1871E-DC6E-4CE9-A448-8876015D4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CB6A67E-9FBF-4DEB-A01F-570AEAF6B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8136E3-4E05-4DFA-94DF-5E143ECDD0D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5C9D581-3215-477E-8B3D-681E7E13B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99F2764-0D0A-463E-8CD8-8F0DA7555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BADDD452-EA20-4679-837F-89FD6B5A6629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835D396-0DE9-457A-BB89-5099E00D106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EA72D81-9778-408E-80D2-0991F7E44FE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2A621B-F8B3-4CC6-90EA-34BB514D77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DC1A07-73DE-4F37-B459-4A63AB246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82E6C2-8C98-4179-99AA-2CF93BC90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BF21A-C98B-473B-B368-79D82D5BF3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94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BFC9624-854F-4920-B06C-1E7B7B9302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56BA6-2760-4849-9FB2-5DBF7EDC1D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2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BA6383-A0C1-41AB-9BC9-0347067098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A325-E9D2-4970-9355-6242FD9781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7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25334EE-9108-4F95-AF54-4418ACF3A1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0A917-01D4-488D-8F51-1D5B0E4AD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5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0DE15F-478A-429A-A0E2-24ADE7F700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5CF5F-B0AB-4865-972F-2940A9543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79F3FA-0CDF-40BD-9CD0-A64EB060B4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BF53-C4B0-4FE6-9C6D-5E50886F7C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4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6597D1D-53D5-4925-B7BD-FD04057A5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95AFA-76AC-4E7A-8412-7392DB0D3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7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7F86C3A-A0A5-48DD-9C61-317B434678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FC7A-4B1F-4390-AEA3-868955E83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A4E2F8F-201E-4584-8288-2437A2D090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DF687-43E3-4644-8754-33976654D3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6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B86B8B-8BA3-427F-B2D9-F3724C6DF5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1CD13-A240-401C-B14A-14140050F6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52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54990D-516D-4FBD-A5AC-E3ADF0A132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3439F-9189-45A4-8C3E-5B27BB871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2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0BB63476-3043-441D-9C11-E6BC2694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A72CC4BE-E3AB-41E8-BDFC-E204FD4841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2C0516-9683-4D24-BC59-85C3588ED5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60A8AAD-3809-49D5-A308-AD2FE48E8D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8F87956F-8A03-4B6B-B8F7-84F0CA36535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4615F526-E5C3-4710-8D8D-41C21E0FDC76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35.wmf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3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4.bin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5.bin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7.bin"/><Relationship Id="rId4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9.bin"/><Relationship Id="rId4" Type="http://schemas.openxmlformats.org/officeDocument/2006/relationships/audio" Target="../media/audio2.wav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0.bin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2.bin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8.bin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9.bin"/><Relationship Id="rId4" Type="http://schemas.openxmlformats.org/officeDocument/2006/relationships/audio" Target="../media/audio2.wav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7.wmf"/><Relationship Id="rId22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6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20.bin"/><Relationship Id="rId4" Type="http://schemas.openxmlformats.org/officeDocument/2006/relationships/audio" Target="../media/audio2.wav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9CA56AF3-B916-4FA4-A0FC-0480EFA9B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D5B157-A335-4613-B1CA-E50D64E09D2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22" name="Text Box 2">
            <a:extLst>
              <a:ext uri="{FF2B5EF4-FFF2-40B4-BE49-F238E27FC236}">
                <a16:creationId xmlns:a16="http://schemas.microsoft.com/office/drawing/2014/main" id="{6C259197-B8FB-4442-B9AB-BE032DA4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822723" name="Text Box 3">
            <a:extLst>
              <a:ext uri="{FF2B5EF4-FFF2-40B4-BE49-F238E27FC236}">
                <a16:creationId xmlns:a16="http://schemas.microsoft.com/office/drawing/2014/main" id="{F50104AB-F206-49A4-9037-62EC199F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CDF2F976-DF5C-4FE7-8B26-3BA0CF7A5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952E95-1736-468C-833F-17C5363442F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0DD6DCAA-C7B6-47A6-9FAA-C74E45635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B0B9EF45-458B-4D51-8D1A-B16F92AA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5925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During 11 weeks football games will be held at least 1 game a day, but at most 12 games be arranged each week. Show that there must be a period of some number of consecutive days during which exactly 21 games must be played.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7892" name="Text Box 4">
            <a:extLst>
              <a:ext uri="{FF2B5EF4-FFF2-40B4-BE49-F238E27FC236}">
                <a16:creationId xmlns:a16="http://schemas.microsoft.com/office/drawing/2014/main" id="{FD914DA6-6D15-4AAB-98A6-A221E527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92325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1957893" name="Object 2">
            <a:extLst>
              <a:ext uri="{FF2B5EF4-FFF2-40B4-BE49-F238E27FC236}">
                <a16:creationId xmlns:a16="http://schemas.microsoft.com/office/drawing/2014/main" id="{644B022C-2D07-4FF1-BCF8-8C340DD2C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24150"/>
          <a:ext cx="1066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r:id="rId4" imgW="673100" imgH="431800" progId="Equation.3">
                  <p:embed/>
                </p:oleObj>
              </mc:Choice>
              <mc:Fallback>
                <p:oleObj r:id="rId4" imgW="673100" imgH="431800" progId="Equation.3">
                  <p:embed/>
                  <p:pic>
                    <p:nvPicPr>
                      <p:cNvPr id="1957893" name="Object 2">
                        <a:extLst>
                          <a:ext uri="{FF2B5EF4-FFF2-40B4-BE49-F238E27FC236}">
                            <a16:creationId xmlns:a16="http://schemas.microsoft.com/office/drawing/2014/main" id="{644B022C-2D07-4FF1-BCF8-8C340DD2C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24150"/>
                        <a:ext cx="1066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4" name="Object 3">
            <a:extLst>
              <a:ext uri="{FF2B5EF4-FFF2-40B4-BE49-F238E27FC236}">
                <a16:creationId xmlns:a16="http://schemas.microsoft.com/office/drawing/2014/main" id="{22D5B888-C09E-4D0A-8706-136B8AAFE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33688"/>
          <a:ext cx="3910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r:id="rId6" imgW="2070100" imgH="228600" progId="Equation.3">
                  <p:embed/>
                </p:oleObj>
              </mc:Choice>
              <mc:Fallback>
                <p:oleObj r:id="rId6" imgW="2070100" imgH="228600" progId="Equation.3">
                  <p:embed/>
                  <p:pic>
                    <p:nvPicPr>
                      <p:cNvPr id="1957894" name="Object 3">
                        <a:extLst>
                          <a:ext uri="{FF2B5EF4-FFF2-40B4-BE49-F238E27FC236}">
                            <a16:creationId xmlns:a16="http://schemas.microsoft.com/office/drawing/2014/main" id="{22D5B888-C09E-4D0A-8706-136B8AAFE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33688"/>
                        <a:ext cx="3910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5" name="Object 4">
            <a:extLst>
              <a:ext uri="{FF2B5EF4-FFF2-40B4-BE49-F238E27FC236}">
                <a16:creationId xmlns:a16="http://schemas.microsoft.com/office/drawing/2014/main" id="{C03F95A1-0510-4A8D-9C1F-7627A8ED2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73438"/>
          <a:ext cx="1381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r:id="rId8" imgW="736600" imgH="228600" progId="Equation.3">
                  <p:embed/>
                </p:oleObj>
              </mc:Choice>
              <mc:Fallback>
                <p:oleObj r:id="rId8" imgW="736600" imgH="228600" progId="Equation.3">
                  <p:embed/>
                  <p:pic>
                    <p:nvPicPr>
                      <p:cNvPr id="1957895" name="Object 4">
                        <a:extLst>
                          <a:ext uri="{FF2B5EF4-FFF2-40B4-BE49-F238E27FC236}">
                            <a16:creationId xmlns:a16="http://schemas.microsoft.com/office/drawing/2014/main" id="{C03F95A1-0510-4A8D-9C1F-7627A8ED2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73438"/>
                        <a:ext cx="1381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6" name="Object 5">
            <a:extLst>
              <a:ext uri="{FF2B5EF4-FFF2-40B4-BE49-F238E27FC236}">
                <a16:creationId xmlns:a16="http://schemas.microsoft.com/office/drawing/2014/main" id="{2C7BEE1E-2F02-4174-A1C1-1D73DFA4F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3389313"/>
          <a:ext cx="439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公式" r:id="rId10" imgW="2311400" imgH="228600" progId="Equation.3">
                  <p:embed/>
                </p:oleObj>
              </mc:Choice>
              <mc:Fallback>
                <p:oleObj name="公式" r:id="rId10" imgW="2311400" imgH="228600" progId="Equation.3">
                  <p:embed/>
                  <p:pic>
                    <p:nvPicPr>
                      <p:cNvPr id="1957896" name="Object 5">
                        <a:extLst>
                          <a:ext uri="{FF2B5EF4-FFF2-40B4-BE49-F238E27FC236}">
                            <a16:creationId xmlns:a16="http://schemas.microsoft.com/office/drawing/2014/main" id="{2C7BEE1E-2F02-4174-A1C1-1D73DFA4F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389313"/>
                        <a:ext cx="4392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7" name="Object 6">
            <a:extLst>
              <a:ext uri="{FF2B5EF4-FFF2-40B4-BE49-F238E27FC236}">
                <a16:creationId xmlns:a16="http://schemas.microsoft.com/office/drawing/2014/main" id="{456CD108-5E6D-4010-B2F4-9478A2279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78275"/>
          <a:ext cx="3357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r:id="rId12" imgW="1777229" imgH="228501" progId="Equation.3">
                  <p:embed/>
                </p:oleObj>
              </mc:Choice>
              <mc:Fallback>
                <p:oleObj r:id="rId12" imgW="1777229" imgH="228501" progId="Equation.3">
                  <p:embed/>
                  <p:pic>
                    <p:nvPicPr>
                      <p:cNvPr id="1957897" name="Object 6">
                        <a:extLst>
                          <a:ext uri="{FF2B5EF4-FFF2-40B4-BE49-F238E27FC236}">
                            <a16:creationId xmlns:a16="http://schemas.microsoft.com/office/drawing/2014/main" id="{456CD108-5E6D-4010-B2F4-9478A2279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78275"/>
                        <a:ext cx="3357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8" name="Object 7">
            <a:extLst>
              <a:ext uri="{FF2B5EF4-FFF2-40B4-BE49-F238E27FC236}">
                <a16:creationId xmlns:a16="http://schemas.microsoft.com/office/drawing/2014/main" id="{810F6D92-6434-4E80-BE1E-A92C2F09C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13" y="3949700"/>
          <a:ext cx="1895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r:id="rId14" imgW="965200" imgH="215900" progId="Equation.3">
                  <p:embed/>
                </p:oleObj>
              </mc:Choice>
              <mc:Fallback>
                <p:oleObj r:id="rId14" imgW="965200" imgH="215900" progId="Equation.3">
                  <p:embed/>
                  <p:pic>
                    <p:nvPicPr>
                      <p:cNvPr id="1957898" name="Object 7">
                        <a:extLst>
                          <a:ext uri="{FF2B5EF4-FFF2-40B4-BE49-F238E27FC236}">
                            <a16:creationId xmlns:a16="http://schemas.microsoft.com/office/drawing/2014/main" id="{810F6D92-6434-4E80-BE1E-A92C2F09C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3949700"/>
                        <a:ext cx="1895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9" name="Object 8">
            <a:extLst>
              <a:ext uri="{FF2B5EF4-FFF2-40B4-BE49-F238E27FC236}">
                <a16:creationId xmlns:a16="http://schemas.microsoft.com/office/drawing/2014/main" id="{41F24B01-6612-4E82-A040-085EAC2B8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16438"/>
          <a:ext cx="3719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r:id="rId16" imgW="2044700" imgH="241300" progId="Equation.3">
                  <p:embed/>
                </p:oleObj>
              </mc:Choice>
              <mc:Fallback>
                <p:oleObj r:id="rId16" imgW="2044700" imgH="241300" progId="Equation.3">
                  <p:embed/>
                  <p:pic>
                    <p:nvPicPr>
                      <p:cNvPr id="1957899" name="Object 8">
                        <a:extLst>
                          <a:ext uri="{FF2B5EF4-FFF2-40B4-BE49-F238E27FC236}">
                            <a16:creationId xmlns:a16="http://schemas.microsoft.com/office/drawing/2014/main" id="{41F24B01-6612-4E82-A040-085EAC2B8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16438"/>
                        <a:ext cx="3719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0" name="Object 9">
            <a:extLst>
              <a:ext uri="{FF2B5EF4-FFF2-40B4-BE49-F238E27FC236}">
                <a16:creationId xmlns:a16="http://schemas.microsoft.com/office/drawing/2014/main" id="{86AA8F42-B96D-4644-B3B7-5F443CB9F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16500"/>
          <a:ext cx="1395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r:id="rId18" imgW="774028" imgH="241091" progId="Equation.3">
                  <p:embed/>
                </p:oleObj>
              </mc:Choice>
              <mc:Fallback>
                <p:oleObj r:id="rId18" imgW="774028" imgH="241091" progId="Equation.3">
                  <p:embed/>
                  <p:pic>
                    <p:nvPicPr>
                      <p:cNvPr id="1957900" name="Object 9">
                        <a:extLst>
                          <a:ext uri="{FF2B5EF4-FFF2-40B4-BE49-F238E27FC236}">
                            <a16:creationId xmlns:a16="http://schemas.microsoft.com/office/drawing/2014/main" id="{86AA8F42-B96D-4644-B3B7-5F443CB9F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16500"/>
                        <a:ext cx="1395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1" name="Object 10">
            <a:extLst>
              <a:ext uri="{FF2B5EF4-FFF2-40B4-BE49-F238E27FC236}">
                <a16:creationId xmlns:a16="http://schemas.microsoft.com/office/drawing/2014/main" id="{76321934-5EE8-4627-A022-0FF4BB1F0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5445125"/>
          <a:ext cx="3519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公式" r:id="rId20" imgW="1943100" imgH="241300" progId="Equation.3">
                  <p:embed/>
                </p:oleObj>
              </mc:Choice>
              <mc:Fallback>
                <p:oleObj name="公式" r:id="rId20" imgW="1943100" imgH="241300" progId="Equation.3">
                  <p:embed/>
                  <p:pic>
                    <p:nvPicPr>
                      <p:cNvPr id="1957901" name="Object 10">
                        <a:extLst>
                          <a:ext uri="{FF2B5EF4-FFF2-40B4-BE49-F238E27FC236}">
                            <a16:creationId xmlns:a16="http://schemas.microsoft.com/office/drawing/2014/main" id="{76321934-5EE8-4627-A022-0FF4BB1F0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445125"/>
                        <a:ext cx="3519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2" name="Object 11">
            <a:extLst>
              <a:ext uri="{FF2B5EF4-FFF2-40B4-BE49-F238E27FC236}">
                <a16:creationId xmlns:a16="http://schemas.microsoft.com/office/drawing/2014/main" id="{A2DC6298-F111-4A83-8736-3D37E969F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420938"/>
          <a:ext cx="5010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22" imgW="3162300" imgH="228600" progId="Equation.3">
                  <p:embed/>
                </p:oleObj>
              </mc:Choice>
              <mc:Fallback>
                <p:oleObj name="Equation" r:id="rId22" imgW="3162300" imgH="228600" progId="Equation.3">
                  <p:embed/>
                  <p:pic>
                    <p:nvPicPr>
                      <p:cNvPr id="1957902" name="Object 11">
                        <a:extLst>
                          <a:ext uri="{FF2B5EF4-FFF2-40B4-BE49-F238E27FC236}">
                            <a16:creationId xmlns:a16="http://schemas.microsoft.com/office/drawing/2014/main" id="{A2DC6298-F111-4A83-8736-3D37E969F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420938"/>
                        <a:ext cx="5010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5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5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5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5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5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5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5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5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5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5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89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70CE1BAD-02E2-4008-90B6-CDFE9C4BA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FB5AC9-E0A2-4898-A5E7-D7A0E3471C9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DE6DC98-2BB6-466E-AB23-71E814D7CAB6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685800"/>
            <a:ext cx="8610600" cy="1187450"/>
            <a:chOff x="144" y="432"/>
            <a:chExt cx="5424" cy="748"/>
          </a:xfrm>
        </p:grpSpPr>
        <p:sp>
          <p:nvSpPr>
            <p:cNvPr id="59407" name="Text Box 4">
              <a:extLst>
                <a:ext uri="{FF2B5EF4-FFF2-40B4-BE49-F238E27FC236}">
                  <a16:creationId xmlns:a16="http://schemas.microsoft.com/office/drawing/2014/main" id="{3E8AB467-5392-4611-B843-7AD51E81C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32"/>
              <a:ext cx="542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Suppose that there are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arbitrary integers                     . Show that there exist some consecutive integers such that the sum of these integers is the multiple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9408" name="Object 5">
              <a:extLst>
                <a:ext uri="{FF2B5EF4-FFF2-40B4-BE49-F238E27FC236}">
                  <a16:creationId xmlns:a16="http://schemas.microsoft.com/office/drawing/2014/main" id="{49D1544B-0BC0-4889-AA79-9EE2142A0F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693"/>
            <a:ext cx="80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8" r:id="rId5" imgW="711200" imgH="228600" progId="Equation.3">
                    <p:embed/>
                  </p:oleObj>
                </mc:Choice>
                <mc:Fallback>
                  <p:oleObj r:id="rId5" imgW="711200" imgH="228600" progId="Equation.3">
                    <p:embed/>
                    <p:pic>
                      <p:nvPicPr>
                        <p:cNvPr id="59408" name="Object 5">
                          <a:extLst>
                            <a:ext uri="{FF2B5EF4-FFF2-40B4-BE49-F238E27FC236}">
                              <a16:creationId xmlns:a16="http://schemas.microsoft.com/office/drawing/2014/main" id="{49D1544B-0BC0-4889-AA79-9EE2142A0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693"/>
                          <a:ext cx="80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0918" name="Text Box 6">
            <a:extLst>
              <a:ext uri="{FF2B5EF4-FFF2-40B4-BE49-F238E27FC236}">
                <a16:creationId xmlns:a16="http://schemas.microsoft.com/office/drawing/2014/main" id="{26EAF8A4-4EB7-4181-9754-550D8527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1830919" name="Object 2">
            <a:extLst>
              <a:ext uri="{FF2B5EF4-FFF2-40B4-BE49-F238E27FC236}">
                <a16:creationId xmlns:a16="http://schemas.microsoft.com/office/drawing/2014/main" id="{78E95FC2-7997-4999-B49E-27414C8D9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14600"/>
          <a:ext cx="2667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r:id="rId7" imgW="1435100" imgH="431800" progId="Equation.3">
                  <p:embed/>
                </p:oleObj>
              </mc:Choice>
              <mc:Fallback>
                <p:oleObj r:id="rId7" imgW="1435100" imgH="431800" progId="Equation.3">
                  <p:embed/>
                  <p:pic>
                    <p:nvPicPr>
                      <p:cNvPr id="1830919" name="Object 2">
                        <a:extLst>
                          <a:ext uri="{FF2B5EF4-FFF2-40B4-BE49-F238E27FC236}">
                            <a16:creationId xmlns:a16="http://schemas.microsoft.com/office/drawing/2014/main" id="{78E95FC2-7997-4999-B49E-27414C8D9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26670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BA530594-A173-4FE5-8F8D-E3B56CB8BAE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357688"/>
            <a:ext cx="7162800" cy="503237"/>
            <a:chOff x="576" y="2748"/>
            <a:chExt cx="4512" cy="276"/>
          </a:xfrm>
        </p:grpSpPr>
        <p:graphicFrame>
          <p:nvGraphicFramePr>
            <p:cNvPr id="59405" name="Object 4">
              <a:extLst>
                <a:ext uri="{FF2B5EF4-FFF2-40B4-BE49-F238E27FC236}">
                  <a16:creationId xmlns:a16="http://schemas.microsoft.com/office/drawing/2014/main" id="{BCC1D3F8-6FCA-4ABC-8337-ED836C6959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4" y="2791"/>
            <a:ext cx="7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0" name="公式" r:id="rId9" imgW="736600" imgH="228600" progId="Equation.3">
                    <p:embed/>
                  </p:oleObj>
                </mc:Choice>
                <mc:Fallback>
                  <p:oleObj name="公式" r:id="rId9" imgW="736600" imgH="228600" progId="Equation.3">
                    <p:embed/>
                    <p:pic>
                      <p:nvPicPr>
                        <p:cNvPr id="59405" name="Object 4">
                          <a:extLst>
                            <a:ext uri="{FF2B5EF4-FFF2-40B4-BE49-F238E27FC236}">
                              <a16:creationId xmlns:a16="http://schemas.microsoft.com/office/drawing/2014/main" id="{BCC1D3F8-6FCA-4ABC-8337-ED836C6959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791"/>
                          <a:ext cx="75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Text Box 10">
              <a:extLst>
                <a:ext uri="{FF2B5EF4-FFF2-40B4-BE49-F238E27FC236}">
                  <a16:creationId xmlns:a16="http://schemas.microsoft.com/office/drawing/2014/main" id="{7E871953-23DF-4F13-A2F1-0BCBEA31E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48"/>
              <a:ext cx="45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31D8DD14-5CBB-450F-B022-C0250F74B024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3571875"/>
            <a:ext cx="7162800" cy="503238"/>
            <a:chOff x="624" y="2112"/>
            <a:chExt cx="4512" cy="288"/>
          </a:xfrm>
        </p:grpSpPr>
        <p:sp>
          <p:nvSpPr>
            <p:cNvPr id="59403" name="Text Box 12">
              <a:extLst>
                <a:ext uri="{FF2B5EF4-FFF2-40B4-BE49-F238E27FC236}">
                  <a16:creationId xmlns:a16="http://schemas.microsoft.com/office/drawing/2014/main" id="{C70CAE51-3A84-44C9-A158-5F27C1ACA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451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aphicFrame>
          <p:nvGraphicFramePr>
            <p:cNvPr id="59404" name="Object 3">
              <a:extLst>
                <a:ext uri="{FF2B5EF4-FFF2-40B4-BE49-F238E27FC236}">
                  <a16:creationId xmlns:a16="http://schemas.microsoft.com/office/drawing/2014/main" id="{84052790-DACE-46C9-887B-529530D4E1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160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1" name="公式" r:id="rId11" imgW="634725" imgH="228501" progId="Equation.3">
                    <p:embed/>
                  </p:oleObj>
                </mc:Choice>
                <mc:Fallback>
                  <p:oleObj name="公式" r:id="rId11" imgW="634725" imgH="228501" progId="Equation.3">
                    <p:embed/>
                    <p:pic>
                      <p:nvPicPr>
                        <p:cNvPr id="59404" name="Object 3">
                          <a:extLst>
                            <a:ext uri="{FF2B5EF4-FFF2-40B4-BE49-F238E27FC236}">
                              <a16:creationId xmlns:a16="http://schemas.microsoft.com/office/drawing/2014/main" id="{84052790-DACE-46C9-887B-529530D4E1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160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0926" name="Line 14">
            <a:extLst>
              <a:ext uri="{FF2B5EF4-FFF2-40B4-BE49-F238E27FC236}">
                <a16:creationId xmlns:a16="http://schemas.microsoft.com/office/drawing/2014/main" id="{3E9296F4-9B28-413A-BB38-9B4A4DE95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858963"/>
            <a:ext cx="30241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0927" name="Line 15">
            <a:extLst>
              <a:ext uri="{FF2B5EF4-FFF2-40B4-BE49-F238E27FC236}">
                <a16:creationId xmlns:a16="http://schemas.microsoft.com/office/drawing/2014/main" id="{72543E23-A332-4E8F-B335-057ED41785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1844675"/>
            <a:ext cx="2101850" cy="14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Text Box 16">
            <a:extLst>
              <a:ext uri="{FF2B5EF4-FFF2-40B4-BE49-F238E27FC236}">
                <a16:creationId xmlns:a16="http://schemas.microsoft.com/office/drawing/2014/main" id="{3001B036-197E-4F2D-9045-5D5ADA52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73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D4D66F8D-7E3B-41FD-934E-4A84F54907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2196A3-3CA9-4C3F-84DB-9469B8F57A9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63" name="Text Box 3">
            <a:extLst>
              <a:ext uri="{FF2B5EF4-FFF2-40B4-BE49-F238E27FC236}">
                <a16:creationId xmlns:a16="http://schemas.microsoft.com/office/drawing/2014/main" id="{540A9134-6735-4455-9E5F-3C5EB2F9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8929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sequence of 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distinct integers contains a subsequence of length 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is either strictly increasing or strictly decreasing.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32964" name="Text Box 4">
            <a:extLst>
              <a:ext uri="{FF2B5EF4-FFF2-40B4-BE49-F238E27FC236}">
                <a16:creationId xmlns:a16="http://schemas.microsoft.com/office/drawing/2014/main" id="{9045795F-4573-497F-9FC6-79A9F536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64306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832965" name="Text Box 5">
            <a:extLst>
              <a:ext uri="{FF2B5EF4-FFF2-40B4-BE49-F238E27FC236}">
                <a16:creationId xmlns:a16="http://schemas.microsoft.com/office/drawing/2014/main" id="{D92A1BC1-88C4-4470-9FD2-08686129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00250"/>
            <a:ext cx="7239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For example,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1,2,3,4,5 ;     4,8,3,6,1;        1,4,5,3,2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4EE0A05-DFF5-4312-81F1-A4D00DD3F3D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786063"/>
            <a:ext cx="7239000" cy="457200"/>
            <a:chOff x="624" y="2123"/>
            <a:chExt cx="4560" cy="288"/>
          </a:xfrm>
        </p:grpSpPr>
        <p:sp>
          <p:nvSpPr>
            <p:cNvPr id="61458" name="Text Box 7">
              <a:extLst>
                <a:ext uri="{FF2B5EF4-FFF2-40B4-BE49-F238E27FC236}">
                  <a16:creationId xmlns:a16="http://schemas.microsoft.com/office/drawing/2014/main" id="{B7905034-62E8-45F2-82B5-8BBAE3786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23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the sequence be </a:t>
              </a:r>
            </a:p>
          </p:txBody>
        </p:sp>
        <p:graphicFrame>
          <p:nvGraphicFramePr>
            <p:cNvPr id="61459" name="Object 11">
              <a:extLst>
                <a:ext uri="{FF2B5EF4-FFF2-40B4-BE49-F238E27FC236}">
                  <a16:creationId xmlns:a16="http://schemas.microsoft.com/office/drawing/2014/main" id="{CD4C10FE-6A50-4F62-BF5A-62D72AFEBC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139"/>
            <a:ext cx="9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7" r:id="rId5" imgW="850531" imgH="241195" progId="Equation.3">
                    <p:embed/>
                  </p:oleObj>
                </mc:Choice>
                <mc:Fallback>
                  <p:oleObj r:id="rId5" imgW="850531" imgH="241195" progId="Equation.3">
                    <p:embed/>
                    <p:pic>
                      <p:nvPicPr>
                        <p:cNvPr id="61459" name="Object 11">
                          <a:extLst>
                            <a:ext uri="{FF2B5EF4-FFF2-40B4-BE49-F238E27FC236}">
                              <a16:creationId xmlns:a16="http://schemas.microsoft.com/office/drawing/2014/main" id="{CD4C10FE-6A50-4F62-BF5A-62D72AFEBC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39"/>
                          <a:ext cx="9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2969" name="Text Box 9">
            <a:extLst>
              <a:ext uri="{FF2B5EF4-FFF2-40B4-BE49-F238E27FC236}">
                <a16:creationId xmlns:a16="http://schemas.microsoft.com/office/drawing/2014/main" id="{25B9626D-1889-44C3-B595-910272E6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there is no increasing or decreasing subsequence of length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+1.Then </a:t>
            </a:r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E1C77CD8-B9CD-4C0C-A155-14931F0D7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500438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r:id="rId7" imgW="177492" imgH="228204" progId="Equation.3">
                  <p:embed/>
                </p:oleObj>
              </mc:Choice>
              <mc:Fallback>
                <p:oleObj r:id="rId7" imgW="177492" imgH="228204" progId="Equation.3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E1C77CD8-B9CD-4C0C-A155-14931F0D7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00438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2">
            <a:extLst>
              <a:ext uri="{FF2B5EF4-FFF2-40B4-BE49-F238E27FC236}">
                <a16:creationId xmlns:a16="http://schemas.microsoft.com/office/drawing/2014/main" id="{BADF1B04-569C-4086-9998-368849247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3213100"/>
            <a:ext cx="7391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Associate          to the term       , where     is the length of the longest increasing subsequence starting at      ,  and       is the length of the longest decreasing subsequence starting at </a:t>
            </a:r>
          </a:p>
        </p:txBody>
      </p:sp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id="{373E38BB-704D-438A-912A-4FDB00367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3243263"/>
          <a:ext cx="762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r:id="rId9" imgW="520700" imgH="228600" progId="Equation.3">
                  <p:embed/>
                </p:oleObj>
              </mc:Choice>
              <mc:Fallback>
                <p:oleObj r:id="rId9" imgW="520700" imgH="228600" progId="Equation.3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373E38BB-704D-438A-912A-4FDB00367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243263"/>
                        <a:ext cx="762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>
            <a:extLst>
              <a:ext uri="{FF2B5EF4-FFF2-40B4-BE49-F238E27FC236}">
                <a16:creationId xmlns:a16="http://schemas.microsoft.com/office/drawing/2014/main" id="{EB090EFC-6FDC-49EE-9BD9-32D68CFB4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167063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r:id="rId11" imgW="177492" imgH="228204" progId="Equation.3">
                  <p:embed/>
                </p:oleObj>
              </mc:Choice>
              <mc:Fallback>
                <p:oleObj r:id="rId11" imgW="177492" imgH="228204" progId="Equation.3">
                  <p:embed/>
                  <p:pic>
                    <p:nvPicPr>
                      <p:cNvPr id="8196" name="Object 8">
                        <a:extLst>
                          <a:ext uri="{FF2B5EF4-FFF2-40B4-BE49-F238E27FC236}">
                            <a16:creationId xmlns:a16="http://schemas.microsoft.com/office/drawing/2014/main" id="{EB090EFC-6FDC-49EE-9BD9-32D68CFB4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167063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5828E44E-F45C-447B-8B3C-4E8D0F643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3167063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r:id="rId12" imgW="177492" imgH="228204" progId="Equation.3">
                  <p:embed/>
                </p:oleObj>
              </mc:Choice>
              <mc:Fallback>
                <p:oleObj r:id="rId12" imgW="177492" imgH="228204" progId="Equation.3">
                  <p:embed/>
                  <p:pic>
                    <p:nvPicPr>
                      <p:cNvPr id="8197" name="Object 9">
                        <a:extLst>
                          <a:ext uri="{FF2B5EF4-FFF2-40B4-BE49-F238E27FC236}">
                            <a16:creationId xmlns:a16="http://schemas.microsoft.com/office/drawing/2014/main" id="{5828E44E-F45C-447B-8B3C-4E8D0F643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167063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>
            <a:extLst>
              <a:ext uri="{FF2B5EF4-FFF2-40B4-BE49-F238E27FC236}">
                <a16:creationId xmlns:a16="http://schemas.microsoft.com/office/drawing/2014/main" id="{AD6B7BFB-8653-48FC-B98C-1447D23A0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35004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r:id="rId14" imgW="190500" imgH="228600" progId="Equation.3">
                  <p:embed/>
                </p:oleObj>
              </mc:Choice>
              <mc:Fallback>
                <p:oleObj r:id="rId14" imgW="190500" imgH="228600" progId="Equation.3">
                  <p:embed/>
                  <p:pic>
                    <p:nvPicPr>
                      <p:cNvPr id="8198" name="Object 10">
                        <a:extLst>
                          <a:ext uri="{FF2B5EF4-FFF2-40B4-BE49-F238E27FC236}">
                            <a16:creationId xmlns:a16="http://schemas.microsoft.com/office/drawing/2014/main" id="{AD6B7BFB-8653-48FC-B98C-1447D23A0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50043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77" name="Object 2">
            <a:extLst>
              <a:ext uri="{FF2B5EF4-FFF2-40B4-BE49-F238E27FC236}">
                <a16:creationId xmlns:a16="http://schemas.microsoft.com/office/drawing/2014/main" id="{F4242836-38E9-4125-BF0D-2062A288E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072063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r:id="rId16" imgW="647700" imgH="228600" progId="Equation.3">
                  <p:embed/>
                </p:oleObj>
              </mc:Choice>
              <mc:Fallback>
                <p:oleObj r:id="rId16" imgW="647700" imgH="228600" progId="Equation.3">
                  <p:embed/>
                  <p:pic>
                    <p:nvPicPr>
                      <p:cNvPr id="1832977" name="Object 2">
                        <a:extLst>
                          <a:ext uri="{FF2B5EF4-FFF2-40B4-BE49-F238E27FC236}">
                            <a16:creationId xmlns:a16="http://schemas.microsoft.com/office/drawing/2014/main" id="{F4242836-38E9-4125-BF0D-2062A288E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072063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78" name="Object 3">
            <a:extLst>
              <a:ext uri="{FF2B5EF4-FFF2-40B4-BE49-F238E27FC236}">
                <a16:creationId xmlns:a16="http://schemas.microsoft.com/office/drawing/2014/main" id="{A7965767-0A2F-433A-8250-2D513BA4B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072063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r:id="rId18" imgW="647700" imgH="228600" progId="Equation.3">
                  <p:embed/>
                </p:oleObj>
              </mc:Choice>
              <mc:Fallback>
                <p:oleObj r:id="rId18" imgW="647700" imgH="228600" progId="Equation.3">
                  <p:embed/>
                  <p:pic>
                    <p:nvPicPr>
                      <p:cNvPr id="1832978" name="Object 3">
                        <a:extLst>
                          <a:ext uri="{FF2B5EF4-FFF2-40B4-BE49-F238E27FC236}">
                            <a16:creationId xmlns:a16="http://schemas.microsoft.com/office/drawing/2014/main" id="{A7965767-0A2F-433A-8250-2D513BA4B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072063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23">
            <a:extLst>
              <a:ext uri="{FF2B5EF4-FFF2-40B4-BE49-F238E27FC236}">
                <a16:creationId xmlns:a16="http://schemas.microsoft.com/office/drawing/2014/main" id="{48E69BCA-21A2-46F6-96B8-2B1B5E74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73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graphicFrame>
        <p:nvGraphicFramePr>
          <p:cNvPr id="8201" name="Object 24">
            <a:extLst>
              <a:ext uri="{FF2B5EF4-FFF2-40B4-BE49-F238E27FC236}">
                <a16:creationId xmlns:a16="http://schemas.microsoft.com/office/drawing/2014/main" id="{82EF50DD-B8AA-4CB3-BA97-6C251CA3B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8063" y="3857625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r:id="rId20" imgW="177492" imgH="228204" progId="Equation.3">
                  <p:embed/>
                </p:oleObj>
              </mc:Choice>
              <mc:Fallback>
                <p:oleObj r:id="rId20" imgW="177492" imgH="228204" progId="Equation.3">
                  <p:embed/>
                  <p:pic>
                    <p:nvPicPr>
                      <p:cNvPr id="8201" name="Object 24">
                        <a:extLst>
                          <a:ext uri="{FF2B5EF4-FFF2-40B4-BE49-F238E27FC236}">
                            <a16:creationId xmlns:a16="http://schemas.microsoft.com/office/drawing/2014/main" id="{82EF50DD-B8AA-4CB3-BA97-6C251CA3B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3857625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2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32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3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83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63" grpId="0" autoUpdateAnimBg="0"/>
      <p:bldP spid="1832964" grpId="0" build="p" autoUpdateAnimBg="0"/>
      <p:bldP spid="1832965" grpId="0" autoUpdateAnimBg="0"/>
      <p:bldP spid="1832969" grpId="0" autoUpdateAnimBg="0"/>
      <p:bldP spid="82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9421FF84-A54A-4C00-ABC7-4551C3282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02ECFA-1C9F-4481-A195-D17E9F2AF66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F904BF9-2C8B-4BB5-A47F-0F8F6F25F8FC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285875"/>
            <a:ext cx="7239000" cy="1176338"/>
            <a:chOff x="432" y="624"/>
            <a:chExt cx="4560" cy="741"/>
          </a:xfrm>
        </p:grpSpPr>
        <p:sp>
          <p:nvSpPr>
            <p:cNvPr id="63507" name="Text Box 4">
              <a:extLst>
                <a:ext uri="{FF2B5EF4-FFF2-40B4-BE49-F238E27FC236}">
                  <a16:creationId xmlns:a16="http://schemas.microsoft.com/office/drawing/2014/main" id="{65218DC2-E6DD-41DF-B3BB-B44F76D7A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24"/>
              <a:ext cx="4560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Since there are         ,  By the pigeonhole principle, it follows that there exist terms</a:t>
              </a:r>
              <a:endPara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such that </a:t>
              </a:r>
            </a:p>
          </p:txBody>
        </p:sp>
        <p:graphicFrame>
          <p:nvGraphicFramePr>
            <p:cNvPr id="63508" name="Object 5">
              <a:extLst>
                <a:ext uri="{FF2B5EF4-FFF2-40B4-BE49-F238E27FC236}">
                  <a16:creationId xmlns:a16="http://schemas.microsoft.com/office/drawing/2014/main" id="{3DF3003A-327B-44E3-93B2-9D07AD6B08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5" y="644"/>
            <a:ext cx="58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1" name="公式" r:id="rId4" imgW="609336" imgH="241195" progId="Equation.3">
                    <p:embed/>
                  </p:oleObj>
                </mc:Choice>
                <mc:Fallback>
                  <p:oleObj name="公式" r:id="rId4" imgW="609336" imgH="241195" progId="Equation.3">
                    <p:embed/>
                    <p:pic>
                      <p:nvPicPr>
                        <p:cNvPr id="63508" name="Object 5">
                          <a:extLst>
                            <a:ext uri="{FF2B5EF4-FFF2-40B4-BE49-F238E27FC236}">
                              <a16:creationId xmlns:a16="http://schemas.microsoft.com/office/drawing/2014/main" id="{3DF3003A-327B-44E3-93B2-9D07AD6B08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644"/>
                          <a:ext cx="583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6">
              <a:extLst>
                <a:ext uri="{FF2B5EF4-FFF2-40B4-BE49-F238E27FC236}">
                  <a16:creationId xmlns:a16="http://schemas.microsoft.com/office/drawing/2014/main" id="{BFCA0B9A-AE2C-4B8C-A251-5D83418563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890"/>
            <a:ext cx="40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2" r:id="rId6" imgW="368300" imgH="241300" progId="Equation.3">
                    <p:embed/>
                  </p:oleObj>
                </mc:Choice>
                <mc:Fallback>
                  <p:oleObj r:id="rId6" imgW="368300" imgH="241300" progId="Equation.3">
                    <p:embed/>
                    <p:pic>
                      <p:nvPicPr>
                        <p:cNvPr id="63509" name="Object 6">
                          <a:extLst>
                            <a:ext uri="{FF2B5EF4-FFF2-40B4-BE49-F238E27FC236}">
                              <a16:creationId xmlns:a16="http://schemas.microsoft.com/office/drawing/2014/main" id="{BFCA0B9A-AE2C-4B8C-A251-5D83418563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890"/>
                          <a:ext cx="40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0" name="Object 7">
              <a:extLst>
                <a:ext uri="{FF2B5EF4-FFF2-40B4-BE49-F238E27FC236}">
                  <a16:creationId xmlns:a16="http://schemas.microsoft.com/office/drawing/2014/main" id="{3AADA491-79FC-4B41-811C-DD14E3957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5" y="914"/>
            <a:ext cx="10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3" name="公式" r:id="rId8" imgW="1104900" imgH="228600" progId="Equation.3">
                    <p:embed/>
                  </p:oleObj>
                </mc:Choice>
                <mc:Fallback>
                  <p:oleObj name="公式" r:id="rId8" imgW="1104900" imgH="228600" progId="Equation.3">
                    <p:embed/>
                    <p:pic>
                      <p:nvPicPr>
                        <p:cNvPr id="63510" name="Object 7">
                          <a:extLst>
                            <a:ext uri="{FF2B5EF4-FFF2-40B4-BE49-F238E27FC236}">
                              <a16:creationId xmlns:a16="http://schemas.microsoft.com/office/drawing/2014/main" id="{3AADA491-79FC-4B41-811C-DD14E39572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914"/>
                          <a:ext cx="10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1" name="Object 8">
              <a:extLst>
                <a:ext uri="{FF2B5EF4-FFF2-40B4-BE49-F238E27FC236}">
                  <a16:creationId xmlns:a16="http://schemas.microsoft.com/office/drawing/2014/main" id="{92C24A64-475C-4515-9011-3850BA4BF0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3" y="1126"/>
            <a:ext cx="10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4" r:id="rId10" imgW="1079500" imgH="241300" progId="Equation.3">
                    <p:embed/>
                  </p:oleObj>
                </mc:Choice>
                <mc:Fallback>
                  <p:oleObj r:id="rId10" imgW="1079500" imgH="241300" progId="Equation.3">
                    <p:embed/>
                    <p:pic>
                      <p:nvPicPr>
                        <p:cNvPr id="63511" name="Object 8">
                          <a:extLst>
                            <a:ext uri="{FF2B5EF4-FFF2-40B4-BE49-F238E27FC236}">
                              <a16:creationId xmlns:a16="http://schemas.microsoft.com/office/drawing/2014/main" id="{92C24A64-475C-4515-9011-3850BA4BF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1126"/>
                          <a:ext cx="10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3F801696-5E50-4485-A5C2-AE9396BD8D63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500313"/>
            <a:ext cx="7239000" cy="485775"/>
            <a:chOff x="480" y="1440"/>
            <a:chExt cx="4560" cy="306"/>
          </a:xfrm>
        </p:grpSpPr>
        <p:sp>
          <p:nvSpPr>
            <p:cNvPr id="63505" name="Text Box 10">
              <a:extLst>
                <a:ext uri="{FF2B5EF4-FFF2-40B4-BE49-F238E27FC236}">
                  <a16:creationId xmlns:a16="http://schemas.microsoft.com/office/drawing/2014/main" id="{7BA03B17-F10D-4601-85B1-BDB376EC7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Since </a:t>
              </a:r>
            </a:p>
          </p:txBody>
        </p:sp>
        <p:graphicFrame>
          <p:nvGraphicFramePr>
            <p:cNvPr id="63506" name="Object 4">
              <a:extLst>
                <a:ext uri="{FF2B5EF4-FFF2-40B4-BE49-F238E27FC236}">
                  <a16:creationId xmlns:a16="http://schemas.microsoft.com/office/drawing/2014/main" id="{B0913CE0-5FC5-4BC1-81C6-AFA43911BD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473"/>
            <a:ext cx="5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5" r:id="rId12" imgW="469696" imgH="241195" progId="Equation.3">
                    <p:embed/>
                  </p:oleObj>
                </mc:Choice>
                <mc:Fallback>
                  <p:oleObj r:id="rId12" imgW="469696" imgH="241195" progId="Equation.3">
                    <p:embed/>
                    <p:pic>
                      <p:nvPicPr>
                        <p:cNvPr id="63506" name="Object 4">
                          <a:extLst>
                            <a:ext uri="{FF2B5EF4-FFF2-40B4-BE49-F238E27FC236}">
                              <a16:creationId xmlns:a16="http://schemas.microsoft.com/office/drawing/2014/main" id="{B0913CE0-5FC5-4BC1-81C6-AFA43911BD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73"/>
                          <a:ext cx="53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FDE6EB32-8907-4358-83F7-E5A8650C0E10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000375"/>
            <a:ext cx="7239000" cy="863600"/>
            <a:chOff x="480" y="1920"/>
            <a:chExt cx="4560" cy="544"/>
          </a:xfrm>
        </p:grpSpPr>
        <p:sp>
          <p:nvSpPr>
            <p:cNvPr id="63503" name="Text Box 13">
              <a:extLst>
                <a:ext uri="{FF2B5EF4-FFF2-40B4-BE49-F238E27FC236}">
                  <a16:creationId xmlns:a16="http://schemas.microsoft.com/office/drawing/2014/main" id="{377241C3-37DD-455B-8320-B8B3099F5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20"/>
              <a:ext cx="4560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It follows that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aphicFrame>
          <p:nvGraphicFramePr>
            <p:cNvPr id="63504" name="Object 3">
              <a:extLst>
                <a:ext uri="{FF2B5EF4-FFF2-40B4-BE49-F238E27FC236}">
                  <a16:creationId xmlns:a16="http://schemas.microsoft.com/office/drawing/2014/main" id="{C6717212-17AF-46AB-B15D-7EF159B4E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192"/>
            <a:ext cx="5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6" r:id="rId14" imgW="469696" imgH="241195" progId="Equation.3">
                    <p:embed/>
                  </p:oleObj>
                </mc:Choice>
                <mc:Fallback>
                  <p:oleObj r:id="rId14" imgW="469696" imgH="241195" progId="Equation.3">
                    <p:embed/>
                    <p:pic>
                      <p:nvPicPr>
                        <p:cNvPr id="63504" name="Object 3">
                          <a:extLst>
                            <a:ext uri="{FF2B5EF4-FFF2-40B4-BE49-F238E27FC236}">
                              <a16:creationId xmlns:a16="http://schemas.microsoft.com/office/drawing/2014/main" id="{C6717212-17AF-46AB-B15D-7EF159B4EC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92"/>
                          <a:ext cx="53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F96F2F4B-C01E-4882-AA3F-997C942E6D2E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929063"/>
            <a:ext cx="7239000" cy="439737"/>
            <a:chOff x="521" y="2651"/>
            <a:chExt cx="4560" cy="277"/>
          </a:xfrm>
        </p:grpSpPr>
        <p:graphicFrame>
          <p:nvGraphicFramePr>
            <p:cNvPr id="63501" name="Object 2">
              <a:extLst>
                <a:ext uri="{FF2B5EF4-FFF2-40B4-BE49-F238E27FC236}">
                  <a16:creationId xmlns:a16="http://schemas.microsoft.com/office/drawing/2014/main" id="{B6CAC9CB-2843-45CD-933A-6AD200168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1" y="2651"/>
            <a:ext cx="53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7" r:id="rId16" imgW="469696" imgH="241195" progId="Equation.3">
                    <p:embed/>
                  </p:oleObj>
                </mc:Choice>
                <mc:Fallback>
                  <p:oleObj r:id="rId16" imgW="469696" imgH="241195" progId="Equation.3">
                    <p:embed/>
                    <p:pic>
                      <p:nvPicPr>
                        <p:cNvPr id="63501" name="Object 2">
                          <a:extLst>
                            <a:ext uri="{FF2B5EF4-FFF2-40B4-BE49-F238E27FC236}">
                              <a16:creationId xmlns:a16="http://schemas.microsoft.com/office/drawing/2014/main" id="{B6CAC9CB-2843-45CD-933A-6AD2001681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2651"/>
                          <a:ext cx="53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2" name="Text Box 17">
              <a:extLst>
                <a:ext uri="{FF2B5EF4-FFF2-40B4-BE49-F238E27FC236}">
                  <a16:creationId xmlns:a16="http://schemas.microsoft.com/office/drawing/2014/main" id="{18C74B80-7C5D-479F-AA14-4F6B12E0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59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(2) </a:t>
              </a:r>
              <a:endPara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495" name="Text Box 18">
            <a:extLst>
              <a:ext uri="{FF2B5EF4-FFF2-40B4-BE49-F238E27FC236}">
                <a16:creationId xmlns:a16="http://schemas.microsoft.com/office/drawing/2014/main" id="{2B7748CB-F477-4A4A-AD4E-9A2F7EF3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97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80247394-1F58-4712-88EF-C28812BC8314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714375"/>
            <a:ext cx="7239000" cy="500063"/>
            <a:chOff x="576" y="3774"/>
            <a:chExt cx="4560" cy="315"/>
          </a:xfrm>
        </p:grpSpPr>
        <p:sp>
          <p:nvSpPr>
            <p:cNvPr id="63498" name="Text Box 20">
              <a:extLst>
                <a:ext uri="{FF2B5EF4-FFF2-40B4-BE49-F238E27FC236}">
                  <a16:creationId xmlns:a16="http://schemas.microsoft.com/office/drawing/2014/main" id="{633C42CA-0DFF-4DF9-94EE-54A758F43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92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 there are                       pairs (           ), </a:t>
              </a:r>
            </a:p>
          </p:txBody>
        </p:sp>
        <p:graphicFrame>
          <p:nvGraphicFramePr>
            <p:cNvPr id="63499" name="Object 19">
              <a:extLst>
                <a:ext uri="{FF2B5EF4-FFF2-40B4-BE49-F238E27FC236}">
                  <a16:creationId xmlns:a16="http://schemas.microsoft.com/office/drawing/2014/main" id="{52EA50DF-AB17-48F7-B29F-1607F3653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8" y="3774"/>
            <a:ext cx="8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8" r:id="rId18" imgW="634449" imgH="203024" progId="Equation.3">
                    <p:embed/>
                  </p:oleObj>
                </mc:Choice>
                <mc:Fallback>
                  <p:oleObj r:id="rId18" imgW="634449" imgH="203024" progId="Equation.3">
                    <p:embed/>
                    <p:pic>
                      <p:nvPicPr>
                        <p:cNvPr id="63499" name="Object 19">
                          <a:extLst>
                            <a:ext uri="{FF2B5EF4-FFF2-40B4-BE49-F238E27FC236}">
                              <a16:creationId xmlns:a16="http://schemas.microsoft.com/office/drawing/2014/main" id="{52EA50DF-AB17-48F7-B29F-1607F3653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3774"/>
                          <a:ext cx="8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0" name="Object 20">
              <a:extLst>
                <a:ext uri="{FF2B5EF4-FFF2-40B4-BE49-F238E27FC236}">
                  <a16:creationId xmlns:a16="http://schemas.microsoft.com/office/drawing/2014/main" id="{46E19278-D74C-4EA1-8B3E-E505CE9CA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" y="3817"/>
            <a:ext cx="43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9" r:id="rId20" imgW="393871" imgH="228699" progId="Equation.3">
                    <p:embed/>
                  </p:oleObj>
                </mc:Choice>
                <mc:Fallback>
                  <p:oleObj r:id="rId20" imgW="393871" imgH="228699" progId="Equation.3">
                    <p:embed/>
                    <p:pic>
                      <p:nvPicPr>
                        <p:cNvPr id="63500" name="Object 20">
                          <a:extLst>
                            <a:ext uri="{FF2B5EF4-FFF2-40B4-BE49-F238E27FC236}">
                              <a16:creationId xmlns:a16="http://schemas.microsoft.com/office/drawing/2014/main" id="{46E19278-D74C-4EA1-8B3E-E505CE9CAA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3817"/>
                          <a:ext cx="43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7">
            <a:extLst>
              <a:ext uri="{FF2B5EF4-FFF2-40B4-BE49-F238E27FC236}">
                <a16:creationId xmlns:a16="http://schemas.microsoft.com/office/drawing/2014/main" id="{7E0A6B9A-C816-41CB-B7F2-FBE466D0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43438"/>
            <a:ext cx="7239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either case there is a contradiction.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4DDABA1A-7B8E-4400-BAFE-269C197849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A093C2-5366-4460-9B43-5BD5DC244BD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59" name="Text Box 3">
            <a:extLst>
              <a:ext uri="{FF2B5EF4-FFF2-40B4-BE49-F238E27FC236}">
                <a16:creationId xmlns:a16="http://schemas.microsoft.com/office/drawing/2014/main" id="{4821F295-A450-44C8-BFCC-CA896B9A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Assume that in a group of six people, each pair of individuals consists of two friends or two enemies. Show that there are either three mutual friends or three mutual enemies in the group.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37060" name="Text Box 4">
            <a:extLst>
              <a:ext uri="{FF2B5EF4-FFF2-40B4-BE49-F238E27FC236}">
                <a16:creationId xmlns:a16="http://schemas.microsoft.com/office/drawing/2014/main" id="{D26760A4-979A-49F1-A63A-874F9A727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5737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837061" name="Text Box 5">
            <a:extLst>
              <a:ext uri="{FF2B5EF4-FFF2-40B4-BE49-F238E27FC236}">
                <a16:creationId xmlns:a16="http://schemas.microsoft.com/office/drawing/2014/main" id="{5032EFDE-9EE7-42E6-B410-54714801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86063"/>
            <a:ext cx="72390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Take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into consideration. Of the five other people in the group, there are either three or more who are friends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or three or more who are enemies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.  This follows from the generalized pigeonhole principle.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0063FEA-2709-491A-89D9-C66BA3AFD0DA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2286000"/>
            <a:ext cx="7239000" cy="427038"/>
            <a:chOff x="480" y="576"/>
            <a:chExt cx="4560" cy="269"/>
          </a:xfrm>
        </p:grpSpPr>
        <p:sp>
          <p:nvSpPr>
            <p:cNvPr id="65550" name="Text Box 7">
              <a:extLst>
                <a:ext uri="{FF2B5EF4-FFF2-40B4-BE49-F238E27FC236}">
                  <a16:creationId xmlns:a16="http://schemas.microsoft.com/office/drawing/2014/main" id="{5311962D-CA33-42A1-BB00-45732E9E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576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the six people be </a:t>
              </a:r>
            </a:p>
          </p:txBody>
        </p:sp>
        <p:graphicFrame>
          <p:nvGraphicFramePr>
            <p:cNvPr id="65551" name="Object 6">
              <a:extLst>
                <a:ext uri="{FF2B5EF4-FFF2-40B4-BE49-F238E27FC236}">
                  <a16:creationId xmlns:a16="http://schemas.microsoft.com/office/drawing/2014/main" id="{6F908908-2103-4BE8-B234-3BB906864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606"/>
            <a:ext cx="12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7" r:id="rId5" imgW="1168400" imgH="228600" progId="Equation.3">
                    <p:embed/>
                  </p:oleObj>
                </mc:Choice>
                <mc:Fallback>
                  <p:oleObj r:id="rId5" imgW="1168400" imgH="228600" progId="Equation.3">
                    <p:embed/>
                    <p:pic>
                      <p:nvPicPr>
                        <p:cNvPr id="65551" name="Object 6">
                          <a:extLst>
                            <a:ext uri="{FF2B5EF4-FFF2-40B4-BE49-F238E27FC236}">
                              <a16:creationId xmlns:a16="http://schemas.microsoft.com/office/drawing/2014/main" id="{6F908908-2103-4BE8-B234-3BB9068649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06"/>
                          <a:ext cx="120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8F79A93C-61D1-45E1-A671-A0F2E1ADA168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852988"/>
            <a:ext cx="7239000" cy="468312"/>
            <a:chOff x="432" y="3264"/>
            <a:chExt cx="4560" cy="295"/>
          </a:xfrm>
        </p:grpSpPr>
        <p:graphicFrame>
          <p:nvGraphicFramePr>
            <p:cNvPr id="65548" name="Object 5">
              <a:extLst>
                <a:ext uri="{FF2B5EF4-FFF2-40B4-BE49-F238E27FC236}">
                  <a16:creationId xmlns:a16="http://schemas.microsoft.com/office/drawing/2014/main" id="{7D3345DE-5B08-4D57-81C3-151511A0C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276"/>
            <a:ext cx="297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8" r:id="rId7" imgW="2501900" imgH="241300" progId="Equation.3">
                    <p:embed/>
                  </p:oleObj>
                </mc:Choice>
                <mc:Fallback>
                  <p:oleObj r:id="rId7" imgW="2501900" imgH="241300" progId="Equation.3">
                    <p:embed/>
                    <p:pic>
                      <p:nvPicPr>
                        <p:cNvPr id="65548" name="Object 5">
                          <a:extLst>
                            <a:ext uri="{FF2B5EF4-FFF2-40B4-BE49-F238E27FC236}">
                              <a16:creationId xmlns:a16="http://schemas.microsoft.com/office/drawing/2014/main" id="{7D3345DE-5B08-4D57-81C3-151511A0CC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76"/>
                          <a:ext cx="297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9" name="Text Box 13">
              <a:extLst>
                <a:ext uri="{FF2B5EF4-FFF2-40B4-BE49-F238E27FC236}">
                  <a16:creationId xmlns:a16="http://schemas.microsoft.com/office/drawing/2014/main" id="{0640C08B-D31B-4F77-A869-E9E55104C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64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(2)  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AD2DDBEA-4B61-4EE1-99BB-9B72D89ECFBD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286250"/>
            <a:ext cx="7239000" cy="481013"/>
            <a:chOff x="384" y="2784"/>
            <a:chExt cx="4560" cy="303"/>
          </a:xfrm>
        </p:grpSpPr>
        <p:sp>
          <p:nvSpPr>
            <p:cNvPr id="65546" name="Text Box 15">
              <a:extLst>
                <a:ext uri="{FF2B5EF4-FFF2-40B4-BE49-F238E27FC236}">
                  <a16:creationId xmlns:a16="http://schemas.microsoft.com/office/drawing/2014/main" id="{1D68C945-BAA7-4C92-BF53-8A070CE76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(1)  </a:t>
              </a:r>
            </a:p>
          </p:txBody>
        </p:sp>
        <p:graphicFrame>
          <p:nvGraphicFramePr>
            <p:cNvPr id="65547" name="Object 4">
              <a:extLst>
                <a:ext uri="{FF2B5EF4-FFF2-40B4-BE49-F238E27FC236}">
                  <a16:creationId xmlns:a16="http://schemas.microsoft.com/office/drawing/2014/main" id="{A50934CF-2F1E-4225-BEC5-41CEF233DB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811"/>
            <a:ext cx="28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9" r:id="rId9" imgW="2438400" imgH="241300" progId="Equation.3">
                    <p:embed/>
                  </p:oleObj>
                </mc:Choice>
                <mc:Fallback>
                  <p:oleObj r:id="rId9" imgW="2438400" imgH="241300" progId="Equation.3">
                    <p:embed/>
                    <p:pic>
                      <p:nvPicPr>
                        <p:cNvPr id="65547" name="Object 4">
                          <a:extLst>
                            <a:ext uri="{FF2B5EF4-FFF2-40B4-BE49-F238E27FC236}">
                              <a16:creationId xmlns:a16="http://schemas.microsoft.com/office/drawing/2014/main" id="{A50934CF-2F1E-4225-BEC5-41CEF233DB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11"/>
                          <a:ext cx="28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5" name="Text Box 17">
            <a:extLst>
              <a:ext uri="{FF2B5EF4-FFF2-40B4-BE49-F238E27FC236}">
                <a16:creationId xmlns:a16="http://schemas.microsoft.com/office/drawing/2014/main" id="{0515BF59-4D0D-4243-8627-48FC2D70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73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autoUpdateAnimBg="0"/>
      <p:bldP spid="1837060" grpId="0" build="p" autoUpdateAnimBg="0"/>
      <p:bldP spid="18370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FBEA917C-4672-47F7-AE6F-EB3E2829B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E096C42-5DBA-40D5-9DCD-4B7E394216C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4315F1F0-61BE-417D-B614-D5679C5F2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2243" name="Text Box 3">
            <a:extLst>
              <a:ext uri="{FF2B5EF4-FFF2-40B4-BE49-F238E27FC236}">
                <a16:creationId xmlns:a16="http://schemas.microsoft.com/office/drawing/2014/main" id="{087D46A9-52D5-4CEE-AD42-0E9347E0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Ramsey number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n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02244" name="Text Box 4">
            <a:extLst>
              <a:ext uri="{FF2B5EF4-FFF2-40B4-BE49-F238E27FC236}">
                <a16:creationId xmlns:a16="http://schemas.microsoft.com/office/drawing/2014/main" id="{6635A1ED-CA28-45D9-8074-E86CF3F0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04900"/>
            <a:ext cx="78247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Ramsey number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where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positive integers greater than or equal to 2, denotes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number of people at a party so that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are either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mutual friends or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mutual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enemies, assuming that every pair of people at the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party are friends or enemies.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autoUpdateAnimBg="0"/>
      <p:bldP spid="1802244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3F04F7A5-A3ED-4DC6-A41A-D6960D736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1973A7-EA7F-4B61-83EE-3D02E687681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B10B2CDC-3688-4228-80E9-6CF07CE3B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571625"/>
            <a:ext cx="6781800" cy="323165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6)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2, 40, 44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0, 38, 42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60743F7D-BEC6-40AA-9FBB-FF3D4C67E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9072545-C36F-4B7D-9266-C7219813369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162" name="Text Box 2">
            <a:extLst>
              <a:ext uri="{FF2B5EF4-FFF2-40B4-BE49-F238E27FC236}">
                <a16:creationId xmlns:a16="http://schemas.microsoft.com/office/drawing/2014/main" id="{0D2B2743-0144-44D0-ACE6-D369F1D4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884163" name="Text Box 3">
            <a:extLst>
              <a:ext uri="{FF2B5EF4-FFF2-40B4-BE49-F238E27FC236}">
                <a16:creationId xmlns:a16="http://schemas.microsoft.com/office/drawing/2014/main" id="{1AF50DE5-77F7-4E78-BEFF-15C9A373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  <p:extLst>
      <p:ext uri="{BB962C8B-B14F-4D97-AF65-F5344CB8AC3E}">
        <p14:creationId xmlns:p14="http://schemas.microsoft.com/office/powerpoint/2010/main" val="6883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ACAE3F6F-CAE9-4B5E-8BA1-E33D5E697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293353-7446-48C0-B643-12878B79CFE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06" name="Text Box 6">
            <a:extLst>
              <a:ext uri="{FF2B5EF4-FFF2-40B4-BE49-F238E27FC236}">
                <a16:creationId xmlns:a16="http://schemas.microsoft.com/office/drawing/2014/main" id="{3F89E2A1-A382-437B-94A3-1E16EAC0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Permutations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148" name="Line 7">
            <a:extLst>
              <a:ext uri="{FF2B5EF4-FFF2-40B4-BE49-F238E27FC236}">
                <a16:creationId xmlns:a16="http://schemas.microsoft.com/office/drawing/2014/main" id="{B0984FDC-C9E6-4529-906D-135D8C700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" y="952500"/>
            <a:ext cx="2159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 Box 9">
            <a:extLst>
              <a:ext uri="{FF2B5EF4-FFF2-40B4-BE49-F238E27FC236}">
                <a16:creationId xmlns:a16="http://schemas.microsoft.com/office/drawing/2014/main" id="{E614F2D0-2C18-4C1A-A76E-53880E83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  <p:sp>
        <p:nvSpPr>
          <p:cNvPr id="6150" name="Text Box 3">
            <a:extLst>
              <a:ext uri="{FF2B5EF4-FFF2-40B4-BE49-F238E27FC236}">
                <a16:creationId xmlns:a16="http://schemas.microsoft.com/office/drawing/2014/main" id="{895564D1-BCAF-4CAF-97D4-71DAF6A0F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38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permutation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a set of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distinct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objects is an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arrangement of these objects.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r-permutation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ordered arrangement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 of a set.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151" name="Text Box 4">
            <a:extLst>
              <a:ext uri="{FF2B5EF4-FFF2-40B4-BE49-F238E27FC236}">
                <a16:creationId xmlns:a16="http://schemas.microsoft.com/office/drawing/2014/main" id="{A8DEE350-F33B-421C-841B-61BC5C980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8337625-0BC6-4B0F-98B9-84F2BFDE0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0010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 example,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57200" indent="-457200" algn="just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      In how many ways can we select three students from a group of five students to stand in line for a picture?</a:t>
            </a:r>
          </a:p>
          <a:p>
            <a:pPr marL="457200" indent="-457200" algn="ctr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en-US" sz="2200" dirty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22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200" dirty="0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B5CC11BF-7590-426E-A705-DDC73B04F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86250" y="6400800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3E1CA7D-34EC-41CC-8005-252FA9C9A68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53" name="AutoShape 5">
            <a:extLst>
              <a:ext uri="{FF2B5EF4-FFF2-40B4-BE49-F238E27FC236}">
                <a16:creationId xmlns:a16="http://schemas.microsoft.com/office/drawing/2014/main" id="{C14C1CA7-A0A9-4B01-BC42-416110BB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42938"/>
            <a:ext cx="7935912" cy="1460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【Theorem 1】 The number 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-permutations of a set with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distinct elements is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-1)(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-2)…(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3B7A90D-F1D1-4A83-AAA0-4F807010B366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2319338"/>
            <a:ext cx="8001000" cy="981075"/>
            <a:chOff x="336" y="864"/>
            <a:chExt cx="5040" cy="3983"/>
          </a:xfrm>
        </p:grpSpPr>
        <p:sp>
          <p:nvSpPr>
            <p:cNvPr id="8200" name="Text Box 7">
              <a:extLst>
                <a:ext uri="{FF2B5EF4-FFF2-40B4-BE49-F238E27FC236}">
                  <a16:creationId xmlns:a16="http://schemas.microsoft.com/office/drawing/2014/main" id="{8D703036-4FFC-4280-9A00-6877DC57D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6"/>
              <a:ext cx="4944" cy="3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66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Proof:</a:t>
              </a:r>
              <a:r>
                <a:rPr kumimoji="1"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Using the product rule.</a:t>
              </a:r>
              <a:r>
                <a:rPr kumimoji="1"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4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</a:t>
              </a:r>
            </a:p>
          </p:txBody>
        </p:sp>
        <p:sp>
          <p:nvSpPr>
            <p:cNvPr id="8201" name="AutoShape 8">
              <a:extLst>
                <a:ext uri="{FF2B5EF4-FFF2-40B4-BE49-F238E27FC236}">
                  <a16:creationId xmlns:a16="http://schemas.microsoft.com/office/drawing/2014/main" id="{484C74C0-D869-4090-B398-9E7FF79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845257" name="Text Box 9">
            <a:extLst>
              <a:ext uri="{FF2B5EF4-FFF2-40B4-BE49-F238E27FC236}">
                <a16:creationId xmlns:a16="http://schemas.microsoft.com/office/drawing/2014/main" id="{F57961AA-7D11-4CB5-8496-75CF00C8A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309938"/>
            <a:ext cx="838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particular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!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0) = 1 </a:t>
            </a:r>
          </a:p>
        </p:txBody>
      </p:sp>
      <p:graphicFrame>
        <p:nvGraphicFramePr>
          <p:cNvPr id="1845258" name="Object 10">
            <a:extLst>
              <a:ext uri="{FF2B5EF4-FFF2-40B4-BE49-F238E27FC236}">
                <a16:creationId xmlns:a16="http://schemas.microsoft.com/office/drawing/2014/main" id="{4DCE1635-F8F5-4A5B-A5A3-8501BFE16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9638" y="1298575"/>
          <a:ext cx="1152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5" imgW="609600" imgH="419100" progId="Equation.3">
                  <p:embed/>
                </p:oleObj>
              </mc:Choice>
              <mc:Fallback>
                <p:oleObj name="公式" r:id="rId5" imgW="609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298575"/>
                        <a:ext cx="11525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1">
            <a:extLst>
              <a:ext uri="{FF2B5EF4-FFF2-40B4-BE49-F238E27FC236}">
                <a16:creationId xmlns:a16="http://schemas.microsoft.com/office/drawing/2014/main" id="{D4E8CAAF-122D-4B49-91AE-F104E3D58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5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53" grpId="0" animBg="1" autoUpdateAnimBg="0"/>
      <p:bldP spid="184525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6F914D77-BE4B-4A60-AD30-9C81E0EFA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D45EA55-D495-4D2C-8B41-F03169DA5FB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0195" name="Text Box 3">
            <a:extLst>
              <a:ext uri="{FF2B5EF4-FFF2-40B4-BE49-F238E27FC236}">
                <a16:creationId xmlns:a16="http://schemas.microsoft.com/office/drawing/2014/main" id="{8675ABC1-0A93-4989-B5C7-6DF87193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76517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Introduction 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59F9D038-5C79-4561-AC2A-C225C4AE5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8" y="1182688"/>
            <a:ext cx="16192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8F77AD9E-9A5D-4839-9EF2-273391E60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43025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The pigeonhole principle states that if there are more pigeons than pigeonholes, then there must be at least one pigeonhole with at least two pigeons in it.</a:t>
            </a: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A2B9F0C6-67FE-4471-85FF-0E52F673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76538"/>
            <a:ext cx="7989887" cy="171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1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Pigeonhole Principle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 or more objects are placed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boxes, then there is at least one box containing two or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more of the objects. </a:t>
            </a: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5AE1C335-0460-47C7-ADF1-505AAC8CF7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95738" y="4205288"/>
            <a:ext cx="4876800" cy="1295400"/>
          </a:xfrm>
          <a:prstGeom prst="cloudCallout">
            <a:avLst>
              <a:gd name="adj1" fmla="val -59574"/>
              <a:gd name="adj2" fmla="val 123282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It is also called</a:t>
            </a:r>
          </a:p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Dirichlet Drawer Principle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EFAFC84-3150-4F6B-B1BE-09EFD9B8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B38DA96A-5E1C-4A44-9C01-058C97A0E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C8CBA2-6798-40EE-BE97-FFD075D6229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299" name="Text Box 3">
            <a:extLst>
              <a:ext uri="{FF2B5EF4-FFF2-40B4-BE49-F238E27FC236}">
                <a16:creationId xmlns:a16="http://schemas.microsoft.com/office/drawing/2014/main" id="{B9994192-38B0-4B1B-A892-39A669B1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71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9CAE55C-08DB-44EE-9F70-27DB02919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7301" name="Text Box 5">
            <a:extLst>
              <a:ext uri="{FF2B5EF4-FFF2-40B4-BE49-F238E27FC236}">
                <a16:creationId xmlns:a16="http://schemas.microsoft.com/office/drawing/2014/main" id="{8B13CFBA-D5FD-458E-B8D9-59AB5001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793875"/>
            <a:ext cx="8713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f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injection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-permutation of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7302" name="Text Box 6">
            <a:extLst>
              <a:ext uri="{FF2B5EF4-FFF2-40B4-BE49-F238E27FC236}">
                <a16:creationId xmlns:a16="http://schemas.microsoft.com/office/drawing/2014/main" id="{DA24A3CA-3E6D-4422-B542-FC8EFC4E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0908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7303" name="Text Box 7">
            <a:extLst>
              <a:ext uri="{FF2B5EF4-FFF2-40B4-BE49-F238E27FC236}">
                <a16:creationId xmlns:a16="http://schemas.microsoft.com/office/drawing/2014/main" id="{862B95C9-07BD-4855-848E-489190F22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7814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order the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304" name="Text Box 8">
            <a:extLst>
              <a:ext uri="{FF2B5EF4-FFF2-40B4-BE49-F238E27FC236}">
                <a16:creationId xmlns:a16="http://schemas.microsoft.com/office/drawing/2014/main" id="{880E8FA9-2568-4B7B-8285-A2583AF5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44157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injections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5F0AE004-24C8-43A4-8F39-14C64E44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E1483EB2-18DD-4338-BFF0-321D287C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D492D3B7-5FFF-4270-8355-11DE32B33789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232275"/>
            <a:ext cx="8153400" cy="539750"/>
            <a:chOff x="384" y="2444"/>
            <a:chExt cx="5136" cy="340"/>
          </a:xfrm>
        </p:grpSpPr>
        <p:graphicFrame>
          <p:nvGraphicFramePr>
            <p:cNvPr id="10261" name="Object 12">
              <a:extLst>
                <a:ext uri="{FF2B5EF4-FFF2-40B4-BE49-F238E27FC236}">
                  <a16:creationId xmlns:a16="http://schemas.microsoft.com/office/drawing/2014/main" id="{0AF7ECBC-550A-4B39-B064-501611B82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444"/>
            <a:ext cx="22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Microsoft 公式 3.0" r:id="rId5" imgW="139579" imgH="215713" progId="Equation.3">
                    <p:embed/>
                  </p:oleObj>
                </mc:Choice>
                <mc:Fallback>
                  <p:oleObj name="Microsoft 公式 3.0" r:id="rId5" imgW="139579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44"/>
                          <a:ext cx="22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Text Box 13">
              <a:extLst>
                <a:ext uri="{FF2B5EF4-FFF2-40B4-BE49-F238E27FC236}">
                  <a16:creationId xmlns:a16="http://schemas.microsoft.com/office/drawing/2014/main" id="{EFBE2ABB-52CD-4497-9E93-52727C790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48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There are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ways to choose the image of     ,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00CAE6CB-2E50-4036-96FA-64C0974E5302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619625"/>
            <a:ext cx="8153400" cy="565150"/>
            <a:chOff x="384" y="2688"/>
            <a:chExt cx="5136" cy="356"/>
          </a:xfrm>
        </p:grpSpPr>
        <p:graphicFrame>
          <p:nvGraphicFramePr>
            <p:cNvPr id="10259" name="Object 15">
              <a:extLst>
                <a:ext uri="{FF2B5EF4-FFF2-40B4-BE49-F238E27FC236}">
                  <a16:creationId xmlns:a16="http://schemas.microsoft.com/office/drawing/2014/main" id="{32C6E53A-EA35-43BD-B681-D736C29419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703"/>
            <a:ext cx="25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Microsoft 公式 3.0" r:id="rId7" imgW="164885" imgH="215619" progId="Equation.3">
                    <p:embed/>
                  </p:oleObj>
                </mc:Choice>
                <mc:Fallback>
                  <p:oleObj name="Microsoft 公式 3.0" r:id="rId7" imgW="164885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03"/>
                          <a:ext cx="25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16">
              <a:extLst>
                <a:ext uri="{FF2B5EF4-FFF2-40B4-BE49-F238E27FC236}">
                  <a16:creationId xmlns:a16="http://schemas.microsoft.com/office/drawing/2014/main" id="{02B40BD9-5F45-435D-B6C3-CD999F944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- 1 ways to choose the image of      ,</a:t>
              </a:r>
            </a:p>
          </p:txBody>
        </p:sp>
      </p:grpSp>
      <p:sp>
        <p:nvSpPr>
          <p:cNvPr id="1847313" name="Text Box 17">
            <a:extLst>
              <a:ext uri="{FF2B5EF4-FFF2-40B4-BE49-F238E27FC236}">
                <a16:creationId xmlns:a16="http://schemas.microsoft.com/office/drawing/2014/main" id="{5EFF896C-793B-4158-90C8-B6F4E5BE7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5153025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so forth.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BAC29D4C-6E54-4E06-869B-54A8D0E10004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131888"/>
            <a:ext cx="6551613" cy="477837"/>
            <a:chOff x="295" y="836"/>
            <a:chExt cx="4127" cy="301"/>
          </a:xfrm>
        </p:grpSpPr>
        <p:sp>
          <p:nvSpPr>
            <p:cNvPr id="10256" name="Text Box 19">
              <a:extLst>
                <a:ext uri="{FF2B5EF4-FFF2-40B4-BE49-F238E27FC236}">
                  <a16:creationId xmlns:a16="http://schemas.microsoft.com/office/drawing/2014/main" id="{4C86BCC4-49DF-499E-BE70-3AD996B41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36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257" name="Object 20">
              <a:extLst>
                <a:ext uri="{FF2B5EF4-FFF2-40B4-BE49-F238E27FC236}">
                  <a16:creationId xmlns:a16="http://schemas.microsoft.com/office/drawing/2014/main" id="{F2110990-D4F4-4C27-8104-93F1591600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845"/>
            <a:ext cx="140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公式" r:id="rId9" imgW="1040948" imgH="215806" progId="Equation.3">
                    <p:embed/>
                  </p:oleObj>
                </mc:Choice>
                <mc:Fallback>
                  <p:oleObj name="公式" r:id="rId9" imgW="1040948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45"/>
                          <a:ext cx="140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1">
              <a:extLst>
                <a:ext uri="{FF2B5EF4-FFF2-40B4-BE49-F238E27FC236}">
                  <a16:creationId xmlns:a16="http://schemas.microsoft.com/office/drawing/2014/main" id="{ED3ADF71-493C-42E1-8FA8-80F6678D0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863"/>
            <a:ext cx="13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公式" r:id="rId11" imgW="1130300" imgH="228600" progId="Equation.3">
                    <p:embed/>
                  </p:oleObj>
                </mc:Choice>
                <mc:Fallback>
                  <p:oleObj name="公式" r:id="rId11" imgW="11303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863"/>
                          <a:ext cx="13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5" name="Text Box 22">
            <a:extLst>
              <a:ext uri="{FF2B5EF4-FFF2-40B4-BE49-F238E27FC236}">
                <a16:creationId xmlns:a16="http://schemas.microsoft.com/office/drawing/2014/main" id="{4A4129B4-2E4D-440E-A74B-014BDAD5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7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7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7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7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4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299" grpId="0" autoUpdateAnimBg="0"/>
      <p:bldP spid="1847301" grpId="0" autoUpdateAnimBg="0"/>
      <p:bldP spid="1847302" grpId="0" autoUpdateAnimBg="0"/>
      <p:bldP spid="1847303" grpId="0" build="p" autoUpdateAnimBg="0"/>
      <p:bldP spid="1847304" grpId="0" autoUpdateAnimBg="0"/>
      <p:bldP spid="184731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6E5A5DF-1648-4C39-97E8-B388A8044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97685F-5FF6-411F-8824-C80BFE03295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347" name="Text Box 3">
            <a:extLst>
              <a:ext uri="{FF2B5EF4-FFF2-40B4-BE49-F238E27FC236}">
                <a16:creationId xmlns:a16="http://schemas.microsoft.com/office/drawing/2014/main" id="{B5C2736B-6F1B-42A2-BA35-6CB81924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Combinations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972B6BD2-DCDC-41E7-B3C7-324FE6036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38238"/>
            <a:ext cx="2187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F765C13-64D6-474C-9F1E-05028F91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r-combination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elements of a set is an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selection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 from the set.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3EDDB5EC-94BD-4F29-9242-B1CA3B66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-combination is simply a subset of the set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FA20512-5250-4287-92E9-21068C28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399B73D2-4CE8-4B2D-BB2E-39EDD45D6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3711ED9C-2686-4BEF-96CA-2A2141F9A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838450"/>
          <a:ext cx="14017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4" imgW="838200" imgH="457200" progId="Equation.3">
                  <p:embed/>
                </p:oleObj>
              </mc:Choice>
              <mc:Fallback>
                <p:oleObj name="公式" r:id="rId4" imgW="838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38450"/>
                        <a:ext cx="14017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355" name="AutoShape 11">
            <a:extLst>
              <a:ext uri="{FF2B5EF4-FFF2-40B4-BE49-F238E27FC236}">
                <a16:creationId xmlns:a16="http://schemas.microsoft.com/office/drawing/2014/main" id="{15DECCED-84E5-4618-93A5-712B82B4B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71800"/>
            <a:ext cx="3429000" cy="609600"/>
          </a:xfrm>
          <a:prstGeom prst="cloudCallout">
            <a:avLst>
              <a:gd name="adj1" fmla="val -63148"/>
              <a:gd name="adj2" fmla="val -16667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Binomial coefficient</a:t>
            </a:r>
          </a:p>
        </p:txBody>
      </p:sp>
      <p:sp>
        <p:nvSpPr>
          <p:cNvPr id="12299" name="Text Box 13">
            <a:extLst>
              <a:ext uri="{FF2B5EF4-FFF2-40B4-BE49-F238E27FC236}">
                <a16:creationId xmlns:a16="http://schemas.microsoft.com/office/drawing/2014/main" id="{9E74E62B-5176-4946-BBA8-F6CED726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7597B6E9-637E-4063-A74F-397A5DE7D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037191-C1EB-4B67-956B-EC9B5553FC9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2AEEAD3F-EB92-41FE-AF12-C9F39AF1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4340" name="AutoShape 10">
            <a:extLst>
              <a:ext uri="{FF2B5EF4-FFF2-40B4-BE49-F238E27FC236}">
                <a16:creationId xmlns:a16="http://schemas.microsoft.com/office/drawing/2014/main" id="{E499960C-CC78-41DC-9B90-10AD0704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785813"/>
            <a:ext cx="8143875" cy="3000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2】 The number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-combination of a set with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an integer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with 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equals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-1)(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-2)…(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14341" name="Text Box 13">
            <a:extLst>
              <a:ext uri="{FF2B5EF4-FFF2-40B4-BE49-F238E27FC236}">
                <a16:creationId xmlns:a16="http://schemas.microsoft.com/office/drawing/2014/main" id="{8885E739-8949-4AEE-BC2B-71E978633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504E04E2-03A7-4768-A540-36BA5481A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286000"/>
          <a:ext cx="1209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4" imgW="723586" imgH="418918" progId="Equation.3">
                  <p:embed/>
                </p:oleObj>
              </mc:Choice>
              <mc:Fallback>
                <p:oleObj name="公式" r:id="rId4" imgW="723586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286000"/>
                        <a:ext cx="12096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47BEE27D-48B3-48B2-B4CF-2F569E13D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330129-09AE-44DE-9A89-48C5BAEE07B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43" name="Text Box 3">
            <a:extLst>
              <a:ext uri="{FF2B5EF4-FFF2-40B4-BE49-F238E27FC236}">
                <a16:creationId xmlns:a16="http://schemas.microsoft.com/office/drawing/2014/main" id="{6EA833CF-B5F5-4C27-8735-9C258119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 </a:t>
            </a:r>
          </a:p>
        </p:txBody>
      </p:sp>
      <p:sp>
        <p:nvSpPr>
          <p:cNvPr id="1853444" name="Text Box 4">
            <a:extLst>
              <a:ext uri="{FF2B5EF4-FFF2-40B4-BE49-F238E27FC236}">
                <a16:creationId xmlns:a16="http://schemas.microsoft.com/office/drawing/2014/main" id="{625236C1-8AD7-44B3-A522-D3B4EFCF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is the function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the image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1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r-combination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| {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=|{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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(a)=1}|}|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D9C6539-07A5-4F39-BECA-26BE7626D43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66850"/>
            <a:ext cx="7696200" cy="484188"/>
            <a:chOff x="336" y="924"/>
            <a:chExt cx="4848" cy="305"/>
          </a:xfrm>
        </p:grpSpPr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C4CF643-075F-4ACD-BE8F-F1EB599E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2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kumimoji="1" lang="en-US" altLang="zh-CN" i="1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={0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1}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6392" name="Object 7">
              <a:extLst>
                <a:ext uri="{FF2B5EF4-FFF2-40B4-BE49-F238E27FC236}">
                  <a16:creationId xmlns:a16="http://schemas.microsoft.com/office/drawing/2014/main" id="{6500F081-B176-453D-BB60-8B4190E8D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957"/>
            <a:ext cx="13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公式" r:id="rId5" imgW="1130300" imgH="228600" progId="Equation.3">
                    <p:embed/>
                  </p:oleObj>
                </mc:Choice>
                <mc:Fallback>
                  <p:oleObj name="公式" r:id="rId5" imgW="1130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957"/>
                          <a:ext cx="13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0" name="Text Box 8">
            <a:extLst>
              <a:ext uri="{FF2B5EF4-FFF2-40B4-BE49-F238E27FC236}">
                <a16:creationId xmlns:a16="http://schemas.microsoft.com/office/drawing/2014/main" id="{08B3C7B4-C694-4DD6-9A68-72AF1D86E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5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 autoUpdateAnimBg="0"/>
      <p:bldP spid="185344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2006F03F-9EBD-48DE-AE62-EE20DCB07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F7B47A-7D96-472B-81DE-61709B9E418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C4CB1E22-432B-46E9-AC52-AA9922BE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6106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soccer club has 8 female and 7 male members. For today</a:t>
            </a: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match, how many possible configurations are there?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coach wants to have 6 female and 5 male players on the grass. 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coach wants to have 11 players with at most 5 male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players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on the grass.</a:t>
            </a:r>
          </a:p>
        </p:txBody>
      </p:sp>
      <p:sp>
        <p:nvSpPr>
          <p:cNvPr id="1851395" name="Text Box 3">
            <a:extLst>
              <a:ext uri="{FF2B5EF4-FFF2-40B4-BE49-F238E27FC236}">
                <a16:creationId xmlns:a16="http://schemas.microsoft.com/office/drawing/2014/main" id="{F7F5054A-9B44-42E4-B5C4-DE64401A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86063"/>
            <a:ext cx="7772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buFontTx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C(8, 6) • C(7, 5)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 8!/(6!2!) • 7!/(5!2!)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 28 • 21 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 588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C(8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6)C(7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5)+C(8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7)C(7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4)+C(8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8) C(7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3)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7289A068-4AE1-4170-8A32-0C0E4DBBA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583979DA-F1A1-4108-B2C3-AED40AF06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5399A6-31ED-47CE-B4CC-3966650EC1A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5491" name="AutoShape 3">
            <a:extLst>
              <a:ext uri="{FF2B5EF4-FFF2-40B4-BE49-F238E27FC236}">
                <a16:creationId xmlns:a16="http://schemas.microsoft.com/office/drawing/2014/main" id="{D66C97B1-152B-428F-85AB-78434F42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5175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 】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combination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corollary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55492" name="Text Box 4">
            <a:extLst>
              <a:ext uri="{FF2B5EF4-FFF2-40B4-BE49-F238E27FC236}">
                <a16:creationId xmlns:a16="http://schemas.microsoft.com/office/drawing/2014/main" id="{D4B874CC-B048-4E01-A50D-0DAB29DD1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80772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Using theorem 2</a:t>
            </a:r>
          </a:p>
        </p:txBody>
      </p:sp>
      <p:sp>
        <p:nvSpPr>
          <p:cNvPr id="1855493" name="Text Box 5">
            <a:extLst>
              <a:ext uri="{FF2B5EF4-FFF2-40B4-BE49-F238E27FC236}">
                <a16:creationId xmlns:a16="http://schemas.microsoft.com/office/drawing/2014/main" id="{FE81BC43-2142-4098-878A-27C29872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571875"/>
            <a:ext cx="82089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Using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combinatorial proof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1855494" name="Object 6">
            <a:extLst>
              <a:ext uri="{FF2B5EF4-FFF2-40B4-BE49-F238E27FC236}">
                <a16:creationId xmlns:a16="http://schemas.microsoft.com/office/drawing/2014/main" id="{E8DCC5C6-EFBC-4CA2-A749-9F5B4C642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2714625"/>
          <a:ext cx="19526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1168400" imgH="419100" progId="Equation.3">
                  <p:embed/>
                </p:oleObj>
              </mc:Choice>
              <mc:Fallback>
                <p:oleObj name="公式" r:id="rId5" imgW="1168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714625"/>
                        <a:ext cx="19526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>
            <a:extLst>
              <a:ext uri="{FF2B5EF4-FFF2-40B4-BE49-F238E27FC236}">
                <a16:creationId xmlns:a16="http://schemas.microsoft.com/office/drawing/2014/main" id="{5D67A9A3-C3D3-4D1A-8D31-B9EEE03E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5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491" grpId="0" animBg="1" autoUpdateAnimBg="0"/>
      <p:bldP spid="1855492" grpId="0" build="p" autoUpdateAnimBg="0"/>
      <p:bldP spid="185549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D8BB35F-34DF-4DC8-B371-026CB42D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7239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Combinatorial Proofs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531" name="Line 4">
            <a:extLst>
              <a:ext uri="{FF2B5EF4-FFF2-40B4-BE49-F238E27FC236}">
                <a16:creationId xmlns:a16="http://schemas.microsoft.com/office/drawing/2014/main" id="{6616C080-EF2B-47DC-BF6A-34F50C37F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38238"/>
            <a:ext cx="3098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A6BD57-7EF0-4F27-A564-388BD26EDA75}"/>
              </a:ext>
            </a:extLst>
          </p:cNvPr>
          <p:cNvSpPr/>
          <p:nvPr/>
        </p:nvSpPr>
        <p:spPr>
          <a:xfrm>
            <a:off x="466725" y="1341438"/>
            <a:ext cx="8066088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【Definition】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combinatorial proof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of an identity is a proof that  uses one of the following methods.</a:t>
            </a:r>
          </a:p>
          <a:p>
            <a:pPr eaLnBrk="1" hangingPunct="1">
              <a:defRPr/>
            </a:pPr>
            <a:endParaRPr kumimoji="1"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double counting proof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uses counting arguments to prove that both sides of an identity count the same objects, but in different ways.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bijective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proof 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shows  that there is a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bijection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between the sets of objects counted by the two sides of the identity.</a:t>
            </a:r>
          </a:p>
          <a:p>
            <a:pPr eaLnBrk="1" hangingPunct="1">
              <a:defRPr/>
            </a:pPr>
            <a:endParaRPr kumimoji="1"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dirty="0">
              <a:latin typeface="Arial" charset="0"/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63A3D084-F033-4F17-9450-FCB77879E39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0" y="2133600"/>
            <a:ext cx="8820150" cy="5005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Font typeface="Monotype Sorts" pitchFamily="2" charset="2"/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Bijective Proof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Suppose that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set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elements. The function that maps a subset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     is a bijection between the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and the subsets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CN" sz="2400" b="1" i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elements. Since there is a bijection between the two sets, they must have the same number of elements.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lvl="1" indent="0">
              <a:buFont typeface="Monotype Sorts" pitchFamily="2" charset="2"/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Counting Proof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By definition the number of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is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). Each subset A of S can also be described by specifying which elements are not in A, i.e., those which are  in     . Since the complement of a subset of S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has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elements, there are also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</a:p>
        </p:txBody>
      </p:sp>
      <p:pic>
        <p:nvPicPr>
          <p:cNvPr id="23555" name="Picture 10" descr="addin_tmp.png">
            <a:extLst>
              <a:ext uri="{FF2B5EF4-FFF2-40B4-BE49-F238E27FC236}">
                <a16:creationId xmlns:a16="http://schemas.microsoft.com/office/drawing/2014/main" id="{E0DDFFE4-4AF7-44AF-9453-F264A0FF43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257800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3" descr="addin_tmp.png">
            <a:extLst>
              <a:ext uri="{FF2B5EF4-FFF2-40B4-BE49-F238E27FC236}">
                <a16:creationId xmlns:a16="http://schemas.microsoft.com/office/drawing/2014/main" id="{D8C1F9C9-7621-45F9-911A-983D9873EB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593975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3">
            <a:extLst>
              <a:ext uri="{FF2B5EF4-FFF2-40B4-BE49-F238E27FC236}">
                <a16:creationId xmlns:a16="http://schemas.microsoft.com/office/drawing/2014/main" id="{ACF8E2B3-55E1-4FEC-BAA5-E93DA461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620713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 】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combination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corollary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09816B86-E04A-4F61-926C-8496B6548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70F302-2024-487E-9B16-F952721FAB8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6F406D1F-F5E4-4C72-BA00-14160BB9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6781800" cy="32305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6)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 6.3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20, 44, 46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 6.3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20, 42, 44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94E21B93-4598-4134-BBAB-7BB48AC09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A84942-61B8-40BA-A5F3-1979D9A2D54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6210" name="Text Box 2">
            <a:extLst>
              <a:ext uri="{FF2B5EF4-FFF2-40B4-BE49-F238E27FC236}">
                <a16:creationId xmlns:a16="http://schemas.microsoft.com/office/drawing/2014/main" id="{0F71CB5E-0F49-449A-9602-B1D52F4A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886211" name="Text Box 3">
            <a:extLst>
              <a:ext uri="{FF2B5EF4-FFF2-40B4-BE49-F238E27FC236}">
                <a16:creationId xmlns:a16="http://schemas.microsoft.com/office/drawing/2014/main" id="{5A170E86-5DB6-4D10-B6D7-91A2EC47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6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2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A2F77FBB-AEB1-4841-A17F-23B7B18DF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F21BD3-B80E-476D-BC3A-CEF68599411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C2FE9B8-58CE-4DCF-9D48-60A1EAA4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2243" name="Text Box 3">
            <a:extLst>
              <a:ext uri="{FF2B5EF4-FFF2-40B4-BE49-F238E27FC236}">
                <a16:creationId xmlns:a16="http://schemas.microsoft.com/office/drawing/2014/main" id="{2467B1FD-1328-4051-BE0C-72BB5C82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direct applications of the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pigeonhole principle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02244" name="Text Box 4">
            <a:extLst>
              <a:ext uri="{FF2B5EF4-FFF2-40B4-BE49-F238E27FC236}">
                <a16:creationId xmlns:a16="http://schemas.microsoft.com/office/drawing/2014/main" id="{FB5B06E7-5608-47D3-8095-3CDA8B89A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04900"/>
            <a:ext cx="7696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Among any group of 367 people, there must be at least two with the same birthday.</a:t>
            </a:r>
          </a:p>
          <a:p>
            <a:pPr lvl="2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 the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367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people</a:t>
            </a:r>
          </a:p>
          <a:p>
            <a:pPr lvl="2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366 days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245" name="Text Box 5">
            <a:extLst>
              <a:ext uri="{FF2B5EF4-FFF2-40B4-BE49-F238E27FC236}">
                <a16:creationId xmlns:a16="http://schemas.microsoft.com/office/drawing/2014/main" id="{400B4621-9B48-42BA-B823-F7DD9608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281363"/>
            <a:ext cx="82867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Among any group of 11 integers, there are two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10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integers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 the possible remainders when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 integer is divided by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autoUpdateAnimBg="0"/>
      <p:bldP spid="1802244" grpId="0" build="p" bldLvl="3" autoUpdateAnimBg="0"/>
      <p:bldP spid="180224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9E8210CB-31E3-4E7C-BF10-78A26A719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FE14BD-08E4-4EF6-9610-A27E8B9A0ED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0B56CCC8-47DE-4F92-B0F7-65FE0D91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  <p:sp>
        <p:nvSpPr>
          <p:cNvPr id="1888259" name="AutoShape 3">
            <a:extLst>
              <a:ext uri="{FF2B5EF4-FFF2-40B4-BE49-F238E27FC236}">
                <a16:creationId xmlns:a16="http://schemas.microsoft.com/office/drawing/2014/main" id="{776488FD-04CC-428F-A4B3-D469C9C3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1 】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Binomial Theorem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varaibles, and let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nonnegative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8260" name="Text Box 4">
            <a:extLst>
              <a:ext uri="{FF2B5EF4-FFF2-40B4-BE49-F238E27FC236}">
                <a16:creationId xmlns:a16="http://schemas.microsoft.com/office/drawing/2014/main" id="{9B10CC0B-EAEC-4CFC-9FD6-02828295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114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88261" name="Text Box 5">
            <a:extLst>
              <a:ext uri="{FF2B5EF4-FFF2-40B4-BE49-F238E27FC236}">
                <a16:creationId xmlns:a16="http://schemas.microsoft.com/office/drawing/2014/main" id="{9E7F7179-1306-4E2F-B0B1-581FDA08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286125"/>
            <a:ext cx="7888287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count the number of terms of the form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note that to obtain such a term it is necessary to choose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from the n sums. Therefore the coefficient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j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1888262" name="Object 6">
            <a:extLst>
              <a:ext uri="{FF2B5EF4-FFF2-40B4-BE49-F238E27FC236}">
                <a16:creationId xmlns:a16="http://schemas.microsoft.com/office/drawing/2014/main" id="{FFCE3CF1-F8CA-4DC0-8C8D-90A55F4DD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557338"/>
          <a:ext cx="24415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5" imgW="1460500" imgH="457200" progId="Equation.3">
                  <p:embed/>
                </p:oleObj>
              </mc:Choice>
              <mc:Fallback>
                <p:oleObj name="公式" r:id="rId5" imgW="1460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57338"/>
                        <a:ext cx="24415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56D23E33-7A7D-459C-B8A7-9DAB6BEC7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4500563"/>
          <a:ext cx="4460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7" imgW="266584" imgH="380835" progId="Equation.3">
                  <p:embed/>
                </p:oleObj>
              </mc:Choice>
              <mc:Fallback>
                <p:oleObj name="公式" r:id="rId7" imgW="266584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500563"/>
                        <a:ext cx="4460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82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8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8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8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autoUpdateAnimBg="0"/>
      <p:bldP spid="1888260" grpId="0" build="p" autoUpdateAnimBg="0"/>
      <p:bldP spid="188826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0D2EC3F7-7E11-4497-A13C-30A2EA99B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2C6D8DA-43B0-4DD1-929A-B283AECAB7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0306" name="Text Box 2">
            <a:extLst>
              <a:ext uri="{FF2B5EF4-FFF2-40B4-BE49-F238E27FC236}">
                <a16:creationId xmlns:a16="http://schemas.microsoft.com/office/drawing/2014/main" id="{F7CCFFFA-1AE4-40A8-A7CE-70812EB5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coefficient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in the expansion of (2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890307" name="Text Box 3">
            <a:extLst>
              <a:ext uri="{FF2B5EF4-FFF2-40B4-BE49-F238E27FC236}">
                <a16:creationId xmlns:a16="http://schemas.microsoft.com/office/drawing/2014/main" id="{7FF239AF-F900-49D2-883D-62FAA255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446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 i="1">
              <a:solidFill>
                <a:srgbClr val="66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90308" name="Object 4">
            <a:extLst>
              <a:ext uri="{FF2B5EF4-FFF2-40B4-BE49-F238E27FC236}">
                <a16:creationId xmlns:a16="http://schemas.microsoft.com/office/drawing/2014/main" id="{71A22103-E5D5-450C-A23A-4690E47E9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420938"/>
          <a:ext cx="4035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5" imgW="2413000" imgH="457200" progId="Equation.3">
                  <p:embed/>
                </p:oleObj>
              </mc:Choice>
              <mc:Fallback>
                <p:oleObj name="公式" r:id="rId5" imgW="2413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4035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0309" name="Object 5">
            <a:extLst>
              <a:ext uri="{FF2B5EF4-FFF2-40B4-BE49-F238E27FC236}">
                <a16:creationId xmlns:a16="http://schemas.microsoft.com/office/drawing/2014/main" id="{7D813906-3784-4240-9CE9-126E9D56F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573463"/>
          <a:ext cx="32289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7" imgW="1930400" imgH="457200" progId="Equation.3">
                  <p:embed/>
                </p:oleObj>
              </mc:Choice>
              <mc:Fallback>
                <p:oleObj name="公式" r:id="rId7" imgW="1930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32289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6">
            <a:extLst>
              <a:ext uri="{FF2B5EF4-FFF2-40B4-BE49-F238E27FC236}">
                <a16:creationId xmlns:a16="http://schemas.microsoft.com/office/drawing/2014/main" id="{4DA13E03-E1C3-4A4C-98D7-A36C4A8B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0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06" grpId="0" autoUpdateAnimBg="0"/>
      <p:bldP spid="189030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1F093E87-85A3-4CF5-88EC-4217DC1A9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0C2C86-4344-4C44-9025-8BE2268D4A0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2354" name="AutoShape 2">
            <a:extLst>
              <a:ext uri="{FF2B5EF4-FFF2-40B4-BE49-F238E27FC236}">
                <a16:creationId xmlns:a16="http://schemas.microsoft.com/office/drawing/2014/main" id="{AE2C308F-A813-4DE8-B72B-BE980A15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nonnegative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2355" name="Text Box 3">
            <a:extLst>
              <a:ext uri="{FF2B5EF4-FFF2-40B4-BE49-F238E27FC236}">
                <a16:creationId xmlns:a16="http://schemas.microsoft.com/office/drawing/2014/main" id="{96756FBC-6C75-42B3-B6C5-E8FE54CD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2356" name="Text Box 4">
            <a:extLst>
              <a:ext uri="{FF2B5EF4-FFF2-40B4-BE49-F238E27FC236}">
                <a16:creationId xmlns:a16="http://schemas.microsoft.com/office/drawing/2014/main" id="{709BB2CA-601B-4F7C-9550-CCF353BC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67100"/>
            <a:ext cx="75612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Binomial Theorem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=1.</a:t>
            </a:r>
          </a:p>
          <a:p>
            <a:pPr eaLnBrk="1" hangingPunct="1">
              <a:spcBef>
                <a:spcPct val="6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Using combinatorial proof </a:t>
            </a:r>
          </a:p>
        </p:txBody>
      </p:sp>
      <p:graphicFrame>
        <p:nvGraphicFramePr>
          <p:cNvPr id="1892357" name="Object 5">
            <a:extLst>
              <a:ext uri="{FF2B5EF4-FFF2-40B4-BE49-F238E27FC236}">
                <a16:creationId xmlns:a16="http://schemas.microsoft.com/office/drawing/2014/main" id="{BFE2D81D-8DD9-4A61-98F5-D2B7CA489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1341438"/>
          <a:ext cx="1231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公式" r:id="rId5" imgW="736600" imgH="457200" progId="Equation.3">
                  <p:embed/>
                </p:oleObj>
              </mc:Choice>
              <mc:Fallback>
                <p:oleObj name="公式" r:id="rId5" imgW="736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341438"/>
                        <a:ext cx="12319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6">
            <a:extLst>
              <a:ext uri="{FF2B5EF4-FFF2-40B4-BE49-F238E27FC236}">
                <a16:creationId xmlns:a16="http://schemas.microsoft.com/office/drawing/2014/main" id="{83C8C4B3-2041-4D03-BF1C-D5125D0A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23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92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354" grpId="0" autoUpdateAnimBg="0"/>
      <p:bldP spid="1892355" grpId="0" build="p" autoUpdateAnimBg="0"/>
      <p:bldP spid="18923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426F3923-6EF4-4857-BCFB-0BA2F06A6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63725D-FB6A-4359-BEF9-91251B2751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02" name="AutoShape 2">
            <a:extLst>
              <a:ext uri="{FF2B5EF4-FFF2-40B4-BE49-F238E27FC236}">
                <a16:creationId xmlns:a16="http://schemas.microsoft.com/office/drawing/2014/main" id="{A0C7A602-4A9D-4407-9058-CC5821DA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positive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03" name="Text Box 3">
            <a:extLst>
              <a:ext uri="{FF2B5EF4-FFF2-40B4-BE49-F238E27FC236}">
                <a16:creationId xmlns:a16="http://schemas.microsoft.com/office/drawing/2014/main" id="{8E9F4B92-79EC-4CF0-8416-E28C4B7A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4404" name="Text Box 4">
            <a:extLst>
              <a:ext uri="{FF2B5EF4-FFF2-40B4-BE49-F238E27FC236}">
                <a16:creationId xmlns:a16="http://schemas.microsoft.com/office/drawing/2014/main" id="{70D5002E-F426-493F-94A3-7929DC7B2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75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Binomial Theorem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1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-1.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4405" name="Object 5">
            <a:extLst>
              <a:ext uri="{FF2B5EF4-FFF2-40B4-BE49-F238E27FC236}">
                <a16:creationId xmlns:a16="http://schemas.microsoft.com/office/drawing/2014/main" id="{0ACB59BF-5900-4056-A130-ADBCB4EDC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1341438"/>
          <a:ext cx="16779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公式" r:id="rId5" imgW="1002865" imgH="457002" progId="Equation.3">
                  <p:embed/>
                </p:oleObj>
              </mc:Choice>
              <mc:Fallback>
                <p:oleObj name="公式" r:id="rId5" imgW="1002865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341438"/>
                        <a:ext cx="167798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06" name="Text Box 6">
            <a:extLst>
              <a:ext uri="{FF2B5EF4-FFF2-40B4-BE49-F238E27FC236}">
                <a16:creationId xmlns:a16="http://schemas.microsoft.com/office/drawing/2014/main" id="{A180334C-87BF-42E5-8D5C-4FE6BA53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052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Remark:</a:t>
            </a:r>
            <a:endParaRPr kumimoji="1" lang="en-US" altLang="zh-CN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4407" name="Object 7">
            <a:extLst>
              <a:ext uri="{FF2B5EF4-FFF2-40B4-BE49-F238E27FC236}">
                <a16:creationId xmlns:a16="http://schemas.microsoft.com/office/drawing/2014/main" id="{454B53B3-4114-4096-98D1-A6BFD3007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508500"/>
          <a:ext cx="4352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公式" r:id="rId7" imgW="2603500" imgH="457200" progId="Equation.3">
                  <p:embed/>
                </p:oleObj>
              </mc:Choice>
              <mc:Fallback>
                <p:oleObj name="公式" r:id="rId7" imgW="260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500"/>
                        <a:ext cx="4352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8">
            <a:extLst>
              <a:ext uri="{FF2B5EF4-FFF2-40B4-BE49-F238E27FC236}">
                <a16:creationId xmlns:a16="http://schemas.microsoft.com/office/drawing/2014/main" id="{65690E1C-40B8-4533-9774-E9B6DD6D6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02" grpId="0" autoUpdateAnimBg="0"/>
      <p:bldP spid="1894403" grpId="0" build="p" autoUpdateAnimBg="0"/>
      <p:bldP spid="1894404" grpId="0" build="p" autoUpdateAnimBg="0"/>
      <p:bldP spid="189440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934F5B82-63DF-42FA-B773-1E1829A21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424930-86FA-44FB-BE99-0CDDF5FAC7C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6450" name="AutoShape 2">
            <a:extLst>
              <a:ext uri="{FF2B5EF4-FFF2-40B4-BE49-F238E27FC236}">
                <a16:creationId xmlns:a16="http://schemas.microsoft.com/office/drawing/2014/main" id="{ABA3D81C-F185-47AD-A47D-0BFE39D5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nonnegative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6451" name="Text Box 3">
            <a:extLst>
              <a:ext uri="{FF2B5EF4-FFF2-40B4-BE49-F238E27FC236}">
                <a16:creationId xmlns:a16="http://schemas.microsoft.com/office/drawing/2014/main" id="{60502BDF-CAFB-40E4-A181-6E9C5A5E7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6452" name="Text Box 4">
            <a:extLst>
              <a:ext uri="{FF2B5EF4-FFF2-40B4-BE49-F238E27FC236}">
                <a16:creationId xmlns:a16="http://schemas.microsoft.com/office/drawing/2014/main" id="{B080B521-16F7-4C36-AF89-C46CDC74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75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Binomial Theorem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=2.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6453" name="Object 5">
            <a:extLst>
              <a:ext uri="{FF2B5EF4-FFF2-40B4-BE49-F238E27FC236}">
                <a16:creationId xmlns:a16="http://schemas.microsoft.com/office/drawing/2014/main" id="{B8DA350D-FAE8-41FA-9627-576299EAF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1088" y="1341438"/>
          <a:ext cx="14652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5" imgW="876300" imgH="457200" progId="Equation.3">
                  <p:embed/>
                </p:oleObj>
              </mc:Choice>
              <mc:Fallback>
                <p:oleObj name="公式" r:id="rId5" imgW="876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1341438"/>
                        <a:ext cx="14652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>
            <a:extLst>
              <a:ext uri="{FF2B5EF4-FFF2-40B4-BE49-F238E27FC236}">
                <a16:creationId xmlns:a16="http://schemas.microsoft.com/office/drawing/2014/main" id="{52A6C519-B40D-4E63-9D49-B43BDD1D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0" grpId="0" autoUpdateAnimBg="0"/>
      <p:bldP spid="1896451" grpId="0" build="p" autoUpdateAnimBg="0"/>
      <p:bldP spid="189645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2AD76773-D51C-4AD8-A074-0B611E41C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5E67ED-56EA-45C6-B7FE-5B12BB6F527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AutoShape 2">
            <a:extLst>
              <a:ext uri="{FF2B5EF4-FFF2-40B4-BE49-F238E27FC236}">
                <a16:creationId xmlns:a16="http://schemas.microsoft.com/office/drawing/2014/main" id="{C19D29D7-5CE7-4BD5-BE2E-0A672C13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3400" cy="1663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2 】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PASCAL’S Identity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positive integers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8500" name="Text Box 4">
            <a:extLst>
              <a:ext uri="{FF2B5EF4-FFF2-40B4-BE49-F238E27FC236}">
                <a16:creationId xmlns:a16="http://schemas.microsoft.com/office/drawing/2014/main" id="{E7E1D036-6E93-4421-AC80-B510B76C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8501" name="Text Box 5">
            <a:extLst>
              <a:ext uri="{FF2B5EF4-FFF2-40B4-BE49-F238E27FC236}">
                <a16:creationId xmlns:a16="http://schemas.microsoft.com/office/drawing/2014/main" id="{8A60C600-D599-4ACD-B7C2-FAA62D833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000375"/>
            <a:ext cx="88582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the number of subsets of size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from set A.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The total will include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subsets of size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that do not contain the element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plus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subsets of size k containing element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8502" name="Object 6">
            <a:extLst>
              <a:ext uri="{FF2B5EF4-FFF2-40B4-BE49-F238E27FC236}">
                <a16:creationId xmlns:a16="http://schemas.microsoft.com/office/drawing/2014/main" id="{3F8E9E4C-C750-4F17-9200-1A80CB0B7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25654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5" imgW="1257300" imgH="228600" progId="Equation.3">
                  <p:embed/>
                </p:oleObj>
              </mc:Choice>
              <mc:Fallback>
                <p:oleObj name="公式" r:id="rId5" imgW="1257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565400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9582E4C1-24D3-45C3-AFEB-4E4385CD0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1563688"/>
          <a:ext cx="22939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7" imgW="1371600" imgH="457200" progId="Equation.3">
                  <p:embed/>
                </p:oleObj>
              </mc:Choice>
              <mc:Fallback>
                <p:oleObj name="公式" r:id="rId7" imgW="1371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563688"/>
                        <a:ext cx="22939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>
            <a:extLst>
              <a:ext uri="{FF2B5EF4-FFF2-40B4-BE49-F238E27FC236}">
                <a16:creationId xmlns:a16="http://schemas.microsoft.com/office/drawing/2014/main" id="{09358004-A074-4AF6-9233-A291DC0E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2120413C-400D-4B9E-89E3-58B1B7CD4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286250"/>
          <a:ext cx="401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9" imgW="266584" imgH="380835" progId="Equation.3">
                  <p:embed/>
                </p:oleObj>
              </mc:Choice>
              <mc:Fallback>
                <p:oleObj name="公式" r:id="rId9" imgW="266584" imgH="3808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286250"/>
                        <a:ext cx="4016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4AB5C028-AC4B-493B-A485-29E904021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2928938"/>
          <a:ext cx="7143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11" imgW="457200" imgH="381000" progId="Equation.3">
                  <p:embed/>
                </p:oleObj>
              </mc:Choice>
              <mc:Fallback>
                <p:oleObj name="公式" r:id="rId11" imgW="4572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928938"/>
                        <a:ext cx="7143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7B73D7FE-3981-4A86-87D2-68E244452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813" y="5000625"/>
          <a:ext cx="773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13" imgW="457200" imgH="381000" progId="Equation.3">
                  <p:embed/>
                </p:oleObj>
              </mc:Choice>
              <mc:Fallback>
                <p:oleObj name="公式" r:id="rId13" imgW="4572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5000625"/>
                        <a:ext cx="7731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500" grpId="0" build="p" autoUpdateAnimBg="0"/>
      <p:bldP spid="18985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B12D1B9C-E454-4035-B49A-5F0161958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31830F-9FAD-4C36-94D8-0943BE26FA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0546" name="Text Box 2">
            <a:extLst>
              <a:ext uri="{FF2B5EF4-FFF2-40B4-BE49-F238E27FC236}">
                <a16:creationId xmlns:a16="http://schemas.microsoft.com/office/drawing/2014/main" id="{01F65B5A-8646-4E7A-ADB5-0413DBCCB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produces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Pascal's triangle</a:t>
            </a:r>
          </a:p>
        </p:txBody>
      </p:sp>
      <p:sp>
        <p:nvSpPr>
          <p:cNvPr id="1900547" name="Text Box 3">
            <a:extLst>
              <a:ext uri="{FF2B5EF4-FFF2-40B4-BE49-F238E27FC236}">
                <a16:creationId xmlns:a16="http://schemas.microsoft.com/office/drawing/2014/main" id="{6ECAD02E-3931-4529-84C8-9EFB444C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05000"/>
            <a:ext cx="6553200" cy="25019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C(0, 0)</a:t>
            </a:r>
          </a:p>
          <a:p>
            <a:pPr lvl="4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C(1, 0)  C(1, 1)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C(2, 0)  C(2, 1)  C(2, 2)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C(3, 0)  C(3, 1)  C(3, 2)  C(3, 3)</a:t>
            </a:r>
          </a:p>
          <a:p>
            <a:pPr algn="ctr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0AF12043-45DD-40B6-8D8F-7809C0AD8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  <p:pic>
        <p:nvPicPr>
          <p:cNvPr id="40966" name="Picture 3" descr="05_4_01">
            <a:extLst>
              <a:ext uri="{FF2B5EF4-FFF2-40B4-BE49-F238E27FC236}">
                <a16:creationId xmlns:a16="http://schemas.microsoft.com/office/drawing/2014/main" id="{095924D8-9594-4C40-A48F-2343838D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69963"/>
            <a:ext cx="8488363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0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46" grpId="0" build="p" autoUpdateAnimBg="0" advAuto="0"/>
      <p:bldP spid="190054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8819FFA0-766E-4650-86FE-21F9730BE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72021C3-9025-43FE-A2C2-37F8A24AD3E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AutoShape 2">
            <a:extLst>
              <a:ext uri="{FF2B5EF4-FFF2-40B4-BE49-F238E27FC236}">
                <a16:creationId xmlns:a16="http://schemas.microsoft.com/office/drawing/2014/main" id="{C3FF53B8-5712-4DD8-9991-F2E8D57F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063"/>
            <a:ext cx="8305800" cy="1857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3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Vandermonde’s Identity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not exceeding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either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902595" name="Text Box 3">
            <a:extLst>
              <a:ext uri="{FF2B5EF4-FFF2-40B4-BE49-F238E27FC236}">
                <a16:creationId xmlns:a16="http://schemas.microsoft.com/office/drawing/2014/main" id="{8B79A0E4-50CA-4735-AF41-8E97AFFE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357438"/>
            <a:ext cx="83581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two disjoint sets.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---- the number of ways  to pick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Another way to pick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to pick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 from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then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 from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can be done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8E689E1D-66B1-401B-8254-FDEBCD350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428750"/>
          <a:ext cx="25066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公式" r:id="rId5" imgW="1498600" imgH="457200" progId="Equation.3">
                  <p:embed/>
                </p:oleObj>
              </mc:Choice>
              <mc:Fallback>
                <p:oleObj name="公式" r:id="rId5" imgW="1498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28750"/>
                        <a:ext cx="25066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>
            <a:extLst>
              <a:ext uri="{FF2B5EF4-FFF2-40B4-BE49-F238E27FC236}">
                <a16:creationId xmlns:a16="http://schemas.microsoft.com/office/drawing/2014/main" id="{7C2C2C2A-EF79-4028-A142-DA58EEB6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0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0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095E050-C29A-4A49-B421-21A94236D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AE452-4440-4945-99A7-7CDC6BBA8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42" name="AutoShape 2">
            <a:extLst>
              <a:ext uri="{FF2B5EF4-FFF2-40B4-BE49-F238E27FC236}">
                <a16:creationId xmlns:a16="http://schemas.microsoft.com/office/drawing/2014/main" id="{EC3C870C-E6F8-4ED7-89B3-0B045AA4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nonnegative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643" name="Text Box 3">
            <a:extLst>
              <a:ext uri="{FF2B5EF4-FFF2-40B4-BE49-F238E27FC236}">
                <a16:creationId xmlns:a16="http://schemas.microsoft.com/office/drawing/2014/main" id="{41B7DC76-08AC-453D-BA95-CD6F56DD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04644" name="Text Box 4">
            <a:extLst>
              <a:ext uri="{FF2B5EF4-FFF2-40B4-BE49-F238E27FC236}">
                <a16:creationId xmlns:a16="http://schemas.microsoft.com/office/drawing/2014/main" id="{0DD20739-DA1E-4C32-8B47-F9C54450B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67100"/>
            <a:ext cx="756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use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Vandermonde’s Identity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to obtain</a:t>
            </a:r>
          </a:p>
        </p:txBody>
      </p:sp>
      <p:graphicFrame>
        <p:nvGraphicFramePr>
          <p:cNvPr id="1904645" name="Object 5">
            <a:extLst>
              <a:ext uri="{FF2B5EF4-FFF2-40B4-BE49-F238E27FC236}">
                <a16:creationId xmlns:a16="http://schemas.microsoft.com/office/drawing/2014/main" id="{E2A15B55-D51B-4688-BF74-93EFC76FF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412875"/>
          <a:ext cx="16367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公式" r:id="rId5" imgW="977476" imgH="495085" progId="Equation.3">
                  <p:embed/>
                </p:oleObj>
              </mc:Choice>
              <mc:Fallback>
                <p:oleObj name="公式" r:id="rId5" imgW="977476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6367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46" name="Object 6">
            <a:extLst>
              <a:ext uri="{FF2B5EF4-FFF2-40B4-BE49-F238E27FC236}">
                <a16:creationId xmlns:a16="http://schemas.microsoft.com/office/drawing/2014/main" id="{7313704B-5044-4531-A24F-1198146A7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365625"/>
          <a:ext cx="32924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公式" r:id="rId7" imgW="1968500" imgH="495300" progId="Equation.3">
                  <p:embed/>
                </p:oleObj>
              </mc:Choice>
              <mc:Fallback>
                <p:oleObj name="公式" r:id="rId7" imgW="19685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625"/>
                        <a:ext cx="32924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861C29CD-B018-40C1-A120-C18AF6CB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6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2" grpId="0" autoUpdateAnimBg="0"/>
      <p:bldP spid="1904643" grpId="0" build="p" autoUpdateAnimBg="0"/>
      <p:bldP spid="190464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BBE261A5-A3CF-4A4B-B1BE-2AEBEE295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6794D2-5965-477F-A4AB-66271859E1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6690" name="AutoShape 2">
            <a:extLst>
              <a:ext uri="{FF2B5EF4-FFF2-40B4-BE49-F238E27FC236}">
                <a16:creationId xmlns:a16="http://schemas.microsoft.com/office/drawing/2014/main" id="{C68E8662-B44D-46D9-9409-AF18CF21E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500063"/>
            <a:ext cx="8305800" cy="1357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4 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Then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906691" name="Text Box 3">
            <a:extLst>
              <a:ext uri="{FF2B5EF4-FFF2-40B4-BE49-F238E27FC236}">
                <a16:creationId xmlns:a16="http://schemas.microsoft.com/office/drawing/2014/main" id="{2B9E9694-1600-4F8C-A7E4-0789724A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000250"/>
            <a:ext cx="80772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left-hand side counts the bit strings of 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1s.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show that the right-hand side counts the same objects by considering the cases corresponding to the possible locations of the final 1 in a string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 ones.</a:t>
            </a:r>
          </a:p>
        </p:txBody>
      </p:sp>
      <p:graphicFrame>
        <p:nvGraphicFramePr>
          <p:cNvPr id="1906692" name="Object 4">
            <a:extLst>
              <a:ext uri="{FF2B5EF4-FFF2-40B4-BE49-F238E27FC236}">
                <a16:creationId xmlns:a16="http://schemas.microsoft.com/office/drawing/2014/main" id="{3499B727-3592-4CC3-9EA5-D94E90D07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1071563"/>
          <a:ext cx="15398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公式" r:id="rId5" imgW="1002865" imgH="457002" progId="Equation.3">
                  <p:embed/>
                </p:oleObj>
              </mc:Choice>
              <mc:Fallback>
                <p:oleObj name="公式" r:id="rId5" imgW="1002865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071563"/>
                        <a:ext cx="15398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6693" name="Object 5">
            <a:extLst>
              <a:ext uri="{FF2B5EF4-FFF2-40B4-BE49-F238E27FC236}">
                <a16:creationId xmlns:a16="http://schemas.microsoft.com/office/drawing/2014/main" id="{CAB5EFA6-9180-4FB4-9699-BE0EE9F2A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4786313"/>
          <a:ext cx="21256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公式" r:id="rId7" imgW="1270000" imgH="457200" progId="Equation.3">
                  <p:embed/>
                </p:oleObj>
              </mc:Choice>
              <mc:Fallback>
                <p:oleObj name="公式" r:id="rId7" imgW="1270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786313"/>
                        <a:ext cx="21256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6">
            <a:extLst>
              <a:ext uri="{FF2B5EF4-FFF2-40B4-BE49-F238E27FC236}">
                <a16:creationId xmlns:a16="http://schemas.microsoft.com/office/drawing/2014/main" id="{83CC1108-E27E-49AC-896D-EDF5C650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0" grpId="0" animBg="1" autoUpdateAnimBg="0"/>
      <p:bldP spid="19066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5B5FED3A-2BC0-4219-A54B-E6B70B7A0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5BB8C9-36E2-4AAA-97C1-26CBCD89012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4291" name="Text Box 3">
            <a:extLst>
              <a:ext uri="{FF2B5EF4-FFF2-40B4-BE49-F238E27FC236}">
                <a16:creationId xmlns:a16="http://schemas.microsoft.com/office/drawing/2014/main" id="{8962B02E-3142-4C51-9237-C20072D3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610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 party of 2 or more people, there are 2 people with the same number of friends in the party. (Assuming you can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be your own friend and that friendship is mutual.)</a:t>
            </a:r>
          </a:p>
        </p:txBody>
      </p:sp>
      <p:sp>
        <p:nvSpPr>
          <p:cNvPr id="1804292" name="Text Box 4">
            <a:extLst>
              <a:ext uri="{FF2B5EF4-FFF2-40B4-BE49-F238E27FC236}">
                <a16:creationId xmlns:a16="http://schemas.microsoft.com/office/drawing/2014/main" id="{A240B258-B2F0-4EB5-B34D-299B81802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391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 the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people (with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 1).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the possible number of friends, i.e.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the set {0, 1, 2, 3,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-1}</a:t>
            </a:r>
          </a:p>
        </p:txBody>
      </p:sp>
      <p:sp>
        <p:nvSpPr>
          <p:cNvPr id="1804293" name="Oval 5">
            <a:extLst>
              <a:ext uri="{FF2B5EF4-FFF2-40B4-BE49-F238E27FC236}">
                <a16:creationId xmlns:a16="http://schemas.microsoft.com/office/drawing/2014/main" id="{25E7B060-6F68-4FFA-999E-B56388E2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241675"/>
            <a:ext cx="287338" cy="33178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04294" name="Oval 6">
            <a:extLst>
              <a:ext uri="{FF2B5EF4-FFF2-40B4-BE49-F238E27FC236}">
                <a16:creationId xmlns:a16="http://schemas.microsoft.com/office/drawing/2014/main" id="{F2FBBCC5-D9DA-4A6F-817E-33B296ED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213100"/>
            <a:ext cx="576263" cy="4032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C2F2C4B2-FEFB-47C3-8786-294C619E6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0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0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291" grpId="0" autoUpdateAnimBg="0"/>
      <p:bldP spid="1804292" grpId="0" build="p" bldLvl="2" autoUpdateAnimBg="0"/>
      <p:bldP spid="1804293" grpId="0" animBg="1"/>
      <p:bldP spid="18042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A38A0871-76F6-4657-A907-B6CAF736E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2A90FE-D3F8-4948-A637-E533DECCA33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E829518C-6E41-41F0-83C0-6F68FA9E9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6781800" cy="26781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6)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Sec.6.4: </a:t>
            </a:r>
            <a:r>
              <a:rPr kumimoji="1" lang="en-US" altLang="zh-CN">
                <a:latin typeface="Times New Roman" panose="02020603050405020304" pitchFamily="18" charset="0"/>
              </a:rPr>
              <a:t>18, 26, 30, 34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Sec.6.4: </a:t>
            </a:r>
            <a:r>
              <a:rPr kumimoji="1" lang="en-US" altLang="zh-CN">
                <a:latin typeface="Times New Roman" panose="02020603050405020304" pitchFamily="18" charset="0"/>
              </a:rPr>
              <a:t>14, 22, 26, 30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3F4C843F-FEE5-42DD-A58F-15AD82BF9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0D3AB2-F4B2-42F6-BA94-F1C73093EE0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FD89B9E2-1C76-4E29-B8C4-09EA6E72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77BDCAAF-5AE2-4081-9EF0-2FF19A8D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596F0528-49F8-4EB8-9C41-A047F14C122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65175"/>
            <a:ext cx="8501062" cy="1447800"/>
            <a:chOff x="336" y="912"/>
            <a:chExt cx="5136" cy="912"/>
          </a:xfrm>
        </p:grpSpPr>
        <p:sp>
          <p:nvSpPr>
            <p:cNvPr id="47124" name="AutoShape 7">
              <a:extLst>
                <a:ext uri="{FF2B5EF4-FFF2-40B4-BE49-F238E27FC236}">
                  <a16:creationId xmlns:a16="http://schemas.microsoft.com/office/drawing/2014/main" id="{E96392D0-D3C5-4693-A28B-6ACE8729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5136" cy="912"/>
            </a:xfrm>
            <a:prstGeom prst="flowChart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a function from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where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are finite sets with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, then there are elements     ,      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   ≠    ) such that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. </a:t>
              </a:r>
            </a:p>
          </p:txBody>
        </p:sp>
        <p:graphicFrame>
          <p:nvGraphicFramePr>
            <p:cNvPr id="47125" name="Object 8">
              <a:extLst>
                <a:ext uri="{FF2B5EF4-FFF2-40B4-BE49-F238E27FC236}">
                  <a16:creationId xmlns:a16="http://schemas.microsoft.com/office/drawing/2014/main" id="{2C5A952B-E03F-4A9B-A078-0C3FFB5D9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171"/>
            <a:ext cx="5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6" r:id="rId4" imgW="495515" imgH="254110" progId="Equation.3">
                    <p:embed/>
                  </p:oleObj>
                </mc:Choice>
                <mc:Fallback>
                  <p:oleObj r:id="rId4" imgW="495515" imgH="254110" progId="Equation.3">
                    <p:embed/>
                    <p:pic>
                      <p:nvPicPr>
                        <p:cNvPr id="47125" name="Object 8">
                          <a:extLst>
                            <a:ext uri="{FF2B5EF4-FFF2-40B4-BE49-F238E27FC236}">
                              <a16:creationId xmlns:a16="http://schemas.microsoft.com/office/drawing/2014/main" id="{2C5A952B-E03F-4A9B-A078-0C3FFB5D99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171"/>
                          <a:ext cx="54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26" name="Group 9">
              <a:extLst>
                <a:ext uri="{FF2B5EF4-FFF2-40B4-BE49-F238E27FC236}">
                  <a16:creationId xmlns:a16="http://schemas.microsoft.com/office/drawing/2014/main" id="{F534EF31-0528-46B1-914C-EB076EA71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1173"/>
              <a:ext cx="559" cy="283"/>
              <a:chOff x="1782" y="2612"/>
              <a:chExt cx="591" cy="365"/>
            </a:xfrm>
          </p:grpSpPr>
          <p:graphicFrame>
            <p:nvGraphicFramePr>
              <p:cNvPr id="47131" name="Object 10">
                <a:extLst>
                  <a:ext uri="{FF2B5EF4-FFF2-40B4-BE49-F238E27FC236}">
                    <a16:creationId xmlns:a16="http://schemas.microsoft.com/office/drawing/2014/main" id="{8F31FC72-F30D-495D-86F5-E1C48C5631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82" y="2614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7" name="公式" r:id="rId6" imgW="152268" imgH="215713" progId="Equation.3">
                      <p:embed/>
                    </p:oleObj>
                  </mc:Choice>
                  <mc:Fallback>
                    <p:oleObj name="公式" r:id="rId6" imgW="152268" imgH="215713" progId="Equation.3">
                      <p:embed/>
                      <p:pic>
                        <p:nvPicPr>
                          <p:cNvPr id="47131" name="Object 10">
                            <a:extLst>
                              <a:ext uri="{FF2B5EF4-FFF2-40B4-BE49-F238E27FC236}">
                                <a16:creationId xmlns:a16="http://schemas.microsoft.com/office/drawing/2014/main" id="{8F31FC72-F30D-495D-86F5-E1C48C5631F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2" y="2614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2" name="Object 11">
                <a:extLst>
                  <a:ext uri="{FF2B5EF4-FFF2-40B4-BE49-F238E27FC236}">
                    <a16:creationId xmlns:a16="http://schemas.microsoft.com/office/drawing/2014/main" id="{C164C630-B07E-4D22-8798-E518E58776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3" y="2612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8" name="Microsoft 公式 3.0" r:id="rId8" imgW="165172" imgH="215994" progId="Equation.3">
                      <p:embed/>
                    </p:oleObj>
                  </mc:Choice>
                  <mc:Fallback>
                    <p:oleObj name="Microsoft 公式 3.0" r:id="rId8" imgW="165172" imgH="215994" progId="Equation.3">
                      <p:embed/>
                      <p:pic>
                        <p:nvPicPr>
                          <p:cNvPr id="47132" name="Object 11">
                            <a:extLst>
                              <a:ext uri="{FF2B5EF4-FFF2-40B4-BE49-F238E27FC236}">
                                <a16:creationId xmlns:a16="http://schemas.microsoft.com/office/drawing/2014/main" id="{C164C630-B07E-4D22-8798-E518E58776F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3" y="2612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27" name="Group 12">
              <a:extLst>
                <a:ext uri="{FF2B5EF4-FFF2-40B4-BE49-F238E27FC236}">
                  <a16:creationId xmlns:a16="http://schemas.microsoft.com/office/drawing/2014/main" id="{1234541D-74B8-4961-A8A1-29C62B246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" y="1172"/>
              <a:ext cx="512" cy="300"/>
              <a:chOff x="1640" y="2613"/>
              <a:chExt cx="540" cy="386"/>
            </a:xfrm>
          </p:grpSpPr>
          <p:graphicFrame>
            <p:nvGraphicFramePr>
              <p:cNvPr id="47129" name="Object 13">
                <a:extLst>
                  <a:ext uri="{FF2B5EF4-FFF2-40B4-BE49-F238E27FC236}">
                    <a16:creationId xmlns:a16="http://schemas.microsoft.com/office/drawing/2014/main" id="{7152654F-058F-4044-B868-A30CC6CC8F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40" y="2636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9" name="Microsoft 公式 3.0" r:id="rId10" imgW="152400" imgH="215900" progId="Equation.3">
                      <p:embed/>
                    </p:oleObj>
                  </mc:Choice>
                  <mc:Fallback>
                    <p:oleObj name="Microsoft 公式 3.0" r:id="rId10" imgW="152400" imgH="215900" progId="Equation.3">
                      <p:embed/>
                      <p:pic>
                        <p:nvPicPr>
                          <p:cNvPr id="47129" name="Object 13">
                            <a:extLst>
                              <a:ext uri="{FF2B5EF4-FFF2-40B4-BE49-F238E27FC236}">
                                <a16:creationId xmlns:a16="http://schemas.microsoft.com/office/drawing/2014/main" id="{7152654F-058F-4044-B868-A30CC6CC8F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2636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14">
                <a:extLst>
                  <a:ext uri="{FF2B5EF4-FFF2-40B4-BE49-F238E27FC236}">
                    <a16:creationId xmlns:a16="http://schemas.microsoft.com/office/drawing/2014/main" id="{EDE9C1FA-56AD-4141-9625-9226BF8B19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1" y="2613"/>
              <a:ext cx="269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0" name="Microsoft 公式 3.0" r:id="rId12" imgW="165172" imgH="215994" progId="Equation.3">
                      <p:embed/>
                    </p:oleObj>
                  </mc:Choice>
                  <mc:Fallback>
                    <p:oleObj name="Microsoft 公式 3.0" r:id="rId12" imgW="165172" imgH="215994" progId="Equation.3">
                      <p:embed/>
                      <p:pic>
                        <p:nvPicPr>
                          <p:cNvPr id="47130" name="Object 14">
                            <a:extLst>
                              <a:ext uri="{FF2B5EF4-FFF2-40B4-BE49-F238E27FC236}">
                                <a16:creationId xmlns:a16="http://schemas.microsoft.com/office/drawing/2014/main" id="{EDE9C1FA-56AD-4141-9625-9226BF8B19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1" y="2613"/>
                            <a:ext cx="269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28" name="Object 15">
              <a:extLst>
                <a:ext uri="{FF2B5EF4-FFF2-40B4-BE49-F238E27FC236}">
                  <a16:creationId xmlns:a16="http://schemas.microsoft.com/office/drawing/2014/main" id="{21B73753-82E0-4AFF-A20C-35F2DB94B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392"/>
            <a:ext cx="11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1" name="Microsoft 公式 3.0" r:id="rId13" imgW="888614" imgH="215806" progId="Equation.3">
                    <p:embed/>
                  </p:oleObj>
                </mc:Choice>
                <mc:Fallback>
                  <p:oleObj name="Microsoft 公式 3.0" r:id="rId13" imgW="888614" imgH="215806" progId="Equation.3">
                    <p:embed/>
                    <p:pic>
                      <p:nvPicPr>
                        <p:cNvPr id="47128" name="Object 15">
                          <a:extLst>
                            <a:ext uri="{FF2B5EF4-FFF2-40B4-BE49-F238E27FC236}">
                              <a16:creationId xmlns:a16="http://schemas.microsoft.com/office/drawing/2014/main" id="{21B73753-82E0-4AFF-A20C-35F2DB94B5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392"/>
                          <a:ext cx="11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0" name="Group 17">
            <a:extLst>
              <a:ext uri="{FF2B5EF4-FFF2-40B4-BE49-F238E27FC236}">
                <a16:creationId xmlns:a16="http://schemas.microsoft.com/office/drawing/2014/main" id="{6B2D9FEF-8D36-4B15-B9FC-7E62A931061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420938"/>
            <a:ext cx="8001000" cy="1752600"/>
            <a:chOff x="336" y="2208"/>
            <a:chExt cx="5040" cy="1104"/>
          </a:xfrm>
        </p:grpSpPr>
        <p:grpSp>
          <p:nvGrpSpPr>
            <p:cNvPr id="47113" name="Group 18">
              <a:extLst>
                <a:ext uri="{FF2B5EF4-FFF2-40B4-BE49-F238E27FC236}">
                  <a16:creationId xmlns:a16="http://schemas.microsoft.com/office/drawing/2014/main" id="{D73296BD-8FBE-41F0-9A7A-2C666D83D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208"/>
              <a:ext cx="5040" cy="1104"/>
              <a:chOff x="336" y="864"/>
              <a:chExt cx="5040" cy="2784"/>
            </a:xfrm>
          </p:grpSpPr>
          <p:sp>
            <p:nvSpPr>
              <p:cNvPr id="47122" name="Text Box 19">
                <a:extLst>
                  <a:ext uri="{FF2B5EF4-FFF2-40B4-BE49-F238E27FC236}">
                    <a16:creationId xmlns:a16="http://schemas.microsoft.com/office/drawing/2014/main" id="{046DC055-6DAD-4ED7-97FF-BCBC17656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912"/>
                <a:ext cx="4944" cy="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>
                    <a:solidFill>
                      <a:srgbClr val="33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Proof:</a:t>
                </a:r>
              </a:p>
              <a:p>
                <a:pPr eaLnBrk="1" hangingPunct="1">
                  <a:spcBef>
                    <a:spcPct val="4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</a:t>
                </a:r>
                <a:r>
                  <a:rPr kumimoji="1"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  </a:t>
                </a:r>
                <a:r>
                  <a:rPr kumimoji="1"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 ∈</a:t>
                </a:r>
                <a:r>
                  <a:rPr kumimoji="1" lang="en-US" altLang="zh-CN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kumimoji="1"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  ≠  ，</a:t>
                </a: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eaLnBrk="1" hangingPunct="1">
                  <a:spcBef>
                    <a:spcPct val="40000"/>
                  </a:spcBef>
                </a:pP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</a:t>
                </a:r>
                <a:r>
                  <a:rPr kumimoji="1" lang="zh-CN" altLang="en-US" sz="20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                        ,  then                         .</a:t>
                </a:r>
              </a:p>
            </p:txBody>
          </p:sp>
          <p:sp>
            <p:nvSpPr>
              <p:cNvPr id="47123" name="AutoShape 20">
                <a:extLst>
                  <a:ext uri="{FF2B5EF4-FFF2-40B4-BE49-F238E27FC236}">
                    <a16:creationId xmlns:a16="http://schemas.microsoft.com/office/drawing/2014/main" id="{1C5CF9DD-634F-4832-BCE5-CA0F5266D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5040" cy="2784"/>
              </a:xfrm>
              <a:prstGeom prst="foldedCorner">
                <a:avLst>
                  <a:gd name="adj" fmla="val 125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7114" name="Group 21">
              <a:extLst>
                <a:ext uri="{FF2B5EF4-FFF2-40B4-BE49-F238E27FC236}">
                  <a16:creationId xmlns:a16="http://schemas.microsoft.com/office/drawing/2014/main" id="{48808ED6-2BE4-4FF5-BEE7-EC1A48BF4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44"/>
              <a:ext cx="528" cy="288"/>
              <a:chOff x="1920" y="2574"/>
              <a:chExt cx="558" cy="372"/>
            </a:xfrm>
          </p:grpSpPr>
          <p:graphicFrame>
            <p:nvGraphicFramePr>
              <p:cNvPr id="47120" name="Object 22">
                <a:extLst>
                  <a:ext uri="{FF2B5EF4-FFF2-40B4-BE49-F238E27FC236}">
                    <a16:creationId xmlns:a16="http://schemas.microsoft.com/office/drawing/2014/main" id="{9088FDE5-738D-4FFE-92D2-D2F355C54B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583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2" name="Microsoft 公式 3.0" r:id="rId15" imgW="152400" imgH="215900" progId="Equation.3">
                      <p:embed/>
                    </p:oleObj>
                  </mc:Choice>
                  <mc:Fallback>
                    <p:oleObj name="Microsoft 公式 3.0" r:id="rId15" imgW="152400" imgH="215900" progId="Equation.3">
                      <p:embed/>
                      <p:pic>
                        <p:nvPicPr>
                          <p:cNvPr id="47120" name="Object 22">
                            <a:extLst>
                              <a:ext uri="{FF2B5EF4-FFF2-40B4-BE49-F238E27FC236}">
                                <a16:creationId xmlns:a16="http://schemas.microsoft.com/office/drawing/2014/main" id="{9088FDE5-738D-4FFE-92D2-D2F355C54B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83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1" name="Object 23">
                <a:extLst>
                  <a:ext uri="{FF2B5EF4-FFF2-40B4-BE49-F238E27FC236}">
                    <a16:creationId xmlns:a16="http://schemas.microsoft.com/office/drawing/2014/main" id="{B239D9C9-54ED-44B6-BE2E-DB2CD79790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08" y="2574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3" name="Microsoft 公式 3.0" r:id="rId16" imgW="165172" imgH="215994" progId="Equation.3">
                      <p:embed/>
                    </p:oleObj>
                  </mc:Choice>
                  <mc:Fallback>
                    <p:oleObj name="Microsoft 公式 3.0" r:id="rId16" imgW="165172" imgH="215994" progId="Equation.3">
                      <p:embed/>
                      <p:pic>
                        <p:nvPicPr>
                          <p:cNvPr id="47121" name="Object 23">
                            <a:extLst>
                              <a:ext uri="{FF2B5EF4-FFF2-40B4-BE49-F238E27FC236}">
                                <a16:creationId xmlns:a16="http://schemas.microsoft.com/office/drawing/2014/main" id="{B239D9C9-54ED-44B6-BE2E-DB2CD79790E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574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15" name="Group 24">
              <a:extLst>
                <a:ext uri="{FF2B5EF4-FFF2-40B4-BE49-F238E27FC236}">
                  <a16:creationId xmlns:a16="http://schemas.microsoft.com/office/drawing/2014/main" id="{81345C4C-4275-493C-8D91-CD7552CF9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544"/>
              <a:ext cx="672" cy="288"/>
              <a:chOff x="1920" y="2574"/>
              <a:chExt cx="558" cy="372"/>
            </a:xfrm>
          </p:grpSpPr>
          <p:graphicFrame>
            <p:nvGraphicFramePr>
              <p:cNvPr id="47118" name="Object 25">
                <a:extLst>
                  <a:ext uri="{FF2B5EF4-FFF2-40B4-BE49-F238E27FC236}">
                    <a16:creationId xmlns:a16="http://schemas.microsoft.com/office/drawing/2014/main" id="{F6DE0F66-B92A-48F2-82E0-E5188D4AFE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583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4" name="Microsoft 公式 3.0" r:id="rId17" imgW="152400" imgH="215900" progId="Equation.3">
                      <p:embed/>
                    </p:oleObj>
                  </mc:Choice>
                  <mc:Fallback>
                    <p:oleObj name="Microsoft 公式 3.0" r:id="rId17" imgW="152400" imgH="215900" progId="Equation.3">
                      <p:embed/>
                      <p:pic>
                        <p:nvPicPr>
                          <p:cNvPr id="47118" name="Object 25">
                            <a:extLst>
                              <a:ext uri="{FF2B5EF4-FFF2-40B4-BE49-F238E27FC236}">
                                <a16:creationId xmlns:a16="http://schemas.microsoft.com/office/drawing/2014/main" id="{F6DE0F66-B92A-48F2-82E0-E5188D4AFE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83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26">
                <a:extLst>
                  <a:ext uri="{FF2B5EF4-FFF2-40B4-BE49-F238E27FC236}">
                    <a16:creationId xmlns:a16="http://schemas.microsoft.com/office/drawing/2014/main" id="{558B8512-BFD4-4746-B493-845C8A2FF7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08" y="2574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5" name="Microsoft 公式 3.0" r:id="rId18" imgW="165172" imgH="215994" progId="Equation.3">
                      <p:embed/>
                    </p:oleObj>
                  </mc:Choice>
                  <mc:Fallback>
                    <p:oleObj name="Microsoft 公式 3.0" r:id="rId18" imgW="165172" imgH="215994" progId="Equation.3">
                      <p:embed/>
                      <p:pic>
                        <p:nvPicPr>
                          <p:cNvPr id="47119" name="Object 26">
                            <a:extLst>
                              <a:ext uri="{FF2B5EF4-FFF2-40B4-BE49-F238E27FC236}">
                                <a16:creationId xmlns:a16="http://schemas.microsoft.com/office/drawing/2014/main" id="{558B8512-BFD4-4746-B493-845C8A2FF7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574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6" name="Object 27">
              <a:extLst>
                <a:ext uri="{FF2B5EF4-FFF2-40B4-BE49-F238E27FC236}">
                  <a16:creationId xmlns:a16="http://schemas.microsoft.com/office/drawing/2014/main" id="{5CD13258-BCDF-406D-99C2-A62836EAF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880"/>
            <a:ext cx="11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6" name="公式" r:id="rId19" imgW="888614" imgH="215806" progId="Equation.3">
                    <p:embed/>
                  </p:oleObj>
                </mc:Choice>
                <mc:Fallback>
                  <p:oleObj name="公式" r:id="rId19" imgW="888614" imgH="215806" progId="Equation.3">
                    <p:embed/>
                    <p:pic>
                      <p:nvPicPr>
                        <p:cNvPr id="47116" name="Object 27">
                          <a:extLst>
                            <a:ext uri="{FF2B5EF4-FFF2-40B4-BE49-F238E27FC236}">
                              <a16:creationId xmlns:a16="http://schemas.microsoft.com/office/drawing/2014/main" id="{5CD13258-BCDF-406D-99C2-A62836EAF6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11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8">
              <a:extLst>
                <a:ext uri="{FF2B5EF4-FFF2-40B4-BE49-F238E27FC236}">
                  <a16:creationId xmlns:a16="http://schemas.microsoft.com/office/drawing/2014/main" id="{813D3635-A7DE-4607-8A42-B1A4BE2494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880"/>
            <a:ext cx="114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7" r:id="rId21" imgW="1028254" imgH="253890" progId="Equation.3">
                    <p:embed/>
                  </p:oleObj>
                </mc:Choice>
                <mc:Fallback>
                  <p:oleObj r:id="rId21" imgW="1028254" imgH="253890" progId="Equation.3">
                    <p:embed/>
                    <p:pic>
                      <p:nvPicPr>
                        <p:cNvPr id="47117" name="Object 28">
                          <a:extLst>
                            <a:ext uri="{FF2B5EF4-FFF2-40B4-BE49-F238E27FC236}">
                              <a16:creationId xmlns:a16="http://schemas.microsoft.com/office/drawing/2014/main" id="{813D3635-A7DE-4607-8A42-B1A4BE2494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80"/>
                          <a:ext cx="114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1" name="Text Box 29">
            <a:extLst>
              <a:ext uri="{FF2B5EF4-FFF2-40B4-BE49-F238E27FC236}">
                <a16:creationId xmlns:a16="http://schemas.microsoft.com/office/drawing/2014/main" id="{A0CF8103-72A5-45D9-AF00-A6E1E9BC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6366" name="AutoShape 30">
            <a:extLst>
              <a:ext uri="{FF2B5EF4-FFF2-40B4-BE49-F238E27FC236}">
                <a16:creationId xmlns:a16="http://schemas.microsoft.com/office/drawing/2014/main" id="{D5AA4380-C519-4ED0-8560-2BBDFBF7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8500"/>
            <a:ext cx="7989887" cy="1095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</a:rPr>
              <a:t>Corollary </a:t>
            </a:r>
            <a:r>
              <a:rPr kumimoji="1" lang="en-US" altLang="zh-CN">
                <a:latin typeface="Times New Roman" panose="02020603050405020304" pitchFamily="18" charset="0"/>
              </a:rPr>
              <a:t>1 </a:t>
            </a:r>
            <a:r>
              <a:rPr kumimoji="1" lang="en-US" altLang="zh-CN" i="1">
                <a:latin typeface="Times New Roman" panose="02020603050405020304" pitchFamily="18" charset="0"/>
              </a:rPr>
              <a:t> A </a:t>
            </a:r>
            <a:r>
              <a:rPr kumimoji="1" lang="en-US" altLang="zh-CN">
                <a:latin typeface="Times New Roman" panose="02020603050405020304" pitchFamily="18" charset="0"/>
              </a:rPr>
              <a:t>function </a:t>
            </a:r>
            <a:r>
              <a:rPr kumimoji="1" lang="en-US" altLang="zh-CN" i="1">
                <a:latin typeface="Times New Roman" panose="02020603050405020304" pitchFamily="18" charset="0"/>
              </a:rPr>
              <a:t>f </a:t>
            </a:r>
            <a:r>
              <a:rPr kumimoji="1" lang="en-US" altLang="zh-CN">
                <a:latin typeface="Times New Roman" panose="02020603050405020304" pitchFamily="18" charset="0"/>
              </a:rPr>
              <a:t>from a set with</a:t>
            </a:r>
            <a:r>
              <a:rPr kumimoji="1" lang="en-US" altLang="zh-CN" i="1">
                <a:latin typeface="Times New Roman" panose="02020603050405020304" pitchFamily="18" charset="0"/>
              </a:rPr>
              <a:t> k</a:t>
            </a:r>
            <a:r>
              <a:rPr kumimoji="1" lang="en-US" altLang="zh-CN">
                <a:latin typeface="Times New Roman" panose="02020603050405020304" pitchFamily="18" charset="0"/>
              </a:rPr>
              <a:t>+1 or more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elements to a set with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</a:rPr>
              <a:t> elements is not one-to-one.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636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37519DBC-A80A-42DB-AF49-B89D21562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FD3E1B-0ECF-4747-B3EF-FC8E7C23446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8387" name="Text Box 3">
            <a:extLst>
              <a:ext uri="{FF2B5EF4-FFF2-40B4-BE49-F238E27FC236}">
                <a16:creationId xmlns:a16="http://schemas.microsoft.com/office/drawing/2014/main" id="{6774F81F-1850-4386-A116-81D5EEA4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The Generalized Pigeonhole Principle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C5566FB9-286E-4B4E-9679-3B6BAF065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8" y="881063"/>
            <a:ext cx="5956300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Text Box 15">
            <a:extLst>
              <a:ext uri="{FF2B5EF4-FFF2-40B4-BE49-F238E27FC236}">
                <a16:creationId xmlns:a16="http://schemas.microsoft.com/office/drawing/2014/main" id="{2E4B1159-9F88-44CE-98C6-C3F9AF36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49158" name="AutoShape 4">
            <a:extLst>
              <a:ext uri="{FF2B5EF4-FFF2-40B4-BE49-F238E27FC236}">
                <a16:creationId xmlns:a16="http://schemas.microsoft.com/office/drawing/2014/main" id="{51E27132-4619-437D-925A-AB90E541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019175"/>
            <a:ext cx="79248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【</a:t>
            </a:r>
            <a:r>
              <a:rPr kumimoji="1" lang="en-US" altLang="zh-CN">
                <a:latin typeface="Times New Roman" panose="02020603050405020304" pitchFamily="18" charset="0"/>
              </a:rPr>
              <a:t>Theorem 2】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Generalized Pigeonhole Principle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objects are placed into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boxes, then there is at least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one box containing at least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objects. 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03D117E8-4D5D-48AD-A0B7-7E3E11BE3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000375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AC00475-D817-431F-95B6-B4DB78F8C53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3686175"/>
            <a:ext cx="7924800" cy="1600200"/>
            <a:chOff x="336" y="2832"/>
            <a:chExt cx="4992" cy="1008"/>
          </a:xfrm>
        </p:grpSpPr>
        <p:sp>
          <p:nvSpPr>
            <p:cNvPr id="49161" name="AutoShape 7">
              <a:extLst>
                <a:ext uri="{FF2B5EF4-FFF2-40B4-BE49-F238E27FC236}">
                  <a16:creationId xmlns:a16="http://schemas.microsoft.com/office/drawing/2014/main" id="{F8FE1E37-BF2A-442F-B3B3-BD68307B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4992" cy="1008"/>
            </a:xfrm>
            <a:prstGeom prst="flowChart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, If           , then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there must exist elements</a:t>
              </a:r>
            </a:p>
            <a:p>
              <a:pPr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such that</a:t>
              </a:r>
              <a:endParaRPr kumimoji="1"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9162" name="Object 8">
              <a:extLst>
                <a:ext uri="{FF2B5EF4-FFF2-40B4-BE49-F238E27FC236}">
                  <a16:creationId xmlns:a16="http://schemas.microsoft.com/office/drawing/2014/main" id="{C3500A9F-5E52-409A-ACEC-44FCB893D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880"/>
            <a:ext cx="8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6" r:id="rId5" imgW="685800" imgH="203200" progId="Equation.3">
                    <p:embed/>
                  </p:oleObj>
                </mc:Choice>
                <mc:Fallback>
                  <p:oleObj r:id="rId5" imgW="685800" imgH="203200" progId="Equation.3">
                    <p:embed/>
                    <p:pic>
                      <p:nvPicPr>
                        <p:cNvPr id="49162" name="Object 8">
                          <a:extLst>
                            <a:ext uri="{FF2B5EF4-FFF2-40B4-BE49-F238E27FC236}">
                              <a16:creationId xmlns:a16="http://schemas.microsoft.com/office/drawing/2014/main" id="{C3500A9F-5E52-409A-ACEC-44FCB893D9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80"/>
                          <a:ext cx="81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9">
              <a:extLst>
                <a:ext uri="{FF2B5EF4-FFF2-40B4-BE49-F238E27FC236}">
                  <a16:creationId xmlns:a16="http://schemas.microsoft.com/office/drawing/2014/main" id="{C324C64A-6C10-4B9A-80C5-8E97F34DFA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860"/>
            <a:ext cx="48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7" r:id="rId7" imgW="622300" imgH="457200" progId="Equation.3">
                    <p:embed/>
                  </p:oleObj>
                </mc:Choice>
                <mc:Fallback>
                  <p:oleObj r:id="rId7" imgW="622300" imgH="457200" progId="Equation.3">
                    <p:embed/>
                    <p:pic>
                      <p:nvPicPr>
                        <p:cNvPr id="49163" name="Object 9">
                          <a:extLst>
                            <a:ext uri="{FF2B5EF4-FFF2-40B4-BE49-F238E27FC236}">
                              <a16:creationId xmlns:a16="http://schemas.microsoft.com/office/drawing/2014/main" id="{C324C64A-6C10-4B9A-80C5-8E97F34DF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60"/>
                          <a:ext cx="48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0">
              <a:extLst>
                <a:ext uri="{FF2B5EF4-FFF2-40B4-BE49-F238E27FC236}">
                  <a16:creationId xmlns:a16="http://schemas.microsoft.com/office/drawing/2014/main" id="{5B29A613-133D-43A6-B413-92922F5C7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120"/>
            <a:ext cx="1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8" r:id="rId9" imgW="1028700" imgH="228600" progId="Equation.3">
                    <p:embed/>
                  </p:oleObj>
                </mc:Choice>
                <mc:Fallback>
                  <p:oleObj r:id="rId9" imgW="1028700" imgH="228600" progId="Equation.3">
                    <p:embed/>
                    <p:pic>
                      <p:nvPicPr>
                        <p:cNvPr id="49164" name="Object 10">
                          <a:extLst>
                            <a:ext uri="{FF2B5EF4-FFF2-40B4-BE49-F238E27FC236}">
                              <a16:creationId xmlns:a16="http://schemas.microsoft.com/office/drawing/2014/main" id="{5B29A613-133D-43A6-B413-92922F5C71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120"/>
                          <a:ext cx="12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11">
              <a:extLst>
                <a:ext uri="{FF2B5EF4-FFF2-40B4-BE49-F238E27FC236}">
                  <a16:creationId xmlns:a16="http://schemas.microsoft.com/office/drawing/2014/main" id="{8C1FC328-43E2-4A7A-AFA2-9AA81F12D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360"/>
            <a:ext cx="2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9" r:id="rId11" imgW="2209800" imgH="228600" progId="Equation.3">
                    <p:embed/>
                  </p:oleObj>
                </mc:Choice>
                <mc:Fallback>
                  <p:oleObj r:id="rId11" imgW="2209800" imgH="228600" progId="Equation.3">
                    <p:embed/>
                    <p:pic>
                      <p:nvPicPr>
                        <p:cNvPr id="49165" name="Object 11">
                          <a:extLst>
                            <a:ext uri="{FF2B5EF4-FFF2-40B4-BE49-F238E27FC236}">
                              <a16:creationId xmlns:a16="http://schemas.microsoft.com/office/drawing/2014/main" id="{8C1FC328-43E2-4A7A-AFA2-9AA81F12D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360"/>
                          <a:ext cx="2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2A176F3A-7D1C-45F1-B746-FA9A5CB1E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B6FE75-8233-4726-87BC-0E01236CE90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8C80B76-FDEE-4794-AE5B-4FDD049C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871537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least number of area codes needed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guarantee that the 25 million phones in a state have distinct 10-digit telephone numbers? 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EB560F8D-4119-450C-BC03-F68D8556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85737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—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 —     </a:t>
            </a:r>
          </a:p>
        </p:txBody>
      </p: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22741EA7-F5E4-449A-A6B0-EF69ABA3A258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314575"/>
            <a:ext cx="990600" cy="622300"/>
            <a:chOff x="1200" y="2112"/>
            <a:chExt cx="624" cy="392"/>
          </a:xfrm>
        </p:grpSpPr>
        <p:grpSp>
          <p:nvGrpSpPr>
            <p:cNvPr id="51221" name="Group 6">
              <a:extLst>
                <a:ext uri="{FF2B5EF4-FFF2-40B4-BE49-F238E27FC236}">
                  <a16:creationId xmlns:a16="http://schemas.microsoft.com/office/drawing/2014/main" id="{84A932AC-9F4D-4E6A-81CA-805287633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51223" name="Line 7">
                <a:extLst>
                  <a:ext uri="{FF2B5EF4-FFF2-40B4-BE49-F238E27FC236}">
                    <a16:creationId xmlns:a16="http://schemas.microsoft.com/office/drawing/2014/main" id="{E2116F91-8A25-4D70-AD19-16C494B76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4" name="Line 8">
                <a:extLst>
                  <a:ext uri="{FF2B5EF4-FFF2-40B4-BE49-F238E27FC236}">
                    <a16:creationId xmlns:a16="http://schemas.microsoft.com/office/drawing/2014/main" id="{4D19D1DD-8E89-44EC-A917-EBC0A266A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5" name="Line 9">
                <a:extLst>
                  <a:ext uri="{FF2B5EF4-FFF2-40B4-BE49-F238E27FC236}">
                    <a16:creationId xmlns:a16="http://schemas.microsoft.com/office/drawing/2014/main" id="{17B25DD3-A342-4E71-8D2F-83D2A4946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2" name="Text Box 10">
              <a:extLst>
                <a:ext uri="{FF2B5EF4-FFF2-40B4-BE49-F238E27FC236}">
                  <a16:creationId xmlns:a16="http://schemas.microsoft.com/office/drawing/2014/main" id="{205CD86A-B2BF-422A-AE10-6E3E78F71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51"/>
              <a:ext cx="62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area code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NXX</a:t>
              </a:r>
            </a:p>
          </p:txBody>
        </p:sp>
      </p:grpSp>
      <p:grpSp>
        <p:nvGrpSpPr>
          <p:cNvPr id="51206" name="Group 11">
            <a:extLst>
              <a:ext uri="{FF2B5EF4-FFF2-40B4-BE49-F238E27FC236}">
                <a16:creationId xmlns:a16="http://schemas.microsoft.com/office/drawing/2014/main" id="{B1BB3A30-17E0-4DB5-913E-665BB5A6693C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314575"/>
            <a:ext cx="990600" cy="622300"/>
            <a:chOff x="1200" y="2112"/>
            <a:chExt cx="624" cy="392"/>
          </a:xfrm>
        </p:grpSpPr>
        <p:grpSp>
          <p:nvGrpSpPr>
            <p:cNvPr id="51216" name="Group 12">
              <a:extLst>
                <a:ext uri="{FF2B5EF4-FFF2-40B4-BE49-F238E27FC236}">
                  <a16:creationId xmlns:a16="http://schemas.microsoft.com/office/drawing/2014/main" id="{6439B1DF-BDEC-4080-9DD3-B399E7682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51218" name="Line 13">
                <a:extLst>
                  <a:ext uri="{FF2B5EF4-FFF2-40B4-BE49-F238E27FC236}">
                    <a16:creationId xmlns:a16="http://schemas.microsoft.com/office/drawing/2014/main" id="{C712C1A7-D6FC-4BCF-8E09-AEDF1C4F2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Line 14">
                <a:extLst>
                  <a:ext uri="{FF2B5EF4-FFF2-40B4-BE49-F238E27FC236}">
                    <a16:creationId xmlns:a16="http://schemas.microsoft.com/office/drawing/2014/main" id="{5C0CDA08-2F3F-46D2-8204-5D241BA92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0" name="Line 15">
                <a:extLst>
                  <a:ext uri="{FF2B5EF4-FFF2-40B4-BE49-F238E27FC236}">
                    <a16:creationId xmlns:a16="http://schemas.microsoft.com/office/drawing/2014/main" id="{7C5B83CC-10D8-41CB-AE99-F994E384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7" name="Text Box 16">
              <a:extLst>
                <a:ext uri="{FF2B5EF4-FFF2-40B4-BE49-F238E27FC236}">
                  <a16:creationId xmlns:a16="http://schemas.microsoft.com/office/drawing/2014/main" id="{8AEE8310-9D67-4C9F-889E-34037DD4F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51"/>
              <a:ext cx="62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office code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NXX</a:t>
              </a:r>
            </a:p>
          </p:txBody>
        </p:sp>
      </p:grpSp>
      <p:grpSp>
        <p:nvGrpSpPr>
          <p:cNvPr id="51207" name="Group 17">
            <a:extLst>
              <a:ext uri="{FF2B5EF4-FFF2-40B4-BE49-F238E27FC236}">
                <a16:creationId xmlns:a16="http://schemas.microsoft.com/office/drawing/2014/main" id="{D5A578DF-DE0F-4CDA-B4DC-5A8E10669ECE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2314575"/>
            <a:ext cx="1447800" cy="622300"/>
            <a:chOff x="1200" y="2112"/>
            <a:chExt cx="624" cy="392"/>
          </a:xfrm>
        </p:grpSpPr>
        <p:grpSp>
          <p:nvGrpSpPr>
            <p:cNvPr id="51211" name="Group 18">
              <a:extLst>
                <a:ext uri="{FF2B5EF4-FFF2-40B4-BE49-F238E27FC236}">
                  <a16:creationId xmlns:a16="http://schemas.microsoft.com/office/drawing/2014/main" id="{2DB480F7-74DC-40F4-BB8E-14B94EA1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51213" name="Line 19">
                <a:extLst>
                  <a:ext uri="{FF2B5EF4-FFF2-40B4-BE49-F238E27FC236}">
                    <a16:creationId xmlns:a16="http://schemas.microsoft.com/office/drawing/2014/main" id="{0831CD92-2D0E-49B8-A360-24FABBF6F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4" name="Line 20">
                <a:extLst>
                  <a:ext uri="{FF2B5EF4-FFF2-40B4-BE49-F238E27FC236}">
                    <a16:creationId xmlns:a16="http://schemas.microsoft.com/office/drawing/2014/main" id="{CA52CCB5-A47B-4F62-BCD1-5F4E31F26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5" name="Line 21">
                <a:extLst>
                  <a:ext uri="{FF2B5EF4-FFF2-40B4-BE49-F238E27FC236}">
                    <a16:creationId xmlns:a16="http://schemas.microsoft.com/office/drawing/2014/main" id="{35F3AFD8-C3FD-435E-A94F-3890C6651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2" name="Text Box 22">
              <a:extLst>
                <a:ext uri="{FF2B5EF4-FFF2-40B4-BE49-F238E27FC236}">
                  <a16:creationId xmlns:a16="http://schemas.microsoft.com/office/drawing/2014/main" id="{05C4FE68-024D-49A0-B450-CB45196E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51"/>
              <a:ext cx="62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station code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XXXX</a:t>
              </a:r>
            </a:p>
          </p:txBody>
        </p:sp>
      </p:grpSp>
      <p:sp>
        <p:nvSpPr>
          <p:cNvPr id="51208" name="Text Box 23">
            <a:extLst>
              <a:ext uri="{FF2B5EF4-FFF2-40B4-BE49-F238E27FC236}">
                <a16:creationId xmlns:a16="http://schemas.microsoft.com/office/drawing/2014/main" id="{9241FE48-6336-4868-9876-43FF91CF8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1857375"/>
            <a:ext cx="1752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N: 2 - 9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X: 0 - 9</a:t>
            </a:r>
          </a:p>
        </p:txBody>
      </p:sp>
      <p:sp>
        <p:nvSpPr>
          <p:cNvPr id="1814552" name="Text Box 24">
            <a:extLst>
              <a:ext uri="{FF2B5EF4-FFF2-40B4-BE49-F238E27FC236}">
                <a16:creationId xmlns:a16="http://schemas.microsoft.com/office/drawing/2014/main" id="{09CC7D22-8346-4E7F-9A04-C1CFD668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214688"/>
            <a:ext cx="81438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phone numbers of the form NXX-XXXX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8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10</a:t>
            </a:r>
            <a:r>
              <a:rPr kumimoji="1"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8,000,000</a:t>
            </a:r>
          </a:p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generalized pigeonhole principle, among 25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million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phones, at least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25/8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=4 of them must have identical numbers.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Hence, at least 4 area codes are required to ensure that all 10-digit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numbers are different.</a:t>
            </a:r>
          </a:p>
        </p:txBody>
      </p:sp>
      <p:sp>
        <p:nvSpPr>
          <p:cNvPr id="51210" name="Text Box 25">
            <a:extLst>
              <a:ext uri="{FF2B5EF4-FFF2-40B4-BE49-F238E27FC236}">
                <a16:creationId xmlns:a16="http://schemas.microsoft.com/office/drawing/2014/main" id="{60D9E6F3-C24A-411F-A52D-8F67D3E39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4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4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4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14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6705B954-4CDA-4B68-B341-7D12C28EE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715328-471C-47FE-9895-19F30073A0C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6579" name="Text Box 3">
            <a:extLst>
              <a:ext uri="{FF2B5EF4-FFF2-40B4-BE49-F238E27FC236}">
                <a16:creationId xmlns:a16="http://schemas.microsoft.com/office/drawing/2014/main" id="{27B31E0B-7C77-477E-A943-97890804B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"/>
            <a:ext cx="8929688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bowl contains 10 red balls and 10 blue balls. One selects balls at random without looking at them.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How many balls must be selected to be sure of having at least three balls of the same color?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How many balls must be selected to be sure of having at least three blue balls? </a:t>
            </a:r>
          </a:p>
        </p:txBody>
      </p:sp>
      <p:sp>
        <p:nvSpPr>
          <p:cNvPr id="1816580" name="Text Box 4">
            <a:extLst>
              <a:ext uri="{FF2B5EF4-FFF2-40B4-BE49-F238E27FC236}">
                <a16:creationId xmlns:a16="http://schemas.microsoft.com/office/drawing/2014/main" id="{042662E3-77E4-4243-AFF4-27A4DD42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071813"/>
            <a:ext cx="86439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pigeonholes:  red, blue color     pigeons: balls 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By the generalized pigeonhole principle,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5/2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=3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5 balls suffice.</a:t>
            </a:r>
          </a:p>
          <a:p>
            <a:pPr eaLnBrk="1" hangingPunct="1">
              <a:spcBef>
                <a:spcPct val="40000"/>
              </a:spcBef>
              <a:buFontTx/>
              <a:buAutoNum type="arabicParenBoth" startAt="2"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balls are needed.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At most 10 of them are red, so at least three are blue.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3AF34A76-9345-4AC3-9130-6DB53833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6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1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1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utoUpdateAnimBg="0"/>
      <p:bldP spid="181658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F07F9289-E824-4EBC-9834-54FD77281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A020B6-572E-46ED-B468-02EB7CD19EF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8627" name="Text Box 3">
            <a:extLst>
              <a:ext uri="{FF2B5EF4-FFF2-40B4-BE49-F238E27FC236}">
                <a16:creationId xmlns:a16="http://schemas.microsoft.com/office/drawing/2014/main" id="{4F6544FC-FB36-4C24-A0F4-F0E86EF6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842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Some elegant applications of the pigeonhole principle</a:t>
            </a:r>
            <a:r>
              <a:rPr kumimoji="1"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1818628" name="Line 4">
            <a:extLst>
              <a:ext uri="{FF2B5EF4-FFF2-40B4-BE49-F238E27FC236}">
                <a16:creationId xmlns:a16="http://schemas.microsoft.com/office/drawing/2014/main" id="{E77A81F5-C791-41E2-8743-9C1ACC9DA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313" y="1000125"/>
            <a:ext cx="7921625" cy="127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8629" name="Text Box 5">
            <a:extLst>
              <a:ext uri="{FF2B5EF4-FFF2-40B4-BE49-F238E27FC236}">
                <a16:creationId xmlns:a16="http://schemas.microsoft.com/office/drawing/2014/main" id="{3C3673AF-61F1-4A9B-B386-1BF51E735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858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that among any </a:t>
            </a:r>
            <a:r>
              <a:rPr kumimoji="1"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positive integers not exceeding 2</a:t>
            </a:r>
            <a:r>
              <a:rPr kumimoji="1"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there must be an integer that divides one of the other integers. </a:t>
            </a:r>
          </a:p>
        </p:txBody>
      </p:sp>
      <p:sp>
        <p:nvSpPr>
          <p:cNvPr id="1818630" name="Text Box 6">
            <a:extLst>
              <a:ext uri="{FF2B5EF4-FFF2-40B4-BE49-F238E27FC236}">
                <a16:creationId xmlns:a16="http://schemas.microsoft.com/office/drawing/2014/main" id="{9C0CEB84-ED4C-48E1-8C45-3A0369E6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8542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 baseline="-2500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994EC67-0965-4D2F-8D9F-2022BE4ABF14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260600"/>
            <a:ext cx="6705600" cy="427038"/>
            <a:chOff x="672" y="1840"/>
            <a:chExt cx="4224" cy="269"/>
          </a:xfrm>
        </p:grpSpPr>
        <p:sp>
          <p:nvSpPr>
            <p:cNvPr id="55312" name="Text Box 8">
              <a:extLst>
                <a:ext uri="{FF2B5EF4-FFF2-40B4-BE49-F238E27FC236}">
                  <a16:creationId xmlns:a16="http://schemas.microsoft.com/office/drawing/2014/main" id="{CE0C23B7-E017-4BBE-A9D1-33F5152E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840"/>
              <a:ext cx="4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+1 positive integers be</a:t>
              </a:r>
            </a:p>
          </p:txBody>
        </p:sp>
        <p:graphicFrame>
          <p:nvGraphicFramePr>
            <p:cNvPr id="55313" name="Object 9">
              <a:extLst>
                <a:ext uri="{FF2B5EF4-FFF2-40B4-BE49-F238E27FC236}">
                  <a16:creationId xmlns:a16="http://schemas.microsoft.com/office/drawing/2014/main" id="{5DEE1201-8E08-4322-B002-5C902EBA3D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882"/>
            <a:ext cx="154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7" name="公式" r:id="rId6" imgW="1574800" imgH="228600" progId="Equation.3">
                    <p:embed/>
                  </p:oleObj>
                </mc:Choice>
                <mc:Fallback>
                  <p:oleObj name="公式" r:id="rId6" imgW="1574800" imgH="228600" progId="Equation.3">
                    <p:embed/>
                    <p:pic>
                      <p:nvPicPr>
                        <p:cNvPr id="55313" name="Object 9">
                          <a:extLst>
                            <a:ext uri="{FF2B5EF4-FFF2-40B4-BE49-F238E27FC236}">
                              <a16:creationId xmlns:a16="http://schemas.microsoft.com/office/drawing/2014/main" id="{5DEE1201-8E08-4322-B002-5C902EBA3D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82"/>
                          <a:ext cx="154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08966F9E-63FF-4A4B-8BDC-9102F8892CCB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768600"/>
            <a:ext cx="7239000" cy="762000"/>
            <a:chOff x="480" y="1200"/>
            <a:chExt cx="4560" cy="480"/>
          </a:xfrm>
        </p:grpSpPr>
        <p:sp>
          <p:nvSpPr>
            <p:cNvPr id="55310" name="Text Box 11">
              <a:extLst>
                <a:ext uri="{FF2B5EF4-FFF2-40B4-BE49-F238E27FC236}">
                  <a16:creationId xmlns:a16="http://schemas.microsoft.com/office/drawing/2014/main" id="{BB7CE054-60D7-45A4-8BA4-A43B39BF6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00"/>
              <a:ext cx="45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Write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=1,2,</a:t>
              </a:r>
              <a:r>
                <a:rPr kumimoji="1" lang="en-US" altLang="zh-CN" sz="220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+1) as         ,  where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2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is a nonnegative integer and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2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is an odd positive integer less than 2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n.</a:t>
              </a:r>
            </a:p>
          </p:txBody>
        </p:sp>
        <p:graphicFrame>
          <p:nvGraphicFramePr>
            <p:cNvPr id="55311" name="Object 12">
              <a:extLst>
                <a:ext uri="{FF2B5EF4-FFF2-40B4-BE49-F238E27FC236}">
                  <a16:creationId xmlns:a16="http://schemas.microsoft.com/office/drawing/2014/main" id="{5687028E-E61C-4811-80B6-221409881A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0" y="1221"/>
            <a:ext cx="39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8" r:id="rId8" imgW="342751" imgH="241195" progId="Equation.3">
                    <p:embed/>
                  </p:oleObj>
                </mc:Choice>
                <mc:Fallback>
                  <p:oleObj r:id="rId8" imgW="342751" imgH="241195" progId="Equation.3">
                    <p:embed/>
                    <p:pic>
                      <p:nvPicPr>
                        <p:cNvPr id="55311" name="Object 12">
                          <a:extLst>
                            <a:ext uri="{FF2B5EF4-FFF2-40B4-BE49-F238E27FC236}">
                              <a16:creationId xmlns:a16="http://schemas.microsoft.com/office/drawing/2014/main" id="{5687028E-E61C-4811-80B6-221409881A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1221"/>
                          <a:ext cx="39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8637" name="Text Box 13">
            <a:extLst>
              <a:ext uri="{FF2B5EF4-FFF2-40B4-BE49-F238E27FC236}">
                <a16:creationId xmlns:a16="http://schemas.microsoft.com/office/drawing/2014/main" id="{EFF53320-01E1-4EEA-928F-436B1149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606800"/>
            <a:ext cx="7239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there are only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odd positive integers  less than 2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n,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pigeonhole principle it follows that there exist integers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such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818638" name="Text Box 14">
            <a:extLst>
              <a:ext uri="{FF2B5EF4-FFF2-40B4-BE49-F238E27FC236}">
                <a16:creationId xmlns:a16="http://schemas.microsoft.com/office/drawing/2014/main" id="{F6D8F8E4-AFA7-442B-84B8-A1D724C5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4826000"/>
            <a:ext cx="723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</p:txBody>
      </p:sp>
      <p:graphicFrame>
        <p:nvGraphicFramePr>
          <p:cNvPr id="1818639" name="Object 15">
            <a:extLst>
              <a:ext uri="{FF2B5EF4-FFF2-40B4-BE49-F238E27FC236}">
                <a16:creationId xmlns:a16="http://schemas.microsoft.com/office/drawing/2014/main" id="{73469C70-4165-4ABB-AD1F-A08788AC1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786313"/>
          <a:ext cx="2408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10" imgW="1422400" imgH="266700" progId="Equation.3">
                  <p:embed/>
                </p:oleObj>
              </mc:Choice>
              <mc:Fallback>
                <p:oleObj name="Equation" r:id="rId10" imgW="1422400" imgH="266700" progId="Equation.3">
                  <p:embed/>
                  <p:pic>
                    <p:nvPicPr>
                      <p:cNvPr id="1818639" name="Object 15">
                        <a:extLst>
                          <a:ext uri="{FF2B5EF4-FFF2-40B4-BE49-F238E27FC236}">
                            <a16:creationId xmlns:a16="http://schemas.microsoft.com/office/drawing/2014/main" id="{73469C70-4165-4ABB-AD1F-A08788AC1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786313"/>
                        <a:ext cx="2408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8640" name="Text Box 16">
            <a:extLst>
              <a:ext uri="{FF2B5EF4-FFF2-40B4-BE49-F238E27FC236}">
                <a16:creationId xmlns:a16="http://schemas.microsoft.com/office/drawing/2014/main" id="{2A12EC56-053E-425F-8435-7A0A86D39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359400"/>
            <a:ext cx="723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It follows that if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j,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while if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</a:p>
        </p:txBody>
      </p:sp>
      <p:sp>
        <p:nvSpPr>
          <p:cNvPr id="55309" name="Text Box 17">
            <a:extLst>
              <a:ext uri="{FF2B5EF4-FFF2-40B4-BE49-F238E27FC236}">
                <a16:creationId xmlns:a16="http://schemas.microsoft.com/office/drawing/2014/main" id="{A0BDEBEC-BB58-41C0-9D9F-FDFC90FB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1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1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1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autoUpdateAnimBg="0"/>
      <p:bldP spid="1818629" grpId="0" autoUpdateAnimBg="0"/>
      <p:bldP spid="1818630" grpId="0" build="p" autoUpdateAnimBg="0"/>
      <p:bldP spid="1818637" grpId="0" autoUpdateAnimBg="0"/>
      <p:bldP spid="1818638" grpId="0" autoUpdateAnimBg="0"/>
      <p:bldP spid="181864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2847</Words>
  <Application>Microsoft Office PowerPoint</Application>
  <PresentationFormat>全屏显示(4:3)</PresentationFormat>
  <Paragraphs>360</Paragraphs>
  <Slides>40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楷体_GB2312</vt:lpstr>
      <vt:lpstr>宋体</vt:lpstr>
      <vt:lpstr>Arial</vt:lpstr>
      <vt:lpstr>cajcd fnta1</vt:lpstr>
      <vt:lpstr>Cambria Math</vt:lpstr>
      <vt:lpstr>Monotype Sorts</vt:lpstr>
      <vt:lpstr>Symbol</vt:lpstr>
      <vt:lpstr>Times New Roman</vt:lpstr>
      <vt:lpstr>Webdings</vt:lpstr>
      <vt:lpstr>Wingdings</vt:lpstr>
      <vt:lpstr>Double Lines</vt:lpstr>
      <vt:lpstr>Clip</vt:lpstr>
      <vt:lpstr>Equation.3</vt:lpstr>
      <vt:lpstr>公式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2022-04-01T07:25:43Z</dcterms:created>
  <dcterms:modified xsi:type="dcterms:W3CDTF">2022-04-01T07:28:23Z</dcterms:modified>
</cp:coreProperties>
</file>