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5" r:id="rId4"/>
    <p:sldId id="294" r:id="rId5"/>
    <p:sldId id="292" r:id="rId6"/>
    <p:sldId id="259" r:id="rId7"/>
    <p:sldId id="260" r:id="rId8"/>
    <p:sldId id="261" r:id="rId9"/>
    <p:sldId id="262" r:id="rId10"/>
    <p:sldId id="263" r:id="rId11"/>
    <p:sldId id="264" r:id="rId12"/>
    <p:sldId id="265" r:id="rId13"/>
    <p:sldId id="266" r:id="rId14"/>
    <p:sldId id="267" r:id="rId15"/>
    <p:sldId id="293" r:id="rId16"/>
    <p:sldId id="270" r:id="rId17"/>
    <p:sldId id="271" r:id="rId18"/>
    <p:sldId id="272" r:id="rId19"/>
    <p:sldId id="273" r:id="rId20"/>
    <p:sldId id="274" r:id="rId21"/>
    <p:sldId id="279" r:id="rId22"/>
    <p:sldId id="290" r:id="rId23"/>
    <p:sldId id="291" r:id="rId24"/>
  </p:sldIdLst>
  <p:sldSz cx="13004800" cy="9753600"/>
  <p:notesSz cx="13004800" cy="97536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95"/>
    <p:restoredTop sz="94700"/>
  </p:normalViewPr>
  <p:slideViewPr>
    <p:cSldViewPr>
      <p:cViewPr varScale="1">
        <p:scale>
          <a:sx n="59" d="100"/>
          <a:sy n="59" d="100"/>
        </p:scale>
        <p:origin x="1723"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15720" y="508000"/>
            <a:ext cx="10373360" cy="1280160"/>
          </a:xfrm>
          <a:prstGeom prst="rect">
            <a:avLst/>
          </a:prstGeom>
        </p:spPr>
        <p:txBody>
          <a:bodyPr wrap="square" lIns="0" tIns="0" rIns="0" bIns="0">
            <a:spAutoFit/>
          </a:bodyPr>
          <a:lstStyle>
            <a:lvl1pPr>
              <a:defRPr sz="8400" b="0" i="0">
                <a:solidFill>
                  <a:schemeClr val="tx1"/>
                </a:solidFill>
                <a:latin typeface="Gill Sans MT"/>
                <a:cs typeface="Gill Sans MT"/>
              </a:defRPr>
            </a:lvl1pPr>
          </a:lstStyle>
          <a:p>
            <a:endParaRPr/>
          </a:p>
        </p:txBody>
      </p:sp>
      <p:sp>
        <p:nvSpPr>
          <p:cNvPr id="3" name="Holder 3"/>
          <p:cNvSpPr>
            <a:spLocks noGrp="1"/>
          </p:cNvSpPr>
          <p:nvPr>
            <p:ph type="subTitle" idx="4"/>
          </p:nvPr>
        </p:nvSpPr>
        <p:spPr>
          <a:xfrm>
            <a:off x="1950720" y="5462016"/>
            <a:ext cx="9103360" cy="24384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3/2/2023</a:t>
            </a:fld>
            <a:endParaRPr lang="en-US"/>
          </a:p>
        </p:txBody>
      </p:sp>
      <p:sp>
        <p:nvSpPr>
          <p:cNvPr id="6" name="Holder 6"/>
          <p:cNvSpPr>
            <a:spLocks noGrp="1"/>
          </p:cNvSpPr>
          <p:nvPr>
            <p:ph type="sldNum" sz="quarter" idx="7"/>
          </p:nvPr>
        </p:nvSpPr>
        <p:spPr/>
        <p:txBody>
          <a:bodyPr lIns="0" tIns="0" rIns="0" bIns="0"/>
          <a:lstStyle>
            <a:lvl1pPr>
              <a:defRPr sz="1800" b="0" i="0">
                <a:solidFill>
                  <a:schemeClr val="tx1"/>
                </a:solidFill>
                <a:latin typeface="Gill Sans MT"/>
                <a:cs typeface="Gill Sans MT"/>
              </a:defRPr>
            </a:lvl1pPr>
          </a:lstStyle>
          <a:p>
            <a:pPr marL="101600">
              <a:lnSpc>
                <a:spcPts val="1700"/>
              </a:lnSpc>
            </a:pPr>
            <a:fld id="{81D60167-4931-47E6-BA6A-407CBD079E47}" type="slidenum">
              <a:rPr sz="1600" dirty="0"/>
              <a:pPr marL="101600">
                <a:lnSpc>
                  <a:spcPts val="1700"/>
                </a:lnSpc>
              </a:pPr>
              <a:t>‹#›</a:t>
            </a:fld>
            <a:endParaRPr sz="16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00" b="0" i="0">
                <a:solidFill>
                  <a:schemeClr val="tx1"/>
                </a:solidFill>
                <a:latin typeface="Gill Sans MT"/>
                <a:cs typeface="Gill Sans MT"/>
              </a:defRPr>
            </a:lvl1pPr>
          </a:lstStyle>
          <a:p>
            <a:endParaRPr/>
          </a:p>
        </p:txBody>
      </p:sp>
      <p:sp>
        <p:nvSpPr>
          <p:cNvPr id="3" name="Holder 3"/>
          <p:cNvSpPr>
            <a:spLocks noGrp="1"/>
          </p:cNvSpPr>
          <p:nvPr>
            <p:ph type="body" idx="1"/>
          </p:nvPr>
        </p:nvSpPr>
        <p:spPr/>
        <p:txBody>
          <a:bodyPr lIns="0" tIns="0" rIns="0" bIns="0"/>
          <a:lstStyle>
            <a:lvl1pPr>
              <a:defRPr sz="4200" b="0" i="0">
                <a:solidFill>
                  <a:schemeClr val="tx1"/>
                </a:solidFill>
                <a:latin typeface="Gill Sans MT"/>
                <a:cs typeface="Gill Sans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3/2/2023</a:t>
            </a:fld>
            <a:endParaRPr lang="en-US"/>
          </a:p>
        </p:txBody>
      </p:sp>
      <p:sp>
        <p:nvSpPr>
          <p:cNvPr id="6" name="Holder 6"/>
          <p:cNvSpPr>
            <a:spLocks noGrp="1"/>
          </p:cNvSpPr>
          <p:nvPr>
            <p:ph type="sldNum" sz="quarter" idx="7"/>
          </p:nvPr>
        </p:nvSpPr>
        <p:spPr/>
        <p:txBody>
          <a:bodyPr lIns="0" tIns="0" rIns="0" bIns="0"/>
          <a:lstStyle>
            <a:lvl1pPr>
              <a:defRPr sz="1800" b="0" i="0">
                <a:solidFill>
                  <a:schemeClr val="tx1"/>
                </a:solidFill>
                <a:latin typeface="Gill Sans MT"/>
                <a:cs typeface="Gill Sans MT"/>
              </a:defRPr>
            </a:lvl1pPr>
          </a:lstStyle>
          <a:p>
            <a:pPr marL="101600">
              <a:lnSpc>
                <a:spcPts val="1700"/>
              </a:lnSpc>
            </a:pPr>
            <a:fld id="{81D60167-4931-47E6-BA6A-407CBD079E47}" type="slidenum">
              <a:rPr sz="1600" dirty="0"/>
              <a:pPr marL="101600">
                <a:lnSpc>
                  <a:spcPts val="1700"/>
                </a:lnSpc>
              </a:pPr>
              <a:t>‹#›</a:t>
            </a:fld>
            <a:endParaRPr sz="16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00" b="0" i="0">
                <a:solidFill>
                  <a:schemeClr val="tx1"/>
                </a:solidFill>
                <a:latin typeface="Gill Sans MT"/>
                <a:cs typeface="Gill Sans MT"/>
              </a:defRPr>
            </a:lvl1pPr>
          </a:lstStyle>
          <a:p>
            <a:endParaRPr/>
          </a:p>
        </p:txBody>
      </p:sp>
      <p:sp>
        <p:nvSpPr>
          <p:cNvPr id="3" name="Holder 3"/>
          <p:cNvSpPr>
            <a:spLocks noGrp="1"/>
          </p:cNvSpPr>
          <p:nvPr>
            <p:ph sz="half" idx="2"/>
          </p:nvPr>
        </p:nvSpPr>
        <p:spPr>
          <a:xfrm>
            <a:off x="650240" y="2243328"/>
            <a:ext cx="5657088"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97472" y="2243328"/>
            <a:ext cx="5657088" cy="64373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3/2/2023</a:t>
            </a:fld>
            <a:endParaRPr lang="en-US"/>
          </a:p>
        </p:txBody>
      </p:sp>
      <p:sp>
        <p:nvSpPr>
          <p:cNvPr id="7" name="Holder 7"/>
          <p:cNvSpPr>
            <a:spLocks noGrp="1"/>
          </p:cNvSpPr>
          <p:nvPr>
            <p:ph type="sldNum" sz="quarter" idx="7"/>
          </p:nvPr>
        </p:nvSpPr>
        <p:spPr/>
        <p:txBody>
          <a:bodyPr lIns="0" tIns="0" rIns="0" bIns="0"/>
          <a:lstStyle>
            <a:lvl1pPr>
              <a:defRPr sz="1800" b="0" i="0">
                <a:solidFill>
                  <a:schemeClr val="tx1"/>
                </a:solidFill>
                <a:latin typeface="Gill Sans MT"/>
                <a:cs typeface="Gill Sans MT"/>
              </a:defRPr>
            </a:lvl1pPr>
          </a:lstStyle>
          <a:p>
            <a:pPr marL="101600">
              <a:lnSpc>
                <a:spcPts val="1700"/>
              </a:lnSpc>
            </a:pPr>
            <a:fld id="{81D60167-4931-47E6-BA6A-407CBD079E47}" type="slidenum">
              <a:rPr sz="1600" dirty="0"/>
              <a:pPr marL="101600">
                <a:lnSpc>
                  <a:spcPts val="1700"/>
                </a:lnSpc>
              </a:pPr>
              <a:t>‹#›</a:t>
            </a:fld>
            <a:endParaRPr sz="16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00" b="0" i="0">
                <a:solidFill>
                  <a:schemeClr val="tx1"/>
                </a:solidFill>
                <a:latin typeface="Gill Sans MT"/>
                <a:cs typeface="Gill Sans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3/2/2023</a:t>
            </a:fld>
            <a:endParaRPr lang="en-US"/>
          </a:p>
        </p:txBody>
      </p:sp>
      <p:sp>
        <p:nvSpPr>
          <p:cNvPr id="5" name="Holder 5"/>
          <p:cNvSpPr>
            <a:spLocks noGrp="1"/>
          </p:cNvSpPr>
          <p:nvPr>
            <p:ph type="sldNum" sz="quarter" idx="7"/>
          </p:nvPr>
        </p:nvSpPr>
        <p:spPr/>
        <p:txBody>
          <a:bodyPr lIns="0" tIns="0" rIns="0" bIns="0"/>
          <a:lstStyle>
            <a:lvl1pPr>
              <a:defRPr sz="1800" b="0" i="0">
                <a:solidFill>
                  <a:schemeClr val="tx1"/>
                </a:solidFill>
                <a:latin typeface="Gill Sans MT"/>
                <a:cs typeface="Gill Sans MT"/>
              </a:defRPr>
            </a:lvl1pPr>
          </a:lstStyle>
          <a:p>
            <a:pPr marL="101600">
              <a:lnSpc>
                <a:spcPts val="1700"/>
              </a:lnSpc>
            </a:pPr>
            <a:fld id="{81D60167-4931-47E6-BA6A-407CBD079E47}" type="slidenum">
              <a:rPr sz="1600" dirty="0"/>
              <a:pPr marL="101600">
                <a:lnSpc>
                  <a:spcPts val="1700"/>
                </a:lnSpc>
              </a:pPr>
              <a:t>‹#›</a:t>
            </a:fld>
            <a:endParaRPr sz="16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3/2/2023</a:t>
            </a:fld>
            <a:endParaRPr lang="en-US"/>
          </a:p>
        </p:txBody>
      </p:sp>
      <p:sp>
        <p:nvSpPr>
          <p:cNvPr id="4" name="Holder 4"/>
          <p:cNvSpPr>
            <a:spLocks noGrp="1"/>
          </p:cNvSpPr>
          <p:nvPr>
            <p:ph type="sldNum" sz="quarter" idx="7"/>
          </p:nvPr>
        </p:nvSpPr>
        <p:spPr/>
        <p:txBody>
          <a:bodyPr lIns="0" tIns="0" rIns="0" bIns="0"/>
          <a:lstStyle>
            <a:lvl1pPr>
              <a:defRPr sz="1800" b="0" i="0">
                <a:solidFill>
                  <a:schemeClr val="tx1"/>
                </a:solidFill>
                <a:latin typeface="Gill Sans MT"/>
                <a:cs typeface="Gill Sans MT"/>
              </a:defRPr>
            </a:lvl1pPr>
          </a:lstStyle>
          <a:p>
            <a:pPr marL="101600">
              <a:lnSpc>
                <a:spcPts val="1700"/>
              </a:lnSpc>
            </a:pPr>
            <a:fld id="{81D60167-4931-47E6-BA6A-407CBD079E47}" type="slidenum">
              <a:rPr sz="1600" dirty="0"/>
              <a:pPr marL="101600">
                <a:lnSpc>
                  <a:spcPts val="1700"/>
                </a:lnSpc>
              </a:pPr>
              <a:t>‹#›</a:t>
            </a:fld>
            <a:endParaRPr sz="160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15720" y="508000"/>
            <a:ext cx="10373360" cy="1280160"/>
          </a:xfrm>
          <a:prstGeom prst="rect">
            <a:avLst/>
          </a:prstGeom>
        </p:spPr>
        <p:txBody>
          <a:bodyPr wrap="square" lIns="0" tIns="0" rIns="0" bIns="0">
            <a:spAutoFit/>
          </a:bodyPr>
          <a:lstStyle>
            <a:lvl1pPr>
              <a:defRPr sz="8400" b="0" i="0">
                <a:solidFill>
                  <a:schemeClr val="tx1"/>
                </a:solidFill>
                <a:latin typeface="Gill Sans MT"/>
                <a:cs typeface="Gill Sans MT"/>
              </a:defRPr>
            </a:lvl1pPr>
          </a:lstStyle>
          <a:p>
            <a:endParaRPr/>
          </a:p>
        </p:txBody>
      </p:sp>
      <p:sp>
        <p:nvSpPr>
          <p:cNvPr id="3" name="Holder 3"/>
          <p:cNvSpPr>
            <a:spLocks noGrp="1"/>
          </p:cNvSpPr>
          <p:nvPr>
            <p:ph type="body" idx="1"/>
          </p:nvPr>
        </p:nvSpPr>
        <p:spPr>
          <a:xfrm>
            <a:off x="1536700" y="2715260"/>
            <a:ext cx="9931400" cy="4313555"/>
          </a:xfrm>
          <a:prstGeom prst="rect">
            <a:avLst/>
          </a:prstGeom>
        </p:spPr>
        <p:txBody>
          <a:bodyPr wrap="square" lIns="0" tIns="0" rIns="0" bIns="0">
            <a:spAutoFit/>
          </a:bodyPr>
          <a:lstStyle>
            <a:lvl1pPr>
              <a:defRPr sz="4200" b="0" i="0">
                <a:solidFill>
                  <a:schemeClr val="tx1"/>
                </a:solidFill>
                <a:latin typeface="Gill Sans MT"/>
                <a:cs typeface="Gill Sans MT"/>
              </a:defRPr>
            </a:lvl1pPr>
          </a:lstStyle>
          <a:p>
            <a:endParaRPr/>
          </a:p>
        </p:txBody>
      </p:sp>
      <p:sp>
        <p:nvSpPr>
          <p:cNvPr id="4" name="Holder 4"/>
          <p:cNvSpPr>
            <a:spLocks noGrp="1"/>
          </p:cNvSpPr>
          <p:nvPr>
            <p:ph type="ftr" sz="quarter" idx="5"/>
          </p:nvPr>
        </p:nvSpPr>
        <p:spPr>
          <a:xfrm>
            <a:off x="4421632" y="9070848"/>
            <a:ext cx="4161536" cy="4876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50240" y="9070848"/>
            <a:ext cx="2991104" cy="4876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3/2/2023</a:t>
            </a:fld>
            <a:endParaRPr lang="en-US"/>
          </a:p>
        </p:txBody>
      </p:sp>
      <p:sp>
        <p:nvSpPr>
          <p:cNvPr id="6" name="Holder 6"/>
          <p:cNvSpPr>
            <a:spLocks noGrp="1"/>
          </p:cNvSpPr>
          <p:nvPr>
            <p:ph type="sldNum" sz="quarter" idx="7"/>
          </p:nvPr>
        </p:nvSpPr>
        <p:spPr>
          <a:xfrm>
            <a:off x="6350000" y="9329575"/>
            <a:ext cx="279400" cy="274320"/>
          </a:xfrm>
          <a:prstGeom prst="rect">
            <a:avLst/>
          </a:prstGeom>
        </p:spPr>
        <p:txBody>
          <a:bodyPr wrap="square" lIns="0" tIns="0" rIns="0" bIns="0">
            <a:spAutoFit/>
          </a:bodyPr>
          <a:lstStyle>
            <a:lvl1pPr>
              <a:defRPr sz="1800" b="0" i="0">
                <a:solidFill>
                  <a:schemeClr val="tx1"/>
                </a:solidFill>
                <a:latin typeface="Gill Sans MT"/>
                <a:cs typeface="Gill Sans MT"/>
              </a:defRPr>
            </a:lvl1pPr>
          </a:lstStyle>
          <a:p>
            <a:pPr marL="101600">
              <a:lnSpc>
                <a:spcPts val="1700"/>
              </a:lnSpc>
            </a:pPr>
            <a:fld id="{81D60167-4931-47E6-BA6A-407CBD079E47}" type="slidenum">
              <a:rPr sz="1600" dirty="0"/>
              <a:pPr marL="101600">
                <a:lnSpc>
                  <a:spcPts val="1700"/>
                </a:lnSpc>
              </a:pPr>
              <a:t>‹#›</a:t>
            </a:fld>
            <a:endParaRPr sz="16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cad.zju.edu.cn/home/weiweixu/" TargetMode="Externa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mindview.ne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intia.cn/" TargetMode="External"/><Relationship Id="rId2" Type="http://schemas.openxmlformats.org/officeDocument/2006/relationships/hyperlink" Target="https://course.zju.edu.c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mailto:xww@cad.zju.edu.c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0" y="883285"/>
            <a:ext cx="7338059" cy="3002915"/>
          </a:xfrm>
          <a:prstGeom prst="rect">
            <a:avLst/>
          </a:prstGeom>
        </p:spPr>
        <p:txBody>
          <a:bodyPr vert="horz" wrap="square" lIns="0" tIns="0" rIns="0" bIns="0" rtlCol="0">
            <a:spAutoFit/>
          </a:bodyPr>
          <a:lstStyle/>
          <a:p>
            <a:pPr marL="12700" marR="5080" algn="ctr">
              <a:lnSpc>
                <a:spcPts val="9600"/>
              </a:lnSpc>
            </a:pPr>
            <a:r>
              <a:rPr spc="-5" dirty="0"/>
              <a:t>O</a:t>
            </a:r>
            <a:r>
              <a:rPr dirty="0"/>
              <a:t>b</a:t>
            </a:r>
            <a:r>
              <a:rPr spc="-5" dirty="0"/>
              <a:t>j</a:t>
            </a:r>
            <a:r>
              <a:rPr dirty="0"/>
              <a:t>ect</a:t>
            </a:r>
            <a:r>
              <a:rPr spc="-5" dirty="0"/>
              <a:t>-O</a:t>
            </a:r>
            <a:r>
              <a:rPr dirty="0"/>
              <a:t>r</a:t>
            </a:r>
            <a:r>
              <a:rPr spc="-5" dirty="0"/>
              <a:t>i</a:t>
            </a:r>
            <a:r>
              <a:rPr dirty="0"/>
              <a:t>ented  </a:t>
            </a:r>
            <a:r>
              <a:rPr spc="-20" dirty="0"/>
              <a:t>Programming</a:t>
            </a:r>
          </a:p>
          <a:p>
            <a:pPr marL="13970" algn="ctr">
              <a:lnSpc>
                <a:spcPts val="4340"/>
              </a:lnSpc>
              <a:tabLst>
                <a:tab pos="1228090" algn="l"/>
              </a:tabLst>
            </a:pPr>
            <a:r>
              <a:rPr sz="3800" spc="-5" dirty="0"/>
              <a:t>Using	</a:t>
            </a:r>
            <a:r>
              <a:rPr sz="3800" dirty="0"/>
              <a:t>C++</a:t>
            </a:r>
          </a:p>
        </p:txBody>
      </p:sp>
      <p:sp>
        <p:nvSpPr>
          <p:cNvPr id="3" name="object 3"/>
          <p:cNvSpPr txBox="1"/>
          <p:nvPr/>
        </p:nvSpPr>
        <p:spPr>
          <a:xfrm>
            <a:off x="6746240" y="8601233"/>
            <a:ext cx="6258560" cy="1152367"/>
          </a:xfrm>
          <a:prstGeom prst="rect">
            <a:avLst/>
          </a:prstGeom>
        </p:spPr>
        <p:txBody>
          <a:bodyPr vert="horz" wrap="square" lIns="0" tIns="0" rIns="0" bIns="0" rtlCol="0">
            <a:spAutoFit/>
          </a:bodyPr>
          <a:lstStyle/>
          <a:p>
            <a:pPr marL="12700" marR="5080">
              <a:lnSpc>
                <a:spcPct val="156300"/>
              </a:lnSpc>
            </a:pPr>
            <a:r>
              <a:rPr lang="en-US" sz="2400" spc="-5" dirty="0" err="1">
                <a:latin typeface="Tahoma"/>
                <a:cs typeface="Tahoma"/>
              </a:rPr>
              <a:t>Weiwei</a:t>
            </a:r>
            <a:r>
              <a:rPr lang="en-US" sz="2400" spc="-5" dirty="0">
                <a:latin typeface="Tahoma"/>
                <a:cs typeface="Tahoma"/>
              </a:rPr>
              <a:t> </a:t>
            </a:r>
            <a:r>
              <a:rPr lang="en-US" sz="2400" spc="-5" dirty="0" err="1">
                <a:latin typeface="Tahoma"/>
                <a:cs typeface="Tahoma"/>
              </a:rPr>
              <a:t>Xu</a:t>
            </a:r>
            <a:endParaRPr lang="en-US" sz="2400" spc="-5" dirty="0">
              <a:latin typeface="Tahoma"/>
              <a:cs typeface="Tahoma"/>
            </a:endParaRPr>
          </a:p>
          <a:p>
            <a:pPr marL="12700" marR="5080">
              <a:lnSpc>
                <a:spcPct val="156300"/>
              </a:lnSpc>
            </a:pPr>
            <a:r>
              <a:rPr lang="en-US" altLang="zh-CN" sz="2400" dirty="0">
                <a:hlinkClick r:id="rId2"/>
              </a:rPr>
              <a:t>http://www.cad.zju.edu.cn/home/weiweixu/</a:t>
            </a:r>
            <a:endParaRPr sz="2400" dirty="0">
              <a:latin typeface="Tahoma"/>
              <a:cs typeface="Tahoma"/>
            </a:endParaRPr>
          </a:p>
        </p:txBody>
      </p:sp>
      <p:sp>
        <p:nvSpPr>
          <p:cNvPr id="4" name="object 4"/>
          <p:cNvSpPr/>
          <p:nvPr/>
        </p:nvSpPr>
        <p:spPr>
          <a:xfrm>
            <a:off x="1739900" y="5638800"/>
            <a:ext cx="9245600" cy="28448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468880">
              <a:lnSpc>
                <a:spcPct val="100000"/>
              </a:lnSpc>
            </a:pPr>
            <a:r>
              <a:rPr dirty="0"/>
              <a:t>Bruce</a:t>
            </a:r>
            <a:r>
              <a:rPr spc="-85" dirty="0"/>
              <a:t> </a:t>
            </a:r>
            <a:r>
              <a:rPr spc="-55" dirty="0"/>
              <a:t>Eckel</a:t>
            </a:r>
          </a:p>
        </p:txBody>
      </p:sp>
      <p:sp>
        <p:nvSpPr>
          <p:cNvPr id="3" name="object 3"/>
          <p:cNvSpPr txBox="1"/>
          <p:nvPr/>
        </p:nvSpPr>
        <p:spPr>
          <a:xfrm>
            <a:off x="78739" y="2372360"/>
            <a:ext cx="12614275" cy="5365571"/>
          </a:xfrm>
          <a:prstGeom prst="rect">
            <a:avLst/>
          </a:prstGeom>
        </p:spPr>
        <p:txBody>
          <a:bodyPr vert="horz" wrap="square" lIns="0" tIns="0" rIns="0" bIns="0" rtlCol="0">
            <a:spAutoFit/>
          </a:bodyPr>
          <a:lstStyle/>
          <a:p>
            <a:pPr marL="327660" marR="5080" indent="-314960">
              <a:lnSpc>
                <a:spcPts val="4400"/>
              </a:lnSpc>
              <a:buChar char="•"/>
              <a:tabLst>
                <a:tab pos="327025" algn="l"/>
                <a:tab pos="1168400" algn="l"/>
                <a:tab pos="1338263" algn="l"/>
                <a:tab pos="1933575" algn="l"/>
                <a:tab pos="2357438" algn="l"/>
                <a:tab pos="2851150" algn="l"/>
                <a:tab pos="3143250" algn="l"/>
                <a:tab pos="3860800" algn="l"/>
                <a:tab pos="3960813" algn="l"/>
                <a:tab pos="4638675" algn="l"/>
                <a:tab pos="5175250" algn="l"/>
                <a:tab pos="6708775" algn="l"/>
                <a:tab pos="7048500" algn="l"/>
                <a:tab pos="7699375" algn="l"/>
                <a:tab pos="7889875" algn="l"/>
                <a:tab pos="8364538" algn="l"/>
                <a:tab pos="8556625" algn="l"/>
                <a:tab pos="8980488" algn="l"/>
                <a:tab pos="10371138" algn="l"/>
                <a:tab pos="10525125" algn="l"/>
                <a:tab pos="11198225" algn="l"/>
                <a:tab pos="11564938" algn="l"/>
              </a:tabLst>
            </a:pPr>
            <a:r>
              <a:rPr sz="3800" spc="-25" dirty="0">
                <a:latin typeface="Gill Sans MT"/>
                <a:cs typeface="Gill Sans MT"/>
              </a:rPr>
              <a:t>BRUCE	</a:t>
            </a:r>
            <a:r>
              <a:rPr lang="en-US" sz="3800" spc="-25" dirty="0">
                <a:latin typeface="Gill Sans MT"/>
                <a:cs typeface="Gill Sans MT"/>
              </a:rPr>
              <a:t> </a:t>
            </a:r>
            <a:r>
              <a:rPr sz="3800" dirty="0">
                <a:latin typeface="Gill Sans MT"/>
                <a:cs typeface="Gill Sans MT"/>
              </a:rPr>
              <a:t>ECKEL</a:t>
            </a:r>
            <a:r>
              <a:rPr sz="3800" spc="-5" dirty="0">
                <a:latin typeface="Gill Sans MT"/>
                <a:cs typeface="Gill Sans MT"/>
              </a:rPr>
              <a:t> is</a:t>
            </a:r>
            <a:r>
              <a:rPr lang="en-US" sz="3800" spc="-5" dirty="0">
                <a:latin typeface="Gill Sans MT"/>
                <a:cs typeface="Gill Sans MT"/>
              </a:rPr>
              <a:t> </a:t>
            </a:r>
            <a:r>
              <a:rPr sz="3800" dirty="0">
                <a:latin typeface="Gill Sans MT"/>
                <a:cs typeface="Gill Sans MT"/>
              </a:rPr>
              <a:t>the</a:t>
            </a:r>
            <a:r>
              <a:rPr lang="en-US" sz="3800" dirty="0">
                <a:latin typeface="Gill Sans MT"/>
                <a:cs typeface="Gill Sans MT"/>
              </a:rPr>
              <a:t> </a:t>
            </a:r>
            <a:r>
              <a:rPr sz="3800" dirty="0">
                <a:latin typeface="Gill Sans MT"/>
                <a:cs typeface="Gill Sans MT"/>
              </a:rPr>
              <a:t>author</a:t>
            </a:r>
            <a:r>
              <a:rPr lang="en-US" sz="3800" dirty="0">
                <a:latin typeface="Gill Sans MT"/>
                <a:cs typeface="Gill Sans MT"/>
              </a:rPr>
              <a:t> </a:t>
            </a:r>
            <a:r>
              <a:rPr sz="3800" dirty="0">
                <a:latin typeface="Gill Sans MT"/>
                <a:cs typeface="Gill Sans MT"/>
              </a:rPr>
              <a:t>of</a:t>
            </a:r>
            <a:r>
              <a:rPr sz="3800" spc="-380" dirty="0">
                <a:latin typeface="Gill Sans MT"/>
                <a:cs typeface="Gill Sans MT"/>
              </a:rPr>
              <a:t> </a:t>
            </a:r>
            <a:r>
              <a:rPr sz="3800" spc="-5" dirty="0">
                <a:latin typeface="Gill Sans MT"/>
                <a:cs typeface="Gill Sans MT"/>
              </a:rPr>
              <a:t>“Thinking</a:t>
            </a:r>
            <a:r>
              <a:rPr lang="en-US" sz="3800" spc="-5" dirty="0">
                <a:latin typeface="Gill Sans MT"/>
                <a:cs typeface="Gill Sans MT"/>
              </a:rPr>
              <a:t> </a:t>
            </a:r>
            <a:r>
              <a:rPr sz="3800" spc="-5" dirty="0">
                <a:latin typeface="Gill Sans MT"/>
                <a:cs typeface="Gill Sans MT"/>
              </a:rPr>
              <a:t>in </a:t>
            </a:r>
            <a:r>
              <a:rPr sz="3800" dirty="0">
                <a:latin typeface="Gill Sans MT"/>
                <a:cs typeface="Gill Sans MT"/>
              </a:rPr>
              <a:t>C++”,</a:t>
            </a:r>
            <a:r>
              <a:rPr sz="3800" spc="-440" dirty="0">
                <a:latin typeface="Gill Sans MT"/>
                <a:cs typeface="Gill Sans MT"/>
              </a:rPr>
              <a:t> </a:t>
            </a:r>
            <a:r>
              <a:rPr sz="3800" spc="-5" dirty="0">
                <a:latin typeface="Gill Sans MT"/>
                <a:cs typeface="Gill Sans MT"/>
              </a:rPr>
              <a:t>which</a:t>
            </a:r>
            <a:r>
              <a:rPr sz="3800" spc="-25" dirty="0">
                <a:latin typeface="Gill Sans MT"/>
                <a:cs typeface="Gill Sans MT"/>
              </a:rPr>
              <a:t> </a:t>
            </a:r>
            <a:r>
              <a:rPr sz="3800" spc="-30" dirty="0">
                <a:latin typeface="Gill Sans MT"/>
                <a:cs typeface="Gill Sans MT"/>
              </a:rPr>
              <a:t>won</a:t>
            </a:r>
            <a:r>
              <a:rPr lang="en-US" sz="3800" spc="-30" dirty="0">
                <a:latin typeface="Gill Sans MT"/>
                <a:cs typeface="Gill Sans MT"/>
              </a:rPr>
              <a:t> </a:t>
            </a:r>
            <a:r>
              <a:rPr sz="3800" dirty="0">
                <a:latin typeface="Gill Sans MT"/>
                <a:cs typeface="Gill Sans MT"/>
              </a:rPr>
              <a:t>the</a:t>
            </a:r>
            <a:r>
              <a:rPr lang="en-US" sz="3800" dirty="0">
                <a:latin typeface="Gill Sans MT"/>
                <a:cs typeface="Gill Sans MT"/>
              </a:rPr>
              <a:t> </a:t>
            </a:r>
            <a:r>
              <a:rPr sz="3800" spc="-15" dirty="0">
                <a:latin typeface="Gill Sans MT"/>
                <a:cs typeface="Gill Sans MT"/>
              </a:rPr>
              <a:t>Software</a:t>
            </a:r>
            <a:r>
              <a:rPr lang="en-US" sz="3800" spc="-15" dirty="0">
                <a:latin typeface="Gill Sans MT"/>
                <a:cs typeface="Gill Sans MT"/>
              </a:rPr>
              <a:t> </a:t>
            </a:r>
            <a:r>
              <a:rPr sz="3800" spc="-15" dirty="0">
                <a:latin typeface="Gill Sans MT"/>
                <a:cs typeface="Gill Sans MT"/>
              </a:rPr>
              <a:t>Development</a:t>
            </a:r>
            <a:r>
              <a:rPr sz="3800" spc="50" dirty="0">
                <a:latin typeface="Gill Sans MT"/>
                <a:cs typeface="Gill Sans MT"/>
              </a:rPr>
              <a:t> </a:t>
            </a:r>
            <a:r>
              <a:rPr sz="3800" spc="-25" dirty="0">
                <a:latin typeface="Gill Sans MT"/>
                <a:cs typeface="Gill Sans MT"/>
              </a:rPr>
              <a:t>Jolt</a:t>
            </a:r>
            <a:r>
              <a:rPr sz="3800" spc="-375" dirty="0">
                <a:latin typeface="Gill Sans MT"/>
                <a:cs typeface="Gill Sans MT"/>
              </a:rPr>
              <a:t> </a:t>
            </a:r>
            <a:r>
              <a:rPr sz="3800" spc="-35" dirty="0">
                <a:latin typeface="Gill Sans MT"/>
                <a:cs typeface="Gill Sans MT"/>
              </a:rPr>
              <a:t>Award</a:t>
            </a:r>
            <a:r>
              <a:rPr lang="en-US" sz="3800" spc="-35" dirty="0">
                <a:latin typeface="Gill Sans MT"/>
                <a:cs typeface="Gill Sans MT"/>
              </a:rPr>
              <a:t> </a:t>
            </a:r>
            <a:r>
              <a:rPr sz="3800" spc="-15" dirty="0">
                <a:latin typeface="Gill Sans MT"/>
                <a:cs typeface="Gill Sans MT"/>
              </a:rPr>
              <a:t>for </a:t>
            </a:r>
            <a:r>
              <a:rPr sz="3800" dirty="0">
                <a:latin typeface="Gill Sans MT"/>
                <a:cs typeface="Gill Sans MT"/>
              </a:rPr>
              <a:t>best book</a:t>
            </a:r>
            <a:r>
              <a:rPr sz="3800" spc="-75" dirty="0">
                <a:latin typeface="Gill Sans MT"/>
                <a:cs typeface="Gill Sans MT"/>
              </a:rPr>
              <a:t> </a:t>
            </a:r>
            <a:r>
              <a:rPr sz="3800" dirty="0">
                <a:latin typeface="Gill Sans MT"/>
                <a:cs typeface="Gill Sans MT"/>
              </a:rPr>
              <a:t>of</a:t>
            </a:r>
            <a:r>
              <a:rPr sz="3800" spc="-30" dirty="0">
                <a:latin typeface="Gill Sans MT"/>
                <a:cs typeface="Gill Sans MT"/>
              </a:rPr>
              <a:t> </a:t>
            </a:r>
            <a:r>
              <a:rPr sz="3800" dirty="0">
                <a:latin typeface="Gill Sans MT"/>
                <a:cs typeface="Gill Sans MT"/>
              </a:rPr>
              <a:t>1995.  He's</a:t>
            </a:r>
            <a:r>
              <a:rPr lang="en-US" sz="3800" dirty="0">
                <a:latin typeface="Gill Sans MT"/>
                <a:cs typeface="Gill Sans MT"/>
              </a:rPr>
              <a:t> </a:t>
            </a:r>
            <a:r>
              <a:rPr sz="3800" dirty="0">
                <a:latin typeface="Gill Sans MT"/>
                <a:cs typeface="Gill Sans MT"/>
              </a:rPr>
              <a:t>been</a:t>
            </a:r>
            <a:r>
              <a:rPr sz="3800" spc="5" dirty="0">
                <a:latin typeface="Gill Sans MT"/>
                <a:cs typeface="Gill Sans MT"/>
              </a:rPr>
              <a:t> </a:t>
            </a:r>
            <a:r>
              <a:rPr sz="3800" spc="-15" dirty="0">
                <a:latin typeface="Gill Sans MT"/>
                <a:cs typeface="Gill Sans MT"/>
              </a:rPr>
              <a:t>professionall</a:t>
            </a:r>
            <a:r>
              <a:rPr lang="en-US" sz="3800" spc="-15" dirty="0">
                <a:latin typeface="Gill Sans MT"/>
                <a:cs typeface="Gill Sans MT"/>
              </a:rPr>
              <a:t>y </a:t>
            </a:r>
            <a:r>
              <a:rPr sz="3800" spc="-10" dirty="0">
                <a:latin typeface="Gill Sans MT"/>
                <a:cs typeface="Gill Sans MT"/>
              </a:rPr>
              <a:t>programming	</a:t>
            </a:r>
            <a:r>
              <a:rPr sz="3800" spc="-15" dirty="0">
                <a:latin typeface="Gill Sans MT"/>
                <a:cs typeface="Gill Sans MT"/>
              </a:rPr>
              <a:t>for</a:t>
            </a:r>
            <a:r>
              <a:rPr sz="3800" dirty="0">
                <a:latin typeface="Gill Sans MT"/>
                <a:cs typeface="Gill Sans MT"/>
              </a:rPr>
              <a:t> 20 </a:t>
            </a:r>
            <a:r>
              <a:rPr sz="3800" spc="-20" dirty="0">
                <a:latin typeface="Gill Sans MT"/>
                <a:cs typeface="Gill Sans MT"/>
              </a:rPr>
              <a:t>years</a:t>
            </a:r>
            <a:r>
              <a:rPr lang="en-US" sz="3800" spc="-20" dirty="0">
                <a:latin typeface="Gill Sans MT"/>
                <a:cs typeface="Gill Sans MT"/>
              </a:rPr>
              <a:t> </a:t>
            </a:r>
            <a:r>
              <a:rPr sz="3800" dirty="0">
                <a:latin typeface="Gill Sans MT"/>
                <a:cs typeface="Gill Sans MT"/>
              </a:rPr>
              <a:t>and	has</a:t>
            </a:r>
            <a:r>
              <a:rPr lang="en-US" sz="3800" dirty="0">
                <a:latin typeface="Gill Sans MT"/>
                <a:cs typeface="Gill Sans MT"/>
              </a:rPr>
              <a:t> </a:t>
            </a:r>
            <a:r>
              <a:rPr sz="3800" dirty="0">
                <a:latin typeface="Gill Sans MT"/>
                <a:cs typeface="Gill Sans MT"/>
              </a:rPr>
              <a:t>been</a:t>
            </a:r>
            <a:r>
              <a:rPr lang="en-US" sz="3800" dirty="0">
                <a:latin typeface="Gill Sans MT"/>
                <a:cs typeface="Gill Sans MT"/>
              </a:rPr>
              <a:t> </a:t>
            </a:r>
            <a:r>
              <a:rPr sz="3800" spc="-5" dirty="0">
                <a:latin typeface="Gill Sans MT"/>
                <a:cs typeface="Gill Sans MT"/>
              </a:rPr>
              <a:t>teaching</a:t>
            </a:r>
            <a:r>
              <a:rPr lang="en-US" sz="3800" spc="-5" dirty="0">
                <a:latin typeface="Gill Sans MT"/>
                <a:cs typeface="Gill Sans MT"/>
              </a:rPr>
              <a:t> </a:t>
            </a:r>
            <a:r>
              <a:rPr sz="3800" spc="-5" dirty="0">
                <a:latin typeface="Gill Sans MT"/>
                <a:cs typeface="Gill Sans MT"/>
              </a:rPr>
              <a:t>people</a:t>
            </a:r>
            <a:r>
              <a:rPr sz="3800" spc="5" dirty="0">
                <a:latin typeface="Gill Sans MT"/>
                <a:cs typeface="Gill Sans MT"/>
              </a:rPr>
              <a:t> </a:t>
            </a:r>
            <a:r>
              <a:rPr sz="3800" spc="-10" dirty="0">
                <a:latin typeface="Gill Sans MT"/>
                <a:cs typeface="Gill Sans MT"/>
              </a:rPr>
              <a:t>throughout</a:t>
            </a:r>
            <a:r>
              <a:rPr sz="3800" spc="5" dirty="0">
                <a:latin typeface="Gill Sans MT"/>
                <a:cs typeface="Gill Sans MT"/>
              </a:rPr>
              <a:t> </a:t>
            </a:r>
            <a:r>
              <a:rPr sz="3800" dirty="0">
                <a:latin typeface="Gill Sans MT"/>
                <a:cs typeface="Gill Sans MT"/>
              </a:rPr>
              <a:t>the</a:t>
            </a:r>
            <a:r>
              <a:rPr lang="en-US" sz="3800" dirty="0">
                <a:latin typeface="Gill Sans MT"/>
                <a:cs typeface="Gill Sans MT"/>
              </a:rPr>
              <a:t> </a:t>
            </a:r>
            <a:r>
              <a:rPr sz="3800" spc="-20" dirty="0">
                <a:latin typeface="Gill Sans MT"/>
                <a:cs typeface="Gill Sans MT"/>
              </a:rPr>
              <a:t>world	</a:t>
            </a:r>
            <a:r>
              <a:rPr sz="3800" spc="-15" dirty="0">
                <a:latin typeface="Gill Sans MT"/>
                <a:cs typeface="Gill Sans MT"/>
              </a:rPr>
              <a:t>how</a:t>
            </a:r>
            <a:r>
              <a:rPr sz="3800" spc="-5" dirty="0">
                <a:latin typeface="Gill Sans MT"/>
                <a:cs typeface="Gill Sans MT"/>
              </a:rPr>
              <a:t> </a:t>
            </a:r>
            <a:r>
              <a:rPr sz="3800" dirty="0">
                <a:latin typeface="Gill Sans MT"/>
                <a:cs typeface="Gill Sans MT"/>
              </a:rPr>
              <a:t>to</a:t>
            </a:r>
            <a:r>
              <a:rPr lang="en-US" sz="3800" dirty="0">
                <a:latin typeface="Gill Sans MT"/>
                <a:cs typeface="Gill Sans MT"/>
              </a:rPr>
              <a:t> </a:t>
            </a:r>
            <a:r>
              <a:rPr sz="3800" spc="-15" dirty="0">
                <a:latin typeface="Gill Sans MT"/>
                <a:cs typeface="Gill Sans MT"/>
              </a:rPr>
              <a:t>program</a:t>
            </a:r>
            <a:r>
              <a:rPr lang="en-US" sz="3800" spc="-15" dirty="0">
                <a:latin typeface="Gill Sans MT"/>
                <a:cs typeface="Gill Sans MT"/>
              </a:rPr>
              <a:t> </a:t>
            </a:r>
            <a:r>
              <a:rPr sz="3800" spc="-15" dirty="0">
                <a:latin typeface="Gill Sans MT"/>
                <a:cs typeface="Gill Sans MT"/>
              </a:rPr>
              <a:t> </a:t>
            </a:r>
            <a:r>
              <a:rPr sz="3800" spc="-5" dirty="0">
                <a:latin typeface="Gill Sans MT"/>
                <a:cs typeface="Gill Sans MT"/>
              </a:rPr>
              <a:t>with</a:t>
            </a:r>
            <a:r>
              <a:rPr lang="en-US" sz="3800" spc="-5" dirty="0">
                <a:latin typeface="Gill Sans MT"/>
                <a:cs typeface="Gill Sans MT"/>
              </a:rPr>
              <a:t> </a:t>
            </a:r>
            <a:r>
              <a:rPr sz="3800" spc="-5" dirty="0">
                <a:latin typeface="Gill Sans MT"/>
                <a:cs typeface="Gill Sans MT"/>
              </a:rPr>
              <a:t>objects</a:t>
            </a:r>
            <a:r>
              <a:rPr lang="en-US" sz="3800" spc="-5" dirty="0">
                <a:latin typeface="Gill Sans MT"/>
                <a:cs typeface="Gill Sans MT"/>
              </a:rPr>
              <a:t> </a:t>
            </a:r>
            <a:r>
              <a:rPr sz="3800" spc="-5" dirty="0">
                <a:latin typeface="Gill Sans MT"/>
                <a:cs typeface="Gill Sans MT"/>
              </a:rPr>
              <a:t>since</a:t>
            </a:r>
            <a:r>
              <a:rPr lang="en-US" sz="3800" spc="-5" dirty="0">
                <a:latin typeface="Gill Sans MT"/>
                <a:cs typeface="Gill Sans MT"/>
              </a:rPr>
              <a:t> 1</a:t>
            </a:r>
            <a:r>
              <a:rPr sz="3800" dirty="0">
                <a:latin typeface="Gill Sans MT"/>
                <a:cs typeface="Gill Sans MT"/>
              </a:rPr>
              <a:t>986.</a:t>
            </a:r>
            <a:r>
              <a:rPr sz="3800" spc="-385" dirty="0">
                <a:latin typeface="Gill Sans MT"/>
                <a:cs typeface="Gill Sans MT"/>
              </a:rPr>
              <a:t> </a:t>
            </a:r>
            <a:r>
              <a:rPr sz="3800" dirty="0">
                <a:latin typeface="Gill Sans MT"/>
                <a:cs typeface="Gill Sans MT"/>
              </a:rPr>
              <a:t>He</a:t>
            </a:r>
            <a:r>
              <a:rPr sz="3800" spc="-5" dirty="0">
                <a:latin typeface="Gill Sans MT"/>
                <a:cs typeface="Gill Sans MT"/>
              </a:rPr>
              <a:t> was</a:t>
            </a:r>
            <a:r>
              <a:rPr lang="en-US" sz="3800" spc="-5" dirty="0">
                <a:latin typeface="Gill Sans MT"/>
                <a:cs typeface="Gill Sans MT"/>
              </a:rPr>
              <a:t> </a:t>
            </a:r>
            <a:r>
              <a:rPr sz="3800" dirty="0">
                <a:latin typeface="Gill Sans MT"/>
                <a:cs typeface="Gill Sans MT"/>
              </a:rPr>
              <a:t>a</a:t>
            </a:r>
            <a:r>
              <a:rPr lang="en-US" sz="3800" dirty="0">
                <a:latin typeface="Gill Sans MT"/>
                <a:cs typeface="Gill Sans MT"/>
              </a:rPr>
              <a:t> </a:t>
            </a:r>
            <a:r>
              <a:rPr sz="3800" spc="-15" dirty="0">
                <a:latin typeface="Gill Sans MT"/>
                <a:cs typeface="Gill Sans MT"/>
              </a:rPr>
              <a:t>voting	</a:t>
            </a:r>
            <a:r>
              <a:rPr sz="3800" dirty="0">
                <a:latin typeface="Gill Sans MT"/>
                <a:cs typeface="Gill Sans MT"/>
              </a:rPr>
              <a:t>member</a:t>
            </a:r>
            <a:r>
              <a:rPr sz="3800" spc="-5" dirty="0">
                <a:latin typeface="Gill Sans MT"/>
                <a:cs typeface="Gill Sans MT"/>
              </a:rPr>
              <a:t> </a:t>
            </a:r>
            <a:r>
              <a:rPr sz="3800" dirty="0">
                <a:latin typeface="Gill Sans MT"/>
                <a:cs typeface="Gill Sans MT"/>
              </a:rPr>
              <a:t>of</a:t>
            </a:r>
            <a:r>
              <a:rPr sz="3800" spc="-5" dirty="0">
                <a:latin typeface="Gill Sans MT"/>
                <a:cs typeface="Gill Sans MT"/>
              </a:rPr>
              <a:t> </a:t>
            </a:r>
            <a:r>
              <a:rPr sz="3800" dirty="0">
                <a:latin typeface="Gill Sans MT"/>
                <a:cs typeface="Gill Sans MT"/>
              </a:rPr>
              <a:t>the</a:t>
            </a:r>
            <a:r>
              <a:rPr lang="en-US" sz="3800" dirty="0">
                <a:latin typeface="Gill Sans MT"/>
                <a:cs typeface="Gill Sans MT"/>
              </a:rPr>
              <a:t> </a:t>
            </a:r>
            <a:r>
              <a:rPr sz="3800" dirty="0">
                <a:latin typeface="Gill Sans MT"/>
                <a:cs typeface="Gill Sans MT"/>
              </a:rPr>
              <a:t>C++</a:t>
            </a:r>
            <a:r>
              <a:rPr lang="en-US" sz="3800" dirty="0">
                <a:latin typeface="Gill Sans MT"/>
                <a:cs typeface="Gill Sans MT"/>
              </a:rPr>
              <a:t> </a:t>
            </a:r>
            <a:r>
              <a:rPr sz="3800" spc="-10" dirty="0">
                <a:latin typeface="Gill Sans MT"/>
                <a:cs typeface="Gill Sans MT"/>
              </a:rPr>
              <a:t>Standards	</a:t>
            </a:r>
            <a:r>
              <a:rPr sz="3800" spc="5" dirty="0">
                <a:latin typeface="Gill Sans MT"/>
                <a:cs typeface="Gill Sans MT"/>
              </a:rPr>
              <a:t>Committee.</a:t>
            </a:r>
            <a:endParaRPr sz="3800" dirty="0">
              <a:latin typeface="Gill Sans MT"/>
              <a:cs typeface="Gill Sans MT"/>
            </a:endParaRPr>
          </a:p>
          <a:p>
            <a:pPr>
              <a:lnSpc>
                <a:spcPct val="100000"/>
              </a:lnSpc>
              <a:spcBef>
                <a:spcPts val="10"/>
              </a:spcBef>
              <a:buFont typeface="Gill Sans MT"/>
              <a:buChar char="•"/>
            </a:pPr>
            <a:endParaRPr sz="5400" dirty="0">
              <a:latin typeface="Times New Roman"/>
              <a:cs typeface="Times New Roman"/>
            </a:endParaRPr>
          </a:p>
          <a:p>
            <a:pPr marL="327660" indent="-314960">
              <a:lnSpc>
                <a:spcPct val="100000"/>
              </a:lnSpc>
              <a:buChar char="•"/>
              <a:tabLst>
                <a:tab pos="327660" algn="l"/>
              </a:tabLst>
            </a:pPr>
            <a:r>
              <a:rPr sz="3800" u="heavy" spc="-20" dirty="0">
                <a:latin typeface="Gill Sans MT"/>
                <a:cs typeface="Gill Sans MT"/>
                <a:hlinkClick r:id="rId2"/>
              </a:rPr>
              <a:t>http://mindview.net</a:t>
            </a:r>
            <a:endParaRPr sz="3800" dirty="0">
              <a:latin typeface="Gill Sans MT"/>
              <a:cs typeface="Gill Sans MT"/>
            </a:endParaRPr>
          </a:p>
        </p:txBody>
      </p:sp>
      <p:sp>
        <p:nvSpPr>
          <p:cNvPr id="4" name="object 4"/>
          <p:cNvSpPr/>
          <p:nvPr/>
        </p:nvSpPr>
        <p:spPr>
          <a:xfrm>
            <a:off x="9271000" y="6108700"/>
            <a:ext cx="3327400" cy="332740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0756900" y="8915400"/>
            <a:ext cx="153035" cy="285115"/>
          </a:xfrm>
          <a:prstGeom prst="rect">
            <a:avLst/>
          </a:prstGeom>
        </p:spPr>
        <p:txBody>
          <a:bodyPr vert="horz" wrap="square" lIns="0" tIns="0" rIns="0" bIns="0" rtlCol="0">
            <a:spAutoFit/>
          </a:bodyPr>
          <a:lstStyle/>
          <a:p>
            <a:pPr marL="12700">
              <a:lnSpc>
                <a:spcPct val="100000"/>
              </a:lnSpc>
            </a:pPr>
            <a:r>
              <a:rPr sz="1800" dirty="0">
                <a:latin typeface="Arial"/>
                <a:cs typeface="Arial"/>
              </a:rPr>
              <a:t>6</a:t>
            </a:r>
            <a:endParaRPr sz="18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87600" y="762000"/>
            <a:ext cx="9220200" cy="1292662"/>
          </a:xfrm>
          <a:prstGeom prst="rect">
            <a:avLst/>
          </a:prstGeom>
        </p:spPr>
        <p:txBody>
          <a:bodyPr vert="horz" wrap="square" lIns="0" tIns="0" rIns="0" bIns="0" rtlCol="0">
            <a:spAutoFit/>
          </a:bodyPr>
          <a:lstStyle/>
          <a:p>
            <a:pPr marL="12700">
              <a:lnSpc>
                <a:spcPct val="100000"/>
              </a:lnSpc>
            </a:pPr>
            <a:r>
              <a:rPr lang="en-US" dirty="0"/>
              <a:t>C</a:t>
            </a:r>
            <a:r>
              <a:rPr dirty="0"/>
              <a:t>ourse</a:t>
            </a:r>
            <a:r>
              <a:rPr lang="en-US" dirty="0"/>
              <a:t> </a:t>
            </a:r>
            <a:r>
              <a:rPr lang="en-US" altLang="zh-CN" dirty="0"/>
              <a:t>Materials</a:t>
            </a:r>
            <a:endParaRPr spc="-60" dirty="0"/>
          </a:p>
        </p:txBody>
      </p:sp>
      <p:sp>
        <p:nvSpPr>
          <p:cNvPr id="3" name="object 3"/>
          <p:cNvSpPr txBox="1">
            <a:spLocks noGrp="1"/>
          </p:cNvSpPr>
          <p:nvPr>
            <p:ph type="body" idx="1"/>
          </p:nvPr>
        </p:nvSpPr>
        <p:spPr>
          <a:xfrm>
            <a:off x="1168400" y="2743200"/>
            <a:ext cx="14097000" cy="7540526"/>
          </a:xfrm>
          <a:prstGeom prst="rect">
            <a:avLst/>
          </a:prstGeom>
        </p:spPr>
        <p:txBody>
          <a:bodyPr vert="horz" wrap="square" lIns="0" tIns="0" rIns="0" bIns="0" rtlCol="0">
            <a:spAutoFit/>
          </a:bodyPr>
          <a:lstStyle/>
          <a:p>
            <a:pPr marL="457200" marR="2632710" indent="-444500">
              <a:lnSpc>
                <a:spcPts val="4900"/>
              </a:lnSpc>
              <a:buSzPct val="170238"/>
              <a:buChar char="•"/>
              <a:tabLst>
                <a:tab pos="457200" algn="l"/>
                <a:tab pos="3923029" algn="l"/>
              </a:tabLst>
            </a:pPr>
            <a:r>
              <a:rPr lang="zh-CN" altLang="en-US" dirty="0"/>
              <a:t>面向对象编程</a:t>
            </a:r>
            <a:r>
              <a:rPr lang="en-US" altLang="zh-CN"/>
              <a:t>2021-2022</a:t>
            </a:r>
            <a:endParaRPr lang="en-US" altLang="zh-CN" dirty="0"/>
          </a:p>
          <a:p>
            <a:pPr marL="457200" marR="2632710" indent="-444500">
              <a:lnSpc>
                <a:spcPts val="4900"/>
              </a:lnSpc>
              <a:buSzPct val="170238"/>
              <a:buChar char="•"/>
              <a:tabLst>
                <a:tab pos="457200" algn="l"/>
                <a:tab pos="3923029" algn="l"/>
              </a:tabLst>
            </a:pPr>
            <a:endParaRPr lang="en-US" altLang="zh-CN" dirty="0"/>
          </a:p>
          <a:p>
            <a:pPr marL="457200" marR="2632710" indent="-444500" algn="l">
              <a:lnSpc>
                <a:spcPts val="4900"/>
              </a:lnSpc>
              <a:buSzPct val="170238"/>
              <a:tabLst>
                <a:tab pos="457200" algn="l"/>
                <a:tab pos="3923029" algn="l"/>
              </a:tabLst>
            </a:pPr>
            <a:r>
              <a:rPr lang="zh-CN" altLang="en-US" dirty="0"/>
              <a:t>课件</a:t>
            </a:r>
            <a:r>
              <a:rPr lang="en-US" altLang="zh-CN" dirty="0"/>
              <a:t>PPT</a:t>
            </a:r>
            <a:r>
              <a:rPr lang="zh-CN" altLang="en-US" dirty="0"/>
              <a:t>：</a:t>
            </a:r>
            <a:r>
              <a:rPr lang="en-US" altLang="zh-CN" dirty="0"/>
              <a:t> </a:t>
            </a:r>
          </a:p>
          <a:p>
            <a:pPr marL="457200" marR="2632710" indent="-444500" algn="l">
              <a:lnSpc>
                <a:spcPts val="4900"/>
              </a:lnSpc>
              <a:buSzPct val="170238"/>
              <a:tabLst>
                <a:tab pos="457200" algn="l"/>
                <a:tab pos="3923029" algn="l"/>
              </a:tabLst>
            </a:pPr>
            <a:r>
              <a:rPr lang="en-US" altLang="zh-CN" dirty="0">
                <a:hlinkClick r:id="rId2"/>
              </a:rPr>
              <a:t>https://course.zju.edu.cn</a:t>
            </a:r>
            <a:endParaRPr lang="en-US" altLang="zh-CN" dirty="0"/>
          </a:p>
          <a:p>
            <a:pPr marL="457200" marR="2632710" indent="-444500" algn="l">
              <a:lnSpc>
                <a:spcPts val="4900"/>
              </a:lnSpc>
              <a:buSzPct val="170238"/>
              <a:tabLst>
                <a:tab pos="457200" algn="l"/>
                <a:tab pos="3923029" algn="l"/>
              </a:tabLst>
            </a:pPr>
            <a:endParaRPr lang="en-US" altLang="zh-CN" dirty="0"/>
          </a:p>
          <a:p>
            <a:pPr marL="457200" marR="2632710" indent="-444500" algn="l">
              <a:lnSpc>
                <a:spcPts val="4900"/>
              </a:lnSpc>
              <a:buSzPct val="170238"/>
              <a:tabLst>
                <a:tab pos="457200" algn="l"/>
                <a:tab pos="3923029" algn="l"/>
              </a:tabLst>
            </a:pPr>
            <a:r>
              <a:rPr lang="zh-CN" altLang="en-US" dirty="0"/>
              <a:t>作业：</a:t>
            </a:r>
            <a:r>
              <a:rPr lang="en-US" altLang="zh-CN" dirty="0">
                <a:hlinkClick r:id="rId3"/>
              </a:rPr>
              <a:t>https://pintia.cn</a:t>
            </a:r>
            <a:r>
              <a:rPr lang="en-US" altLang="zh-CN" dirty="0"/>
              <a:t>   </a:t>
            </a:r>
          </a:p>
          <a:p>
            <a:pPr marL="457200" marR="2632710" indent="-444500" algn="l">
              <a:lnSpc>
                <a:spcPts val="4900"/>
              </a:lnSpc>
              <a:buSzPct val="170238"/>
              <a:tabLst>
                <a:tab pos="457200" algn="l"/>
                <a:tab pos="3923029" algn="l"/>
              </a:tabLst>
            </a:pPr>
            <a:r>
              <a:rPr lang="zh-CN" altLang="en-US" dirty="0"/>
              <a:t>习题集：</a:t>
            </a:r>
            <a:r>
              <a:rPr lang="zh-CN" altLang="en-US" b="0" i="0" dirty="0">
                <a:solidFill>
                  <a:srgbClr val="212529"/>
                </a:solidFill>
                <a:effectLst/>
                <a:latin typeface="-apple-system"/>
              </a:rPr>
              <a:t>面向对象程序设计</a:t>
            </a:r>
            <a:r>
              <a:rPr lang="en-US" altLang="zh-CN" b="0" i="0" dirty="0">
                <a:solidFill>
                  <a:srgbClr val="212529"/>
                </a:solidFill>
                <a:effectLst/>
                <a:latin typeface="-apple-system"/>
              </a:rPr>
              <a:t>2021-2022</a:t>
            </a:r>
            <a:r>
              <a:rPr lang="zh-CN" altLang="en-US" b="0" i="0" dirty="0">
                <a:solidFill>
                  <a:srgbClr val="212529"/>
                </a:solidFill>
                <a:effectLst/>
                <a:latin typeface="-apple-system"/>
              </a:rPr>
              <a:t>春夏习题集</a:t>
            </a:r>
            <a:endParaRPr lang="en-US" altLang="zh-CN" dirty="0"/>
          </a:p>
          <a:p>
            <a:pPr marL="457200" marR="2632710" indent="-444500" algn="l">
              <a:lnSpc>
                <a:spcPts val="4900"/>
              </a:lnSpc>
              <a:buSzPct val="170238"/>
              <a:tabLst>
                <a:tab pos="457200" algn="l"/>
                <a:tab pos="3923029" algn="l"/>
              </a:tabLst>
            </a:pPr>
            <a:r>
              <a:rPr lang="zh-CN" altLang="en-US" dirty="0"/>
              <a:t>用户组：</a:t>
            </a:r>
            <a:r>
              <a:rPr lang="zh-CN" altLang="en-US" dirty="0">
                <a:solidFill>
                  <a:srgbClr val="212529"/>
                </a:solidFill>
                <a:latin typeface="-apple-system"/>
              </a:rPr>
              <a:t>面向对象程序设计</a:t>
            </a:r>
            <a:r>
              <a:rPr lang="en-US" altLang="zh-CN" dirty="0">
                <a:solidFill>
                  <a:srgbClr val="212529"/>
                </a:solidFill>
                <a:latin typeface="-apple-system"/>
              </a:rPr>
              <a:t>2021-2022</a:t>
            </a:r>
            <a:r>
              <a:rPr lang="zh-CN" altLang="en-US" dirty="0">
                <a:solidFill>
                  <a:srgbClr val="212529"/>
                </a:solidFill>
                <a:latin typeface="-apple-system"/>
              </a:rPr>
              <a:t>春夏习题集用户组</a:t>
            </a:r>
            <a:r>
              <a:rPr lang="en-US" altLang="zh-CN" dirty="0">
                <a:solidFill>
                  <a:srgbClr val="212529"/>
                </a:solidFill>
                <a:latin typeface="-apple-system"/>
              </a:rPr>
              <a:t>, </a:t>
            </a:r>
            <a:r>
              <a:rPr lang="zh-CN" altLang="en-US" dirty="0">
                <a:solidFill>
                  <a:srgbClr val="212529"/>
                </a:solidFill>
                <a:latin typeface="-apple-system"/>
              </a:rPr>
              <a:t>邀请码：</a:t>
            </a:r>
            <a:r>
              <a:rPr lang="en-US" altLang="zh-CN" b="0" i="0" dirty="0">
                <a:solidFill>
                  <a:srgbClr val="1A1A1A"/>
                </a:solidFill>
                <a:effectLst/>
                <a:latin typeface="Harmony"/>
              </a:rPr>
              <a:t>3b53d649a227b735</a:t>
            </a:r>
            <a:endParaRPr lang="en-US" altLang="zh-CN" dirty="0">
              <a:solidFill>
                <a:srgbClr val="212529"/>
              </a:solidFill>
              <a:latin typeface="-apple-system"/>
            </a:endParaRPr>
          </a:p>
          <a:p>
            <a:pPr marL="457200" marR="2632710" indent="-444500" algn="l">
              <a:lnSpc>
                <a:spcPts val="4900"/>
              </a:lnSpc>
              <a:buSzPct val="170238"/>
              <a:tabLst>
                <a:tab pos="457200" algn="l"/>
                <a:tab pos="3923029" algn="l"/>
              </a:tabLst>
            </a:pPr>
            <a:endParaRPr lang="en-US" altLang="zh-CN" dirty="0"/>
          </a:p>
          <a:p>
            <a:pPr marL="457200" marR="2632710" indent="-444500" algn="l">
              <a:lnSpc>
                <a:spcPts val="4900"/>
              </a:lnSpc>
              <a:buSzPct val="170238"/>
              <a:tabLst>
                <a:tab pos="457200" algn="l"/>
                <a:tab pos="3923029" algn="l"/>
              </a:tabLst>
            </a:pPr>
            <a:endParaRPr lang="en-US" altLang="zh-CN" dirty="0"/>
          </a:p>
          <a:p>
            <a:pPr marL="457200" marR="2632710" indent="-444500" algn="l">
              <a:lnSpc>
                <a:spcPts val="4900"/>
              </a:lnSpc>
              <a:buSzPct val="170238"/>
              <a:tabLst>
                <a:tab pos="457200" algn="l"/>
                <a:tab pos="3923029" algn="l"/>
              </a:tabLst>
            </a:pP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45702" rIns="0" bIns="0" rtlCol="0">
            <a:spAutoFit/>
          </a:bodyPr>
          <a:lstStyle/>
          <a:p>
            <a:pPr marL="101600">
              <a:lnSpc>
                <a:spcPts val="1700"/>
              </a:lnSpc>
            </a:pPr>
            <a:r>
              <a:rPr sz="1600" dirty="0"/>
              <a:t>8</a:t>
            </a:r>
            <a:endParaRPr sz="1600"/>
          </a:p>
        </p:txBody>
      </p:sp>
      <p:sp>
        <p:nvSpPr>
          <p:cNvPr id="2" name="object 2"/>
          <p:cNvSpPr txBox="1"/>
          <p:nvPr/>
        </p:nvSpPr>
        <p:spPr>
          <a:xfrm>
            <a:off x="635000" y="2743200"/>
            <a:ext cx="10972800" cy="4980851"/>
          </a:xfrm>
          <a:prstGeom prst="rect">
            <a:avLst/>
          </a:prstGeom>
        </p:spPr>
        <p:txBody>
          <a:bodyPr vert="horz" wrap="square" lIns="0" tIns="0" rIns="0" bIns="0" rtlCol="0">
            <a:spAutoFit/>
          </a:bodyPr>
          <a:lstStyle/>
          <a:p>
            <a:pPr marL="12700">
              <a:lnSpc>
                <a:spcPct val="100000"/>
              </a:lnSpc>
              <a:tabLst>
                <a:tab pos="619125" algn="l"/>
              </a:tabLst>
            </a:pPr>
            <a:r>
              <a:rPr sz="4200" dirty="0">
                <a:solidFill>
                  <a:srgbClr val="AA7900"/>
                </a:solidFill>
                <a:latin typeface="Times New Roman"/>
                <a:cs typeface="Times New Roman"/>
              </a:rPr>
              <a:t>1.	</a:t>
            </a:r>
            <a:r>
              <a:rPr sz="4200" spc="-15" dirty="0">
                <a:latin typeface="Gill Sans MT"/>
                <a:cs typeface="Gill Sans MT"/>
              </a:rPr>
              <a:t>Lab,</a:t>
            </a:r>
            <a:r>
              <a:rPr sz="4200" spc="-500" dirty="0">
                <a:latin typeface="Gill Sans MT"/>
                <a:cs typeface="Gill Sans MT"/>
              </a:rPr>
              <a:t> </a:t>
            </a:r>
            <a:r>
              <a:rPr sz="4200" spc="-5" dirty="0">
                <a:latin typeface="Gill Sans MT"/>
                <a:cs typeface="Gill Sans MT"/>
              </a:rPr>
              <a:t>50%</a:t>
            </a:r>
            <a:endParaRPr sz="4200" dirty="0">
              <a:latin typeface="Gill Sans MT"/>
              <a:cs typeface="Gill Sans MT"/>
            </a:endParaRPr>
          </a:p>
          <a:p>
            <a:pPr marL="469900">
              <a:lnSpc>
                <a:spcPct val="100000"/>
              </a:lnSpc>
              <a:spcBef>
                <a:spcPts val="2125"/>
              </a:spcBef>
              <a:tabLst>
                <a:tab pos="1000125" algn="l"/>
              </a:tabLst>
            </a:pPr>
            <a:r>
              <a:rPr sz="5925" spc="1762" baseline="1406" dirty="0">
                <a:latin typeface="Arial"/>
                <a:cs typeface="Arial"/>
              </a:rPr>
              <a:t>!	</a:t>
            </a:r>
            <a:r>
              <a:rPr sz="4200" dirty="0">
                <a:latin typeface="Gill Sans MT"/>
                <a:cs typeface="Gill Sans MT"/>
              </a:rPr>
              <a:t>In</a:t>
            </a:r>
            <a:r>
              <a:rPr sz="4200" spc="-20" dirty="0">
                <a:latin typeface="Gill Sans MT"/>
                <a:cs typeface="Gill Sans MT"/>
              </a:rPr>
              <a:t> </a:t>
            </a:r>
            <a:r>
              <a:rPr sz="4200" spc="-25" dirty="0">
                <a:latin typeface="Gill Sans MT"/>
                <a:cs typeface="Gill Sans MT"/>
              </a:rPr>
              <a:t>week</a:t>
            </a:r>
            <a:r>
              <a:rPr sz="4200" spc="-20" dirty="0">
                <a:latin typeface="Gill Sans MT"/>
                <a:cs typeface="Gill Sans MT"/>
              </a:rPr>
              <a:t> </a:t>
            </a:r>
            <a:r>
              <a:rPr sz="4200" dirty="0">
                <a:latin typeface="Gill Sans MT"/>
                <a:cs typeface="Gill Sans MT"/>
              </a:rPr>
              <a:t>2,</a:t>
            </a:r>
            <a:r>
              <a:rPr sz="4200" spc="-434" dirty="0">
                <a:latin typeface="Gill Sans MT"/>
                <a:cs typeface="Gill Sans MT"/>
              </a:rPr>
              <a:t> </a:t>
            </a:r>
            <a:r>
              <a:rPr sz="4200" dirty="0">
                <a:latin typeface="Gill Sans MT"/>
                <a:cs typeface="Gill Sans MT"/>
              </a:rPr>
              <a:t>4,</a:t>
            </a:r>
            <a:r>
              <a:rPr sz="4200" spc="-434" dirty="0">
                <a:latin typeface="Gill Sans MT"/>
                <a:cs typeface="Gill Sans MT"/>
              </a:rPr>
              <a:t> </a:t>
            </a:r>
            <a:r>
              <a:rPr sz="4200" dirty="0">
                <a:latin typeface="Gill Sans MT"/>
                <a:cs typeface="Gill Sans MT"/>
              </a:rPr>
              <a:t>6,</a:t>
            </a:r>
            <a:r>
              <a:rPr sz="4200" spc="-434" dirty="0">
                <a:latin typeface="Gill Sans MT"/>
                <a:cs typeface="Gill Sans MT"/>
              </a:rPr>
              <a:t> </a:t>
            </a:r>
            <a:r>
              <a:rPr sz="4200" dirty="0">
                <a:latin typeface="Gill Sans MT"/>
                <a:cs typeface="Gill Sans MT"/>
              </a:rPr>
              <a:t>8,</a:t>
            </a:r>
            <a:r>
              <a:rPr sz="4200" spc="-434" dirty="0">
                <a:latin typeface="Gill Sans MT"/>
                <a:cs typeface="Gill Sans MT"/>
              </a:rPr>
              <a:t> </a:t>
            </a:r>
            <a:r>
              <a:rPr sz="4200" dirty="0">
                <a:latin typeface="Gill Sans MT"/>
                <a:cs typeface="Gill Sans MT"/>
              </a:rPr>
              <a:t>10,</a:t>
            </a:r>
            <a:r>
              <a:rPr sz="4200" spc="-434" dirty="0">
                <a:latin typeface="Gill Sans MT"/>
                <a:cs typeface="Gill Sans MT"/>
              </a:rPr>
              <a:t> </a:t>
            </a:r>
            <a:r>
              <a:rPr sz="4200" dirty="0">
                <a:latin typeface="Gill Sans MT"/>
                <a:cs typeface="Gill Sans MT"/>
              </a:rPr>
              <a:t>12,</a:t>
            </a:r>
            <a:r>
              <a:rPr sz="4200" spc="-434" dirty="0">
                <a:latin typeface="Gill Sans MT"/>
                <a:cs typeface="Gill Sans MT"/>
              </a:rPr>
              <a:t> </a:t>
            </a:r>
            <a:r>
              <a:rPr sz="4200" dirty="0">
                <a:latin typeface="Gill Sans MT"/>
                <a:cs typeface="Gill Sans MT"/>
              </a:rPr>
              <a:t>14,</a:t>
            </a:r>
            <a:r>
              <a:rPr sz="4200" spc="-434" dirty="0">
                <a:latin typeface="Gill Sans MT"/>
                <a:cs typeface="Gill Sans MT"/>
              </a:rPr>
              <a:t> </a:t>
            </a:r>
            <a:r>
              <a:rPr sz="4200" dirty="0">
                <a:latin typeface="Gill Sans MT"/>
                <a:cs typeface="Gill Sans MT"/>
              </a:rPr>
              <a:t>16.</a:t>
            </a:r>
          </a:p>
          <a:p>
            <a:pPr marL="891540" indent="-421640">
              <a:lnSpc>
                <a:spcPct val="100000"/>
              </a:lnSpc>
              <a:spcBef>
                <a:spcPts val="2175"/>
              </a:spcBef>
              <a:buFont typeface="Arial"/>
              <a:buChar char="!"/>
              <a:tabLst>
                <a:tab pos="892175" algn="l"/>
                <a:tab pos="1576070" algn="l"/>
                <a:tab pos="5501005" algn="l"/>
                <a:tab pos="7729855" algn="l"/>
              </a:tabLst>
            </a:pPr>
            <a:r>
              <a:rPr sz="4200" spc="-315" dirty="0">
                <a:latin typeface="Gill Sans MT"/>
                <a:cs typeface="Gill Sans MT"/>
              </a:rPr>
              <a:t>To	</a:t>
            </a:r>
            <a:r>
              <a:rPr sz="4200" spc="-5" dirty="0">
                <a:latin typeface="Gill Sans MT"/>
                <a:cs typeface="Gill Sans MT"/>
              </a:rPr>
              <a:t>submit</a:t>
            </a:r>
            <a:r>
              <a:rPr sz="4200" spc="10" dirty="0">
                <a:latin typeface="Gill Sans MT"/>
                <a:cs typeface="Gill Sans MT"/>
              </a:rPr>
              <a:t> </a:t>
            </a:r>
            <a:r>
              <a:rPr sz="4200" spc="5" dirty="0">
                <a:latin typeface="Gill Sans MT"/>
                <a:cs typeface="Gill Sans MT"/>
              </a:rPr>
              <a:t>on-line,</a:t>
            </a:r>
            <a:r>
              <a:rPr sz="4200" spc="-415" dirty="0">
                <a:latin typeface="Gill Sans MT"/>
                <a:cs typeface="Gill Sans MT"/>
              </a:rPr>
              <a:t> </a:t>
            </a:r>
            <a:r>
              <a:rPr sz="4200" dirty="0">
                <a:latin typeface="Gill Sans MT"/>
                <a:cs typeface="Gill Sans MT"/>
              </a:rPr>
              <a:t>to</a:t>
            </a:r>
            <a:r>
              <a:rPr lang="en-US" sz="4200" dirty="0">
                <a:latin typeface="Gill Sans MT"/>
                <a:cs typeface="Gill Sans MT"/>
              </a:rPr>
              <a:t> </a:t>
            </a:r>
            <a:r>
              <a:rPr sz="4200" dirty="0">
                <a:latin typeface="Gill Sans MT"/>
                <a:cs typeface="Gill Sans MT"/>
              </a:rPr>
              <a:t>be</a:t>
            </a:r>
            <a:r>
              <a:rPr sz="4200" spc="5" dirty="0">
                <a:latin typeface="Gill Sans MT"/>
                <a:cs typeface="Gill Sans MT"/>
              </a:rPr>
              <a:t> </a:t>
            </a:r>
            <a:r>
              <a:rPr sz="4200" spc="-5" dirty="0">
                <a:latin typeface="Gill Sans MT"/>
                <a:cs typeface="Gill Sans MT"/>
              </a:rPr>
              <a:t>judged	</a:t>
            </a:r>
            <a:r>
              <a:rPr sz="4200" spc="-15" dirty="0">
                <a:latin typeface="Gill Sans MT"/>
                <a:cs typeface="Gill Sans MT"/>
              </a:rPr>
              <a:t>manually</a:t>
            </a:r>
            <a:endParaRPr sz="4200" dirty="0">
              <a:latin typeface="Gill Sans MT"/>
              <a:cs typeface="Gill Sans MT"/>
            </a:endParaRPr>
          </a:p>
          <a:p>
            <a:pPr marL="1000760" indent="-530860">
              <a:lnSpc>
                <a:spcPct val="100000"/>
              </a:lnSpc>
              <a:spcBef>
                <a:spcPts val="2145"/>
              </a:spcBef>
              <a:buSzPct val="95238"/>
              <a:buFont typeface="Arial"/>
              <a:buChar char="!"/>
              <a:tabLst>
                <a:tab pos="1000125" algn="l"/>
                <a:tab pos="1000760" algn="l"/>
                <a:tab pos="5100955" algn="l"/>
              </a:tabLst>
            </a:pPr>
            <a:r>
              <a:rPr sz="4200" spc="-5" dirty="0">
                <a:latin typeface="Gill Sans MT"/>
                <a:cs typeface="Gill Sans MT"/>
              </a:rPr>
              <a:t>Deadline</a:t>
            </a:r>
            <a:r>
              <a:rPr sz="4200" spc="5" dirty="0">
                <a:latin typeface="Gill Sans MT"/>
                <a:cs typeface="Gill Sans MT"/>
              </a:rPr>
              <a:t> </a:t>
            </a:r>
            <a:r>
              <a:rPr sz="4200" spc="-5" dirty="0">
                <a:latin typeface="Gill Sans MT"/>
                <a:cs typeface="Gill Sans MT"/>
              </a:rPr>
              <a:t>is</a:t>
            </a:r>
            <a:r>
              <a:rPr sz="4200" spc="10" dirty="0">
                <a:latin typeface="Gill Sans MT"/>
                <a:cs typeface="Gill Sans MT"/>
              </a:rPr>
              <a:t> </a:t>
            </a:r>
            <a:r>
              <a:rPr sz="4200" dirty="0">
                <a:solidFill>
                  <a:srgbClr val="FF2600"/>
                </a:solidFill>
                <a:latin typeface="Gill Sans MT"/>
                <a:cs typeface="Gill Sans MT"/>
              </a:rPr>
              <a:t>DEAD	on </a:t>
            </a:r>
            <a:r>
              <a:rPr sz="4200" spc="-5" dirty="0">
                <a:solidFill>
                  <a:srgbClr val="FF2600"/>
                </a:solidFill>
                <a:latin typeface="Gill Sans MT"/>
                <a:cs typeface="Gill Sans MT"/>
              </a:rPr>
              <a:t>Midnight </a:t>
            </a:r>
            <a:r>
              <a:rPr sz="4200" dirty="0">
                <a:solidFill>
                  <a:srgbClr val="FF2600"/>
                </a:solidFill>
                <a:latin typeface="Gill Sans MT"/>
                <a:cs typeface="Gill Sans MT"/>
              </a:rPr>
              <a:t>of</a:t>
            </a:r>
            <a:r>
              <a:rPr sz="4200" spc="-65" dirty="0">
                <a:solidFill>
                  <a:srgbClr val="FF2600"/>
                </a:solidFill>
                <a:latin typeface="Gill Sans MT"/>
                <a:cs typeface="Gill Sans MT"/>
              </a:rPr>
              <a:t> </a:t>
            </a:r>
            <a:r>
              <a:rPr sz="4200" spc="-5" dirty="0">
                <a:solidFill>
                  <a:srgbClr val="FF2600"/>
                </a:solidFill>
                <a:latin typeface="Gill Sans MT"/>
                <a:cs typeface="Gill Sans MT"/>
              </a:rPr>
              <a:t>Sat</a:t>
            </a:r>
            <a:r>
              <a:rPr sz="4200" spc="-5" dirty="0">
                <a:latin typeface="Gill Sans MT"/>
                <a:cs typeface="Gill Sans MT"/>
              </a:rPr>
              <a:t>.</a:t>
            </a:r>
            <a:endParaRPr sz="4200" dirty="0">
              <a:latin typeface="Gill Sans MT"/>
              <a:cs typeface="Gill Sans MT"/>
            </a:endParaRPr>
          </a:p>
          <a:p>
            <a:pPr marL="12700">
              <a:lnSpc>
                <a:spcPct val="100000"/>
              </a:lnSpc>
              <a:spcBef>
                <a:spcPts val="2190"/>
              </a:spcBef>
              <a:tabLst>
                <a:tab pos="619125" algn="l"/>
              </a:tabLst>
            </a:pPr>
            <a:r>
              <a:rPr sz="4200" dirty="0">
                <a:solidFill>
                  <a:srgbClr val="AA7900"/>
                </a:solidFill>
                <a:latin typeface="Times New Roman"/>
                <a:cs typeface="Times New Roman"/>
              </a:rPr>
              <a:t>2.	</a:t>
            </a:r>
            <a:r>
              <a:rPr sz="4200" spc="-5" dirty="0">
                <a:latin typeface="Gill Sans MT"/>
                <a:cs typeface="Gill Sans MT"/>
              </a:rPr>
              <a:t>Final </a:t>
            </a:r>
            <a:r>
              <a:rPr sz="4200" dirty="0">
                <a:latin typeface="Gill Sans MT"/>
                <a:cs typeface="Gill Sans MT"/>
              </a:rPr>
              <a:t>exam:</a:t>
            </a:r>
            <a:r>
              <a:rPr sz="4200" spc="-500" dirty="0">
                <a:latin typeface="Gill Sans MT"/>
                <a:cs typeface="Gill Sans MT"/>
              </a:rPr>
              <a:t> </a:t>
            </a:r>
            <a:r>
              <a:rPr sz="4200" spc="30" dirty="0">
                <a:latin typeface="Gill Sans MT"/>
                <a:cs typeface="Gill Sans MT"/>
              </a:rPr>
              <a:t>50%,</a:t>
            </a:r>
            <a:r>
              <a:rPr lang="en-US" sz="4200" spc="30" dirty="0">
                <a:latin typeface="Gill Sans MT"/>
                <a:cs typeface="Gill Sans MT"/>
              </a:rPr>
              <a:t> </a:t>
            </a:r>
            <a:r>
              <a:rPr sz="4200" spc="30" dirty="0">
                <a:latin typeface="Gill Sans MT"/>
                <a:cs typeface="Gill Sans MT"/>
              </a:rPr>
              <a:t>TBD</a:t>
            </a:r>
            <a:endParaRPr sz="4200" dirty="0">
              <a:latin typeface="Gill Sans MT"/>
              <a:cs typeface="Gill Sans MT"/>
            </a:endParaRPr>
          </a:p>
        </p:txBody>
      </p:sp>
      <p:sp>
        <p:nvSpPr>
          <p:cNvPr id="3" name="object 3"/>
          <p:cNvSpPr txBox="1">
            <a:spLocks noGrp="1"/>
          </p:cNvSpPr>
          <p:nvPr>
            <p:ph type="title"/>
          </p:nvPr>
        </p:nvSpPr>
        <p:spPr>
          <a:xfrm>
            <a:off x="3949700" y="774700"/>
            <a:ext cx="6286500" cy="1294130"/>
          </a:xfrm>
          <a:prstGeom prst="rect">
            <a:avLst/>
          </a:prstGeom>
        </p:spPr>
        <p:txBody>
          <a:bodyPr vert="horz" wrap="square" lIns="0" tIns="0" rIns="0" bIns="0" rtlCol="0">
            <a:spAutoFit/>
          </a:bodyPr>
          <a:lstStyle/>
          <a:p>
            <a:pPr marL="12700">
              <a:lnSpc>
                <a:spcPct val="100000"/>
              </a:lnSpc>
            </a:pPr>
            <a:r>
              <a:rPr dirty="0"/>
              <a:t>Assessment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45702" rIns="0" bIns="0" rtlCol="0">
            <a:spAutoFit/>
          </a:bodyPr>
          <a:lstStyle/>
          <a:p>
            <a:pPr marL="101600">
              <a:lnSpc>
                <a:spcPts val="1700"/>
              </a:lnSpc>
            </a:pPr>
            <a:r>
              <a:rPr sz="1600" dirty="0"/>
              <a:t>9</a:t>
            </a:r>
            <a:endParaRPr sz="1600"/>
          </a:p>
        </p:txBody>
      </p:sp>
      <p:sp>
        <p:nvSpPr>
          <p:cNvPr id="2" name="object 2"/>
          <p:cNvSpPr txBox="1">
            <a:spLocks noGrp="1"/>
          </p:cNvSpPr>
          <p:nvPr>
            <p:ph type="title"/>
          </p:nvPr>
        </p:nvSpPr>
        <p:spPr>
          <a:xfrm>
            <a:off x="4191000" y="774700"/>
            <a:ext cx="6273800" cy="1294130"/>
          </a:xfrm>
          <a:prstGeom prst="rect">
            <a:avLst/>
          </a:prstGeom>
        </p:spPr>
        <p:txBody>
          <a:bodyPr vert="horz" wrap="square" lIns="0" tIns="0" rIns="0" bIns="0" rtlCol="0">
            <a:spAutoFit/>
          </a:bodyPr>
          <a:lstStyle/>
          <a:p>
            <a:pPr marL="12700">
              <a:lnSpc>
                <a:spcPct val="100000"/>
              </a:lnSpc>
            </a:pPr>
            <a:r>
              <a:rPr spc="-5" dirty="0"/>
              <a:t>E-mail</a:t>
            </a:r>
            <a:r>
              <a:rPr spc="-70" dirty="0"/>
              <a:t> </a:t>
            </a:r>
            <a:r>
              <a:rPr spc="-5" dirty="0"/>
              <a:t>rule</a:t>
            </a:r>
          </a:p>
        </p:txBody>
      </p:sp>
      <p:sp>
        <p:nvSpPr>
          <p:cNvPr id="3" name="object 3"/>
          <p:cNvSpPr txBox="1"/>
          <p:nvPr/>
        </p:nvSpPr>
        <p:spPr>
          <a:xfrm>
            <a:off x="1549400" y="2689701"/>
            <a:ext cx="10744200" cy="5006499"/>
          </a:xfrm>
          <a:prstGeom prst="rect">
            <a:avLst/>
          </a:prstGeom>
        </p:spPr>
        <p:txBody>
          <a:bodyPr vert="horz" wrap="square" lIns="0" tIns="0" rIns="0" bIns="0" rtlCol="0">
            <a:spAutoFit/>
          </a:bodyPr>
          <a:lstStyle/>
          <a:p>
            <a:pPr marL="457200" indent="-444500">
              <a:lnSpc>
                <a:spcPct val="100000"/>
              </a:lnSpc>
              <a:buSzPct val="170238"/>
              <a:buChar char="•"/>
              <a:tabLst>
                <a:tab pos="457200" algn="l"/>
              </a:tabLst>
            </a:pPr>
            <a:r>
              <a:rPr lang="en-US" sz="4200" u="heavy" spc="-10" dirty="0" err="1">
                <a:latin typeface="Gill Sans MT"/>
                <a:cs typeface="Gill Sans MT"/>
                <a:hlinkClick r:id="rId2"/>
              </a:rPr>
              <a:t>xww</a:t>
            </a:r>
            <a:r>
              <a:rPr sz="4200" u="heavy" spc="-10" dirty="0" err="1">
                <a:latin typeface="Gill Sans MT"/>
                <a:cs typeface="Gill Sans MT"/>
                <a:hlinkClick r:id="rId2"/>
              </a:rPr>
              <a:t>@</a:t>
            </a:r>
            <a:r>
              <a:rPr lang="en-US" sz="4200" u="heavy" spc="-10" dirty="0" err="1">
                <a:latin typeface="Gill Sans MT"/>
                <a:cs typeface="Gill Sans MT"/>
                <a:hlinkClick r:id="rId2"/>
              </a:rPr>
              <a:t>cad.</a:t>
            </a:r>
            <a:r>
              <a:rPr sz="4200" u="heavy" spc="-10" dirty="0" err="1">
                <a:latin typeface="Gill Sans MT"/>
                <a:cs typeface="Gill Sans MT"/>
                <a:hlinkClick r:id="rId2"/>
              </a:rPr>
              <a:t>zju.edu.cn</a:t>
            </a:r>
            <a:endParaRPr sz="4200" dirty="0">
              <a:latin typeface="Gill Sans MT"/>
              <a:cs typeface="Gill Sans MT"/>
            </a:endParaRPr>
          </a:p>
          <a:p>
            <a:pPr marL="457200" indent="-444500">
              <a:lnSpc>
                <a:spcPct val="100000"/>
              </a:lnSpc>
              <a:spcBef>
                <a:spcPts val="2160"/>
              </a:spcBef>
              <a:buSzPct val="170238"/>
              <a:buChar char="•"/>
              <a:tabLst>
                <a:tab pos="457200" algn="l"/>
                <a:tab pos="2957830" algn="l"/>
              </a:tabLst>
            </a:pPr>
            <a:r>
              <a:rPr sz="4200" spc="-5" dirty="0">
                <a:latin typeface="Gill Sans MT"/>
                <a:cs typeface="Gill Sans MT"/>
              </a:rPr>
              <a:t>Title</a:t>
            </a:r>
            <a:r>
              <a:rPr sz="4200" spc="10" dirty="0">
                <a:latin typeface="Gill Sans MT"/>
                <a:cs typeface="Gill Sans MT"/>
              </a:rPr>
              <a:t> starts	</a:t>
            </a:r>
            <a:r>
              <a:rPr sz="4200" spc="-5" dirty="0">
                <a:latin typeface="Gill Sans MT"/>
                <a:cs typeface="Gill Sans MT"/>
              </a:rPr>
              <a:t>with</a:t>
            </a:r>
            <a:r>
              <a:rPr sz="4200" spc="-490" dirty="0">
                <a:latin typeface="Gill Sans MT"/>
                <a:cs typeface="Gill Sans MT"/>
              </a:rPr>
              <a:t> </a:t>
            </a:r>
            <a:r>
              <a:rPr sz="4200" spc="-5" dirty="0">
                <a:latin typeface="Gill Sans MT"/>
                <a:cs typeface="Gill Sans MT"/>
              </a:rPr>
              <a:t>“</a:t>
            </a:r>
            <a:r>
              <a:rPr sz="4200" spc="-5" dirty="0">
                <a:solidFill>
                  <a:srgbClr val="0433FF"/>
                </a:solidFill>
                <a:latin typeface="Gill Sans MT"/>
                <a:cs typeface="Gill Sans MT"/>
              </a:rPr>
              <a:t>[OOP]</a:t>
            </a:r>
            <a:r>
              <a:rPr sz="4200" spc="-5" dirty="0">
                <a:latin typeface="Gill Sans MT"/>
                <a:cs typeface="Gill Sans MT"/>
              </a:rPr>
              <a:t>”</a:t>
            </a:r>
            <a:endParaRPr sz="4200" dirty="0">
              <a:latin typeface="Gill Sans MT"/>
              <a:cs typeface="Gill Sans MT"/>
            </a:endParaRPr>
          </a:p>
          <a:p>
            <a:pPr marL="457200" indent="-444500">
              <a:lnSpc>
                <a:spcPct val="100000"/>
              </a:lnSpc>
              <a:spcBef>
                <a:spcPts val="2160"/>
              </a:spcBef>
              <a:buSzPct val="170238"/>
              <a:buChar char="•"/>
              <a:tabLst>
                <a:tab pos="457200" algn="l"/>
                <a:tab pos="5054600" algn="l"/>
                <a:tab pos="5796915" algn="l"/>
                <a:tab pos="7176770" algn="l"/>
              </a:tabLst>
            </a:pPr>
            <a:r>
              <a:rPr sz="4200" dirty="0">
                <a:latin typeface="Gill Sans MT"/>
                <a:cs typeface="Gill Sans MT"/>
              </a:rPr>
              <a:t>State </a:t>
            </a:r>
            <a:r>
              <a:rPr sz="4200" spc="-25" dirty="0">
                <a:latin typeface="Gill Sans MT"/>
                <a:cs typeface="Gill Sans MT"/>
              </a:rPr>
              <a:t>your</a:t>
            </a:r>
            <a:r>
              <a:rPr sz="4200" spc="-5" dirty="0">
                <a:latin typeface="Gill Sans MT"/>
                <a:cs typeface="Gill Sans MT"/>
              </a:rPr>
              <a:t> </a:t>
            </a:r>
            <a:r>
              <a:rPr sz="4200" dirty="0">
                <a:latin typeface="Gill Sans MT"/>
                <a:cs typeface="Gill Sans MT"/>
              </a:rPr>
              <a:t>name</a:t>
            </a:r>
            <a:r>
              <a:rPr sz="4200" spc="-5" dirty="0">
                <a:latin typeface="Gill Sans MT"/>
                <a:cs typeface="Gill Sans MT"/>
              </a:rPr>
              <a:t> </a:t>
            </a:r>
            <a:r>
              <a:rPr sz="4200" dirty="0">
                <a:latin typeface="Gill Sans MT"/>
                <a:cs typeface="Gill Sans MT"/>
              </a:rPr>
              <a:t>and	</a:t>
            </a:r>
            <a:r>
              <a:rPr lang="en-US" sz="4200" dirty="0">
                <a:latin typeface="Gill Sans MT"/>
                <a:cs typeface="Gill Sans MT"/>
              </a:rPr>
              <a:t> </a:t>
            </a:r>
            <a:r>
              <a:rPr sz="4200" spc="-5" dirty="0" err="1">
                <a:latin typeface="Gill Sans MT"/>
                <a:cs typeface="Gill Sans MT"/>
              </a:rPr>
              <a:t>sid</a:t>
            </a:r>
            <a:r>
              <a:rPr lang="en-US" sz="4200" spc="-5" dirty="0">
                <a:latin typeface="Gill Sans MT"/>
                <a:cs typeface="Gill Sans MT"/>
              </a:rPr>
              <a:t> </a:t>
            </a:r>
            <a:r>
              <a:rPr sz="4200" spc="-5" dirty="0">
                <a:latin typeface="Gill Sans MT"/>
                <a:cs typeface="Gill Sans MT"/>
              </a:rPr>
              <a:t>in </a:t>
            </a:r>
            <a:r>
              <a:rPr sz="4200" dirty="0">
                <a:latin typeface="Gill Sans MT"/>
                <a:cs typeface="Gill Sans MT"/>
              </a:rPr>
              <a:t>the	text</a:t>
            </a:r>
          </a:p>
          <a:p>
            <a:pPr marL="457200" indent="-444500">
              <a:lnSpc>
                <a:spcPct val="100000"/>
              </a:lnSpc>
              <a:spcBef>
                <a:spcPts val="2160"/>
              </a:spcBef>
              <a:buSzPct val="170238"/>
              <a:buChar char="•"/>
              <a:tabLst>
                <a:tab pos="457200" algn="l"/>
                <a:tab pos="1927860" algn="l"/>
                <a:tab pos="4096385" algn="l"/>
              </a:tabLst>
            </a:pPr>
            <a:r>
              <a:rPr sz="4200" spc="-25" dirty="0">
                <a:latin typeface="Gill Sans MT"/>
                <a:cs typeface="Gill Sans MT"/>
              </a:rPr>
              <a:t>Prefer</a:t>
            </a:r>
            <a:r>
              <a:rPr lang="en-US" sz="4200" spc="-25" dirty="0">
                <a:latin typeface="Gill Sans MT"/>
                <a:cs typeface="Gill Sans MT"/>
              </a:rPr>
              <a:t> </a:t>
            </a:r>
            <a:r>
              <a:rPr sz="4200" spc="-5" dirty="0">
                <a:latin typeface="Gill Sans MT"/>
                <a:cs typeface="Gill Sans MT"/>
              </a:rPr>
              <a:t>plain</a:t>
            </a:r>
            <a:r>
              <a:rPr sz="4200" dirty="0">
                <a:latin typeface="Gill Sans MT"/>
                <a:cs typeface="Gill Sans MT"/>
              </a:rPr>
              <a:t> text	</a:t>
            </a:r>
            <a:r>
              <a:rPr sz="4200" spc="-5" dirty="0">
                <a:latin typeface="Gill Sans MT"/>
                <a:cs typeface="Gill Sans MT"/>
              </a:rPr>
              <a:t>e-mail</a:t>
            </a:r>
            <a:endParaRPr sz="4200" dirty="0">
              <a:latin typeface="Gill Sans MT"/>
              <a:cs typeface="Gill Sans MT"/>
            </a:endParaRPr>
          </a:p>
          <a:p>
            <a:pPr marL="800100" lvl="1" indent="-444500">
              <a:lnSpc>
                <a:spcPct val="100000"/>
              </a:lnSpc>
              <a:spcBef>
                <a:spcPts val="2160"/>
              </a:spcBef>
              <a:buSzPct val="170238"/>
              <a:buChar char="•"/>
              <a:tabLst>
                <a:tab pos="800100" algn="l"/>
              </a:tabLst>
            </a:pPr>
            <a:r>
              <a:rPr sz="4200" dirty="0">
                <a:latin typeface="Gill Sans MT"/>
                <a:cs typeface="Gill Sans MT"/>
              </a:rPr>
              <a:t>NO</a:t>
            </a:r>
            <a:r>
              <a:rPr sz="4200" spc="-15" dirty="0">
                <a:latin typeface="Gill Sans MT"/>
                <a:cs typeface="Gill Sans MT"/>
              </a:rPr>
              <a:t> </a:t>
            </a:r>
            <a:r>
              <a:rPr sz="4200" spc="-10" dirty="0">
                <a:latin typeface="Gill Sans MT"/>
                <a:cs typeface="Gill Sans MT"/>
              </a:rPr>
              <a:t>background,</a:t>
            </a:r>
            <a:r>
              <a:rPr sz="4200" spc="-430" dirty="0">
                <a:latin typeface="Gill Sans MT"/>
                <a:cs typeface="Gill Sans MT"/>
              </a:rPr>
              <a:t> </a:t>
            </a:r>
            <a:r>
              <a:rPr sz="4200" spc="5" dirty="0">
                <a:latin typeface="Gill Sans MT"/>
                <a:cs typeface="Gill Sans MT"/>
              </a:rPr>
              <a:t>music,</a:t>
            </a:r>
            <a:r>
              <a:rPr sz="4200" spc="-430" dirty="0">
                <a:latin typeface="Gill Sans MT"/>
                <a:cs typeface="Gill Sans MT"/>
              </a:rPr>
              <a:t> </a:t>
            </a:r>
            <a:r>
              <a:rPr sz="4200" spc="-75" dirty="0">
                <a:latin typeface="Gill Sans MT"/>
                <a:cs typeface="Gill Sans MT"/>
              </a:rPr>
              <a:t>color,</a:t>
            </a:r>
            <a:r>
              <a:rPr sz="4200" spc="-430" dirty="0">
                <a:latin typeface="Gill Sans MT"/>
                <a:cs typeface="Gill Sans MT"/>
              </a:rPr>
              <a:t> </a:t>
            </a:r>
            <a:r>
              <a:rPr sz="4200" spc="-15" dirty="0">
                <a:latin typeface="Gill Sans MT"/>
                <a:cs typeface="Gill Sans MT"/>
              </a:rPr>
              <a:t>font </a:t>
            </a:r>
            <a:r>
              <a:rPr sz="4200" spc="-5" dirty="0">
                <a:latin typeface="Gill Sans MT"/>
                <a:cs typeface="Gill Sans MT"/>
              </a:rPr>
              <a:t>styles..</a:t>
            </a:r>
            <a:endParaRPr sz="4200" dirty="0">
              <a:latin typeface="Gill Sans MT"/>
              <a:cs typeface="Gill Sans M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6600" y="533400"/>
            <a:ext cx="9194800" cy="1292662"/>
          </a:xfrm>
          <a:prstGeom prst="rect">
            <a:avLst/>
          </a:prstGeom>
        </p:spPr>
        <p:txBody>
          <a:bodyPr vert="horz" wrap="square" lIns="0" tIns="0" rIns="0" bIns="0" rtlCol="0">
            <a:spAutoFit/>
          </a:bodyPr>
          <a:lstStyle/>
          <a:p>
            <a:pPr marL="12700">
              <a:lnSpc>
                <a:spcPct val="100000"/>
              </a:lnSpc>
              <a:tabLst>
                <a:tab pos="2614930" algn="l"/>
              </a:tabLst>
            </a:pPr>
            <a:r>
              <a:rPr spc="-254" dirty="0"/>
              <a:t>Tools</a:t>
            </a:r>
            <a:r>
              <a:rPr lang="en-US" spc="-254" dirty="0"/>
              <a:t> </a:t>
            </a:r>
            <a:r>
              <a:rPr spc="-30" dirty="0"/>
              <a:t>for</a:t>
            </a:r>
            <a:r>
              <a:rPr spc="-100" dirty="0"/>
              <a:t> </a:t>
            </a:r>
            <a:r>
              <a:rPr dirty="0"/>
              <a:t>C++(1)</a:t>
            </a:r>
          </a:p>
        </p:txBody>
      </p:sp>
      <p:sp>
        <p:nvSpPr>
          <p:cNvPr id="3" name="object 3"/>
          <p:cNvSpPr txBox="1"/>
          <p:nvPr/>
        </p:nvSpPr>
        <p:spPr>
          <a:xfrm>
            <a:off x="1549400" y="2689701"/>
            <a:ext cx="10744200" cy="646331"/>
          </a:xfrm>
          <a:prstGeom prst="rect">
            <a:avLst/>
          </a:prstGeom>
        </p:spPr>
        <p:txBody>
          <a:bodyPr vert="horz" wrap="square" lIns="0" tIns="0" rIns="0" bIns="0" rtlCol="0">
            <a:spAutoFit/>
          </a:bodyPr>
          <a:lstStyle/>
          <a:p>
            <a:pPr marL="457200" indent="-444500">
              <a:lnSpc>
                <a:spcPct val="100000"/>
              </a:lnSpc>
              <a:spcBef>
                <a:spcPts val="2160"/>
              </a:spcBef>
              <a:buSzPct val="170238"/>
              <a:buChar char="•"/>
              <a:tabLst>
                <a:tab pos="457200" algn="l"/>
                <a:tab pos="2957830" algn="l"/>
              </a:tabLst>
            </a:pPr>
            <a:r>
              <a:rPr lang="en-US" altLang="zh-CN" sz="4200" spc="-5" dirty="0">
                <a:latin typeface="Gill Sans MT"/>
                <a:cs typeface="Gill Sans MT"/>
              </a:rPr>
              <a:t>Microsoft Visual Studio 2015</a:t>
            </a:r>
          </a:p>
        </p:txBody>
      </p:sp>
      <p:pic>
        <p:nvPicPr>
          <p:cNvPr id="1026" name="Picture 2"/>
          <p:cNvPicPr>
            <a:picLocks noChangeAspect="1" noChangeArrowheads="1"/>
          </p:cNvPicPr>
          <p:nvPr/>
        </p:nvPicPr>
        <p:blipFill>
          <a:blip r:embed="rId2" cstate="print"/>
          <a:srcRect/>
          <a:stretch>
            <a:fillRect/>
          </a:stretch>
        </p:blipFill>
        <p:spPr bwMode="auto">
          <a:xfrm>
            <a:off x="2023536" y="3657600"/>
            <a:ext cx="10321678" cy="5599019"/>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B58A46-810F-4C10-8A0A-2C188DDB8BBB}"/>
              </a:ext>
            </a:extLst>
          </p:cNvPr>
          <p:cNvSpPr>
            <a:spLocks noGrp="1"/>
          </p:cNvSpPr>
          <p:nvPr>
            <p:ph type="title"/>
          </p:nvPr>
        </p:nvSpPr>
        <p:spPr/>
        <p:txBody>
          <a:bodyPr/>
          <a:lstStyle/>
          <a:p>
            <a:r>
              <a:rPr lang="en-US" altLang="zh-CN" spc="-254" dirty="0"/>
              <a:t>Tools </a:t>
            </a:r>
            <a:r>
              <a:rPr lang="en-US" altLang="zh-CN" spc="-30" dirty="0"/>
              <a:t>for</a:t>
            </a:r>
            <a:r>
              <a:rPr lang="en-US" altLang="zh-CN" spc="-100" dirty="0"/>
              <a:t> </a:t>
            </a:r>
            <a:r>
              <a:rPr lang="en-US" altLang="zh-CN" dirty="0"/>
              <a:t>C++(1I)</a:t>
            </a:r>
            <a:endParaRPr lang="zh-CN" altLang="en-US" dirty="0"/>
          </a:p>
        </p:txBody>
      </p:sp>
      <p:pic>
        <p:nvPicPr>
          <p:cNvPr id="4" name="图片 3">
            <a:extLst>
              <a:ext uri="{FF2B5EF4-FFF2-40B4-BE49-F238E27FC236}">
                <a16:creationId xmlns:a16="http://schemas.microsoft.com/office/drawing/2014/main" id="{1C38CE03-2E75-4688-8A45-15015E9ED4EB}"/>
              </a:ext>
            </a:extLst>
          </p:cNvPr>
          <p:cNvPicPr>
            <a:picLocks noChangeAspect="1"/>
          </p:cNvPicPr>
          <p:nvPr/>
        </p:nvPicPr>
        <p:blipFill>
          <a:blip r:embed="rId2"/>
          <a:stretch>
            <a:fillRect/>
          </a:stretch>
        </p:blipFill>
        <p:spPr>
          <a:xfrm>
            <a:off x="1351059" y="3505200"/>
            <a:ext cx="10704339" cy="6019800"/>
          </a:xfrm>
          <a:prstGeom prst="rect">
            <a:avLst/>
          </a:prstGeom>
        </p:spPr>
      </p:pic>
      <p:sp>
        <p:nvSpPr>
          <p:cNvPr id="5" name="object 3">
            <a:extLst>
              <a:ext uri="{FF2B5EF4-FFF2-40B4-BE49-F238E27FC236}">
                <a16:creationId xmlns:a16="http://schemas.microsoft.com/office/drawing/2014/main" id="{EDEA3BEF-D66C-4FEC-A692-088545E75155}"/>
              </a:ext>
            </a:extLst>
          </p:cNvPr>
          <p:cNvSpPr txBox="1"/>
          <p:nvPr/>
        </p:nvSpPr>
        <p:spPr>
          <a:xfrm>
            <a:off x="1549400" y="2689701"/>
            <a:ext cx="10744200" cy="646331"/>
          </a:xfrm>
          <a:prstGeom prst="rect">
            <a:avLst/>
          </a:prstGeom>
        </p:spPr>
        <p:txBody>
          <a:bodyPr vert="horz" wrap="square" lIns="0" tIns="0" rIns="0" bIns="0" rtlCol="0">
            <a:spAutoFit/>
          </a:bodyPr>
          <a:lstStyle/>
          <a:p>
            <a:pPr marL="457200" indent="-444500">
              <a:lnSpc>
                <a:spcPct val="100000"/>
              </a:lnSpc>
              <a:spcBef>
                <a:spcPts val="2160"/>
              </a:spcBef>
              <a:buSzPct val="170238"/>
              <a:buChar char="•"/>
              <a:tabLst>
                <a:tab pos="457200" algn="l"/>
                <a:tab pos="2957830" algn="l"/>
              </a:tabLst>
            </a:pPr>
            <a:r>
              <a:rPr lang="en-US" altLang="zh-CN" sz="4200" spc="-5" dirty="0">
                <a:latin typeface="Gill Sans MT"/>
                <a:cs typeface="Gill Sans MT"/>
              </a:rPr>
              <a:t>Visual studio code –configure by yourself</a:t>
            </a:r>
          </a:p>
        </p:txBody>
      </p:sp>
    </p:spTree>
    <p:extLst>
      <p:ext uri="{BB962C8B-B14F-4D97-AF65-F5344CB8AC3E}">
        <p14:creationId xmlns:p14="http://schemas.microsoft.com/office/powerpoint/2010/main" val="125963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63800" y="685800"/>
            <a:ext cx="8077200" cy="949960"/>
          </a:xfrm>
          <a:prstGeom prst="rect">
            <a:avLst/>
          </a:prstGeom>
        </p:spPr>
        <p:txBody>
          <a:bodyPr vert="horz" wrap="square" lIns="0" tIns="0" rIns="0" bIns="0" rtlCol="0">
            <a:spAutoFit/>
          </a:bodyPr>
          <a:lstStyle/>
          <a:p>
            <a:pPr marL="12700">
              <a:lnSpc>
                <a:spcPct val="100000"/>
              </a:lnSpc>
              <a:tabLst>
                <a:tab pos="1588135" algn="l"/>
              </a:tabLst>
            </a:pPr>
            <a:r>
              <a:rPr sz="6200" spc="-5" dirty="0">
                <a:latin typeface="Arial"/>
                <a:cs typeface="Arial"/>
              </a:rPr>
              <a:t>The	First </a:t>
            </a:r>
            <a:r>
              <a:rPr sz="6200" dirty="0">
                <a:latin typeface="Arial"/>
                <a:cs typeface="Arial"/>
              </a:rPr>
              <a:t>C++</a:t>
            </a:r>
            <a:r>
              <a:rPr sz="6200" spc="-85" dirty="0">
                <a:latin typeface="Arial"/>
                <a:cs typeface="Arial"/>
              </a:rPr>
              <a:t> </a:t>
            </a:r>
            <a:r>
              <a:rPr sz="6200" dirty="0">
                <a:latin typeface="Arial"/>
                <a:cs typeface="Arial"/>
              </a:rPr>
              <a:t>Program</a:t>
            </a:r>
            <a:endParaRPr sz="6200">
              <a:latin typeface="Arial"/>
              <a:cs typeface="Arial"/>
            </a:endParaRPr>
          </a:p>
        </p:txBody>
      </p:sp>
      <p:sp>
        <p:nvSpPr>
          <p:cNvPr id="3" name="object 3"/>
          <p:cNvSpPr/>
          <p:nvPr/>
        </p:nvSpPr>
        <p:spPr>
          <a:xfrm>
            <a:off x="647700" y="2273300"/>
            <a:ext cx="11689080" cy="6902450"/>
          </a:xfrm>
          <a:custGeom>
            <a:avLst/>
            <a:gdLst/>
            <a:ahLst/>
            <a:cxnLst/>
            <a:rect l="l" t="t" r="r" b="b"/>
            <a:pathLst>
              <a:path w="11689080" h="6902450">
                <a:moveTo>
                  <a:pt x="0" y="0"/>
                </a:moveTo>
                <a:lnTo>
                  <a:pt x="11688521" y="0"/>
                </a:lnTo>
                <a:lnTo>
                  <a:pt x="11688521" y="6902027"/>
                </a:lnTo>
                <a:lnTo>
                  <a:pt x="0" y="6902027"/>
                </a:lnTo>
                <a:lnTo>
                  <a:pt x="0" y="0"/>
                </a:lnTo>
                <a:close/>
              </a:path>
            </a:pathLst>
          </a:custGeom>
          <a:solidFill>
            <a:srgbClr val="FFFED5"/>
          </a:solidFill>
        </p:spPr>
        <p:txBody>
          <a:bodyPr wrap="square" lIns="0" tIns="0" rIns="0" bIns="0" rtlCol="0"/>
          <a:lstStyle/>
          <a:p>
            <a:endParaRPr/>
          </a:p>
        </p:txBody>
      </p:sp>
      <p:sp>
        <p:nvSpPr>
          <p:cNvPr id="4" name="object 4"/>
          <p:cNvSpPr txBox="1"/>
          <p:nvPr/>
        </p:nvSpPr>
        <p:spPr>
          <a:xfrm>
            <a:off x="749300" y="2374900"/>
            <a:ext cx="11318240" cy="4621530"/>
          </a:xfrm>
          <a:prstGeom prst="rect">
            <a:avLst/>
          </a:prstGeom>
        </p:spPr>
        <p:txBody>
          <a:bodyPr vert="horz" wrap="square" lIns="0" tIns="0" rIns="0" bIns="0" rtlCol="0">
            <a:spAutoFit/>
          </a:bodyPr>
          <a:lstStyle/>
          <a:p>
            <a:pPr marL="12700" marR="7096759">
              <a:lnSpc>
                <a:spcPts val="4000"/>
              </a:lnSpc>
            </a:pPr>
            <a:r>
              <a:rPr sz="3400" dirty="0">
                <a:latin typeface="Arial"/>
                <a:cs typeface="Arial"/>
              </a:rPr>
              <a:t>#include </a:t>
            </a:r>
            <a:r>
              <a:rPr sz="3400" spc="-5" dirty="0">
                <a:latin typeface="Arial"/>
                <a:cs typeface="Arial"/>
              </a:rPr>
              <a:t>&lt;iostream&gt;  </a:t>
            </a:r>
            <a:r>
              <a:rPr sz="3400" dirty="0">
                <a:latin typeface="Arial"/>
                <a:cs typeface="Arial"/>
              </a:rPr>
              <a:t>using namespace</a:t>
            </a:r>
            <a:r>
              <a:rPr sz="3400" spc="-85" dirty="0">
                <a:latin typeface="Arial"/>
                <a:cs typeface="Arial"/>
              </a:rPr>
              <a:t> </a:t>
            </a:r>
            <a:r>
              <a:rPr sz="3400" spc="-5" dirty="0">
                <a:latin typeface="Arial"/>
                <a:cs typeface="Arial"/>
              </a:rPr>
              <a:t>std;</a:t>
            </a:r>
            <a:endParaRPr sz="3400">
              <a:latin typeface="Arial"/>
              <a:cs typeface="Arial"/>
            </a:endParaRPr>
          </a:p>
          <a:p>
            <a:pPr>
              <a:lnSpc>
                <a:spcPct val="100000"/>
              </a:lnSpc>
              <a:spcBef>
                <a:spcPts val="45"/>
              </a:spcBef>
            </a:pPr>
            <a:endParaRPr sz="3350">
              <a:latin typeface="Times New Roman"/>
              <a:cs typeface="Times New Roman"/>
            </a:endParaRPr>
          </a:p>
          <a:p>
            <a:pPr marL="12700">
              <a:lnSpc>
                <a:spcPct val="100000"/>
              </a:lnSpc>
            </a:pPr>
            <a:r>
              <a:rPr sz="3400" dirty="0">
                <a:latin typeface="Arial"/>
                <a:cs typeface="Arial"/>
              </a:rPr>
              <a:t>int</a:t>
            </a:r>
            <a:r>
              <a:rPr sz="3400" spc="-105" dirty="0">
                <a:latin typeface="Arial"/>
                <a:cs typeface="Arial"/>
              </a:rPr>
              <a:t> </a:t>
            </a:r>
            <a:r>
              <a:rPr sz="3400" dirty="0">
                <a:latin typeface="Arial"/>
                <a:cs typeface="Arial"/>
              </a:rPr>
              <a:t>main()</a:t>
            </a:r>
            <a:endParaRPr sz="3400">
              <a:latin typeface="Arial"/>
              <a:cs typeface="Arial"/>
            </a:endParaRPr>
          </a:p>
          <a:p>
            <a:pPr marL="12700">
              <a:lnSpc>
                <a:spcPts val="4040"/>
              </a:lnSpc>
              <a:spcBef>
                <a:spcPts val="20"/>
              </a:spcBef>
            </a:pPr>
            <a:r>
              <a:rPr sz="3400" dirty="0">
                <a:latin typeface="Arial"/>
                <a:cs typeface="Arial"/>
              </a:rPr>
              <a:t>{</a:t>
            </a:r>
            <a:endParaRPr sz="3400">
              <a:latin typeface="Arial"/>
              <a:cs typeface="Arial"/>
            </a:endParaRPr>
          </a:p>
          <a:p>
            <a:pPr marL="499745">
              <a:lnSpc>
                <a:spcPts val="4040"/>
              </a:lnSpc>
            </a:pPr>
            <a:r>
              <a:rPr sz="3400" dirty="0">
                <a:latin typeface="Arial"/>
                <a:cs typeface="Arial"/>
              </a:rPr>
              <a:t>cout &lt;&lt; "Hello, </a:t>
            </a:r>
            <a:r>
              <a:rPr sz="3400" spc="-5" dirty="0">
                <a:latin typeface="Arial"/>
                <a:cs typeface="Arial"/>
              </a:rPr>
              <a:t>World! </a:t>
            </a:r>
            <a:r>
              <a:rPr sz="3400" dirty="0">
                <a:latin typeface="Arial"/>
                <a:cs typeface="Arial"/>
              </a:rPr>
              <a:t>I am “ &lt;&lt; 18 &lt;&lt; " </a:t>
            </a:r>
            <a:r>
              <a:rPr sz="3400" spc="-5" dirty="0">
                <a:latin typeface="Arial"/>
                <a:cs typeface="Arial"/>
              </a:rPr>
              <a:t>Today!" </a:t>
            </a:r>
            <a:r>
              <a:rPr sz="3400" dirty="0">
                <a:latin typeface="Arial"/>
                <a:cs typeface="Arial"/>
              </a:rPr>
              <a:t>&lt;&lt;</a:t>
            </a:r>
            <a:r>
              <a:rPr sz="3400" spc="-90" dirty="0">
                <a:latin typeface="Arial"/>
                <a:cs typeface="Arial"/>
              </a:rPr>
              <a:t> </a:t>
            </a:r>
            <a:r>
              <a:rPr sz="3400" dirty="0">
                <a:latin typeface="Arial"/>
                <a:cs typeface="Arial"/>
              </a:rPr>
              <a:t>endl;</a:t>
            </a:r>
            <a:endParaRPr sz="3400">
              <a:latin typeface="Arial"/>
              <a:cs typeface="Arial"/>
            </a:endParaRPr>
          </a:p>
          <a:p>
            <a:pPr>
              <a:lnSpc>
                <a:spcPct val="100000"/>
              </a:lnSpc>
              <a:spcBef>
                <a:spcPts val="50"/>
              </a:spcBef>
            </a:pPr>
            <a:endParaRPr sz="3450">
              <a:latin typeface="Times New Roman"/>
              <a:cs typeface="Times New Roman"/>
            </a:endParaRPr>
          </a:p>
          <a:p>
            <a:pPr marL="499745">
              <a:lnSpc>
                <a:spcPct val="100000"/>
              </a:lnSpc>
            </a:pPr>
            <a:r>
              <a:rPr sz="3400" spc="-5" dirty="0">
                <a:latin typeface="Arial"/>
                <a:cs typeface="Arial"/>
              </a:rPr>
              <a:t>return</a:t>
            </a:r>
            <a:r>
              <a:rPr sz="3400" spc="-75" dirty="0">
                <a:latin typeface="Arial"/>
                <a:cs typeface="Arial"/>
              </a:rPr>
              <a:t> </a:t>
            </a:r>
            <a:r>
              <a:rPr sz="3400" dirty="0">
                <a:latin typeface="Arial"/>
                <a:cs typeface="Arial"/>
              </a:rPr>
              <a:t>0;</a:t>
            </a:r>
            <a:endParaRPr sz="3400">
              <a:latin typeface="Arial"/>
              <a:cs typeface="Arial"/>
            </a:endParaRPr>
          </a:p>
          <a:p>
            <a:pPr marL="12700">
              <a:lnSpc>
                <a:spcPct val="100000"/>
              </a:lnSpc>
              <a:spcBef>
                <a:spcPts val="20"/>
              </a:spcBef>
            </a:pPr>
            <a:r>
              <a:rPr sz="3400" dirty="0">
                <a:latin typeface="Arial"/>
                <a:cs typeface="Arial"/>
              </a:rPr>
              <a:t>}</a:t>
            </a:r>
            <a:endParaRPr sz="34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14800" y="127000"/>
            <a:ext cx="4810760" cy="936625"/>
          </a:xfrm>
          <a:prstGeom prst="rect">
            <a:avLst/>
          </a:prstGeom>
        </p:spPr>
        <p:txBody>
          <a:bodyPr vert="horz" wrap="square" lIns="0" tIns="0" rIns="0" bIns="0" rtlCol="0">
            <a:spAutoFit/>
          </a:bodyPr>
          <a:lstStyle/>
          <a:p>
            <a:pPr marL="12700">
              <a:lnSpc>
                <a:spcPts val="7370"/>
              </a:lnSpc>
              <a:tabLst>
                <a:tab pos="2496820" algn="l"/>
              </a:tabLst>
            </a:pPr>
            <a:r>
              <a:rPr sz="6200" b="1" spc="-5" dirty="0">
                <a:latin typeface="Verdana"/>
                <a:cs typeface="Verdana"/>
              </a:rPr>
              <a:t>R</a:t>
            </a:r>
            <a:r>
              <a:rPr sz="6200" b="1" dirty="0">
                <a:latin typeface="Verdana"/>
                <a:cs typeface="Verdana"/>
              </a:rPr>
              <a:t>ead	in</a:t>
            </a:r>
            <a:r>
              <a:rPr sz="6200" b="1" spc="-5" dirty="0">
                <a:latin typeface="Verdana"/>
                <a:cs typeface="Verdana"/>
              </a:rPr>
              <a:t>p</a:t>
            </a:r>
            <a:r>
              <a:rPr sz="6200" b="1" dirty="0">
                <a:latin typeface="Verdana"/>
                <a:cs typeface="Verdana"/>
              </a:rPr>
              <a:t>ut</a:t>
            </a:r>
            <a:endParaRPr sz="6200">
              <a:latin typeface="Verdana"/>
              <a:cs typeface="Verdana"/>
            </a:endParaRPr>
          </a:p>
        </p:txBody>
      </p:sp>
      <p:sp>
        <p:nvSpPr>
          <p:cNvPr id="3" name="object 3"/>
          <p:cNvSpPr txBox="1"/>
          <p:nvPr/>
        </p:nvSpPr>
        <p:spPr>
          <a:xfrm>
            <a:off x="101600" y="1305549"/>
            <a:ext cx="12600940" cy="7539355"/>
          </a:xfrm>
          <a:prstGeom prst="rect">
            <a:avLst/>
          </a:prstGeom>
        </p:spPr>
        <p:txBody>
          <a:bodyPr vert="horz" wrap="square" lIns="0" tIns="0" rIns="0" bIns="0" rtlCol="0">
            <a:spAutoFit/>
          </a:bodyPr>
          <a:lstStyle/>
          <a:p>
            <a:pPr marL="12700" marR="8379459">
              <a:lnSpc>
                <a:spcPct val="120100"/>
              </a:lnSpc>
            </a:pPr>
            <a:r>
              <a:rPr sz="3400" dirty="0">
                <a:latin typeface="Arial"/>
                <a:cs typeface="Arial"/>
              </a:rPr>
              <a:t>#include </a:t>
            </a:r>
            <a:r>
              <a:rPr sz="3400" spc="-5" dirty="0">
                <a:latin typeface="Arial"/>
                <a:cs typeface="Arial"/>
              </a:rPr>
              <a:t>&lt;iostream&gt;  </a:t>
            </a:r>
            <a:r>
              <a:rPr sz="3400" dirty="0">
                <a:latin typeface="Arial"/>
                <a:cs typeface="Arial"/>
              </a:rPr>
              <a:t>using namespace</a:t>
            </a:r>
            <a:r>
              <a:rPr sz="3400" spc="-85" dirty="0">
                <a:latin typeface="Arial"/>
                <a:cs typeface="Arial"/>
              </a:rPr>
              <a:t> </a:t>
            </a:r>
            <a:r>
              <a:rPr sz="3400" spc="-5" dirty="0">
                <a:latin typeface="Arial"/>
                <a:cs typeface="Arial"/>
              </a:rPr>
              <a:t>std;</a:t>
            </a:r>
            <a:endParaRPr sz="3400">
              <a:latin typeface="Arial"/>
              <a:cs typeface="Arial"/>
            </a:endParaRPr>
          </a:p>
          <a:p>
            <a:pPr>
              <a:lnSpc>
                <a:spcPct val="100000"/>
              </a:lnSpc>
              <a:spcBef>
                <a:spcPts val="10"/>
              </a:spcBef>
            </a:pPr>
            <a:endParaRPr sz="5050">
              <a:latin typeface="Times New Roman"/>
              <a:cs typeface="Times New Roman"/>
            </a:endParaRPr>
          </a:p>
          <a:p>
            <a:pPr marL="12700">
              <a:lnSpc>
                <a:spcPct val="100000"/>
              </a:lnSpc>
            </a:pPr>
            <a:r>
              <a:rPr sz="3400" dirty="0">
                <a:latin typeface="Arial"/>
                <a:cs typeface="Arial"/>
              </a:rPr>
              <a:t>int main()</a:t>
            </a:r>
            <a:r>
              <a:rPr sz="3400" spc="-110" dirty="0">
                <a:latin typeface="Arial"/>
                <a:cs typeface="Arial"/>
              </a:rPr>
              <a:t> </a:t>
            </a:r>
            <a:r>
              <a:rPr sz="3400" dirty="0">
                <a:latin typeface="Arial"/>
                <a:cs typeface="Arial"/>
              </a:rPr>
              <a:t>{</a:t>
            </a:r>
            <a:endParaRPr sz="3400">
              <a:latin typeface="Arial"/>
              <a:cs typeface="Arial"/>
            </a:endParaRPr>
          </a:p>
          <a:p>
            <a:pPr marL="499745">
              <a:lnSpc>
                <a:spcPct val="100000"/>
              </a:lnSpc>
              <a:spcBef>
                <a:spcPts val="920"/>
              </a:spcBef>
            </a:pPr>
            <a:r>
              <a:rPr sz="3400" dirty="0">
                <a:latin typeface="Arial"/>
                <a:cs typeface="Arial"/>
              </a:rPr>
              <a:t>int</a:t>
            </a:r>
            <a:r>
              <a:rPr sz="3400" spc="-105" dirty="0">
                <a:latin typeface="Arial"/>
                <a:cs typeface="Arial"/>
              </a:rPr>
              <a:t> </a:t>
            </a:r>
            <a:r>
              <a:rPr sz="3400" dirty="0">
                <a:latin typeface="Arial"/>
                <a:cs typeface="Arial"/>
              </a:rPr>
              <a:t>number;</a:t>
            </a:r>
            <a:endParaRPr sz="3400">
              <a:latin typeface="Arial"/>
              <a:cs typeface="Arial"/>
            </a:endParaRPr>
          </a:p>
          <a:p>
            <a:pPr>
              <a:lnSpc>
                <a:spcPct val="100000"/>
              </a:lnSpc>
              <a:spcBef>
                <a:spcPts val="55"/>
              </a:spcBef>
            </a:pPr>
            <a:endParaRPr sz="4300">
              <a:latin typeface="Times New Roman"/>
              <a:cs typeface="Times New Roman"/>
            </a:endParaRPr>
          </a:p>
          <a:p>
            <a:pPr marL="499745" marR="5281295">
              <a:lnSpc>
                <a:spcPct val="120100"/>
              </a:lnSpc>
            </a:pPr>
            <a:r>
              <a:rPr sz="3400" dirty="0">
                <a:latin typeface="Arial"/>
                <a:cs typeface="Arial"/>
              </a:rPr>
              <a:t>cout &lt;&lt; </a:t>
            </a:r>
            <a:r>
              <a:rPr sz="3400" spc="-5" dirty="0">
                <a:latin typeface="Arial"/>
                <a:cs typeface="Arial"/>
              </a:rPr>
              <a:t>"Enter </a:t>
            </a:r>
            <a:r>
              <a:rPr sz="3400" dirty="0">
                <a:latin typeface="Arial"/>
                <a:cs typeface="Arial"/>
              </a:rPr>
              <a:t>a decimal number:</a:t>
            </a:r>
            <a:r>
              <a:rPr sz="3400" spc="-90" dirty="0">
                <a:latin typeface="Arial"/>
                <a:cs typeface="Arial"/>
              </a:rPr>
              <a:t> </a:t>
            </a:r>
            <a:r>
              <a:rPr sz="3400" dirty="0">
                <a:latin typeface="Arial"/>
                <a:cs typeface="Arial"/>
              </a:rPr>
              <a:t>";  cin &gt;&gt;</a:t>
            </a:r>
            <a:r>
              <a:rPr sz="3400" spc="-105" dirty="0">
                <a:latin typeface="Arial"/>
                <a:cs typeface="Arial"/>
              </a:rPr>
              <a:t> </a:t>
            </a:r>
            <a:r>
              <a:rPr sz="3400" dirty="0">
                <a:latin typeface="Arial"/>
                <a:cs typeface="Arial"/>
              </a:rPr>
              <a:t>number;</a:t>
            </a:r>
            <a:endParaRPr sz="3400">
              <a:latin typeface="Arial"/>
              <a:cs typeface="Arial"/>
            </a:endParaRPr>
          </a:p>
          <a:p>
            <a:pPr marL="499745">
              <a:lnSpc>
                <a:spcPct val="100000"/>
              </a:lnSpc>
              <a:spcBef>
                <a:spcPts val="920"/>
              </a:spcBef>
            </a:pPr>
            <a:r>
              <a:rPr sz="3400" dirty="0">
                <a:latin typeface="Arial"/>
                <a:cs typeface="Arial"/>
              </a:rPr>
              <a:t>cout &lt;&lt; </a:t>
            </a:r>
            <a:r>
              <a:rPr sz="3400" spc="-5" dirty="0">
                <a:latin typeface="Arial"/>
                <a:cs typeface="Arial"/>
              </a:rPr>
              <a:t>"The </a:t>
            </a:r>
            <a:r>
              <a:rPr sz="3400" dirty="0">
                <a:latin typeface="Arial"/>
                <a:cs typeface="Arial"/>
              </a:rPr>
              <a:t>number you </a:t>
            </a:r>
            <a:r>
              <a:rPr sz="3400" spc="-5" dirty="0">
                <a:latin typeface="Arial"/>
                <a:cs typeface="Arial"/>
              </a:rPr>
              <a:t>entered </a:t>
            </a:r>
            <a:r>
              <a:rPr sz="3400" dirty="0">
                <a:latin typeface="Arial"/>
                <a:cs typeface="Arial"/>
              </a:rPr>
              <a:t>is " &lt;&lt; number &lt;&lt;"." &lt;&lt;</a:t>
            </a:r>
            <a:r>
              <a:rPr sz="3400" spc="-80" dirty="0">
                <a:latin typeface="Arial"/>
                <a:cs typeface="Arial"/>
              </a:rPr>
              <a:t> </a:t>
            </a:r>
            <a:r>
              <a:rPr sz="3400" dirty="0">
                <a:latin typeface="Arial"/>
                <a:cs typeface="Arial"/>
              </a:rPr>
              <a:t>endl;</a:t>
            </a:r>
            <a:endParaRPr sz="3400">
              <a:latin typeface="Arial"/>
              <a:cs typeface="Arial"/>
            </a:endParaRPr>
          </a:p>
          <a:p>
            <a:pPr>
              <a:lnSpc>
                <a:spcPct val="100000"/>
              </a:lnSpc>
              <a:spcBef>
                <a:spcPts val="10"/>
              </a:spcBef>
            </a:pPr>
            <a:endParaRPr sz="5050">
              <a:latin typeface="Times New Roman"/>
              <a:cs typeface="Times New Roman"/>
            </a:endParaRPr>
          </a:p>
          <a:p>
            <a:pPr marL="499745">
              <a:lnSpc>
                <a:spcPct val="100000"/>
              </a:lnSpc>
            </a:pPr>
            <a:r>
              <a:rPr sz="3400" spc="-5" dirty="0">
                <a:latin typeface="Arial"/>
                <a:cs typeface="Arial"/>
              </a:rPr>
              <a:t>return</a:t>
            </a:r>
            <a:r>
              <a:rPr sz="3400" spc="-75" dirty="0">
                <a:latin typeface="Arial"/>
                <a:cs typeface="Arial"/>
              </a:rPr>
              <a:t> </a:t>
            </a:r>
            <a:r>
              <a:rPr sz="3400" dirty="0">
                <a:latin typeface="Arial"/>
                <a:cs typeface="Arial"/>
              </a:rPr>
              <a:t>0;</a:t>
            </a:r>
            <a:endParaRPr sz="3400">
              <a:latin typeface="Arial"/>
              <a:cs typeface="Arial"/>
            </a:endParaRPr>
          </a:p>
          <a:p>
            <a:pPr marL="12700">
              <a:lnSpc>
                <a:spcPct val="100000"/>
              </a:lnSpc>
              <a:spcBef>
                <a:spcPts val="819"/>
              </a:spcBef>
            </a:pPr>
            <a:r>
              <a:rPr sz="3400" dirty="0">
                <a:latin typeface="Arial"/>
                <a:cs typeface="Arial"/>
              </a:rPr>
              <a:t>}</a:t>
            </a:r>
            <a:endParaRPr sz="34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62109" y="3378200"/>
            <a:ext cx="10985500" cy="1292662"/>
          </a:xfrm>
          <a:prstGeom prst="rect">
            <a:avLst/>
          </a:prstGeom>
        </p:spPr>
        <p:txBody>
          <a:bodyPr vert="horz" wrap="square" lIns="0" tIns="0" rIns="0" bIns="0" rtlCol="0">
            <a:spAutoFit/>
          </a:bodyPr>
          <a:lstStyle/>
          <a:p>
            <a:pPr marL="12700">
              <a:lnSpc>
                <a:spcPct val="100000"/>
              </a:lnSpc>
              <a:tabLst>
                <a:tab pos="6944359" algn="l"/>
              </a:tabLst>
            </a:pPr>
            <a:r>
              <a:rPr sz="8400" dirty="0">
                <a:latin typeface="Gill Sans MT"/>
                <a:cs typeface="Gill Sans MT"/>
              </a:rPr>
              <a:t>Int</a:t>
            </a:r>
            <a:r>
              <a:rPr sz="8400" spc="-210" dirty="0">
                <a:latin typeface="Gill Sans MT"/>
                <a:cs typeface="Gill Sans MT"/>
              </a:rPr>
              <a:t>r</a:t>
            </a:r>
            <a:r>
              <a:rPr sz="8400" dirty="0">
                <a:latin typeface="Gill Sans MT"/>
                <a:cs typeface="Gill Sans MT"/>
              </a:rPr>
              <a:t>oduct</a:t>
            </a:r>
            <a:r>
              <a:rPr sz="8400" spc="-5" dirty="0">
                <a:latin typeface="Gill Sans MT"/>
                <a:cs typeface="Gill Sans MT"/>
              </a:rPr>
              <a:t>i</a:t>
            </a:r>
            <a:r>
              <a:rPr sz="8400" dirty="0">
                <a:latin typeface="Gill Sans MT"/>
                <a:cs typeface="Gill Sans MT"/>
              </a:rPr>
              <a:t>on</a:t>
            </a:r>
            <a:r>
              <a:rPr sz="8400" spc="-5" dirty="0">
                <a:latin typeface="Gill Sans MT"/>
                <a:cs typeface="Gill Sans MT"/>
              </a:rPr>
              <a:t> </a:t>
            </a:r>
            <a:r>
              <a:rPr sz="8400" dirty="0">
                <a:latin typeface="Gill Sans MT"/>
                <a:cs typeface="Gill Sans MT"/>
              </a:rPr>
              <a:t>to</a:t>
            </a:r>
            <a:r>
              <a:rPr lang="en-US" sz="8400" dirty="0">
                <a:latin typeface="Gill Sans MT"/>
                <a:cs typeface="Gill Sans MT"/>
              </a:rPr>
              <a:t> </a:t>
            </a:r>
            <a:r>
              <a:rPr sz="8400" dirty="0">
                <a:latin typeface="Gill Sans MT"/>
                <a:cs typeface="Gill Sans MT"/>
              </a:rPr>
              <a:t>C++</a:t>
            </a:r>
          </a:p>
        </p:txBody>
      </p:sp>
      <p:sp>
        <p:nvSpPr>
          <p:cNvPr id="3" name="object 3"/>
          <p:cNvSpPr txBox="1"/>
          <p:nvPr/>
        </p:nvSpPr>
        <p:spPr>
          <a:xfrm>
            <a:off x="4635500" y="7289800"/>
            <a:ext cx="5600700" cy="653415"/>
          </a:xfrm>
          <a:prstGeom prst="rect">
            <a:avLst/>
          </a:prstGeom>
        </p:spPr>
        <p:txBody>
          <a:bodyPr vert="horz" wrap="square" lIns="0" tIns="0" rIns="0" bIns="0" rtlCol="0">
            <a:spAutoFit/>
          </a:bodyPr>
          <a:lstStyle/>
          <a:p>
            <a:pPr marL="12700">
              <a:lnSpc>
                <a:spcPct val="100000"/>
              </a:lnSpc>
              <a:tabLst>
                <a:tab pos="1004569" algn="l"/>
              </a:tabLst>
            </a:pPr>
            <a:r>
              <a:rPr sz="4200" dirty="0">
                <a:latin typeface="Gill Sans MT"/>
                <a:cs typeface="Gill Sans MT"/>
              </a:rPr>
              <a:t>The	</a:t>
            </a:r>
            <a:r>
              <a:rPr lang="en-US" sz="4200" dirty="0">
                <a:latin typeface="Gill Sans MT"/>
                <a:cs typeface="Gill Sans MT"/>
              </a:rPr>
              <a:t> </a:t>
            </a:r>
            <a:r>
              <a:rPr sz="4200" spc="-5" dirty="0">
                <a:latin typeface="Gill Sans MT"/>
                <a:cs typeface="Gill Sans MT"/>
              </a:rPr>
              <a:t>trip</a:t>
            </a:r>
            <a:r>
              <a:rPr lang="en-US" sz="4200" spc="-5" dirty="0">
                <a:latin typeface="Gill Sans MT"/>
                <a:cs typeface="Gill Sans MT"/>
              </a:rPr>
              <a:t> </a:t>
            </a:r>
            <a:r>
              <a:rPr sz="4200" spc="-5" dirty="0">
                <a:latin typeface="Gill Sans MT"/>
                <a:cs typeface="Gill Sans MT"/>
              </a:rPr>
              <a:t>begins…</a:t>
            </a:r>
            <a:endParaRPr sz="4200" dirty="0">
              <a:latin typeface="Gill Sans MT"/>
              <a:cs typeface="Gill Sans M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22600" y="774700"/>
            <a:ext cx="8737600" cy="1280160"/>
          </a:xfrm>
          <a:prstGeom prst="rect">
            <a:avLst/>
          </a:prstGeom>
        </p:spPr>
        <p:txBody>
          <a:bodyPr vert="horz" wrap="square" lIns="0" tIns="0" rIns="0" bIns="0" rtlCol="0">
            <a:spAutoFit/>
          </a:bodyPr>
          <a:lstStyle/>
          <a:p>
            <a:pPr marL="12700">
              <a:lnSpc>
                <a:spcPct val="100000"/>
              </a:lnSpc>
              <a:tabLst>
                <a:tab pos="1997710" algn="l"/>
              </a:tabLst>
            </a:pPr>
            <a:r>
              <a:rPr dirty="0"/>
              <a:t>The	C</a:t>
            </a:r>
            <a:r>
              <a:rPr spc="-70" dirty="0"/>
              <a:t> </a:t>
            </a:r>
            <a:r>
              <a:rPr spc="-5" dirty="0"/>
              <a:t>Language</a:t>
            </a:r>
          </a:p>
        </p:txBody>
      </p:sp>
      <p:sp>
        <p:nvSpPr>
          <p:cNvPr id="3" name="object 3"/>
          <p:cNvSpPr txBox="1"/>
          <p:nvPr/>
        </p:nvSpPr>
        <p:spPr>
          <a:xfrm>
            <a:off x="1336038" y="2618740"/>
            <a:ext cx="11186161" cy="6144260"/>
          </a:xfrm>
          <a:prstGeom prst="rect">
            <a:avLst/>
          </a:prstGeom>
        </p:spPr>
        <p:txBody>
          <a:bodyPr vert="horz" wrap="square" lIns="0" tIns="0" rIns="0" bIns="0" rtlCol="0">
            <a:spAutoFit/>
          </a:bodyPr>
          <a:lstStyle/>
          <a:p>
            <a:pPr marL="353060" indent="-340360">
              <a:lnSpc>
                <a:spcPct val="100000"/>
              </a:lnSpc>
              <a:buFont typeface="Arial"/>
              <a:buChar char="•"/>
              <a:tabLst>
                <a:tab pos="353060" algn="l"/>
              </a:tabLst>
            </a:pPr>
            <a:r>
              <a:rPr sz="3800" b="1" spc="-5" dirty="0">
                <a:latin typeface="Arial"/>
                <a:cs typeface="Arial"/>
              </a:rPr>
              <a:t>Strengths</a:t>
            </a:r>
            <a:endParaRPr sz="3800" dirty="0">
              <a:latin typeface="Arial"/>
              <a:cs typeface="Arial"/>
            </a:endParaRPr>
          </a:p>
          <a:p>
            <a:pPr marL="924560" lvl="1" indent="-355600">
              <a:lnSpc>
                <a:spcPct val="100000"/>
              </a:lnSpc>
              <a:spcBef>
                <a:spcPts val="2140"/>
              </a:spcBef>
              <a:buSzPct val="170588"/>
              <a:buChar char="•"/>
              <a:tabLst>
                <a:tab pos="924560" algn="l"/>
              </a:tabLst>
            </a:pPr>
            <a:r>
              <a:rPr sz="3400" spc="10" dirty="0">
                <a:latin typeface="Gill Sans MT"/>
                <a:cs typeface="Gill Sans MT"/>
              </a:rPr>
              <a:t>Efficient</a:t>
            </a:r>
            <a:r>
              <a:rPr sz="3400" spc="-55" dirty="0">
                <a:latin typeface="Gill Sans MT"/>
                <a:cs typeface="Gill Sans MT"/>
              </a:rPr>
              <a:t> </a:t>
            </a:r>
            <a:r>
              <a:rPr sz="3400" spc="-15" dirty="0">
                <a:latin typeface="Gill Sans MT"/>
                <a:cs typeface="Gill Sans MT"/>
              </a:rPr>
              <a:t>programs</a:t>
            </a:r>
            <a:endParaRPr sz="3400" dirty="0">
              <a:latin typeface="Gill Sans MT"/>
              <a:cs typeface="Gill Sans MT"/>
            </a:endParaRPr>
          </a:p>
          <a:p>
            <a:pPr marL="924560" lvl="1" indent="-355600">
              <a:lnSpc>
                <a:spcPct val="100000"/>
              </a:lnSpc>
              <a:spcBef>
                <a:spcPts val="2120"/>
              </a:spcBef>
              <a:buSzPct val="170588"/>
              <a:buChar char="•"/>
              <a:tabLst>
                <a:tab pos="924560" algn="l"/>
              </a:tabLst>
            </a:pPr>
            <a:r>
              <a:rPr sz="3400" spc="-15" dirty="0">
                <a:latin typeface="Gill Sans MT"/>
                <a:cs typeface="Gill Sans MT"/>
              </a:rPr>
              <a:t>Direct </a:t>
            </a:r>
            <a:r>
              <a:rPr sz="3400" dirty="0">
                <a:latin typeface="Gill Sans MT"/>
                <a:cs typeface="Gill Sans MT"/>
              </a:rPr>
              <a:t>access to </a:t>
            </a:r>
            <a:r>
              <a:rPr sz="3400" spc="5" dirty="0">
                <a:latin typeface="Gill Sans MT"/>
                <a:cs typeface="Gill Sans MT"/>
              </a:rPr>
              <a:t>machine, </a:t>
            </a:r>
            <a:r>
              <a:rPr sz="3400" spc="-5" dirty="0">
                <a:latin typeface="Gill Sans MT"/>
                <a:cs typeface="Gill Sans MT"/>
              </a:rPr>
              <a:t>suitable </a:t>
            </a:r>
            <a:r>
              <a:rPr sz="3400" spc="-15" dirty="0">
                <a:latin typeface="Gill Sans MT"/>
                <a:cs typeface="Gill Sans MT"/>
              </a:rPr>
              <a:t>for </a:t>
            </a:r>
            <a:r>
              <a:rPr sz="3400" spc="-5" dirty="0">
                <a:latin typeface="Gill Sans MT"/>
                <a:cs typeface="Gill Sans MT"/>
              </a:rPr>
              <a:t>OS </a:t>
            </a:r>
            <a:r>
              <a:rPr sz="3400" dirty="0">
                <a:latin typeface="Gill Sans MT"/>
                <a:cs typeface="Gill Sans MT"/>
              </a:rPr>
              <a:t>and</a:t>
            </a:r>
            <a:r>
              <a:rPr sz="3400" spc="-340" dirty="0">
                <a:latin typeface="Gill Sans MT"/>
                <a:cs typeface="Gill Sans MT"/>
              </a:rPr>
              <a:t> </a:t>
            </a:r>
            <a:r>
              <a:rPr sz="3400" dirty="0">
                <a:latin typeface="Gill Sans MT"/>
                <a:cs typeface="Gill Sans MT"/>
              </a:rPr>
              <a:t>ES</a:t>
            </a:r>
          </a:p>
          <a:p>
            <a:pPr marL="924560" lvl="1" indent="-355600">
              <a:lnSpc>
                <a:spcPct val="100000"/>
              </a:lnSpc>
              <a:spcBef>
                <a:spcPts val="2120"/>
              </a:spcBef>
              <a:buSzPct val="170588"/>
              <a:buChar char="•"/>
              <a:tabLst>
                <a:tab pos="924560" algn="l"/>
              </a:tabLst>
            </a:pPr>
            <a:r>
              <a:rPr sz="3400" spc="-5" dirty="0">
                <a:latin typeface="Gill Sans MT"/>
                <a:cs typeface="Gill Sans MT"/>
              </a:rPr>
              <a:t>Flexible</a:t>
            </a:r>
            <a:endParaRPr sz="3400" dirty="0">
              <a:latin typeface="Gill Sans MT"/>
              <a:cs typeface="Gill Sans MT"/>
            </a:endParaRPr>
          </a:p>
          <a:p>
            <a:pPr marL="353060" indent="-340360">
              <a:lnSpc>
                <a:spcPct val="100000"/>
              </a:lnSpc>
              <a:spcBef>
                <a:spcPts val="2020"/>
              </a:spcBef>
              <a:buFont typeface="Arial"/>
              <a:buChar char="•"/>
              <a:tabLst>
                <a:tab pos="353060" algn="l"/>
              </a:tabLst>
            </a:pPr>
            <a:r>
              <a:rPr sz="3800" b="1" spc="-15" dirty="0">
                <a:latin typeface="Arial"/>
                <a:cs typeface="Arial"/>
              </a:rPr>
              <a:t>Weakness</a:t>
            </a:r>
            <a:endParaRPr sz="3800" dirty="0">
              <a:latin typeface="Arial"/>
              <a:cs typeface="Arial"/>
            </a:endParaRPr>
          </a:p>
          <a:p>
            <a:pPr marL="924560" lvl="1" indent="-355600">
              <a:lnSpc>
                <a:spcPct val="100000"/>
              </a:lnSpc>
              <a:spcBef>
                <a:spcPts val="2140"/>
              </a:spcBef>
              <a:buSzPct val="170588"/>
              <a:buChar char="•"/>
              <a:tabLst>
                <a:tab pos="924560" algn="l"/>
              </a:tabLst>
            </a:pPr>
            <a:r>
              <a:rPr sz="3400" spc="5" dirty="0">
                <a:latin typeface="Gill Sans MT"/>
                <a:cs typeface="Gill Sans MT"/>
              </a:rPr>
              <a:t>Insufficient </a:t>
            </a:r>
            <a:r>
              <a:rPr sz="3400" dirty="0">
                <a:latin typeface="Gill Sans MT"/>
                <a:cs typeface="Gill Sans MT"/>
              </a:rPr>
              <a:t>type</a:t>
            </a:r>
            <a:r>
              <a:rPr sz="3400" spc="-30" dirty="0">
                <a:latin typeface="Gill Sans MT"/>
                <a:cs typeface="Gill Sans MT"/>
              </a:rPr>
              <a:t> </a:t>
            </a:r>
            <a:r>
              <a:rPr sz="3400" spc="-5" dirty="0">
                <a:latin typeface="Gill Sans MT"/>
                <a:cs typeface="Gill Sans MT"/>
              </a:rPr>
              <a:t>checking</a:t>
            </a:r>
            <a:endParaRPr sz="3400" dirty="0">
              <a:latin typeface="Gill Sans MT"/>
              <a:cs typeface="Gill Sans MT"/>
            </a:endParaRPr>
          </a:p>
          <a:p>
            <a:pPr marL="924560" lvl="1" indent="-355600">
              <a:lnSpc>
                <a:spcPct val="100000"/>
              </a:lnSpc>
              <a:spcBef>
                <a:spcPts val="2120"/>
              </a:spcBef>
              <a:buSzPct val="170588"/>
              <a:buChar char="•"/>
              <a:tabLst>
                <a:tab pos="924560" algn="l"/>
              </a:tabLst>
            </a:pPr>
            <a:r>
              <a:rPr sz="3400" spc="-25" dirty="0">
                <a:latin typeface="Gill Sans MT"/>
                <a:cs typeface="Gill Sans MT"/>
              </a:rPr>
              <a:t>Poor </a:t>
            </a:r>
            <a:r>
              <a:rPr sz="3400" spc="5" dirty="0">
                <a:latin typeface="Gill Sans MT"/>
                <a:cs typeface="Gill Sans MT"/>
              </a:rPr>
              <a:t>support </a:t>
            </a:r>
            <a:r>
              <a:rPr sz="3400" spc="-15" dirty="0">
                <a:latin typeface="Gill Sans MT"/>
                <a:cs typeface="Gill Sans MT"/>
              </a:rPr>
              <a:t>for</a:t>
            </a:r>
            <a:r>
              <a:rPr sz="3400" spc="-25" dirty="0">
                <a:latin typeface="Gill Sans MT"/>
                <a:cs typeface="Gill Sans MT"/>
              </a:rPr>
              <a:t> </a:t>
            </a:r>
            <a:r>
              <a:rPr sz="3400" spc="-5" dirty="0">
                <a:latin typeface="Gill Sans MT"/>
                <a:cs typeface="Gill Sans MT"/>
              </a:rPr>
              <a:t>programming-in-the-large</a:t>
            </a:r>
            <a:endParaRPr sz="3400" dirty="0">
              <a:latin typeface="Gill Sans MT"/>
              <a:cs typeface="Gill Sans MT"/>
            </a:endParaRPr>
          </a:p>
          <a:p>
            <a:pPr marL="924560" lvl="1" indent="-355600">
              <a:lnSpc>
                <a:spcPct val="100000"/>
              </a:lnSpc>
              <a:spcBef>
                <a:spcPts val="2120"/>
              </a:spcBef>
              <a:buSzPct val="170588"/>
              <a:buChar char="•"/>
              <a:tabLst>
                <a:tab pos="924560" algn="l"/>
              </a:tabLst>
            </a:pPr>
            <a:r>
              <a:rPr sz="3400" spc="-10" dirty="0">
                <a:latin typeface="Gill Sans MT"/>
                <a:cs typeface="Gill Sans MT"/>
              </a:rPr>
              <a:t>Procedure-oriented</a:t>
            </a:r>
            <a:r>
              <a:rPr sz="3400" spc="-65" dirty="0">
                <a:latin typeface="Gill Sans MT"/>
                <a:cs typeface="Gill Sans MT"/>
              </a:rPr>
              <a:t> </a:t>
            </a:r>
            <a:r>
              <a:rPr sz="3400" spc="-10" dirty="0">
                <a:latin typeface="Gill Sans MT"/>
                <a:cs typeface="Gill Sans MT"/>
              </a:rPr>
              <a:t>programming</a:t>
            </a:r>
            <a:endParaRPr sz="3400" dirty="0">
              <a:latin typeface="Gill Sans MT"/>
              <a:cs typeface="Gill Sans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7800" y="774700"/>
            <a:ext cx="9499600" cy="1294130"/>
          </a:xfrm>
          <a:prstGeom prst="rect">
            <a:avLst/>
          </a:prstGeom>
        </p:spPr>
        <p:txBody>
          <a:bodyPr vert="horz" wrap="square" lIns="0" tIns="0" rIns="0" bIns="0" rtlCol="0">
            <a:spAutoFit/>
          </a:bodyPr>
          <a:lstStyle/>
          <a:p>
            <a:pPr marL="12700">
              <a:lnSpc>
                <a:spcPct val="100000"/>
              </a:lnSpc>
            </a:pPr>
            <a:r>
              <a:rPr dirty="0"/>
              <a:t>Course</a:t>
            </a:r>
            <a:r>
              <a:rPr spc="-105" dirty="0"/>
              <a:t> </a:t>
            </a:r>
            <a:r>
              <a:rPr dirty="0"/>
              <a:t>Contents</a:t>
            </a:r>
          </a:p>
        </p:txBody>
      </p:sp>
      <p:sp>
        <p:nvSpPr>
          <p:cNvPr id="3" name="object 3"/>
          <p:cNvSpPr txBox="1">
            <a:spLocks noGrp="1"/>
          </p:cNvSpPr>
          <p:nvPr>
            <p:ph type="body" idx="1"/>
          </p:nvPr>
        </p:nvSpPr>
        <p:spPr>
          <a:xfrm>
            <a:off x="1168400" y="2743200"/>
            <a:ext cx="11468100" cy="4360168"/>
          </a:xfrm>
          <a:prstGeom prst="rect">
            <a:avLst/>
          </a:prstGeom>
        </p:spPr>
        <p:txBody>
          <a:bodyPr vert="horz" wrap="square" lIns="0" tIns="0" rIns="0" bIns="0" rtlCol="0">
            <a:spAutoFit/>
          </a:bodyPr>
          <a:lstStyle/>
          <a:p>
            <a:pPr marL="457200" marR="2632710" indent="-444500">
              <a:lnSpc>
                <a:spcPts val="4900"/>
              </a:lnSpc>
              <a:buSzPct val="170238"/>
              <a:buChar char="•"/>
              <a:tabLst>
                <a:tab pos="457200" algn="l"/>
                <a:tab pos="3923029" algn="l"/>
              </a:tabLst>
            </a:pPr>
            <a:r>
              <a:rPr sz="4200" dirty="0"/>
              <a:t>Int</a:t>
            </a:r>
            <a:r>
              <a:rPr sz="4200" spc="-105" dirty="0"/>
              <a:t>r</a:t>
            </a:r>
            <a:r>
              <a:rPr sz="4200" dirty="0"/>
              <a:t>oduct</a:t>
            </a:r>
            <a:r>
              <a:rPr sz="4200" spc="-5" dirty="0"/>
              <a:t>i</a:t>
            </a:r>
            <a:r>
              <a:rPr sz="4200" dirty="0"/>
              <a:t>on</a:t>
            </a:r>
            <a:r>
              <a:rPr sz="4200" spc="-5" dirty="0"/>
              <a:t> </a:t>
            </a:r>
            <a:r>
              <a:rPr sz="4200" dirty="0"/>
              <a:t>to	ob</a:t>
            </a:r>
            <a:r>
              <a:rPr sz="4200" spc="-5" dirty="0"/>
              <a:t>j</a:t>
            </a:r>
            <a:r>
              <a:rPr sz="4200" dirty="0"/>
              <a:t>ect</a:t>
            </a:r>
            <a:r>
              <a:rPr sz="4200" spc="-5" dirty="0"/>
              <a:t>-</a:t>
            </a:r>
            <a:r>
              <a:rPr sz="4200" dirty="0"/>
              <a:t>or</a:t>
            </a:r>
            <a:r>
              <a:rPr sz="4200" spc="-5" dirty="0"/>
              <a:t>i</a:t>
            </a:r>
            <a:r>
              <a:rPr sz="4200" dirty="0"/>
              <a:t>ented </a:t>
            </a:r>
            <a:r>
              <a:rPr sz="4200" spc="-10" dirty="0"/>
              <a:t>programming…</a:t>
            </a:r>
            <a:endParaRPr sz="4200" dirty="0"/>
          </a:p>
          <a:p>
            <a:pPr marL="457200" marR="1452880" indent="-444500">
              <a:lnSpc>
                <a:spcPts val="4900"/>
              </a:lnSpc>
              <a:spcBef>
                <a:spcPts val="2300"/>
              </a:spcBef>
              <a:buSzPct val="170238"/>
              <a:buChar char="•"/>
              <a:tabLst>
                <a:tab pos="457200" algn="l"/>
                <a:tab pos="2083435" algn="l"/>
                <a:tab pos="2459355" algn="l"/>
                <a:tab pos="3977004" algn="l"/>
              </a:tabLst>
            </a:pPr>
            <a:r>
              <a:rPr sz="4200" spc="-5" dirty="0"/>
              <a:t>…with	</a:t>
            </a:r>
            <a:r>
              <a:rPr sz="4200" dirty="0"/>
              <a:t>a	</a:t>
            </a:r>
            <a:r>
              <a:rPr sz="4200" spc="-20" dirty="0"/>
              <a:t>strong</a:t>
            </a:r>
            <a:r>
              <a:rPr lang="en-US" sz="4200" spc="-20" dirty="0"/>
              <a:t> </a:t>
            </a:r>
            <a:r>
              <a:rPr sz="4200" spc="-15" dirty="0"/>
              <a:t>software</a:t>
            </a:r>
            <a:r>
              <a:rPr sz="4200" spc="-30" dirty="0"/>
              <a:t> </a:t>
            </a:r>
            <a:r>
              <a:rPr sz="4200" spc="-5" dirty="0"/>
              <a:t>engineering </a:t>
            </a:r>
            <a:r>
              <a:rPr sz="4200" dirty="0"/>
              <a:t> </a:t>
            </a:r>
            <a:r>
              <a:rPr sz="4200" spc="-5" dirty="0"/>
              <a:t>foundation…</a:t>
            </a:r>
            <a:endParaRPr sz="4200" dirty="0"/>
          </a:p>
          <a:p>
            <a:pPr marL="457200" marR="5080" indent="-444500">
              <a:lnSpc>
                <a:spcPts val="4900"/>
              </a:lnSpc>
              <a:spcBef>
                <a:spcPts val="2300"/>
              </a:spcBef>
              <a:buSzPct val="170238"/>
              <a:buChar char="•"/>
              <a:tabLst>
                <a:tab pos="457200" algn="l"/>
                <a:tab pos="2421890" algn="l"/>
                <a:tab pos="3061335" algn="l"/>
                <a:tab pos="5266055" algn="l"/>
                <a:tab pos="6180455" algn="l"/>
                <a:tab pos="8750935" algn="l"/>
              </a:tabLst>
            </a:pPr>
            <a:r>
              <a:rPr sz="4200" dirty="0"/>
              <a:t>…a</a:t>
            </a:r>
            <a:r>
              <a:rPr sz="4200" spc="-5" dirty="0"/>
              <a:t>i</a:t>
            </a:r>
            <a:r>
              <a:rPr sz="4200" dirty="0"/>
              <a:t>med</a:t>
            </a:r>
            <a:r>
              <a:rPr lang="en-US" sz="4200" dirty="0"/>
              <a:t> </a:t>
            </a:r>
            <a:r>
              <a:rPr sz="4200" dirty="0"/>
              <a:t>at</a:t>
            </a:r>
            <a:r>
              <a:rPr sz="4200" spc="-5" dirty="0"/>
              <a:t> </a:t>
            </a:r>
            <a:r>
              <a:rPr sz="4200" dirty="0"/>
              <a:t>p</a:t>
            </a:r>
            <a:r>
              <a:rPr sz="4200" spc="-105" dirty="0"/>
              <a:t>r</a:t>
            </a:r>
            <a:r>
              <a:rPr sz="4200" dirty="0"/>
              <a:t>oduc</a:t>
            </a:r>
            <a:r>
              <a:rPr sz="4200" spc="-5" dirty="0"/>
              <a:t>i</a:t>
            </a:r>
            <a:r>
              <a:rPr sz="4200" dirty="0"/>
              <a:t>ng</a:t>
            </a:r>
            <a:r>
              <a:rPr lang="en-US" sz="4200" dirty="0"/>
              <a:t> </a:t>
            </a:r>
            <a:r>
              <a:rPr sz="4200" dirty="0"/>
              <a:t>and</a:t>
            </a:r>
            <a:r>
              <a:rPr lang="en-US" sz="4200" dirty="0"/>
              <a:t> </a:t>
            </a:r>
            <a:r>
              <a:rPr sz="4200" dirty="0"/>
              <a:t>ma</a:t>
            </a:r>
            <a:r>
              <a:rPr sz="4200" spc="-5" dirty="0"/>
              <a:t>i</a:t>
            </a:r>
            <a:r>
              <a:rPr sz="4200" dirty="0"/>
              <a:t>nta</a:t>
            </a:r>
            <a:r>
              <a:rPr sz="4200" spc="-5" dirty="0"/>
              <a:t>i</a:t>
            </a:r>
            <a:r>
              <a:rPr sz="4200" dirty="0"/>
              <a:t>n</a:t>
            </a:r>
            <a:r>
              <a:rPr sz="4200" spc="-5" dirty="0"/>
              <a:t>i</a:t>
            </a:r>
            <a:r>
              <a:rPr sz="4200" dirty="0"/>
              <a:t>ng</a:t>
            </a:r>
            <a:r>
              <a:rPr lang="en-US" sz="4200" dirty="0"/>
              <a:t> </a:t>
            </a:r>
            <a:r>
              <a:rPr sz="4200" spc="-5" dirty="0"/>
              <a:t>l</a:t>
            </a:r>
            <a:r>
              <a:rPr sz="4200" dirty="0"/>
              <a:t>arg</a:t>
            </a:r>
            <a:r>
              <a:rPr sz="4200" spc="80" dirty="0"/>
              <a:t>e</a:t>
            </a:r>
            <a:r>
              <a:rPr sz="4200" dirty="0"/>
              <a:t>,</a:t>
            </a:r>
            <a:r>
              <a:rPr lang="en-US" sz="4200" dirty="0"/>
              <a:t> </a:t>
            </a:r>
            <a:r>
              <a:rPr sz="4200" spc="-5" dirty="0"/>
              <a:t>high-quality</a:t>
            </a:r>
            <a:r>
              <a:rPr lang="en-US" sz="4200" spc="-5" dirty="0"/>
              <a:t> </a:t>
            </a:r>
            <a:r>
              <a:rPr sz="4200" spc="-15" dirty="0"/>
              <a:t>software</a:t>
            </a:r>
            <a:r>
              <a:rPr sz="4200" spc="-75" dirty="0"/>
              <a:t> </a:t>
            </a:r>
            <a:r>
              <a:rPr sz="4200" dirty="0"/>
              <a:t>systems.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54300" y="241300"/>
            <a:ext cx="8953500" cy="1280160"/>
          </a:xfrm>
          <a:prstGeom prst="rect">
            <a:avLst/>
          </a:prstGeom>
        </p:spPr>
        <p:txBody>
          <a:bodyPr vert="horz" wrap="square" lIns="0" tIns="0" rIns="0" bIns="0" rtlCol="0">
            <a:spAutoFit/>
          </a:bodyPr>
          <a:lstStyle/>
          <a:p>
            <a:pPr marL="12700">
              <a:lnSpc>
                <a:spcPct val="100000"/>
              </a:lnSpc>
            </a:pPr>
            <a:r>
              <a:rPr spc="-5" dirty="0"/>
              <a:t>Bjarne</a:t>
            </a:r>
            <a:r>
              <a:rPr spc="-45" dirty="0"/>
              <a:t> </a:t>
            </a:r>
            <a:r>
              <a:rPr spc="-25" dirty="0"/>
              <a:t>Stroustrup</a:t>
            </a:r>
          </a:p>
        </p:txBody>
      </p:sp>
      <p:sp>
        <p:nvSpPr>
          <p:cNvPr id="3" name="object 3"/>
          <p:cNvSpPr txBox="1"/>
          <p:nvPr/>
        </p:nvSpPr>
        <p:spPr>
          <a:xfrm>
            <a:off x="726440" y="1795386"/>
            <a:ext cx="11303635" cy="1485022"/>
          </a:xfrm>
          <a:prstGeom prst="rect">
            <a:avLst/>
          </a:prstGeom>
        </p:spPr>
        <p:txBody>
          <a:bodyPr vert="horz" wrap="square" lIns="0" tIns="0" rIns="0" bIns="0" rtlCol="0">
            <a:spAutoFit/>
          </a:bodyPr>
          <a:lstStyle/>
          <a:p>
            <a:pPr marL="289560" marR="5080" indent="-276860">
              <a:lnSpc>
                <a:spcPts val="3479"/>
              </a:lnSpc>
              <a:buChar char="•"/>
              <a:tabLst>
                <a:tab pos="289560" algn="l"/>
              </a:tabLst>
            </a:pPr>
            <a:r>
              <a:rPr sz="3400" dirty="0">
                <a:latin typeface="Gill Sans MT"/>
                <a:cs typeface="Gill Sans MT"/>
              </a:rPr>
              <a:t>C++ </a:t>
            </a:r>
            <a:r>
              <a:rPr sz="3400" spc="-5" dirty="0">
                <a:latin typeface="Gill Sans MT"/>
                <a:cs typeface="Gill Sans MT"/>
              </a:rPr>
              <a:t>was </a:t>
            </a:r>
            <a:r>
              <a:rPr sz="3400" spc="20" dirty="0">
                <a:latin typeface="Gill Sans MT"/>
                <a:cs typeface="Gill Sans MT"/>
              </a:rPr>
              <a:t>first </a:t>
            </a:r>
            <a:r>
              <a:rPr sz="3400" spc="-5" dirty="0">
                <a:latin typeface="Gill Sans MT"/>
                <a:cs typeface="Gill Sans MT"/>
              </a:rPr>
              <a:t>designed </a:t>
            </a:r>
            <a:r>
              <a:rPr sz="3400" dirty="0">
                <a:latin typeface="Gill Sans MT"/>
                <a:cs typeface="Gill Sans MT"/>
              </a:rPr>
              <a:t>and </a:t>
            </a:r>
            <a:r>
              <a:rPr sz="3400" spc="-5" dirty="0">
                <a:latin typeface="Gill Sans MT"/>
                <a:cs typeface="Gill Sans MT"/>
              </a:rPr>
              <a:t>implemented </a:t>
            </a:r>
            <a:r>
              <a:rPr sz="3400" spc="-20" dirty="0">
                <a:latin typeface="Gill Sans MT"/>
                <a:cs typeface="Gill Sans MT"/>
              </a:rPr>
              <a:t>by </a:t>
            </a:r>
            <a:r>
              <a:rPr sz="3400" spc="-5" dirty="0">
                <a:latin typeface="Gill Sans MT"/>
                <a:cs typeface="Gill Sans MT"/>
              </a:rPr>
              <a:t>Bjarne </a:t>
            </a:r>
            <a:r>
              <a:rPr sz="3400" spc="-20" dirty="0">
                <a:latin typeface="Gill Sans MT"/>
                <a:cs typeface="Gill Sans MT"/>
              </a:rPr>
              <a:t>Stroustrup,  </a:t>
            </a:r>
            <a:r>
              <a:rPr sz="3400" spc="-155" dirty="0">
                <a:latin typeface="Gill Sans MT"/>
                <a:cs typeface="Gill Sans MT"/>
              </a:rPr>
              <a:t>AT&amp;T, </a:t>
            </a:r>
            <a:r>
              <a:rPr sz="3400" spc="-10" dirty="0">
                <a:latin typeface="Gill Sans MT"/>
                <a:cs typeface="Gill Sans MT"/>
              </a:rPr>
              <a:t>early</a:t>
            </a:r>
            <a:r>
              <a:rPr sz="3400" spc="-245" dirty="0">
                <a:latin typeface="Gill Sans MT"/>
                <a:cs typeface="Gill Sans MT"/>
              </a:rPr>
              <a:t> </a:t>
            </a:r>
            <a:r>
              <a:rPr sz="3400" spc="-50" dirty="0">
                <a:latin typeface="Gill Sans MT"/>
                <a:cs typeface="Gill Sans MT"/>
              </a:rPr>
              <a:t>1980’s</a:t>
            </a:r>
            <a:endParaRPr sz="3400" dirty="0">
              <a:latin typeface="Gill Sans MT"/>
              <a:cs typeface="Gill Sans MT"/>
            </a:endParaRPr>
          </a:p>
          <a:p>
            <a:pPr marL="289560" indent="-276860">
              <a:lnSpc>
                <a:spcPct val="100000"/>
              </a:lnSpc>
              <a:spcBef>
                <a:spcPts val="500"/>
              </a:spcBef>
              <a:buChar char="•"/>
              <a:tabLst>
                <a:tab pos="289560" algn="l"/>
              </a:tabLst>
            </a:pPr>
            <a:r>
              <a:rPr lang="en-US" sz="3400" spc="-10" dirty="0">
                <a:latin typeface="Gill Sans MT"/>
                <a:cs typeface="Gill Sans MT"/>
              </a:rPr>
              <a:t>http://www.stroustrup.com/</a:t>
            </a:r>
            <a:endParaRPr sz="3400" dirty="0">
              <a:latin typeface="Gill Sans MT"/>
              <a:cs typeface="Gill Sans MT"/>
            </a:endParaRPr>
          </a:p>
        </p:txBody>
      </p:sp>
      <p:sp>
        <p:nvSpPr>
          <p:cNvPr id="4" name="object 4"/>
          <p:cNvSpPr/>
          <p:nvPr/>
        </p:nvSpPr>
        <p:spPr>
          <a:xfrm>
            <a:off x="2743200" y="3327400"/>
            <a:ext cx="7620000" cy="55499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749300"/>
            <a:ext cx="11168380" cy="859155"/>
          </a:xfrm>
          <a:prstGeom prst="rect">
            <a:avLst/>
          </a:prstGeom>
        </p:spPr>
        <p:txBody>
          <a:bodyPr vert="horz" wrap="square" lIns="0" tIns="0" rIns="0" bIns="0" rtlCol="0">
            <a:spAutoFit/>
          </a:bodyPr>
          <a:lstStyle/>
          <a:p>
            <a:pPr marL="12700">
              <a:lnSpc>
                <a:spcPct val="100000"/>
              </a:lnSpc>
              <a:tabLst>
                <a:tab pos="1474470" algn="l"/>
              </a:tabLst>
            </a:pPr>
            <a:r>
              <a:rPr sz="5600" b="1" spc="-5" dirty="0">
                <a:latin typeface="Arial"/>
                <a:cs typeface="Arial"/>
              </a:rPr>
              <a:t>The	Design and Evolution of</a:t>
            </a:r>
            <a:r>
              <a:rPr sz="5600" b="1" spc="-50" dirty="0">
                <a:latin typeface="Arial"/>
                <a:cs typeface="Arial"/>
              </a:rPr>
              <a:t> </a:t>
            </a:r>
            <a:r>
              <a:rPr sz="5600" b="1" dirty="0">
                <a:latin typeface="Arial"/>
                <a:cs typeface="Arial"/>
              </a:rPr>
              <a:t>C++</a:t>
            </a:r>
            <a:endParaRPr sz="5600">
              <a:latin typeface="Arial"/>
              <a:cs typeface="Arial"/>
            </a:endParaRPr>
          </a:p>
        </p:txBody>
      </p:sp>
      <p:sp>
        <p:nvSpPr>
          <p:cNvPr id="3" name="object 3"/>
          <p:cNvSpPr/>
          <p:nvPr/>
        </p:nvSpPr>
        <p:spPr>
          <a:xfrm>
            <a:off x="3937000" y="1701800"/>
            <a:ext cx="4838700" cy="71628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241800" y="9004300"/>
            <a:ext cx="7689850" cy="375920"/>
          </a:xfrm>
          <a:prstGeom prst="rect">
            <a:avLst/>
          </a:prstGeom>
        </p:spPr>
        <p:txBody>
          <a:bodyPr vert="horz" wrap="square" lIns="0" tIns="0" rIns="0" bIns="0" rtlCol="0">
            <a:spAutoFit/>
          </a:bodyPr>
          <a:lstStyle/>
          <a:p>
            <a:pPr marL="12700">
              <a:lnSpc>
                <a:spcPct val="100000"/>
              </a:lnSpc>
            </a:pPr>
            <a:r>
              <a:rPr sz="2400" dirty="0">
                <a:latin typeface="Arial"/>
                <a:cs typeface="Arial"/>
              </a:rPr>
              <a:t>Bjarne Stroustrup, </a:t>
            </a:r>
            <a:r>
              <a:rPr sz="2400" spc="-15" dirty="0">
                <a:latin typeface="Arial"/>
                <a:cs typeface="Arial"/>
              </a:rPr>
              <a:t>Addison-Wesley, </a:t>
            </a:r>
            <a:r>
              <a:rPr sz="2400" dirty="0">
                <a:latin typeface="Arial"/>
                <a:cs typeface="Arial"/>
              </a:rPr>
              <a:t>ISBN</a:t>
            </a:r>
            <a:r>
              <a:rPr sz="2400" spc="-225" dirty="0">
                <a:latin typeface="Arial"/>
                <a:cs typeface="Arial"/>
              </a:rPr>
              <a:t> </a:t>
            </a:r>
            <a:r>
              <a:rPr sz="2400" dirty="0">
                <a:latin typeface="Arial"/>
                <a:cs typeface="Arial"/>
              </a:rPr>
              <a:t>0-201-54330-3</a:t>
            </a:r>
            <a:endParaRPr sz="24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8000" y="321737"/>
            <a:ext cx="10185400" cy="1294130"/>
          </a:xfrm>
          <a:prstGeom prst="rect">
            <a:avLst/>
          </a:prstGeom>
        </p:spPr>
        <p:txBody>
          <a:bodyPr vert="horz" wrap="square" lIns="0" tIns="0" rIns="0" bIns="0" rtlCol="0">
            <a:spAutoFit/>
          </a:bodyPr>
          <a:lstStyle/>
          <a:p>
            <a:pPr marL="12700">
              <a:lnSpc>
                <a:spcPct val="100000"/>
              </a:lnSpc>
              <a:tabLst>
                <a:tab pos="2310130" algn="l"/>
              </a:tabLst>
            </a:pPr>
            <a:r>
              <a:rPr spc="-5" dirty="0"/>
              <a:t>C+</a:t>
            </a:r>
            <a:r>
              <a:rPr dirty="0"/>
              <a:t>+</a:t>
            </a:r>
            <a:r>
              <a:rPr lang="en-US" dirty="0"/>
              <a:t> </a:t>
            </a:r>
            <a:r>
              <a:rPr spc="-5" dirty="0"/>
              <a:t>i</a:t>
            </a:r>
            <a:r>
              <a:rPr dirty="0"/>
              <a:t>mp</a:t>
            </a:r>
            <a:r>
              <a:rPr spc="-210" dirty="0"/>
              <a:t>r</a:t>
            </a:r>
            <a:r>
              <a:rPr spc="-85" dirty="0"/>
              <a:t>o</a:t>
            </a:r>
            <a:r>
              <a:rPr spc="-170" dirty="0"/>
              <a:t>v</a:t>
            </a:r>
            <a:r>
              <a:rPr dirty="0"/>
              <a:t>ements</a:t>
            </a:r>
          </a:p>
        </p:txBody>
      </p:sp>
      <p:sp>
        <p:nvSpPr>
          <p:cNvPr id="3" name="object 3"/>
          <p:cNvSpPr txBox="1"/>
          <p:nvPr/>
        </p:nvSpPr>
        <p:spPr>
          <a:xfrm>
            <a:off x="914400" y="1689100"/>
            <a:ext cx="4622800" cy="592455"/>
          </a:xfrm>
          <a:prstGeom prst="rect">
            <a:avLst/>
          </a:prstGeom>
        </p:spPr>
        <p:txBody>
          <a:bodyPr vert="horz" wrap="square" lIns="0" tIns="0" rIns="0" bIns="0" rtlCol="0">
            <a:spAutoFit/>
          </a:bodyPr>
          <a:lstStyle/>
          <a:p>
            <a:pPr marL="12700">
              <a:lnSpc>
                <a:spcPct val="100000"/>
              </a:lnSpc>
              <a:tabLst>
                <a:tab pos="1080770" algn="l"/>
              </a:tabLst>
            </a:pPr>
            <a:r>
              <a:rPr sz="3800" dirty="0">
                <a:latin typeface="Gill Sans MT"/>
                <a:cs typeface="Gill Sans MT"/>
              </a:rPr>
              <a:t>Data</a:t>
            </a:r>
            <a:r>
              <a:rPr lang="en-US" sz="3800" dirty="0">
                <a:latin typeface="Gill Sans MT"/>
                <a:cs typeface="Gill Sans MT"/>
              </a:rPr>
              <a:t> </a:t>
            </a:r>
            <a:r>
              <a:rPr sz="3800" spc="-5" dirty="0">
                <a:latin typeface="Gill Sans MT"/>
                <a:cs typeface="Gill Sans MT"/>
              </a:rPr>
              <a:t>abstraction</a:t>
            </a:r>
            <a:endParaRPr sz="3800" dirty="0">
              <a:latin typeface="Gill Sans MT"/>
              <a:cs typeface="Gill Sans MT"/>
            </a:endParaRPr>
          </a:p>
        </p:txBody>
      </p:sp>
      <p:sp>
        <p:nvSpPr>
          <p:cNvPr id="4" name="object 4"/>
          <p:cNvSpPr txBox="1"/>
          <p:nvPr/>
        </p:nvSpPr>
        <p:spPr>
          <a:xfrm>
            <a:off x="914400" y="2679700"/>
            <a:ext cx="3708400" cy="592455"/>
          </a:xfrm>
          <a:prstGeom prst="rect">
            <a:avLst/>
          </a:prstGeom>
        </p:spPr>
        <p:txBody>
          <a:bodyPr vert="horz" wrap="square" lIns="0" tIns="0" rIns="0" bIns="0" rtlCol="0">
            <a:spAutoFit/>
          </a:bodyPr>
          <a:lstStyle/>
          <a:p>
            <a:pPr marL="12700">
              <a:lnSpc>
                <a:spcPct val="100000"/>
              </a:lnSpc>
              <a:tabLst>
                <a:tab pos="1493520" algn="l"/>
              </a:tabLst>
            </a:pPr>
            <a:r>
              <a:rPr sz="3800" dirty="0">
                <a:latin typeface="Gill Sans MT"/>
                <a:cs typeface="Gill Sans MT"/>
              </a:rPr>
              <a:t>Access	cont</a:t>
            </a:r>
            <a:r>
              <a:rPr sz="3800" spc="-95" dirty="0">
                <a:latin typeface="Gill Sans MT"/>
                <a:cs typeface="Gill Sans MT"/>
              </a:rPr>
              <a:t>r</a:t>
            </a:r>
            <a:r>
              <a:rPr sz="3800" dirty="0">
                <a:latin typeface="Gill Sans MT"/>
                <a:cs typeface="Gill Sans MT"/>
              </a:rPr>
              <a:t>ol</a:t>
            </a:r>
          </a:p>
        </p:txBody>
      </p:sp>
      <p:sp>
        <p:nvSpPr>
          <p:cNvPr id="5" name="object 5"/>
          <p:cNvSpPr txBox="1"/>
          <p:nvPr/>
        </p:nvSpPr>
        <p:spPr>
          <a:xfrm>
            <a:off x="914400" y="3657600"/>
            <a:ext cx="5537200" cy="584775"/>
          </a:xfrm>
          <a:prstGeom prst="rect">
            <a:avLst/>
          </a:prstGeom>
        </p:spPr>
        <p:txBody>
          <a:bodyPr vert="horz" wrap="square" lIns="0" tIns="0" rIns="0" bIns="0" rtlCol="0">
            <a:spAutoFit/>
          </a:bodyPr>
          <a:lstStyle/>
          <a:p>
            <a:pPr marL="12700">
              <a:lnSpc>
                <a:spcPct val="100000"/>
              </a:lnSpc>
            </a:pPr>
            <a:r>
              <a:rPr sz="3800" spc="-5" dirty="0">
                <a:latin typeface="Gill Sans MT"/>
                <a:cs typeface="Gill Sans MT"/>
              </a:rPr>
              <a:t>Initialization </a:t>
            </a:r>
            <a:r>
              <a:rPr sz="3800" dirty="0">
                <a:latin typeface="Gill Sans MT"/>
                <a:cs typeface="Gill Sans MT"/>
              </a:rPr>
              <a:t>&amp;</a:t>
            </a:r>
            <a:r>
              <a:rPr sz="3800" spc="-35" dirty="0">
                <a:latin typeface="Gill Sans MT"/>
                <a:cs typeface="Gill Sans MT"/>
              </a:rPr>
              <a:t> </a:t>
            </a:r>
            <a:r>
              <a:rPr sz="3800" spc="-10" dirty="0">
                <a:latin typeface="Gill Sans MT"/>
                <a:cs typeface="Gill Sans MT"/>
              </a:rPr>
              <a:t>cleanup</a:t>
            </a:r>
            <a:endParaRPr sz="3800" dirty="0">
              <a:latin typeface="Gill Sans MT"/>
              <a:cs typeface="Gill Sans MT"/>
            </a:endParaRPr>
          </a:p>
        </p:txBody>
      </p:sp>
      <p:sp>
        <p:nvSpPr>
          <p:cNvPr id="6" name="object 6"/>
          <p:cNvSpPr txBox="1"/>
          <p:nvPr/>
        </p:nvSpPr>
        <p:spPr>
          <a:xfrm>
            <a:off x="889000" y="4707464"/>
            <a:ext cx="5994400" cy="592455"/>
          </a:xfrm>
          <a:prstGeom prst="rect">
            <a:avLst/>
          </a:prstGeom>
        </p:spPr>
        <p:txBody>
          <a:bodyPr vert="horz" wrap="square" lIns="0" tIns="0" rIns="0" bIns="0" rtlCol="0">
            <a:spAutoFit/>
          </a:bodyPr>
          <a:lstStyle/>
          <a:p>
            <a:pPr marL="12700">
              <a:lnSpc>
                <a:spcPct val="100000"/>
              </a:lnSpc>
            </a:pPr>
            <a:r>
              <a:rPr sz="3800" spc="-5" dirty="0">
                <a:latin typeface="Gill Sans MT"/>
                <a:cs typeface="Gill Sans MT"/>
              </a:rPr>
              <a:t>Function</a:t>
            </a:r>
            <a:r>
              <a:rPr sz="3800" spc="-40" dirty="0">
                <a:latin typeface="Gill Sans MT"/>
                <a:cs typeface="Gill Sans MT"/>
              </a:rPr>
              <a:t> </a:t>
            </a:r>
            <a:r>
              <a:rPr sz="3800" spc="-15" dirty="0">
                <a:latin typeface="Gill Sans MT"/>
                <a:cs typeface="Gill Sans MT"/>
              </a:rPr>
              <a:t>overloading</a:t>
            </a:r>
            <a:endParaRPr sz="3800" dirty="0">
              <a:latin typeface="Gill Sans MT"/>
              <a:cs typeface="Gill Sans MT"/>
            </a:endParaRPr>
          </a:p>
        </p:txBody>
      </p:sp>
      <p:sp>
        <p:nvSpPr>
          <p:cNvPr id="7" name="object 7"/>
          <p:cNvSpPr txBox="1"/>
          <p:nvPr/>
        </p:nvSpPr>
        <p:spPr>
          <a:xfrm>
            <a:off x="914400" y="5638800"/>
            <a:ext cx="5461000" cy="584775"/>
          </a:xfrm>
          <a:prstGeom prst="rect">
            <a:avLst/>
          </a:prstGeom>
        </p:spPr>
        <p:txBody>
          <a:bodyPr vert="horz" wrap="square" lIns="0" tIns="0" rIns="0" bIns="0" rtlCol="0">
            <a:spAutoFit/>
          </a:bodyPr>
          <a:lstStyle/>
          <a:p>
            <a:pPr marL="12700">
              <a:lnSpc>
                <a:spcPct val="100000"/>
              </a:lnSpc>
              <a:tabLst>
                <a:tab pos="1704339" algn="l"/>
              </a:tabLst>
            </a:pPr>
            <a:r>
              <a:rPr sz="3800" spc="-15" dirty="0">
                <a:latin typeface="Gill Sans MT"/>
                <a:cs typeface="Gill Sans MT"/>
              </a:rPr>
              <a:t>Streams</a:t>
            </a:r>
            <a:r>
              <a:rPr lang="en-US" sz="3800" spc="-15" dirty="0">
                <a:latin typeface="Gill Sans MT"/>
                <a:cs typeface="Gill Sans MT"/>
              </a:rPr>
              <a:t> </a:t>
            </a:r>
            <a:r>
              <a:rPr sz="3800" spc="-15" dirty="0">
                <a:latin typeface="Gill Sans MT"/>
                <a:cs typeface="Gill Sans MT"/>
              </a:rPr>
              <a:t>for</a:t>
            </a:r>
            <a:r>
              <a:rPr sz="3800" spc="-100" dirty="0">
                <a:latin typeface="Gill Sans MT"/>
                <a:cs typeface="Gill Sans MT"/>
              </a:rPr>
              <a:t> </a:t>
            </a:r>
            <a:r>
              <a:rPr sz="3800" dirty="0">
                <a:latin typeface="Gill Sans MT"/>
                <a:cs typeface="Gill Sans MT"/>
              </a:rPr>
              <a:t>I/O</a:t>
            </a:r>
          </a:p>
        </p:txBody>
      </p:sp>
      <p:sp>
        <p:nvSpPr>
          <p:cNvPr id="8" name="object 8"/>
          <p:cNvSpPr txBox="1"/>
          <p:nvPr/>
        </p:nvSpPr>
        <p:spPr>
          <a:xfrm>
            <a:off x="914400" y="6616700"/>
            <a:ext cx="4318000" cy="592455"/>
          </a:xfrm>
          <a:prstGeom prst="rect">
            <a:avLst/>
          </a:prstGeom>
        </p:spPr>
        <p:txBody>
          <a:bodyPr vert="horz" wrap="square" lIns="0" tIns="0" rIns="0" bIns="0" rtlCol="0">
            <a:spAutoFit/>
          </a:bodyPr>
          <a:lstStyle/>
          <a:p>
            <a:pPr marL="12700">
              <a:lnSpc>
                <a:spcPct val="100000"/>
              </a:lnSpc>
              <a:tabLst>
                <a:tab pos="2135505" algn="l"/>
              </a:tabLst>
            </a:pPr>
            <a:r>
              <a:rPr sz="3800" dirty="0">
                <a:latin typeface="Gill Sans MT"/>
                <a:cs typeface="Gill Sans MT"/>
              </a:rPr>
              <a:t>Constants</a:t>
            </a:r>
            <a:r>
              <a:rPr lang="en-US" sz="3800" dirty="0">
                <a:latin typeface="Gill Sans MT"/>
                <a:cs typeface="Gill Sans MT"/>
              </a:rPr>
              <a:t> </a:t>
            </a:r>
            <a:r>
              <a:rPr sz="3800" spc="-5" dirty="0">
                <a:latin typeface="Gill Sans MT"/>
                <a:cs typeface="Gill Sans MT"/>
              </a:rPr>
              <a:t>(</a:t>
            </a:r>
            <a:r>
              <a:rPr sz="3800" dirty="0">
                <a:latin typeface="Gill Sans MT"/>
                <a:cs typeface="Gill Sans MT"/>
              </a:rPr>
              <a:t>C99)</a:t>
            </a:r>
          </a:p>
        </p:txBody>
      </p:sp>
      <p:sp>
        <p:nvSpPr>
          <p:cNvPr id="9" name="object 9"/>
          <p:cNvSpPr txBox="1"/>
          <p:nvPr/>
        </p:nvSpPr>
        <p:spPr>
          <a:xfrm>
            <a:off x="914400" y="7607300"/>
            <a:ext cx="3632200" cy="592455"/>
          </a:xfrm>
          <a:prstGeom prst="rect">
            <a:avLst/>
          </a:prstGeom>
        </p:spPr>
        <p:txBody>
          <a:bodyPr vert="horz" wrap="square" lIns="0" tIns="0" rIns="0" bIns="0" rtlCol="0">
            <a:spAutoFit/>
          </a:bodyPr>
          <a:lstStyle/>
          <a:p>
            <a:pPr marL="12700">
              <a:lnSpc>
                <a:spcPct val="100000"/>
              </a:lnSpc>
            </a:pPr>
            <a:r>
              <a:rPr sz="3800" dirty="0">
                <a:latin typeface="Gill Sans MT"/>
                <a:cs typeface="Gill Sans MT"/>
              </a:rPr>
              <a:t>Name</a:t>
            </a:r>
            <a:r>
              <a:rPr sz="3800" spc="-95" dirty="0">
                <a:latin typeface="Gill Sans MT"/>
                <a:cs typeface="Gill Sans MT"/>
              </a:rPr>
              <a:t> </a:t>
            </a:r>
            <a:r>
              <a:rPr sz="3800" spc="-15" dirty="0">
                <a:latin typeface="Gill Sans MT"/>
                <a:cs typeface="Gill Sans MT"/>
              </a:rPr>
              <a:t>control</a:t>
            </a:r>
            <a:endParaRPr sz="3800" dirty="0">
              <a:latin typeface="Gill Sans MT"/>
              <a:cs typeface="Gill Sans MT"/>
            </a:endParaRPr>
          </a:p>
        </p:txBody>
      </p:sp>
      <p:sp>
        <p:nvSpPr>
          <p:cNvPr id="10" name="object 10"/>
          <p:cNvSpPr txBox="1"/>
          <p:nvPr/>
        </p:nvSpPr>
        <p:spPr>
          <a:xfrm>
            <a:off x="330200" y="1467154"/>
            <a:ext cx="318135" cy="7902575"/>
          </a:xfrm>
          <a:prstGeom prst="rect">
            <a:avLst/>
          </a:prstGeom>
        </p:spPr>
        <p:txBody>
          <a:bodyPr vert="horz" wrap="square" lIns="0" tIns="0" rIns="0" bIns="0" rtlCol="0">
            <a:spAutoFit/>
          </a:bodyPr>
          <a:lstStyle/>
          <a:p>
            <a:pPr marL="12700">
              <a:lnSpc>
                <a:spcPts val="7780"/>
              </a:lnSpc>
            </a:pPr>
            <a:r>
              <a:rPr sz="6500" spc="-5" dirty="0">
                <a:latin typeface="Gill Sans MT"/>
                <a:cs typeface="Gill Sans MT"/>
              </a:rPr>
              <a:t>•</a:t>
            </a:r>
            <a:endParaRPr sz="6500" dirty="0">
              <a:latin typeface="Gill Sans MT"/>
              <a:cs typeface="Gill Sans MT"/>
            </a:endParaRPr>
          </a:p>
          <a:p>
            <a:pPr marL="12700">
              <a:lnSpc>
                <a:spcPts val="7759"/>
              </a:lnSpc>
            </a:pPr>
            <a:r>
              <a:rPr sz="6500" spc="-5" dirty="0">
                <a:latin typeface="Gill Sans MT"/>
                <a:cs typeface="Gill Sans MT"/>
              </a:rPr>
              <a:t>•</a:t>
            </a:r>
            <a:endParaRPr sz="6500" dirty="0">
              <a:latin typeface="Gill Sans MT"/>
              <a:cs typeface="Gill Sans MT"/>
            </a:endParaRPr>
          </a:p>
          <a:p>
            <a:pPr marL="12700">
              <a:lnSpc>
                <a:spcPts val="7759"/>
              </a:lnSpc>
            </a:pPr>
            <a:r>
              <a:rPr sz="6500" spc="-5" dirty="0">
                <a:latin typeface="Gill Sans MT"/>
                <a:cs typeface="Gill Sans MT"/>
              </a:rPr>
              <a:t>•</a:t>
            </a:r>
            <a:endParaRPr sz="6500" dirty="0">
              <a:latin typeface="Gill Sans MT"/>
              <a:cs typeface="Gill Sans MT"/>
            </a:endParaRPr>
          </a:p>
          <a:p>
            <a:pPr marL="12700">
              <a:lnSpc>
                <a:spcPts val="7759"/>
              </a:lnSpc>
            </a:pPr>
            <a:r>
              <a:rPr sz="6500" spc="-5" dirty="0">
                <a:latin typeface="Gill Sans MT"/>
                <a:cs typeface="Gill Sans MT"/>
              </a:rPr>
              <a:t>•</a:t>
            </a:r>
            <a:endParaRPr sz="6500" dirty="0">
              <a:latin typeface="Gill Sans MT"/>
              <a:cs typeface="Gill Sans MT"/>
            </a:endParaRPr>
          </a:p>
          <a:p>
            <a:pPr marL="12700">
              <a:lnSpc>
                <a:spcPts val="7759"/>
              </a:lnSpc>
            </a:pPr>
            <a:r>
              <a:rPr sz="6500" spc="-5" dirty="0">
                <a:latin typeface="Gill Sans MT"/>
                <a:cs typeface="Gill Sans MT"/>
              </a:rPr>
              <a:t>•</a:t>
            </a:r>
            <a:endParaRPr sz="6500" dirty="0">
              <a:latin typeface="Gill Sans MT"/>
              <a:cs typeface="Gill Sans MT"/>
            </a:endParaRPr>
          </a:p>
          <a:p>
            <a:pPr marL="12700">
              <a:lnSpc>
                <a:spcPts val="7759"/>
              </a:lnSpc>
            </a:pPr>
            <a:r>
              <a:rPr sz="6500" spc="-5" dirty="0">
                <a:latin typeface="Gill Sans MT"/>
                <a:cs typeface="Gill Sans MT"/>
              </a:rPr>
              <a:t>•</a:t>
            </a:r>
            <a:endParaRPr sz="6500" dirty="0">
              <a:latin typeface="Gill Sans MT"/>
              <a:cs typeface="Gill Sans MT"/>
            </a:endParaRPr>
          </a:p>
          <a:p>
            <a:pPr marL="12700">
              <a:lnSpc>
                <a:spcPts val="7759"/>
              </a:lnSpc>
            </a:pPr>
            <a:r>
              <a:rPr sz="6500" spc="-5" dirty="0">
                <a:latin typeface="Gill Sans MT"/>
                <a:cs typeface="Gill Sans MT"/>
              </a:rPr>
              <a:t>•</a:t>
            </a:r>
            <a:endParaRPr sz="6500" dirty="0">
              <a:latin typeface="Gill Sans MT"/>
              <a:cs typeface="Gill Sans MT"/>
            </a:endParaRPr>
          </a:p>
          <a:p>
            <a:pPr marL="12700">
              <a:lnSpc>
                <a:spcPts val="7780"/>
              </a:lnSpc>
            </a:pPr>
            <a:r>
              <a:rPr sz="6500" spc="-5" dirty="0">
                <a:latin typeface="Gill Sans MT"/>
                <a:cs typeface="Gill Sans MT"/>
              </a:rPr>
              <a:t>•</a:t>
            </a:r>
            <a:endParaRPr sz="6500" dirty="0">
              <a:latin typeface="Gill Sans MT"/>
              <a:cs typeface="Gill Sans MT"/>
            </a:endParaRPr>
          </a:p>
        </p:txBody>
      </p:sp>
      <p:sp>
        <p:nvSpPr>
          <p:cNvPr id="11" name="object 11"/>
          <p:cNvSpPr txBox="1"/>
          <p:nvPr/>
        </p:nvSpPr>
        <p:spPr>
          <a:xfrm>
            <a:off x="914400" y="8585200"/>
            <a:ext cx="5232400" cy="592455"/>
          </a:xfrm>
          <a:prstGeom prst="rect">
            <a:avLst/>
          </a:prstGeom>
        </p:spPr>
        <p:txBody>
          <a:bodyPr vert="horz" wrap="square" lIns="0" tIns="0" rIns="0" bIns="0" rtlCol="0">
            <a:spAutoFit/>
          </a:bodyPr>
          <a:lstStyle/>
          <a:p>
            <a:pPr marL="12700">
              <a:lnSpc>
                <a:spcPct val="100000"/>
              </a:lnSpc>
            </a:pPr>
            <a:r>
              <a:rPr sz="3800" spc="-5" dirty="0">
                <a:latin typeface="Gill Sans MT"/>
                <a:cs typeface="Gill Sans MT"/>
              </a:rPr>
              <a:t>Inline</a:t>
            </a:r>
            <a:r>
              <a:rPr sz="3800" spc="-25" dirty="0">
                <a:latin typeface="Gill Sans MT"/>
                <a:cs typeface="Gill Sans MT"/>
              </a:rPr>
              <a:t> </a:t>
            </a:r>
            <a:r>
              <a:rPr sz="3800" spc="-5" dirty="0">
                <a:latin typeface="Gill Sans MT"/>
                <a:cs typeface="Gill Sans MT"/>
              </a:rPr>
              <a:t>functions(C99)</a:t>
            </a:r>
            <a:endParaRPr sz="3800" dirty="0">
              <a:latin typeface="Gill Sans MT"/>
              <a:cs typeface="Gill Sans MT"/>
            </a:endParaRPr>
          </a:p>
        </p:txBody>
      </p:sp>
      <p:sp>
        <p:nvSpPr>
          <p:cNvPr id="12" name="object 12"/>
          <p:cNvSpPr txBox="1"/>
          <p:nvPr/>
        </p:nvSpPr>
        <p:spPr>
          <a:xfrm>
            <a:off x="6939919" y="1689100"/>
            <a:ext cx="3060700" cy="592455"/>
          </a:xfrm>
          <a:prstGeom prst="rect">
            <a:avLst/>
          </a:prstGeom>
        </p:spPr>
        <p:txBody>
          <a:bodyPr vert="horz" wrap="square" lIns="0" tIns="0" rIns="0" bIns="0" rtlCol="0">
            <a:spAutoFit/>
          </a:bodyPr>
          <a:lstStyle/>
          <a:p>
            <a:pPr marL="12700">
              <a:lnSpc>
                <a:spcPct val="100000"/>
              </a:lnSpc>
            </a:pPr>
            <a:r>
              <a:rPr sz="3800" spc="-15" dirty="0">
                <a:latin typeface="Gill Sans MT"/>
                <a:cs typeface="Gill Sans MT"/>
              </a:rPr>
              <a:t>References</a:t>
            </a:r>
            <a:endParaRPr sz="3800" dirty="0">
              <a:latin typeface="Gill Sans MT"/>
              <a:cs typeface="Gill Sans MT"/>
            </a:endParaRPr>
          </a:p>
        </p:txBody>
      </p:sp>
      <p:sp>
        <p:nvSpPr>
          <p:cNvPr id="13" name="object 13"/>
          <p:cNvSpPr txBox="1"/>
          <p:nvPr/>
        </p:nvSpPr>
        <p:spPr>
          <a:xfrm>
            <a:off x="6939919" y="2679700"/>
            <a:ext cx="5295900" cy="592455"/>
          </a:xfrm>
          <a:prstGeom prst="rect">
            <a:avLst/>
          </a:prstGeom>
        </p:spPr>
        <p:txBody>
          <a:bodyPr vert="horz" wrap="square" lIns="0" tIns="0" rIns="0" bIns="0" rtlCol="0">
            <a:spAutoFit/>
          </a:bodyPr>
          <a:lstStyle/>
          <a:p>
            <a:pPr marL="12700">
              <a:lnSpc>
                <a:spcPct val="100000"/>
              </a:lnSpc>
            </a:pPr>
            <a:r>
              <a:rPr sz="3800" spc="-5" dirty="0">
                <a:latin typeface="Gill Sans MT"/>
                <a:cs typeface="Gill Sans MT"/>
              </a:rPr>
              <a:t>Operator</a:t>
            </a:r>
            <a:r>
              <a:rPr sz="3800" spc="-35" dirty="0">
                <a:latin typeface="Gill Sans MT"/>
                <a:cs typeface="Gill Sans MT"/>
              </a:rPr>
              <a:t> </a:t>
            </a:r>
            <a:r>
              <a:rPr sz="3800" spc="-15" dirty="0">
                <a:latin typeface="Gill Sans MT"/>
                <a:cs typeface="Gill Sans MT"/>
              </a:rPr>
              <a:t>overloading</a:t>
            </a:r>
            <a:endParaRPr sz="3800" dirty="0">
              <a:latin typeface="Gill Sans MT"/>
              <a:cs typeface="Gill Sans MT"/>
            </a:endParaRPr>
          </a:p>
        </p:txBody>
      </p:sp>
      <p:sp>
        <p:nvSpPr>
          <p:cNvPr id="14" name="object 14"/>
          <p:cNvSpPr txBox="1"/>
          <p:nvPr/>
        </p:nvSpPr>
        <p:spPr>
          <a:xfrm>
            <a:off x="6939919" y="3733800"/>
            <a:ext cx="6064881" cy="1024255"/>
          </a:xfrm>
          <a:prstGeom prst="rect">
            <a:avLst/>
          </a:prstGeom>
        </p:spPr>
        <p:txBody>
          <a:bodyPr vert="horz" wrap="square" lIns="0" tIns="0" rIns="0" bIns="0" rtlCol="0">
            <a:spAutoFit/>
          </a:bodyPr>
          <a:lstStyle/>
          <a:p>
            <a:pPr marL="12700" marR="5080">
              <a:lnSpc>
                <a:spcPts val="4000"/>
              </a:lnSpc>
              <a:tabLst>
                <a:tab pos="1804670" algn="l"/>
                <a:tab pos="2902585" algn="l"/>
              </a:tabLst>
            </a:pPr>
            <a:r>
              <a:rPr sz="3800" dirty="0">
                <a:latin typeface="Gill Sans MT"/>
                <a:cs typeface="Gill Sans MT"/>
              </a:rPr>
              <a:t>Mo</a:t>
            </a:r>
            <a:r>
              <a:rPr sz="3800" spc="-80" dirty="0">
                <a:latin typeface="Gill Sans MT"/>
                <a:cs typeface="Gill Sans MT"/>
              </a:rPr>
              <a:t>r</a:t>
            </a:r>
            <a:r>
              <a:rPr sz="3800" dirty="0">
                <a:latin typeface="Gill Sans MT"/>
                <a:cs typeface="Gill Sans MT"/>
              </a:rPr>
              <a:t>e</a:t>
            </a:r>
            <a:r>
              <a:rPr sz="3800" spc="-5" dirty="0">
                <a:latin typeface="Gill Sans MT"/>
                <a:cs typeface="Gill Sans MT"/>
              </a:rPr>
              <a:t> </a:t>
            </a:r>
            <a:r>
              <a:rPr sz="3800" dirty="0">
                <a:latin typeface="Gill Sans MT"/>
                <a:cs typeface="Gill Sans MT"/>
              </a:rPr>
              <a:t>sa</a:t>
            </a:r>
            <a:r>
              <a:rPr sz="3800" spc="-40" dirty="0">
                <a:latin typeface="Gill Sans MT"/>
                <a:cs typeface="Gill Sans MT"/>
              </a:rPr>
              <a:t>f</a:t>
            </a:r>
            <a:r>
              <a:rPr sz="3800" dirty="0">
                <a:latin typeface="Gill Sans MT"/>
                <a:cs typeface="Gill Sans MT"/>
              </a:rPr>
              <a:t>e</a:t>
            </a:r>
            <a:r>
              <a:rPr sz="3800" spc="-5" dirty="0">
                <a:latin typeface="Gill Sans MT"/>
                <a:cs typeface="Gill Sans MT"/>
              </a:rPr>
              <a:t> </a:t>
            </a:r>
            <a:r>
              <a:rPr sz="3800" dirty="0">
                <a:latin typeface="Gill Sans MT"/>
                <a:cs typeface="Gill Sans MT"/>
              </a:rPr>
              <a:t>and	p</a:t>
            </a:r>
            <a:r>
              <a:rPr sz="3800" spc="-40" dirty="0">
                <a:latin typeface="Gill Sans MT"/>
                <a:cs typeface="Gill Sans MT"/>
              </a:rPr>
              <a:t>o</a:t>
            </a:r>
            <a:r>
              <a:rPr sz="3800" spc="-80" dirty="0">
                <a:latin typeface="Gill Sans MT"/>
                <a:cs typeface="Gill Sans MT"/>
              </a:rPr>
              <a:t>w</a:t>
            </a:r>
            <a:r>
              <a:rPr sz="3800" dirty="0">
                <a:latin typeface="Gill Sans MT"/>
                <a:cs typeface="Gill Sans MT"/>
              </a:rPr>
              <a:t>erful  </a:t>
            </a:r>
            <a:r>
              <a:rPr sz="3800" spc="15" dirty="0">
                <a:latin typeface="Gill Sans MT"/>
                <a:cs typeface="Gill Sans MT"/>
              </a:rPr>
              <a:t>memory</a:t>
            </a:r>
            <a:r>
              <a:rPr lang="en-US" sz="3800" spc="15" dirty="0">
                <a:latin typeface="Gill Sans MT"/>
                <a:cs typeface="Gill Sans MT"/>
              </a:rPr>
              <a:t> </a:t>
            </a:r>
            <a:r>
              <a:rPr sz="3800" dirty="0">
                <a:latin typeface="Gill Sans MT"/>
                <a:cs typeface="Gill Sans MT"/>
              </a:rPr>
              <a:t>management</a:t>
            </a:r>
          </a:p>
        </p:txBody>
      </p:sp>
      <p:sp>
        <p:nvSpPr>
          <p:cNvPr id="15" name="object 15"/>
          <p:cNvSpPr txBox="1"/>
          <p:nvPr/>
        </p:nvSpPr>
        <p:spPr>
          <a:xfrm>
            <a:off x="6939919" y="5156200"/>
            <a:ext cx="4813300" cy="592455"/>
          </a:xfrm>
          <a:prstGeom prst="rect">
            <a:avLst/>
          </a:prstGeom>
        </p:spPr>
        <p:txBody>
          <a:bodyPr vert="horz" wrap="square" lIns="0" tIns="0" rIns="0" bIns="0" rtlCol="0">
            <a:spAutoFit/>
          </a:bodyPr>
          <a:lstStyle/>
          <a:p>
            <a:pPr marL="12700">
              <a:lnSpc>
                <a:spcPct val="100000"/>
              </a:lnSpc>
            </a:pPr>
            <a:r>
              <a:rPr sz="3800" spc="10" dirty="0">
                <a:latin typeface="Gill Sans MT"/>
                <a:cs typeface="Gill Sans MT"/>
              </a:rPr>
              <a:t>Support </a:t>
            </a:r>
            <a:r>
              <a:rPr sz="3800" spc="-15" dirty="0">
                <a:latin typeface="Gill Sans MT"/>
                <a:cs typeface="Gill Sans MT"/>
              </a:rPr>
              <a:t>for</a:t>
            </a:r>
            <a:r>
              <a:rPr sz="3800" spc="-105" dirty="0">
                <a:latin typeface="Gill Sans MT"/>
                <a:cs typeface="Gill Sans MT"/>
              </a:rPr>
              <a:t> </a:t>
            </a:r>
            <a:r>
              <a:rPr sz="3800" spc="-5" dirty="0">
                <a:latin typeface="Gill Sans MT"/>
                <a:cs typeface="Gill Sans MT"/>
              </a:rPr>
              <a:t>OOP</a:t>
            </a:r>
            <a:endParaRPr sz="3800" dirty="0">
              <a:latin typeface="Gill Sans MT"/>
              <a:cs typeface="Gill Sans MT"/>
            </a:endParaRPr>
          </a:p>
        </p:txBody>
      </p:sp>
      <p:sp>
        <p:nvSpPr>
          <p:cNvPr id="16" name="object 16"/>
          <p:cNvSpPr txBox="1"/>
          <p:nvPr/>
        </p:nvSpPr>
        <p:spPr>
          <a:xfrm>
            <a:off x="6939919" y="6134100"/>
            <a:ext cx="3517900" cy="592455"/>
          </a:xfrm>
          <a:prstGeom prst="rect">
            <a:avLst/>
          </a:prstGeom>
        </p:spPr>
        <p:txBody>
          <a:bodyPr vert="horz" wrap="square" lIns="0" tIns="0" rIns="0" bIns="0" rtlCol="0">
            <a:spAutoFit/>
          </a:bodyPr>
          <a:lstStyle/>
          <a:p>
            <a:pPr marL="12700">
              <a:lnSpc>
                <a:spcPct val="100000"/>
              </a:lnSpc>
            </a:pPr>
            <a:r>
              <a:rPr sz="3800" dirty="0">
                <a:latin typeface="Gill Sans MT"/>
                <a:cs typeface="Gill Sans MT"/>
              </a:rPr>
              <a:t>Templates</a:t>
            </a:r>
          </a:p>
        </p:txBody>
      </p:sp>
      <p:sp>
        <p:nvSpPr>
          <p:cNvPr id="17" name="object 17"/>
          <p:cNvSpPr txBox="1"/>
          <p:nvPr/>
        </p:nvSpPr>
        <p:spPr>
          <a:xfrm>
            <a:off x="7126182" y="7124700"/>
            <a:ext cx="5295900" cy="592455"/>
          </a:xfrm>
          <a:prstGeom prst="rect">
            <a:avLst/>
          </a:prstGeom>
        </p:spPr>
        <p:txBody>
          <a:bodyPr vert="horz" wrap="square" lIns="0" tIns="0" rIns="0" bIns="0" rtlCol="0">
            <a:spAutoFit/>
          </a:bodyPr>
          <a:lstStyle/>
          <a:p>
            <a:pPr marL="12700">
              <a:lnSpc>
                <a:spcPct val="100000"/>
              </a:lnSpc>
            </a:pPr>
            <a:r>
              <a:rPr sz="3800" spc="-5" dirty="0">
                <a:latin typeface="Gill Sans MT"/>
                <a:cs typeface="Gill Sans MT"/>
              </a:rPr>
              <a:t>Exception</a:t>
            </a:r>
            <a:r>
              <a:rPr sz="3800" spc="-35" dirty="0">
                <a:latin typeface="Gill Sans MT"/>
                <a:cs typeface="Gill Sans MT"/>
              </a:rPr>
              <a:t> </a:t>
            </a:r>
            <a:r>
              <a:rPr sz="3800" spc="-5" dirty="0">
                <a:latin typeface="Gill Sans MT"/>
                <a:cs typeface="Gill Sans MT"/>
              </a:rPr>
              <a:t>handling</a:t>
            </a:r>
            <a:endParaRPr sz="3800" dirty="0">
              <a:latin typeface="Gill Sans MT"/>
              <a:cs typeface="Gill Sans MT"/>
            </a:endParaRPr>
          </a:p>
        </p:txBody>
      </p:sp>
      <p:sp>
        <p:nvSpPr>
          <p:cNvPr id="18" name="object 18"/>
          <p:cNvSpPr txBox="1"/>
          <p:nvPr/>
        </p:nvSpPr>
        <p:spPr>
          <a:xfrm>
            <a:off x="6502400" y="1467154"/>
            <a:ext cx="318135" cy="7419975"/>
          </a:xfrm>
          <a:prstGeom prst="rect">
            <a:avLst/>
          </a:prstGeom>
        </p:spPr>
        <p:txBody>
          <a:bodyPr vert="horz" wrap="square" lIns="0" tIns="0" rIns="0" bIns="0" rtlCol="0">
            <a:spAutoFit/>
          </a:bodyPr>
          <a:lstStyle/>
          <a:p>
            <a:pPr marL="12700">
              <a:lnSpc>
                <a:spcPts val="7780"/>
              </a:lnSpc>
            </a:pPr>
            <a:r>
              <a:rPr sz="6500" spc="-5" dirty="0">
                <a:latin typeface="Gill Sans MT"/>
                <a:cs typeface="Gill Sans MT"/>
              </a:rPr>
              <a:t>•</a:t>
            </a:r>
            <a:endParaRPr sz="6500" dirty="0">
              <a:latin typeface="Gill Sans MT"/>
              <a:cs typeface="Gill Sans MT"/>
            </a:endParaRPr>
          </a:p>
          <a:p>
            <a:pPr marL="12700">
              <a:lnSpc>
                <a:spcPts val="7759"/>
              </a:lnSpc>
            </a:pPr>
            <a:r>
              <a:rPr sz="6500" spc="-5" dirty="0">
                <a:latin typeface="Gill Sans MT"/>
                <a:cs typeface="Gill Sans MT"/>
              </a:rPr>
              <a:t>•</a:t>
            </a:r>
            <a:endParaRPr sz="6500" dirty="0">
              <a:latin typeface="Gill Sans MT"/>
              <a:cs typeface="Gill Sans MT"/>
            </a:endParaRPr>
          </a:p>
          <a:p>
            <a:pPr marL="12700">
              <a:lnSpc>
                <a:spcPts val="7780"/>
              </a:lnSpc>
            </a:pPr>
            <a:r>
              <a:rPr sz="6500" spc="-5" dirty="0">
                <a:latin typeface="Gill Sans MT"/>
                <a:cs typeface="Gill Sans MT"/>
              </a:rPr>
              <a:t>•</a:t>
            </a:r>
            <a:endParaRPr sz="6500" dirty="0">
              <a:latin typeface="Gill Sans MT"/>
              <a:cs typeface="Gill Sans MT"/>
            </a:endParaRPr>
          </a:p>
          <a:p>
            <a:pPr marL="12700">
              <a:lnSpc>
                <a:spcPts val="7780"/>
              </a:lnSpc>
              <a:spcBef>
                <a:spcPts val="3920"/>
              </a:spcBef>
            </a:pPr>
            <a:r>
              <a:rPr sz="6500" spc="-5" dirty="0">
                <a:latin typeface="Gill Sans MT"/>
                <a:cs typeface="Gill Sans MT"/>
              </a:rPr>
              <a:t>•</a:t>
            </a:r>
            <a:endParaRPr sz="6500" dirty="0">
              <a:latin typeface="Gill Sans MT"/>
              <a:cs typeface="Gill Sans MT"/>
            </a:endParaRPr>
          </a:p>
          <a:p>
            <a:pPr marL="12700">
              <a:lnSpc>
                <a:spcPts val="7759"/>
              </a:lnSpc>
            </a:pPr>
            <a:r>
              <a:rPr sz="6500" spc="-5" dirty="0">
                <a:latin typeface="Gill Sans MT"/>
                <a:cs typeface="Gill Sans MT"/>
              </a:rPr>
              <a:t>•</a:t>
            </a:r>
            <a:endParaRPr sz="6500" dirty="0">
              <a:latin typeface="Gill Sans MT"/>
              <a:cs typeface="Gill Sans MT"/>
            </a:endParaRPr>
          </a:p>
          <a:p>
            <a:pPr marL="12700">
              <a:lnSpc>
                <a:spcPts val="7759"/>
              </a:lnSpc>
            </a:pPr>
            <a:r>
              <a:rPr sz="6500" spc="-5" dirty="0">
                <a:latin typeface="Gill Sans MT"/>
                <a:cs typeface="Gill Sans MT"/>
              </a:rPr>
              <a:t>•</a:t>
            </a:r>
            <a:endParaRPr sz="6500" dirty="0">
              <a:latin typeface="Gill Sans MT"/>
              <a:cs typeface="Gill Sans MT"/>
            </a:endParaRPr>
          </a:p>
          <a:p>
            <a:pPr marL="12700">
              <a:lnSpc>
                <a:spcPts val="7780"/>
              </a:lnSpc>
            </a:pPr>
            <a:r>
              <a:rPr sz="6500" spc="-5" dirty="0">
                <a:latin typeface="Gill Sans MT"/>
                <a:cs typeface="Gill Sans MT"/>
              </a:rPr>
              <a:t>•</a:t>
            </a:r>
            <a:endParaRPr sz="6500" dirty="0">
              <a:latin typeface="Gill Sans MT"/>
              <a:cs typeface="Gill Sans MT"/>
            </a:endParaRPr>
          </a:p>
        </p:txBody>
      </p:sp>
      <p:sp>
        <p:nvSpPr>
          <p:cNvPr id="19" name="object 19"/>
          <p:cNvSpPr txBox="1"/>
          <p:nvPr/>
        </p:nvSpPr>
        <p:spPr>
          <a:xfrm>
            <a:off x="6939919" y="8178800"/>
            <a:ext cx="3898900" cy="1024255"/>
          </a:xfrm>
          <a:prstGeom prst="rect">
            <a:avLst/>
          </a:prstGeom>
        </p:spPr>
        <p:txBody>
          <a:bodyPr vert="horz" wrap="square" lIns="0" tIns="0" rIns="0" bIns="0" rtlCol="0">
            <a:spAutoFit/>
          </a:bodyPr>
          <a:lstStyle/>
          <a:p>
            <a:pPr marL="12700" marR="5080">
              <a:lnSpc>
                <a:spcPts val="4000"/>
              </a:lnSpc>
            </a:pPr>
            <a:r>
              <a:rPr sz="3800" spc="-20" dirty="0">
                <a:latin typeface="Gill Sans MT"/>
                <a:cs typeface="Gill Sans MT"/>
              </a:rPr>
              <a:t>More </a:t>
            </a:r>
            <a:r>
              <a:rPr sz="3800" spc="-10" dirty="0">
                <a:latin typeface="Gill Sans MT"/>
                <a:cs typeface="Gill Sans MT"/>
              </a:rPr>
              <a:t>extensive</a:t>
            </a:r>
            <a:r>
              <a:rPr sz="3800" spc="-50" dirty="0">
                <a:latin typeface="Gill Sans MT"/>
                <a:cs typeface="Gill Sans MT"/>
              </a:rPr>
              <a:t> </a:t>
            </a:r>
            <a:r>
              <a:rPr sz="3800" spc="-5" dirty="0">
                <a:latin typeface="Gill Sans MT"/>
                <a:cs typeface="Gill Sans MT"/>
              </a:rPr>
              <a:t>libraries,  </a:t>
            </a:r>
            <a:r>
              <a:rPr sz="3800" dirty="0">
                <a:latin typeface="Gill Sans MT"/>
                <a:cs typeface="Gill Sans MT"/>
              </a:rPr>
              <a:t>STL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86400" y="508000"/>
            <a:ext cx="3149600" cy="1280160"/>
          </a:xfrm>
          <a:prstGeom prst="rect">
            <a:avLst/>
          </a:prstGeom>
        </p:spPr>
        <p:txBody>
          <a:bodyPr vert="horz" wrap="square" lIns="0" tIns="0" rIns="0" bIns="0" rtlCol="0">
            <a:spAutoFit/>
          </a:bodyPr>
          <a:lstStyle/>
          <a:p>
            <a:pPr marL="12700">
              <a:lnSpc>
                <a:spcPct val="100000"/>
              </a:lnSpc>
            </a:pPr>
            <a:r>
              <a:rPr sz="8400" dirty="0">
                <a:latin typeface="Gill Sans MT"/>
                <a:cs typeface="Gill Sans MT"/>
              </a:rPr>
              <a:t>C++</a:t>
            </a:r>
          </a:p>
        </p:txBody>
      </p:sp>
      <p:sp>
        <p:nvSpPr>
          <p:cNvPr id="3" name="object 3"/>
          <p:cNvSpPr txBox="1">
            <a:spLocks noGrp="1"/>
          </p:cNvSpPr>
          <p:nvPr>
            <p:ph type="title"/>
          </p:nvPr>
        </p:nvSpPr>
        <p:spPr>
          <a:xfrm>
            <a:off x="532693" y="1790700"/>
            <a:ext cx="9322507" cy="584775"/>
          </a:xfrm>
          <a:prstGeom prst="rect">
            <a:avLst/>
          </a:prstGeom>
        </p:spPr>
        <p:txBody>
          <a:bodyPr vert="horz" wrap="square" lIns="0" tIns="0" rIns="0" bIns="0" rtlCol="0">
            <a:spAutoFit/>
          </a:bodyPr>
          <a:lstStyle/>
          <a:p>
            <a:pPr marL="419734" indent="-407034">
              <a:lnSpc>
                <a:spcPct val="100000"/>
              </a:lnSpc>
              <a:buSzPct val="171052"/>
              <a:buChar char="•"/>
              <a:tabLst>
                <a:tab pos="420370" algn="l"/>
                <a:tab pos="1458595" algn="l"/>
                <a:tab pos="4347845" algn="l"/>
                <a:tab pos="4873625" algn="l"/>
                <a:tab pos="6927215" algn="l"/>
              </a:tabLst>
            </a:pPr>
            <a:r>
              <a:rPr sz="3800" dirty="0"/>
              <a:t>C++	can</a:t>
            </a:r>
            <a:r>
              <a:rPr sz="3800" spc="-5" dirty="0"/>
              <a:t> </a:t>
            </a:r>
            <a:r>
              <a:rPr sz="3800" dirty="0"/>
              <a:t>be</a:t>
            </a:r>
            <a:r>
              <a:rPr sz="3800" spc="-5" dirty="0"/>
              <a:t> </a:t>
            </a:r>
            <a:r>
              <a:rPr sz="3800" dirty="0"/>
              <a:t>v</a:t>
            </a:r>
            <a:r>
              <a:rPr sz="3800" spc="-5" dirty="0"/>
              <a:t>i</a:t>
            </a:r>
            <a:r>
              <a:rPr sz="3800" spc="-60" dirty="0"/>
              <a:t>e</a:t>
            </a:r>
            <a:r>
              <a:rPr sz="3800" spc="-80" dirty="0"/>
              <a:t>w</a:t>
            </a:r>
            <a:r>
              <a:rPr sz="3800" dirty="0"/>
              <a:t>ed	as</a:t>
            </a:r>
            <a:r>
              <a:rPr lang="en-US" sz="3800" dirty="0"/>
              <a:t> </a:t>
            </a:r>
            <a:r>
              <a:rPr sz="3800" dirty="0"/>
              <a:t>a</a:t>
            </a:r>
            <a:r>
              <a:rPr sz="3800" spc="-385" dirty="0"/>
              <a:t> </a:t>
            </a:r>
            <a:r>
              <a:rPr sz="3800" dirty="0"/>
              <a:t>“</a:t>
            </a:r>
            <a:r>
              <a:rPr sz="3800" dirty="0" err="1"/>
              <a:t>better”C</a:t>
            </a:r>
            <a:endParaRPr sz="3800" dirty="0"/>
          </a:p>
        </p:txBody>
      </p:sp>
      <p:sp>
        <p:nvSpPr>
          <p:cNvPr id="4" name="object 4"/>
          <p:cNvSpPr txBox="1"/>
          <p:nvPr/>
        </p:nvSpPr>
        <p:spPr>
          <a:xfrm>
            <a:off x="532693" y="2641600"/>
            <a:ext cx="11075107" cy="6563335"/>
          </a:xfrm>
          <a:prstGeom prst="rect">
            <a:avLst/>
          </a:prstGeom>
        </p:spPr>
        <p:txBody>
          <a:bodyPr vert="horz" wrap="square" lIns="0" tIns="0" rIns="0" bIns="0" rtlCol="0">
            <a:spAutoFit/>
          </a:bodyPr>
          <a:lstStyle/>
          <a:p>
            <a:pPr marL="355600">
              <a:lnSpc>
                <a:spcPct val="100000"/>
              </a:lnSpc>
            </a:pPr>
            <a:r>
              <a:rPr sz="8700" spc="7" baseline="-7183" dirty="0">
                <a:latin typeface="Gill Sans MT"/>
                <a:cs typeface="Gill Sans MT"/>
              </a:rPr>
              <a:t>•</a:t>
            </a:r>
            <a:r>
              <a:rPr sz="8700" spc="-1455" baseline="-7183" dirty="0">
                <a:latin typeface="Gill Sans MT"/>
                <a:cs typeface="Gill Sans MT"/>
              </a:rPr>
              <a:t> </a:t>
            </a:r>
            <a:r>
              <a:rPr sz="3400" dirty="0">
                <a:latin typeface="Gill Sans MT"/>
                <a:cs typeface="Gill Sans MT"/>
              </a:rPr>
              <a:t>C++ =&gt; C=C+1</a:t>
            </a:r>
          </a:p>
          <a:p>
            <a:pPr marL="419734" indent="-407034">
              <a:lnSpc>
                <a:spcPct val="100000"/>
              </a:lnSpc>
              <a:spcBef>
                <a:spcPts val="2120"/>
              </a:spcBef>
              <a:buSzPct val="171052"/>
              <a:buChar char="•"/>
              <a:tabLst>
                <a:tab pos="420370" algn="l"/>
              </a:tabLst>
            </a:pPr>
            <a:r>
              <a:rPr sz="3800" spc="-5" dirty="0">
                <a:latin typeface="Gill Sans MT"/>
                <a:cs typeface="Gill Sans MT"/>
              </a:rPr>
              <a:t>but...</a:t>
            </a:r>
            <a:endParaRPr sz="3800" dirty="0">
              <a:latin typeface="Gill Sans MT"/>
              <a:cs typeface="Gill Sans MT"/>
            </a:endParaRPr>
          </a:p>
          <a:p>
            <a:pPr marL="711835" lvl="1" indent="-356235">
              <a:lnSpc>
                <a:spcPct val="100000"/>
              </a:lnSpc>
              <a:spcBef>
                <a:spcPts val="2140"/>
              </a:spcBef>
              <a:buSzPct val="170588"/>
              <a:buChar char="•"/>
              <a:tabLst>
                <a:tab pos="712470" algn="l"/>
              </a:tabLst>
            </a:pPr>
            <a:r>
              <a:rPr sz="3400" dirty="0">
                <a:latin typeface="Gill Sans MT"/>
                <a:cs typeface="Gill Sans MT"/>
              </a:rPr>
              <a:t>C++ </a:t>
            </a:r>
            <a:r>
              <a:rPr sz="3400" spc="-5" dirty="0">
                <a:latin typeface="Gill Sans MT"/>
                <a:cs typeface="Gill Sans MT"/>
              </a:rPr>
              <a:t>is </a:t>
            </a:r>
            <a:r>
              <a:rPr sz="3400" dirty="0">
                <a:latin typeface="Gill Sans MT"/>
                <a:cs typeface="Gill Sans MT"/>
              </a:rPr>
              <a:t>not</a:t>
            </a:r>
            <a:r>
              <a:rPr sz="3400" spc="-95" dirty="0">
                <a:latin typeface="Gill Sans MT"/>
                <a:cs typeface="Gill Sans MT"/>
              </a:rPr>
              <a:t> </a:t>
            </a:r>
            <a:r>
              <a:rPr sz="3400" dirty="0">
                <a:latin typeface="Gill Sans MT"/>
                <a:cs typeface="Gill Sans MT"/>
              </a:rPr>
              <a:t>C</a:t>
            </a:r>
          </a:p>
          <a:p>
            <a:pPr marL="711835" lvl="1" indent="-356235">
              <a:lnSpc>
                <a:spcPct val="100000"/>
              </a:lnSpc>
              <a:spcBef>
                <a:spcPts val="2120"/>
              </a:spcBef>
              <a:buSzPct val="170588"/>
              <a:buChar char="•"/>
              <a:tabLst>
                <a:tab pos="712470" algn="l"/>
              </a:tabLst>
            </a:pPr>
            <a:r>
              <a:rPr sz="3400" spc="-15" dirty="0">
                <a:latin typeface="Gill Sans MT"/>
                <a:cs typeface="Gill Sans MT"/>
              </a:rPr>
              <a:t>Focus </a:t>
            </a:r>
            <a:r>
              <a:rPr sz="3400" dirty="0">
                <a:latin typeface="Gill Sans MT"/>
                <a:cs typeface="Gill Sans MT"/>
              </a:rPr>
              <a:t>on C++ as a </a:t>
            </a:r>
            <a:r>
              <a:rPr sz="3400" spc="-5" dirty="0">
                <a:latin typeface="Gill Sans MT"/>
                <a:cs typeface="Gill Sans MT"/>
              </a:rPr>
              <a:t>language in its </a:t>
            </a:r>
            <a:r>
              <a:rPr sz="3400" spc="-15" dirty="0">
                <a:latin typeface="Gill Sans MT"/>
                <a:cs typeface="Gill Sans MT"/>
              </a:rPr>
              <a:t>own</a:t>
            </a:r>
            <a:r>
              <a:rPr sz="3400" spc="5" dirty="0">
                <a:latin typeface="Gill Sans MT"/>
                <a:cs typeface="Gill Sans MT"/>
              </a:rPr>
              <a:t> </a:t>
            </a:r>
            <a:r>
              <a:rPr sz="3400" spc="-5" dirty="0">
                <a:latin typeface="Gill Sans MT"/>
                <a:cs typeface="Gill Sans MT"/>
              </a:rPr>
              <a:t>right</a:t>
            </a:r>
            <a:endParaRPr sz="3400" dirty="0">
              <a:latin typeface="Gill Sans MT"/>
              <a:cs typeface="Gill Sans MT"/>
            </a:endParaRPr>
          </a:p>
          <a:p>
            <a:pPr marL="419734" indent="-407034">
              <a:lnSpc>
                <a:spcPct val="100000"/>
              </a:lnSpc>
              <a:spcBef>
                <a:spcPts val="2120"/>
              </a:spcBef>
              <a:buSzPct val="171052"/>
              <a:buChar char="•"/>
              <a:tabLst>
                <a:tab pos="420370" algn="l"/>
                <a:tab pos="1458595" algn="l"/>
                <a:tab pos="1884680" algn="l"/>
                <a:tab pos="2224405" algn="l"/>
                <a:tab pos="3578225" algn="l"/>
              </a:tabLst>
            </a:pPr>
            <a:r>
              <a:rPr sz="3800" dirty="0">
                <a:latin typeface="Gill Sans MT"/>
                <a:cs typeface="Gill Sans MT"/>
              </a:rPr>
              <a:t>C++	</a:t>
            </a:r>
            <a:r>
              <a:rPr sz="3800" spc="-5" dirty="0">
                <a:latin typeface="Gill Sans MT"/>
                <a:cs typeface="Gill Sans MT"/>
              </a:rPr>
              <a:t>is	</a:t>
            </a:r>
            <a:r>
              <a:rPr sz="3800" dirty="0">
                <a:latin typeface="Gill Sans MT"/>
                <a:cs typeface="Gill Sans MT"/>
              </a:rPr>
              <a:t>a	</a:t>
            </a:r>
            <a:r>
              <a:rPr sz="3800" spc="-25" dirty="0">
                <a:latin typeface="Gill Sans MT"/>
                <a:cs typeface="Gill Sans MT"/>
              </a:rPr>
              <a:t>hybrid</a:t>
            </a:r>
            <a:r>
              <a:rPr lang="en-US" sz="3800" spc="-25" dirty="0">
                <a:latin typeface="Gill Sans MT"/>
                <a:cs typeface="Gill Sans MT"/>
              </a:rPr>
              <a:t> </a:t>
            </a:r>
            <a:r>
              <a:rPr sz="3800" spc="5" dirty="0">
                <a:latin typeface="Gill Sans MT"/>
                <a:cs typeface="Gill Sans MT"/>
              </a:rPr>
              <a:t>language,</a:t>
            </a:r>
            <a:r>
              <a:rPr sz="3800" spc="-425" dirty="0">
                <a:latin typeface="Gill Sans MT"/>
                <a:cs typeface="Gill Sans MT"/>
              </a:rPr>
              <a:t> </a:t>
            </a:r>
            <a:r>
              <a:rPr sz="3800" spc="5" dirty="0">
                <a:latin typeface="Gill Sans MT"/>
                <a:cs typeface="Gill Sans MT"/>
              </a:rPr>
              <a:t>supports</a:t>
            </a:r>
            <a:endParaRPr sz="3800" dirty="0">
              <a:latin typeface="Gill Sans MT"/>
              <a:cs typeface="Gill Sans MT"/>
            </a:endParaRPr>
          </a:p>
          <a:p>
            <a:pPr marL="711835" lvl="1" indent="-356235">
              <a:lnSpc>
                <a:spcPct val="100000"/>
              </a:lnSpc>
              <a:spcBef>
                <a:spcPts val="2140"/>
              </a:spcBef>
              <a:buSzPct val="170588"/>
              <a:buChar char="•"/>
              <a:tabLst>
                <a:tab pos="712470" algn="l"/>
              </a:tabLst>
            </a:pPr>
            <a:r>
              <a:rPr sz="3400" spc="-10" dirty="0">
                <a:latin typeface="Gill Sans MT"/>
                <a:cs typeface="Gill Sans MT"/>
              </a:rPr>
              <a:t>Procedure-oriented</a:t>
            </a:r>
            <a:r>
              <a:rPr sz="3400" spc="-65" dirty="0">
                <a:latin typeface="Gill Sans MT"/>
                <a:cs typeface="Gill Sans MT"/>
              </a:rPr>
              <a:t> </a:t>
            </a:r>
            <a:r>
              <a:rPr sz="3400" spc="-10" dirty="0">
                <a:latin typeface="Gill Sans MT"/>
                <a:cs typeface="Gill Sans MT"/>
              </a:rPr>
              <a:t>programming</a:t>
            </a:r>
            <a:endParaRPr sz="3400" dirty="0">
              <a:latin typeface="Gill Sans MT"/>
              <a:cs typeface="Gill Sans MT"/>
            </a:endParaRPr>
          </a:p>
          <a:p>
            <a:pPr marL="711835" lvl="1" indent="-356235">
              <a:lnSpc>
                <a:spcPct val="100000"/>
              </a:lnSpc>
              <a:spcBef>
                <a:spcPts val="2120"/>
              </a:spcBef>
              <a:buSzPct val="170588"/>
              <a:buChar char="•"/>
              <a:tabLst>
                <a:tab pos="712470" algn="l"/>
              </a:tabLst>
            </a:pPr>
            <a:r>
              <a:rPr sz="3400" spc="-5" dirty="0">
                <a:latin typeface="Gill Sans MT"/>
                <a:cs typeface="Gill Sans MT"/>
              </a:rPr>
              <a:t>Object-oriented</a:t>
            </a:r>
            <a:r>
              <a:rPr sz="3400" spc="-25" dirty="0">
                <a:latin typeface="Gill Sans MT"/>
                <a:cs typeface="Gill Sans MT"/>
              </a:rPr>
              <a:t> </a:t>
            </a:r>
            <a:r>
              <a:rPr sz="3400" spc="-10" dirty="0">
                <a:latin typeface="Gill Sans MT"/>
                <a:cs typeface="Gill Sans MT"/>
              </a:rPr>
              <a:t>programming</a:t>
            </a:r>
            <a:endParaRPr sz="3400" dirty="0">
              <a:latin typeface="Gill Sans MT"/>
              <a:cs typeface="Gill Sans MT"/>
            </a:endParaRPr>
          </a:p>
          <a:p>
            <a:pPr marL="711835" lvl="1" indent="-356235">
              <a:lnSpc>
                <a:spcPct val="100000"/>
              </a:lnSpc>
              <a:spcBef>
                <a:spcPts val="2120"/>
              </a:spcBef>
              <a:buSzPct val="170588"/>
              <a:buChar char="•"/>
              <a:tabLst>
                <a:tab pos="712470" algn="l"/>
              </a:tabLst>
            </a:pPr>
            <a:r>
              <a:rPr sz="3400" spc="-5" dirty="0">
                <a:latin typeface="Gill Sans MT"/>
                <a:cs typeface="Gill Sans MT"/>
              </a:rPr>
              <a:t>Generic</a:t>
            </a:r>
            <a:r>
              <a:rPr sz="3400" spc="-50" dirty="0">
                <a:latin typeface="Gill Sans MT"/>
                <a:cs typeface="Gill Sans MT"/>
              </a:rPr>
              <a:t> </a:t>
            </a:r>
            <a:r>
              <a:rPr sz="3400" spc="-10" dirty="0">
                <a:latin typeface="Gill Sans MT"/>
                <a:cs typeface="Gill Sans MT"/>
              </a:rPr>
              <a:t>programming</a:t>
            </a:r>
            <a:endParaRPr sz="3400" dirty="0">
              <a:latin typeface="Gill Sans MT"/>
              <a:cs typeface="Gill Sans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E2C113-47A7-4749-9FAF-B848A62A4375}"/>
              </a:ext>
            </a:extLst>
          </p:cNvPr>
          <p:cNvSpPr>
            <a:spLocks noGrp="1"/>
          </p:cNvSpPr>
          <p:nvPr>
            <p:ph type="title"/>
          </p:nvPr>
        </p:nvSpPr>
        <p:spPr>
          <a:xfrm>
            <a:off x="482600" y="533401"/>
            <a:ext cx="12120880" cy="1292571"/>
          </a:xfrm>
        </p:spPr>
        <p:txBody>
          <a:bodyPr/>
          <a:lstStyle/>
          <a:p>
            <a:r>
              <a:rPr lang="en-US" altLang="zh-CN" dirty="0"/>
              <a:t>The Development of OOP</a:t>
            </a:r>
            <a:endParaRPr lang="zh-CN" altLang="en-US" dirty="0"/>
          </a:p>
        </p:txBody>
      </p:sp>
      <p:sp>
        <p:nvSpPr>
          <p:cNvPr id="3" name="文本占位符 2">
            <a:extLst>
              <a:ext uri="{FF2B5EF4-FFF2-40B4-BE49-F238E27FC236}">
                <a16:creationId xmlns:a16="http://schemas.microsoft.com/office/drawing/2014/main" id="{B404EF80-E952-4573-862C-4F33D3EA2B63}"/>
              </a:ext>
            </a:extLst>
          </p:cNvPr>
          <p:cNvSpPr>
            <a:spLocks noGrp="1"/>
          </p:cNvSpPr>
          <p:nvPr>
            <p:ph type="body" idx="1"/>
          </p:nvPr>
        </p:nvSpPr>
        <p:spPr>
          <a:xfrm>
            <a:off x="1473200" y="4343401"/>
            <a:ext cx="9931401" cy="3231654"/>
          </a:xfrm>
        </p:spPr>
        <p:txBody>
          <a:bodyPr/>
          <a:lstStyle/>
          <a:p>
            <a:r>
              <a:rPr lang="zh-CN" altLang="en-US" kern="1200" dirty="0">
                <a:solidFill>
                  <a:srgbClr val="C00000"/>
                </a:solidFill>
                <a:cs typeface="+mn-cs"/>
              </a:rPr>
              <a:t>第二次软件危机：</a:t>
            </a:r>
            <a:r>
              <a:rPr lang="zh-CN" altLang="en-US" dirty="0"/>
              <a:t>主要体现在“可扩展性”、“可维护性”上面。传统的面向过程</a:t>
            </a:r>
            <a:r>
              <a:rPr lang="en-US" altLang="zh-CN" dirty="0"/>
              <a:t>(</a:t>
            </a:r>
            <a:r>
              <a:rPr lang="zh-CN" altLang="en-US" dirty="0"/>
              <a:t>包括 结构化程序设计</a:t>
            </a:r>
            <a:r>
              <a:rPr lang="en-US" altLang="zh-CN" dirty="0"/>
              <a:t>)</a:t>
            </a:r>
            <a:r>
              <a:rPr lang="zh-CN" altLang="en-US" dirty="0"/>
              <a:t>方法已经越来越不能适应快速多变的业务需求了。面向对象的思想开始快速发展。</a:t>
            </a:r>
          </a:p>
        </p:txBody>
      </p:sp>
      <p:sp>
        <p:nvSpPr>
          <p:cNvPr id="4" name="矩形 3">
            <a:extLst>
              <a:ext uri="{FF2B5EF4-FFF2-40B4-BE49-F238E27FC236}">
                <a16:creationId xmlns:a16="http://schemas.microsoft.com/office/drawing/2014/main" id="{98E4BC17-44DF-4054-93B9-DB5676054450}"/>
              </a:ext>
            </a:extLst>
          </p:cNvPr>
          <p:cNvSpPr/>
          <p:nvPr/>
        </p:nvSpPr>
        <p:spPr>
          <a:xfrm>
            <a:off x="1473201" y="2743201"/>
            <a:ext cx="10363200" cy="1384995"/>
          </a:xfrm>
          <a:prstGeom prst="rect">
            <a:avLst/>
          </a:prstGeom>
        </p:spPr>
        <p:txBody>
          <a:bodyPr wrap="square">
            <a:spAutoFit/>
          </a:bodyPr>
          <a:lstStyle/>
          <a:p>
            <a:pPr defTabSz="914354"/>
            <a:r>
              <a:rPr lang="zh-CN" altLang="en-US" sz="4200" dirty="0">
                <a:solidFill>
                  <a:srgbClr val="C00000"/>
                </a:solidFill>
                <a:latin typeface="Gill Sans MT"/>
                <a:ea typeface="宋体" panose="02010600030101010101" pitchFamily="2" charset="-122"/>
              </a:rPr>
              <a:t>第一次软件危机：</a:t>
            </a:r>
            <a:r>
              <a:rPr lang="zh-CN" altLang="en-US" sz="4200" dirty="0">
                <a:solidFill>
                  <a:prstClr val="black"/>
                </a:solidFill>
                <a:latin typeface="Gill Sans MT"/>
                <a:ea typeface="宋体" panose="02010600030101010101" pitchFamily="2" charset="-122"/>
              </a:rPr>
              <a:t>主要 体现在“复杂性”</a:t>
            </a:r>
            <a:r>
              <a:rPr lang="en-US" altLang="zh-CN" sz="4200" dirty="0">
                <a:solidFill>
                  <a:prstClr val="black"/>
                </a:solidFill>
                <a:latin typeface="Gill Sans MT"/>
                <a:ea typeface="宋体" panose="02010600030101010101" pitchFamily="2" charset="-122"/>
              </a:rPr>
              <a:t>, </a:t>
            </a:r>
            <a:r>
              <a:rPr lang="zh-CN" altLang="en-US" sz="4200" dirty="0">
                <a:solidFill>
                  <a:prstClr val="black"/>
                </a:solidFill>
                <a:latin typeface="Gill Sans MT"/>
                <a:ea typeface="宋体" panose="02010600030101010101" pitchFamily="2" charset="-122"/>
              </a:rPr>
              <a:t>促进了结构化编程的大发展。</a:t>
            </a:r>
          </a:p>
        </p:txBody>
      </p:sp>
    </p:spTree>
    <p:extLst>
      <p:ext uri="{BB962C8B-B14F-4D97-AF65-F5344CB8AC3E}">
        <p14:creationId xmlns:p14="http://schemas.microsoft.com/office/powerpoint/2010/main" val="527811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4">
            <a:extLst>
              <a:ext uri="{FF2B5EF4-FFF2-40B4-BE49-F238E27FC236}">
                <a16:creationId xmlns:a16="http://schemas.microsoft.com/office/drawing/2014/main" id="{C9D56359-7D50-4C90-B131-C8051392FC94}"/>
              </a:ext>
            </a:extLst>
          </p:cNvPr>
          <p:cNvSpPr/>
          <p:nvPr/>
        </p:nvSpPr>
        <p:spPr>
          <a:xfrm>
            <a:off x="711201" y="1981199"/>
            <a:ext cx="5231121" cy="3810000"/>
          </a:xfrm>
          <a:prstGeom prst="rect">
            <a:avLst/>
          </a:prstGeom>
          <a:blipFill>
            <a:blip r:embed="rId2" cstate="print"/>
            <a:stretch>
              <a:fillRect/>
            </a:stretch>
          </a:blipFill>
        </p:spPr>
        <p:txBody>
          <a:bodyPr wrap="square" lIns="0" tIns="0" rIns="0" bIns="0" rtlCol="0"/>
          <a:lstStyle/>
          <a:p>
            <a:pPr defTabSz="914354"/>
            <a:endParaRPr sz="1801">
              <a:solidFill>
                <a:prstClr val="black"/>
              </a:solidFill>
              <a:latin typeface="Calibri"/>
            </a:endParaRPr>
          </a:p>
        </p:txBody>
      </p:sp>
      <p:sp>
        <p:nvSpPr>
          <p:cNvPr id="8" name="object 3">
            <a:extLst>
              <a:ext uri="{FF2B5EF4-FFF2-40B4-BE49-F238E27FC236}">
                <a16:creationId xmlns:a16="http://schemas.microsoft.com/office/drawing/2014/main" id="{98FF3D41-EBA7-41BD-8625-767B0D461942}"/>
              </a:ext>
            </a:extLst>
          </p:cNvPr>
          <p:cNvSpPr txBox="1"/>
          <p:nvPr/>
        </p:nvSpPr>
        <p:spPr>
          <a:xfrm>
            <a:off x="558800" y="6477000"/>
            <a:ext cx="5928360" cy="1933863"/>
          </a:xfrm>
          <a:prstGeom prst="rect">
            <a:avLst/>
          </a:prstGeom>
        </p:spPr>
        <p:txBody>
          <a:bodyPr vert="horz" wrap="square" lIns="0" tIns="0" rIns="0" bIns="0" rtlCol="0">
            <a:spAutoFit/>
          </a:bodyPr>
          <a:lstStyle/>
          <a:p>
            <a:pPr marL="289546" marR="5080" indent="-276845" defTabSz="914354">
              <a:lnSpc>
                <a:spcPts val="3479"/>
              </a:lnSpc>
              <a:buFontTx/>
              <a:buChar char="•"/>
              <a:tabLst>
                <a:tab pos="289546" algn="l"/>
              </a:tabLst>
            </a:pPr>
            <a:r>
              <a:rPr sz="3400" dirty="0">
                <a:solidFill>
                  <a:prstClr val="black"/>
                </a:solidFill>
                <a:latin typeface="Gill Sans MT"/>
                <a:cs typeface="Gill Sans MT"/>
              </a:rPr>
              <a:t>C++ </a:t>
            </a:r>
            <a:r>
              <a:rPr sz="3400" spc="-6" dirty="0">
                <a:solidFill>
                  <a:prstClr val="black"/>
                </a:solidFill>
                <a:latin typeface="Gill Sans MT"/>
                <a:cs typeface="Gill Sans MT"/>
              </a:rPr>
              <a:t>was </a:t>
            </a:r>
            <a:r>
              <a:rPr sz="3400" spc="20" dirty="0">
                <a:solidFill>
                  <a:srgbClr val="FF0000"/>
                </a:solidFill>
                <a:latin typeface="Gill Sans MT"/>
                <a:cs typeface="Gill Sans MT"/>
              </a:rPr>
              <a:t>first </a:t>
            </a:r>
            <a:r>
              <a:rPr sz="3400" spc="-6" dirty="0">
                <a:solidFill>
                  <a:srgbClr val="FF0000"/>
                </a:solidFill>
                <a:latin typeface="Gill Sans MT"/>
                <a:cs typeface="Gill Sans MT"/>
              </a:rPr>
              <a:t>designed </a:t>
            </a:r>
            <a:r>
              <a:rPr sz="3400" dirty="0">
                <a:solidFill>
                  <a:srgbClr val="FF0000"/>
                </a:solidFill>
                <a:latin typeface="Gill Sans MT"/>
                <a:cs typeface="Gill Sans MT"/>
              </a:rPr>
              <a:t>and </a:t>
            </a:r>
            <a:r>
              <a:rPr sz="3400" spc="-6" dirty="0">
                <a:solidFill>
                  <a:srgbClr val="FF0000"/>
                </a:solidFill>
                <a:latin typeface="Gill Sans MT"/>
                <a:cs typeface="Gill Sans MT"/>
              </a:rPr>
              <a:t>implemented </a:t>
            </a:r>
            <a:r>
              <a:rPr sz="3400" spc="-20" dirty="0">
                <a:solidFill>
                  <a:srgbClr val="FF0000"/>
                </a:solidFill>
                <a:latin typeface="Gill Sans MT"/>
                <a:cs typeface="Gill Sans MT"/>
              </a:rPr>
              <a:t>by</a:t>
            </a:r>
            <a:r>
              <a:rPr lang="en-US" altLang="zh-CN" sz="3400" spc="-6" dirty="0">
                <a:solidFill>
                  <a:srgbClr val="FF0000"/>
                </a:solidFill>
                <a:latin typeface="Gill Sans MT"/>
                <a:ea typeface="宋体" panose="02010600030101010101" pitchFamily="2" charset="-122"/>
                <a:cs typeface="Gill Sans MT"/>
              </a:rPr>
              <a:t> Bjarne </a:t>
            </a:r>
            <a:r>
              <a:rPr lang="en-US" altLang="zh-CN" sz="3400" spc="-20" dirty="0" err="1">
                <a:solidFill>
                  <a:srgbClr val="FF0000"/>
                </a:solidFill>
                <a:latin typeface="Gill Sans MT"/>
                <a:ea typeface="宋体" panose="02010600030101010101" pitchFamily="2" charset="-122"/>
                <a:cs typeface="Gill Sans MT"/>
              </a:rPr>
              <a:t>Stroustrup</a:t>
            </a:r>
            <a:r>
              <a:rPr sz="3400" spc="-20" dirty="0">
                <a:solidFill>
                  <a:prstClr val="black"/>
                </a:solidFill>
                <a:latin typeface="Gill Sans MT"/>
                <a:cs typeface="Gill Sans MT"/>
              </a:rPr>
              <a:t>,  </a:t>
            </a:r>
            <a:r>
              <a:rPr sz="3400" spc="-155" dirty="0">
                <a:solidFill>
                  <a:prstClr val="black"/>
                </a:solidFill>
                <a:latin typeface="Gill Sans MT"/>
                <a:cs typeface="Gill Sans MT"/>
              </a:rPr>
              <a:t>AT&amp;T, </a:t>
            </a:r>
            <a:r>
              <a:rPr sz="3400" spc="-10" dirty="0">
                <a:solidFill>
                  <a:prstClr val="black"/>
                </a:solidFill>
                <a:latin typeface="Gill Sans MT"/>
                <a:cs typeface="Gill Sans MT"/>
              </a:rPr>
              <a:t>early</a:t>
            </a:r>
            <a:r>
              <a:rPr sz="3400" spc="-245" dirty="0">
                <a:solidFill>
                  <a:prstClr val="black"/>
                </a:solidFill>
                <a:latin typeface="Gill Sans MT"/>
                <a:cs typeface="Gill Sans MT"/>
              </a:rPr>
              <a:t> </a:t>
            </a:r>
            <a:r>
              <a:rPr sz="3400" spc="-50" dirty="0">
                <a:solidFill>
                  <a:prstClr val="black"/>
                </a:solidFill>
                <a:latin typeface="Gill Sans MT"/>
                <a:cs typeface="Gill Sans MT"/>
              </a:rPr>
              <a:t>1980’s</a:t>
            </a:r>
            <a:endParaRPr sz="3400" dirty="0">
              <a:solidFill>
                <a:prstClr val="black"/>
              </a:solidFill>
              <a:latin typeface="Gill Sans MT"/>
              <a:cs typeface="Gill Sans MT"/>
            </a:endParaRPr>
          </a:p>
          <a:p>
            <a:pPr marL="289546" indent="-276845" defTabSz="914354">
              <a:spcBef>
                <a:spcPts val="501"/>
              </a:spcBef>
              <a:buFontTx/>
              <a:buChar char="•"/>
              <a:tabLst>
                <a:tab pos="289546" algn="l"/>
              </a:tabLst>
            </a:pPr>
            <a:r>
              <a:rPr lang="en-US" sz="3400" spc="-10" dirty="0">
                <a:solidFill>
                  <a:prstClr val="black"/>
                </a:solidFill>
                <a:latin typeface="Gill Sans MT"/>
                <a:cs typeface="Gill Sans MT"/>
              </a:rPr>
              <a:t>http://www.stroustrup.com/</a:t>
            </a:r>
            <a:endParaRPr sz="3400" dirty="0">
              <a:solidFill>
                <a:prstClr val="black"/>
              </a:solidFill>
              <a:latin typeface="Gill Sans MT"/>
              <a:cs typeface="Gill Sans MT"/>
            </a:endParaRPr>
          </a:p>
        </p:txBody>
      </p:sp>
      <p:sp>
        <p:nvSpPr>
          <p:cNvPr id="11" name="标题 1">
            <a:extLst>
              <a:ext uri="{FF2B5EF4-FFF2-40B4-BE49-F238E27FC236}">
                <a16:creationId xmlns:a16="http://schemas.microsoft.com/office/drawing/2014/main" id="{42A9EA18-6A7E-431F-9410-6691DBB8A780}"/>
              </a:ext>
            </a:extLst>
          </p:cNvPr>
          <p:cNvSpPr>
            <a:spLocks noGrp="1"/>
          </p:cNvSpPr>
          <p:nvPr>
            <p:ph type="title"/>
          </p:nvPr>
        </p:nvSpPr>
        <p:spPr>
          <a:xfrm>
            <a:off x="482600" y="533401"/>
            <a:ext cx="12120880" cy="1292571"/>
          </a:xfrm>
        </p:spPr>
        <p:txBody>
          <a:bodyPr/>
          <a:lstStyle/>
          <a:p>
            <a:r>
              <a:rPr lang="en-US" altLang="zh-CN" dirty="0"/>
              <a:t>The Development of OOP</a:t>
            </a:r>
            <a:endParaRPr lang="zh-CN" altLang="en-US" dirty="0"/>
          </a:p>
        </p:txBody>
      </p:sp>
      <p:pic>
        <p:nvPicPr>
          <p:cNvPr id="1026" name="Picture 2" descr="https://xsg.tsinghua.edu.cn/__local/7/8B/29/BE37CED63F29D109CB4C2ED2772_E31A101F_6A99.jpg?e=.jpg">
            <a:extLst>
              <a:ext uri="{FF2B5EF4-FFF2-40B4-BE49-F238E27FC236}">
                <a16:creationId xmlns:a16="http://schemas.microsoft.com/office/drawing/2014/main" id="{96250B6E-593A-4F9F-9288-5B3D3F0099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3401" y="1981199"/>
            <a:ext cx="5107238" cy="3810000"/>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a:extLst>
              <a:ext uri="{FF2B5EF4-FFF2-40B4-BE49-F238E27FC236}">
                <a16:creationId xmlns:a16="http://schemas.microsoft.com/office/drawing/2014/main" id="{769A8407-960B-44F7-B08A-F7DEC12AC539}"/>
              </a:ext>
            </a:extLst>
          </p:cNvPr>
          <p:cNvSpPr/>
          <p:nvPr/>
        </p:nvSpPr>
        <p:spPr>
          <a:xfrm>
            <a:off x="6502400" y="6324601"/>
            <a:ext cx="6324599" cy="3231654"/>
          </a:xfrm>
          <a:prstGeom prst="rect">
            <a:avLst/>
          </a:prstGeom>
        </p:spPr>
        <p:txBody>
          <a:bodyPr wrap="square">
            <a:spAutoFit/>
          </a:bodyPr>
          <a:lstStyle/>
          <a:p>
            <a:pPr defTabSz="914354"/>
            <a:r>
              <a:rPr lang="zh-CN" altLang="en-US" sz="3400" dirty="0">
                <a:solidFill>
                  <a:prstClr val="black"/>
                </a:solidFill>
                <a:latin typeface="Gill Sans MT"/>
                <a:ea typeface="宋体" panose="02010600030101010101" pitchFamily="2" charset="-122"/>
              </a:rPr>
              <a:t>合著了</a:t>
            </a:r>
            <a:r>
              <a:rPr lang="en-US" altLang="zh-CN" sz="3400" dirty="0">
                <a:solidFill>
                  <a:prstClr val="black"/>
                </a:solidFill>
                <a:latin typeface="Gill Sans MT"/>
                <a:ea typeface="宋体" panose="02010600030101010101" pitchFamily="2" charset="-122"/>
              </a:rPr>
              <a:t>《</a:t>
            </a:r>
            <a:r>
              <a:rPr lang="zh-CN" altLang="en-US" sz="3400" dirty="0">
                <a:solidFill>
                  <a:prstClr val="black"/>
                </a:solidFill>
                <a:latin typeface="Gill Sans MT"/>
                <a:ea typeface="宋体" panose="02010600030101010101" pitchFamily="2" charset="-122"/>
              </a:rPr>
              <a:t>面向对象的系统分析</a:t>
            </a:r>
            <a:r>
              <a:rPr lang="en-US" altLang="zh-CN" sz="3400" dirty="0">
                <a:solidFill>
                  <a:prstClr val="black"/>
                </a:solidFill>
                <a:latin typeface="Gill Sans MT"/>
                <a:ea typeface="宋体" panose="02010600030101010101" pitchFamily="2" charset="-122"/>
              </a:rPr>
              <a:t>》《</a:t>
            </a:r>
            <a:r>
              <a:rPr lang="zh-CN" altLang="en-US" sz="3400" dirty="0">
                <a:solidFill>
                  <a:prstClr val="black"/>
                </a:solidFill>
                <a:latin typeface="Gill Sans MT"/>
                <a:ea typeface="宋体" panose="02010600030101010101" pitchFamily="2" charset="-122"/>
              </a:rPr>
              <a:t>面向对象的系统设计</a:t>
            </a:r>
            <a:r>
              <a:rPr lang="en-US" altLang="zh-CN" sz="3400" dirty="0">
                <a:solidFill>
                  <a:prstClr val="black"/>
                </a:solidFill>
                <a:latin typeface="Gill Sans MT"/>
                <a:ea typeface="宋体" panose="02010600030101010101" pitchFamily="2" charset="-122"/>
              </a:rPr>
              <a:t>》,</a:t>
            </a:r>
            <a:r>
              <a:rPr lang="zh-CN" altLang="en-US" sz="1801" dirty="0">
                <a:solidFill>
                  <a:prstClr val="black"/>
                </a:solidFill>
                <a:latin typeface="Calibri"/>
                <a:ea typeface="宋体" panose="02010600030101010101" pitchFamily="2" charset="-122"/>
              </a:rPr>
              <a:t> </a:t>
            </a:r>
            <a:r>
              <a:rPr lang="zh-CN" altLang="en-US" sz="3400" dirty="0">
                <a:solidFill>
                  <a:prstClr val="black"/>
                </a:solidFill>
                <a:latin typeface="Gill Sans MT"/>
                <a:ea typeface="宋体" panose="02010600030101010101" pitchFamily="2" charset="-122"/>
              </a:rPr>
              <a:t>研制出基于构件</a:t>
            </a:r>
            <a:r>
              <a:rPr lang="en-US" altLang="zh-CN" sz="3400" dirty="0">
                <a:solidFill>
                  <a:prstClr val="black"/>
                </a:solidFill>
                <a:latin typeface="Gill Sans MT"/>
                <a:ea typeface="宋体" panose="02010600030101010101" pitchFamily="2" charset="-122"/>
              </a:rPr>
              <a:t>—</a:t>
            </a:r>
            <a:r>
              <a:rPr lang="zh-CN" altLang="en-US" sz="3400" dirty="0">
                <a:solidFill>
                  <a:prstClr val="black"/>
                </a:solidFill>
                <a:latin typeface="Gill Sans MT"/>
                <a:ea typeface="宋体" panose="02010600030101010101" pitchFamily="2" charset="-122"/>
              </a:rPr>
              <a:t>构架的应用系统集成组装环境</a:t>
            </a:r>
            <a:r>
              <a:rPr lang="en-US" altLang="zh-CN" sz="3400" dirty="0">
                <a:solidFill>
                  <a:prstClr val="black"/>
                </a:solidFill>
                <a:latin typeface="Gill Sans MT"/>
                <a:ea typeface="宋体" panose="02010600030101010101" pitchFamily="2" charset="-122"/>
              </a:rPr>
              <a:t>,</a:t>
            </a:r>
            <a:r>
              <a:rPr lang="zh-CN" altLang="en-US" sz="3400" dirty="0">
                <a:solidFill>
                  <a:prstClr val="black"/>
                </a:solidFill>
                <a:latin typeface="Gill Sans MT"/>
                <a:ea typeface="宋体" panose="02010600030101010101" pitchFamily="2" charset="-122"/>
              </a:rPr>
              <a:t>在北京</a:t>
            </a:r>
            <a:r>
              <a:rPr lang="en-US" altLang="zh-CN" sz="3400" dirty="0">
                <a:solidFill>
                  <a:prstClr val="black"/>
                </a:solidFill>
                <a:latin typeface="Gill Sans MT"/>
                <a:ea typeface="宋体" panose="02010600030101010101" pitchFamily="2" charset="-122"/>
              </a:rPr>
              <a:t>2008</a:t>
            </a:r>
            <a:r>
              <a:rPr lang="zh-CN" altLang="en-US" sz="3400" dirty="0">
                <a:solidFill>
                  <a:prstClr val="black"/>
                </a:solidFill>
                <a:latin typeface="Gill Sans MT"/>
                <a:ea typeface="宋体" panose="02010600030101010101" pitchFamily="2" charset="-122"/>
              </a:rPr>
              <a:t>年奥运会信息系统建模以及众多国家重大建设工程中得到广泛应用</a:t>
            </a:r>
          </a:p>
        </p:txBody>
      </p:sp>
      <p:sp>
        <p:nvSpPr>
          <p:cNvPr id="13" name="矩形 12">
            <a:extLst>
              <a:ext uri="{FF2B5EF4-FFF2-40B4-BE49-F238E27FC236}">
                <a16:creationId xmlns:a16="http://schemas.microsoft.com/office/drawing/2014/main" id="{C10EAA5E-7784-408E-9F23-17607240A178}"/>
              </a:ext>
            </a:extLst>
          </p:cNvPr>
          <p:cNvSpPr/>
          <p:nvPr/>
        </p:nvSpPr>
        <p:spPr>
          <a:xfrm>
            <a:off x="1644389" y="5755711"/>
            <a:ext cx="3310650" cy="615553"/>
          </a:xfrm>
          <a:prstGeom prst="rect">
            <a:avLst/>
          </a:prstGeom>
        </p:spPr>
        <p:txBody>
          <a:bodyPr wrap="none">
            <a:spAutoFit/>
          </a:bodyPr>
          <a:lstStyle/>
          <a:p>
            <a:pPr defTabSz="914354"/>
            <a:r>
              <a:rPr lang="en-US" altLang="zh-CN" sz="3400" spc="-6" dirty="0">
                <a:solidFill>
                  <a:prstClr val="black"/>
                </a:solidFill>
                <a:latin typeface="Gill Sans MT"/>
                <a:ea typeface="宋体" panose="02010600030101010101" pitchFamily="2" charset="-122"/>
              </a:rPr>
              <a:t>Bjarne </a:t>
            </a:r>
            <a:r>
              <a:rPr lang="en-US" altLang="zh-CN" sz="3400" spc="-6" dirty="0" err="1">
                <a:solidFill>
                  <a:prstClr val="black"/>
                </a:solidFill>
                <a:latin typeface="Gill Sans MT"/>
                <a:ea typeface="宋体" panose="02010600030101010101" pitchFamily="2" charset="-122"/>
              </a:rPr>
              <a:t>Stroustrup</a:t>
            </a:r>
            <a:endParaRPr lang="zh-CN" altLang="en-US" sz="3400" spc="-6" dirty="0">
              <a:solidFill>
                <a:prstClr val="black"/>
              </a:solidFill>
              <a:latin typeface="Gill Sans MT"/>
              <a:ea typeface="宋体" panose="02010600030101010101" pitchFamily="2" charset="-122"/>
            </a:endParaRPr>
          </a:p>
        </p:txBody>
      </p:sp>
      <p:sp>
        <p:nvSpPr>
          <p:cNvPr id="16" name="矩形 15">
            <a:extLst>
              <a:ext uri="{FF2B5EF4-FFF2-40B4-BE49-F238E27FC236}">
                <a16:creationId xmlns:a16="http://schemas.microsoft.com/office/drawing/2014/main" id="{8EDB82B1-B323-4CB8-A111-458748D4CCA5}"/>
              </a:ext>
            </a:extLst>
          </p:cNvPr>
          <p:cNvSpPr/>
          <p:nvPr/>
        </p:nvSpPr>
        <p:spPr>
          <a:xfrm>
            <a:off x="8255001" y="5791202"/>
            <a:ext cx="2360903" cy="615553"/>
          </a:xfrm>
          <a:prstGeom prst="rect">
            <a:avLst/>
          </a:prstGeom>
        </p:spPr>
        <p:txBody>
          <a:bodyPr wrap="none">
            <a:spAutoFit/>
          </a:bodyPr>
          <a:lstStyle/>
          <a:p>
            <a:pPr defTabSz="914354"/>
            <a:r>
              <a:rPr lang="zh-CN" altLang="en-US" sz="3400" spc="-6" dirty="0">
                <a:solidFill>
                  <a:prstClr val="black"/>
                </a:solidFill>
                <a:latin typeface="Gill Sans MT"/>
                <a:ea typeface="宋体" panose="02010600030101010101" pitchFamily="2" charset="-122"/>
              </a:rPr>
              <a:t>杨芙清院士</a:t>
            </a:r>
          </a:p>
        </p:txBody>
      </p:sp>
    </p:spTree>
    <p:extLst>
      <p:ext uri="{BB962C8B-B14F-4D97-AF65-F5344CB8AC3E}">
        <p14:creationId xmlns:p14="http://schemas.microsoft.com/office/powerpoint/2010/main" val="3108857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15720" y="508000"/>
            <a:ext cx="10373360" cy="2585323"/>
          </a:xfrm>
        </p:spPr>
        <p:txBody>
          <a:bodyPr/>
          <a:lstStyle/>
          <a:p>
            <a:r>
              <a:rPr lang="en-US" altLang="zh-CN" dirty="0"/>
              <a:t>Object-oriented programming</a:t>
            </a:r>
            <a:endParaRPr lang="zh-CN" altLang="en-US" dirty="0"/>
          </a:p>
        </p:txBody>
      </p:sp>
      <p:sp>
        <p:nvSpPr>
          <p:cNvPr id="3" name="文本占位符 2"/>
          <p:cNvSpPr>
            <a:spLocks noGrp="1"/>
          </p:cNvSpPr>
          <p:nvPr>
            <p:ph type="body" idx="1"/>
          </p:nvPr>
        </p:nvSpPr>
        <p:spPr>
          <a:xfrm>
            <a:off x="787400" y="3716870"/>
            <a:ext cx="11836400" cy="5170646"/>
          </a:xfrm>
        </p:spPr>
        <p:txBody>
          <a:bodyPr/>
          <a:lstStyle/>
          <a:p>
            <a:pPr algn="just"/>
            <a:r>
              <a:rPr lang="en-US" altLang="zh-CN" dirty="0"/>
              <a:t>the programming tools are beginning to look less like machines and more like parts of our minds, and also like other expressive mediums such as writing, painting, sculpture, animation, and filmmaking. </a:t>
            </a:r>
            <a:r>
              <a:rPr lang="en-US" altLang="zh-CN" dirty="0">
                <a:solidFill>
                  <a:srgbClr val="0000FF"/>
                </a:solidFill>
              </a:rPr>
              <a:t>Object-oriented programming is part of this movement toward using the computer as an expressive medium.</a:t>
            </a:r>
            <a:endParaRPr lang="zh-CN" altLang="en-US" dirty="0">
              <a:solidFill>
                <a:srgbClr val="0000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40200" y="774700"/>
            <a:ext cx="5867400" cy="1280160"/>
          </a:xfrm>
          <a:prstGeom prst="rect">
            <a:avLst/>
          </a:prstGeom>
        </p:spPr>
        <p:txBody>
          <a:bodyPr vert="horz" wrap="square" lIns="0" tIns="0" rIns="0" bIns="0" rtlCol="0">
            <a:spAutoFit/>
          </a:bodyPr>
          <a:lstStyle/>
          <a:p>
            <a:pPr marL="12700">
              <a:lnSpc>
                <a:spcPct val="100000"/>
              </a:lnSpc>
            </a:pPr>
            <a:r>
              <a:rPr dirty="0"/>
              <a:t>Buzz</a:t>
            </a:r>
            <a:r>
              <a:rPr spc="-170" dirty="0"/>
              <a:t>w</a:t>
            </a:r>
            <a:r>
              <a:rPr dirty="0"/>
              <a:t>o</a:t>
            </a:r>
            <a:r>
              <a:rPr spc="-130" dirty="0"/>
              <a:t>r</a:t>
            </a:r>
            <a:r>
              <a:rPr dirty="0"/>
              <a:t>ds</a:t>
            </a:r>
          </a:p>
        </p:txBody>
      </p:sp>
      <p:sp>
        <p:nvSpPr>
          <p:cNvPr id="3" name="object 3"/>
          <p:cNvSpPr txBox="1"/>
          <p:nvPr/>
        </p:nvSpPr>
        <p:spPr>
          <a:xfrm>
            <a:off x="5283200" y="5943600"/>
            <a:ext cx="2000250" cy="588010"/>
          </a:xfrm>
          <a:prstGeom prst="rect">
            <a:avLst/>
          </a:prstGeom>
        </p:spPr>
        <p:txBody>
          <a:bodyPr vert="horz" wrap="square" lIns="0" tIns="0" rIns="0" bIns="0" rtlCol="0">
            <a:spAutoFit/>
          </a:bodyPr>
          <a:lstStyle/>
          <a:p>
            <a:pPr marL="12700">
              <a:lnSpc>
                <a:spcPct val="100000"/>
              </a:lnSpc>
            </a:pPr>
            <a:r>
              <a:rPr sz="3800" dirty="0">
                <a:latin typeface="Trebuchet MS"/>
                <a:cs typeface="Trebuchet MS"/>
              </a:rPr>
              <a:t>template</a:t>
            </a:r>
          </a:p>
        </p:txBody>
      </p:sp>
      <p:sp>
        <p:nvSpPr>
          <p:cNvPr id="4" name="object 4"/>
          <p:cNvSpPr txBox="1"/>
          <p:nvPr/>
        </p:nvSpPr>
        <p:spPr>
          <a:xfrm>
            <a:off x="6891880" y="3162300"/>
            <a:ext cx="4580448" cy="584775"/>
          </a:xfrm>
          <a:prstGeom prst="rect">
            <a:avLst/>
          </a:prstGeom>
        </p:spPr>
        <p:txBody>
          <a:bodyPr vert="horz" wrap="square" lIns="0" tIns="0" rIns="0" bIns="0" rtlCol="0">
            <a:spAutoFit/>
          </a:bodyPr>
          <a:lstStyle/>
          <a:p>
            <a:pPr marL="12700">
              <a:lnSpc>
                <a:spcPct val="100000"/>
              </a:lnSpc>
            </a:pPr>
            <a:r>
              <a:rPr lang="en-US" sz="3800" spc="-5" dirty="0">
                <a:solidFill>
                  <a:srgbClr val="FF0000"/>
                </a:solidFill>
                <a:latin typeface="Trebuchet MS"/>
                <a:cs typeface="Trebuchet MS"/>
              </a:rPr>
              <a:t>E</a:t>
            </a:r>
            <a:r>
              <a:rPr sz="3800" spc="-5" dirty="0">
                <a:solidFill>
                  <a:srgbClr val="FF0000"/>
                </a:solidFill>
                <a:latin typeface="Trebuchet MS"/>
                <a:cs typeface="Trebuchet MS"/>
              </a:rPr>
              <a:t>ncapsulation</a:t>
            </a:r>
            <a:r>
              <a:rPr lang="en-US" altLang="zh-CN" sz="3800" spc="-5" dirty="0">
                <a:solidFill>
                  <a:srgbClr val="FF0000"/>
                </a:solidFill>
                <a:latin typeface="Trebuchet MS"/>
                <a:cs typeface="Trebuchet MS"/>
              </a:rPr>
              <a:t> (</a:t>
            </a:r>
            <a:r>
              <a:rPr lang="zh-CN" altLang="en-US" sz="3800" spc="-5" dirty="0">
                <a:solidFill>
                  <a:srgbClr val="FF0000"/>
                </a:solidFill>
                <a:latin typeface="Trebuchet MS"/>
                <a:cs typeface="Trebuchet MS"/>
              </a:rPr>
              <a:t>封装</a:t>
            </a:r>
            <a:r>
              <a:rPr lang="en-US" altLang="zh-CN" sz="3800" spc="-5" dirty="0">
                <a:solidFill>
                  <a:srgbClr val="FF0000"/>
                </a:solidFill>
                <a:latin typeface="Trebuchet MS"/>
                <a:cs typeface="Trebuchet MS"/>
              </a:rPr>
              <a:t>)</a:t>
            </a:r>
            <a:endParaRPr sz="3800" dirty="0">
              <a:solidFill>
                <a:srgbClr val="FF0000"/>
              </a:solidFill>
              <a:latin typeface="Trebuchet MS"/>
              <a:cs typeface="Trebuchet MS"/>
            </a:endParaRPr>
          </a:p>
        </p:txBody>
      </p:sp>
      <p:sp>
        <p:nvSpPr>
          <p:cNvPr id="5" name="object 5"/>
          <p:cNvSpPr txBox="1"/>
          <p:nvPr/>
        </p:nvSpPr>
        <p:spPr>
          <a:xfrm>
            <a:off x="8636000" y="4876800"/>
            <a:ext cx="2806065" cy="1511935"/>
          </a:xfrm>
          <a:prstGeom prst="rect">
            <a:avLst/>
          </a:prstGeom>
        </p:spPr>
        <p:txBody>
          <a:bodyPr vert="horz" wrap="square" lIns="0" tIns="0" rIns="0" bIns="0" rtlCol="0">
            <a:spAutoFit/>
          </a:bodyPr>
          <a:lstStyle/>
          <a:p>
            <a:pPr marL="977900">
              <a:lnSpc>
                <a:spcPct val="100000"/>
              </a:lnSpc>
            </a:pPr>
            <a:r>
              <a:rPr sz="3800" dirty="0">
                <a:latin typeface="Trebuchet MS"/>
                <a:cs typeface="Trebuchet MS"/>
              </a:rPr>
              <a:t>c</a:t>
            </a:r>
            <a:r>
              <a:rPr sz="3800" spc="-5" dirty="0">
                <a:latin typeface="Trebuchet MS"/>
                <a:cs typeface="Trebuchet MS"/>
              </a:rPr>
              <a:t>oupling</a:t>
            </a:r>
            <a:endParaRPr sz="3800" dirty="0">
              <a:latin typeface="Trebuchet MS"/>
              <a:cs typeface="Trebuchet MS"/>
            </a:endParaRPr>
          </a:p>
          <a:p>
            <a:pPr marL="12700">
              <a:lnSpc>
                <a:spcPct val="100000"/>
              </a:lnSpc>
              <a:spcBef>
                <a:spcPts val="2240"/>
              </a:spcBef>
            </a:pPr>
            <a:r>
              <a:rPr sz="4200" spc="-5" dirty="0">
                <a:latin typeface="Trebuchet MS"/>
                <a:cs typeface="Trebuchet MS"/>
              </a:rPr>
              <a:t>interface</a:t>
            </a:r>
            <a:endParaRPr sz="4200" dirty="0">
              <a:latin typeface="Trebuchet MS"/>
              <a:cs typeface="Trebuchet MS"/>
            </a:endParaRPr>
          </a:p>
        </p:txBody>
      </p:sp>
      <p:sp>
        <p:nvSpPr>
          <p:cNvPr id="6" name="object 6"/>
          <p:cNvSpPr txBox="1"/>
          <p:nvPr/>
        </p:nvSpPr>
        <p:spPr>
          <a:xfrm>
            <a:off x="2159000" y="5232400"/>
            <a:ext cx="1905635" cy="588010"/>
          </a:xfrm>
          <a:prstGeom prst="rect">
            <a:avLst/>
          </a:prstGeom>
        </p:spPr>
        <p:txBody>
          <a:bodyPr vert="horz" wrap="square" lIns="0" tIns="0" rIns="0" bIns="0" rtlCol="0">
            <a:spAutoFit/>
          </a:bodyPr>
          <a:lstStyle/>
          <a:p>
            <a:pPr marL="12700">
              <a:lnSpc>
                <a:spcPct val="100000"/>
              </a:lnSpc>
            </a:pPr>
            <a:r>
              <a:rPr sz="3800" dirty="0">
                <a:latin typeface="Trebuchet MS"/>
                <a:cs typeface="Trebuchet MS"/>
              </a:rPr>
              <a:t>c</a:t>
            </a:r>
            <a:r>
              <a:rPr sz="3800" spc="-5" dirty="0">
                <a:latin typeface="Trebuchet MS"/>
                <a:cs typeface="Trebuchet MS"/>
              </a:rPr>
              <a:t>ohesi</a:t>
            </a:r>
            <a:r>
              <a:rPr sz="3800" dirty="0">
                <a:latin typeface="Trebuchet MS"/>
                <a:cs typeface="Trebuchet MS"/>
              </a:rPr>
              <a:t>on</a:t>
            </a:r>
            <a:endParaRPr sz="3800">
              <a:latin typeface="Trebuchet MS"/>
              <a:cs typeface="Trebuchet MS"/>
            </a:endParaRPr>
          </a:p>
        </p:txBody>
      </p:sp>
      <p:sp>
        <p:nvSpPr>
          <p:cNvPr id="7" name="object 7"/>
          <p:cNvSpPr txBox="1"/>
          <p:nvPr/>
        </p:nvSpPr>
        <p:spPr>
          <a:xfrm>
            <a:off x="3683000" y="8039100"/>
            <a:ext cx="5598795" cy="588010"/>
          </a:xfrm>
          <a:prstGeom prst="rect">
            <a:avLst/>
          </a:prstGeom>
        </p:spPr>
        <p:txBody>
          <a:bodyPr vert="horz" wrap="square" lIns="0" tIns="0" rIns="0" bIns="0" rtlCol="0">
            <a:spAutoFit/>
          </a:bodyPr>
          <a:lstStyle/>
          <a:p>
            <a:pPr marL="12700">
              <a:lnSpc>
                <a:spcPct val="100000"/>
              </a:lnSpc>
            </a:pPr>
            <a:r>
              <a:rPr sz="3800" spc="-5" dirty="0">
                <a:latin typeface="Trebuchet MS"/>
                <a:cs typeface="Trebuchet MS"/>
              </a:rPr>
              <a:t>polymorphic method</a:t>
            </a:r>
            <a:r>
              <a:rPr sz="3800" spc="-55" dirty="0">
                <a:latin typeface="Trebuchet MS"/>
                <a:cs typeface="Trebuchet MS"/>
              </a:rPr>
              <a:t> </a:t>
            </a:r>
            <a:r>
              <a:rPr sz="3800" dirty="0">
                <a:latin typeface="Trebuchet MS"/>
                <a:cs typeface="Trebuchet MS"/>
              </a:rPr>
              <a:t>calls</a:t>
            </a:r>
            <a:endParaRPr sz="3800">
              <a:latin typeface="Trebuchet MS"/>
              <a:cs typeface="Trebuchet MS"/>
            </a:endParaRPr>
          </a:p>
        </p:txBody>
      </p:sp>
      <p:sp>
        <p:nvSpPr>
          <p:cNvPr id="8" name="object 8"/>
          <p:cNvSpPr txBox="1"/>
          <p:nvPr/>
        </p:nvSpPr>
        <p:spPr>
          <a:xfrm>
            <a:off x="1930400" y="3162300"/>
            <a:ext cx="3860800" cy="584775"/>
          </a:xfrm>
          <a:prstGeom prst="rect">
            <a:avLst/>
          </a:prstGeom>
        </p:spPr>
        <p:txBody>
          <a:bodyPr vert="horz" wrap="square" lIns="0" tIns="0" rIns="0" bIns="0" rtlCol="0">
            <a:spAutoFit/>
          </a:bodyPr>
          <a:lstStyle/>
          <a:p>
            <a:pPr marL="12700">
              <a:lnSpc>
                <a:spcPct val="100000"/>
              </a:lnSpc>
            </a:pPr>
            <a:r>
              <a:rPr lang="en-US" sz="3800" spc="-5" dirty="0">
                <a:solidFill>
                  <a:srgbClr val="FF0000"/>
                </a:solidFill>
                <a:latin typeface="Trebuchet MS"/>
                <a:cs typeface="Trebuchet MS"/>
              </a:rPr>
              <a:t>I</a:t>
            </a:r>
            <a:r>
              <a:rPr sz="3800" spc="-5" dirty="0">
                <a:solidFill>
                  <a:srgbClr val="FF0000"/>
                </a:solidFill>
                <a:latin typeface="Trebuchet MS"/>
                <a:cs typeface="Trebuchet MS"/>
              </a:rPr>
              <a:t>nheritance</a:t>
            </a:r>
            <a:r>
              <a:rPr lang="en-US" sz="3800" spc="-5" dirty="0">
                <a:solidFill>
                  <a:srgbClr val="FF0000"/>
                </a:solidFill>
                <a:latin typeface="Trebuchet MS"/>
                <a:cs typeface="Trebuchet MS"/>
              </a:rPr>
              <a:t>(</a:t>
            </a:r>
            <a:r>
              <a:rPr lang="zh-CN" altLang="en-US" sz="3800" spc="-5" dirty="0">
                <a:solidFill>
                  <a:srgbClr val="FF0000"/>
                </a:solidFill>
                <a:latin typeface="Trebuchet MS"/>
                <a:cs typeface="Trebuchet MS"/>
              </a:rPr>
              <a:t>继承</a:t>
            </a:r>
            <a:r>
              <a:rPr lang="en-US" sz="3800" spc="-5" dirty="0">
                <a:solidFill>
                  <a:srgbClr val="FF0000"/>
                </a:solidFill>
                <a:latin typeface="Trebuchet MS"/>
                <a:cs typeface="Trebuchet MS"/>
              </a:rPr>
              <a:t>)</a:t>
            </a:r>
            <a:endParaRPr sz="3800" dirty="0">
              <a:solidFill>
                <a:srgbClr val="FF0000"/>
              </a:solidFill>
              <a:latin typeface="Trebuchet MS"/>
              <a:cs typeface="Trebuchet MS"/>
            </a:endParaRPr>
          </a:p>
        </p:txBody>
      </p:sp>
      <p:sp>
        <p:nvSpPr>
          <p:cNvPr id="9" name="object 9"/>
          <p:cNvSpPr txBox="1"/>
          <p:nvPr/>
        </p:nvSpPr>
        <p:spPr>
          <a:xfrm>
            <a:off x="6718300" y="6743700"/>
            <a:ext cx="3758565" cy="588010"/>
          </a:xfrm>
          <a:prstGeom prst="rect">
            <a:avLst/>
          </a:prstGeom>
        </p:spPr>
        <p:txBody>
          <a:bodyPr vert="horz" wrap="square" lIns="0" tIns="0" rIns="0" bIns="0" rtlCol="0">
            <a:spAutoFit/>
          </a:bodyPr>
          <a:lstStyle/>
          <a:p>
            <a:pPr marL="12700">
              <a:lnSpc>
                <a:spcPct val="100000"/>
              </a:lnSpc>
            </a:pPr>
            <a:r>
              <a:rPr sz="3800" spc="-5" dirty="0">
                <a:latin typeface="Trebuchet MS"/>
                <a:cs typeface="Trebuchet MS"/>
              </a:rPr>
              <a:t>mutator</a:t>
            </a:r>
            <a:r>
              <a:rPr sz="3800" spc="-60" dirty="0">
                <a:latin typeface="Trebuchet MS"/>
                <a:cs typeface="Trebuchet MS"/>
              </a:rPr>
              <a:t> </a:t>
            </a:r>
            <a:r>
              <a:rPr sz="3800" spc="-5" dirty="0">
                <a:latin typeface="Trebuchet MS"/>
                <a:cs typeface="Trebuchet MS"/>
              </a:rPr>
              <a:t>methods</a:t>
            </a:r>
            <a:endParaRPr sz="3800">
              <a:latin typeface="Trebuchet MS"/>
              <a:cs typeface="Trebuchet MS"/>
            </a:endParaRPr>
          </a:p>
        </p:txBody>
      </p:sp>
      <p:sp>
        <p:nvSpPr>
          <p:cNvPr id="10" name="object 10"/>
          <p:cNvSpPr txBox="1"/>
          <p:nvPr/>
        </p:nvSpPr>
        <p:spPr>
          <a:xfrm>
            <a:off x="1612900" y="6642100"/>
            <a:ext cx="3790315" cy="588010"/>
          </a:xfrm>
          <a:prstGeom prst="rect">
            <a:avLst/>
          </a:prstGeom>
        </p:spPr>
        <p:txBody>
          <a:bodyPr vert="horz" wrap="square" lIns="0" tIns="0" rIns="0" bIns="0" rtlCol="0">
            <a:spAutoFit/>
          </a:bodyPr>
          <a:lstStyle/>
          <a:p>
            <a:pPr marL="12700">
              <a:lnSpc>
                <a:spcPct val="100000"/>
              </a:lnSpc>
            </a:pPr>
            <a:r>
              <a:rPr sz="3800" spc="-5" dirty="0">
                <a:latin typeface="Trebuchet MS"/>
                <a:cs typeface="Trebuchet MS"/>
              </a:rPr>
              <a:t>collection</a:t>
            </a:r>
            <a:r>
              <a:rPr sz="3800" spc="-70" dirty="0">
                <a:latin typeface="Trebuchet MS"/>
                <a:cs typeface="Trebuchet MS"/>
              </a:rPr>
              <a:t> </a:t>
            </a:r>
            <a:r>
              <a:rPr sz="3800" dirty="0">
                <a:latin typeface="Trebuchet MS"/>
                <a:cs typeface="Trebuchet MS"/>
              </a:rPr>
              <a:t>classes</a:t>
            </a:r>
            <a:endParaRPr sz="3800">
              <a:latin typeface="Trebuchet MS"/>
              <a:cs typeface="Trebuchet MS"/>
            </a:endParaRPr>
          </a:p>
        </p:txBody>
      </p:sp>
      <p:sp>
        <p:nvSpPr>
          <p:cNvPr id="11" name="object 11"/>
          <p:cNvSpPr txBox="1"/>
          <p:nvPr/>
        </p:nvSpPr>
        <p:spPr>
          <a:xfrm>
            <a:off x="5435600" y="4191000"/>
            <a:ext cx="4419600" cy="584775"/>
          </a:xfrm>
          <a:prstGeom prst="rect">
            <a:avLst/>
          </a:prstGeom>
        </p:spPr>
        <p:txBody>
          <a:bodyPr vert="horz" wrap="square" lIns="0" tIns="0" rIns="0" bIns="0" rtlCol="0">
            <a:spAutoFit/>
          </a:bodyPr>
          <a:lstStyle/>
          <a:p>
            <a:pPr marL="12700">
              <a:lnSpc>
                <a:spcPct val="100000"/>
              </a:lnSpc>
            </a:pPr>
            <a:r>
              <a:rPr lang="en-US" sz="3800" spc="-5" dirty="0">
                <a:solidFill>
                  <a:srgbClr val="FF0000"/>
                </a:solidFill>
                <a:latin typeface="Trebuchet MS"/>
                <a:cs typeface="Trebuchet MS"/>
              </a:rPr>
              <a:t>Polymorphism(</a:t>
            </a:r>
            <a:r>
              <a:rPr lang="zh-CN" altLang="en-US" sz="3800" spc="-5" dirty="0">
                <a:solidFill>
                  <a:srgbClr val="FF0000"/>
                </a:solidFill>
                <a:latin typeface="Trebuchet MS"/>
                <a:cs typeface="Trebuchet MS"/>
              </a:rPr>
              <a:t>多态</a:t>
            </a:r>
            <a:r>
              <a:rPr lang="en-US" sz="3800" spc="-5" dirty="0">
                <a:solidFill>
                  <a:srgbClr val="FF0000"/>
                </a:solidFill>
                <a:latin typeface="Trebuchet MS"/>
                <a:cs typeface="Trebuchet MS"/>
              </a:rPr>
              <a:t>)</a:t>
            </a:r>
            <a:endParaRPr sz="3800" dirty="0">
              <a:solidFill>
                <a:srgbClr val="FF0000"/>
              </a:solidFill>
              <a:latin typeface="Trebuchet MS"/>
              <a:cs typeface="Trebuchet MS"/>
            </a:endParaRPr>
          </a:p>
        </p:txBody>
      </p:sp>
      <p:sp>
        <p:nvSpPr>
          <p:cNvPr id="12" name="object 12"/>
          <p:cNvSpPr txBox="1"/>
          <p:nvPr/>
        </p:nvSpPr>
        <p:spPr>
          <a:xfrm>
            <a:off x="2921000" y="4114800"/>
            <a:ext cx="1891030" cy="588010"/>
          </a:xfrm>
          <a:prstGeom prst="rect">
            <a:avLst/>
          </a:prstGeom>
        </p:spPr>
        <p:txBody>
          <a:bodyPr vert="horz" wrap="square" lIns="0" tIns="0" rIns="0" bIns="0" rtlCol="0">
            <a:spAutoFit/>
          </a:bodyPr>
          <a:lstStyle/>
          <a:p>
            <a:pPr marL="12700">
              <a:lnSpc>
                <a:spcPct val="100000"/>
              </a:lnSpc>
            </a:pPr>
            <a:r>
              <a:rPr sz="3800" dirty="0">
                <a:latin typeface="Trebuchet MS"/>
                <a:cs typeface="Trebuchet MS"/>
              </a:rPr>
              <a:t>ite</a:t>
            </a:r>
            <a:r>
              <a:rPr sz="3800" spc="-5" dirty="0">
                <a:latin typeface="Trebuchet MS"/>
                <a:cs typeface="Trebuchet MS"/>
              </a:rPr>
              <a:t>rator</a:t>
            </a:r>
            <a:r>
              <a:rPr sz="3800" dirty="0">
                <a:latin typeface="Trebuchet MS"/>
                <a:cs typeface="Trebuchet MS"/>
              </a:rPr>
              <a:t>s</a:t>
            </a:r>
          </a:p>
        </p:txBody>
      </p:sp>
      <p:sp>
        <p:nvSpPr>
          <p:cNvPr id="13" name="object 13"/>
          <p:cNvSpPr txBox="1"/>
          <p:nvPr/>
        </p:nvSpPr>
        <p:spPr>
          <a:xfrm>
            <a:off x="3898900" y="2298700"/>
            <a:ext cx="5963285" cy="579120"/>
          </a:xfrm>
          <a:prstGeom prst="rect">
            <a:avLst/>
          </a:prstGeom>
        </p:spPr>
        <p:txBody>
          <a:bodyPr vert="horz" wrap="square" lIns="0" tIns="0" rIns="0" bIns="0" rtlCol="0">
            <a:spAutoFit/>
          </a:bodyPr>
          <a:lstStyle/>
          <a:p>
            <a:pPr marL="12700">
              <a:lnSpc>
                <a:spcPct val="100000"/>
              </a:lnSpc>
            </a:pPr>
            <a:r>
              <a:rPr sz="3800" spc="-5" dirty="0">
                <a:latin typeface="Trebuchet MS"/>
                <a:cs typeface="Trebuchet MS"/>
              </a:rPr>
              <a:t>responsibility-driven</a:t>
            </a:r>
            <a:r>
              <a:rPr sz="3800" spc="10" dirty="0">
                <a:latin typeface="Trebuchet MS"/>
                <a:cs typeface="Trebuchet MS"/>
              </a:rPr>
              <a:t> </a:t>
            </a:r>
            <a:r>
              <a:rPr sz="3800" spc="-5" dirty="0">
                <a:latin typeface="Trebuchet MS"/>
                <a:cs typeface="Trebuchet MS"/>
              </a:rPr>
              <a:t>design</a:t>
            </a:r>
            <a:endParaRPr sz="3800">
              <a:latin typeface="Trebuchet MS"/>
              <a:cs typeface="Trebuchet MS"/>
            </a:endParaRPr>
          </a:p>
        </p:txBody>
      </p:sp>
      <p:sp>
        <p:nvSpPr>
          <p:cNvPr id="14" name="object 3"/>
          <p:cNvSpPr txBox="1"/>
          <p:nvPr/>
        </p:nvSpPr>
        <p:spPr>
          <a:xfrm>
            <a:off x="5359400" y="5181600"/>
            <a:ext cx="2819400" cy="584775"/>
          </a:xfrm>
          <a:prstGeom prst="rect">
            <a:avLst/>
          </a:prstGeom>
        </p:spPr>
        <p:txBody>
          <a:bodyPr vert="horz" wrap="square" lIns="0" tIns="0" rIns="0" bIns="0" rtlCol="0">
            <a:spAutoFit/>
          </a:bodyPr>
          <a:lstStyle/>
          <a:p>
            <a:pPr marL="12700">
              <a:lnSpc>
                <a:spcPct val="100000"/>
              </a:lnSpc>
            </a:pPr>
            <a:r>
              <a:rPr lang="en-US" sz="3800" dirty="0">
                <a:latin typeface="Trebuchet MS"/>
                <a:cs typeface="Trebuchet MS"/>
              </a:rPr>
              <a:t>overriding</a:t>
            </a:r>
            <a:endParaRPr sz="3800" dirty="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926080">
              <a:lnSpc>
                <a:spcPct val="100000"/>
              </a:lnSpc>
            </a:pPr>
            <a:r>
              <a:rPr spc="-1260" dirty="0"/>
              <a:t>T</a:t>
            </a:r>
            <a:r>
              <a:rPr dirty="0"/>
              <a:t>extbooks</a:t>
            </a:r>
          </a:p>
        </p:txBody>
      </p:sp>
      <p:sp>
        <p:nvSpPr>
          <p:cNvPr id="3" name="object 3"/>
          <p:cNvSpPr/>
          <p:nvPr/>
        </p:nvSpPr>
        <p:spPr>
          <a:xfrm>
            <a:off x="6705600" y="3416300"/>
            <a:ext cx="5549900" cy="4165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926080">
              <a:lnSpc>
                <a:spcPct val="100000"/>
              </a:lnSpc>
            </a:pPr>
            <a:r>
              <a:rPr spc="-1260" dirty="0"/>
              <a:t>T</a:t>
            </a:r>
            <a:r>
              <a:rPr dirty="0"/>
              <a:t>extbooks</a:t>
            </a:r>
          </a:p>
        </p:txBody>
      </p:sp>
      <p:sp>
        <p:nvSpPr>
          <p:cNvPr id="3" name="object 3"/>
          <p:cNvSpPr txBox="1"/>
          <p:nvPr/>
        </p:nvSpPr>
        <p:spPr>
          <a:xfrm>
            <a:off x="534529" y="2156460"/>
            <a:ext cx="5967871" cy="7586692"/>
          </a:xfrm>
          <a:prstGeom prst="rect">
            <a:avLst/>
          </a:prstGeom>
        </p:spPr>
        <p:txBody>
          <a:bodyPr vert="horz" wrap="square" lIns="0" tIns="0" rIns="0" bIns="0" rtlCol="0">
            <a:spAutoFit/>
          </a:bodyPr>
          <a:lstStyle/>
          <a:p>
            <a:pPr marL="367030" marR="5080" indent="-354330">
              <a:lnSpc>
                <a:spcPts val="3900"/>
              </a:lnSpc>
              <a:buSzPct val="170588"/>
              <a:buChar char="•"/>
              <a:tabLst>
                <a:tab pos="367665" algn="l"/>
              </a:tabLst>
            </a:pPr>
            <a:r>
              <a:rPr sz="3400" spc="-5" dirty="0">
                <a:latin typeface="Gill Sans MT"/>
                <a:cs typeface="Gill Sans MT"/>
              </a:rPr>
              <a:t>Thinking </a:t>
            </a:r>
            <a:r>
              <a:rPr sz="3400" dirty="0">
                <a:latin typeface="Gill Sans MT"/>
                <a:cs typeface="Gill Sans MT"/>
              </a:rPr>
              <a:t>In </a:t>
            </a:r>
            <a:r>
              <a:rPr sz="3400" spc="-75" dirty="0">
                <a:latin typeface="Gill Sans MT"/>
                <a:cs typeface="Gill Sans MT"/>
              </a:rPr>
              <a:t>C++,</a:t>
            </a:r>
            <a:r>
              <a:rPr lang="en-US" sz="3400" spc="-75" dirty="0">
                <a:latin typeface="Gill Sans MT"/>
                <a:cs typeface="Gill Sans MT"/>
              </a:rPr>
              <a:t> </a:t>
            </a:r>
            <a:r>
              <a:rPr sz="3400" spc="-75" dirty="0">
                <a:latin typeface="Gill Sans MT"/>
                <a:cs typeface="Gill Sans MT"/>
              </a:rPr>
              <a:t>Ver. </a:t>
            </a:r>
            <a:r>
              <a:rPr sz="3400" spc="-45" dirty="0">
                <a:latin typeface="Gill Sans MT"/>
                <a:cs typeface="Gill Sans MT"/>
              </a:rPr>
              <a:t>2,Vol. </a:t>
            </a:r>
            <a:r>
              <a:rPr sz="3400" dirty="0">
                <a:latin typeface="Gill Sans MT"/>
                <a:cs typeface="Gill Sans MT"/>
              </a:rPr>
              <a:t>1</a:t>
            </a:r>
            <a:r>
              <a:rPr sz="3400" spc="-635" dirty="0">
                <a:latin typeface="Gill Sans MT"/>
                <a:cs typeface="Gill Sans MT"/>
              </a:rPr>
              <a:t> </a:t>
            </a:r>
            <a:r>
              <a:rPr sz="3400" dirty="0">
                <a:latin typeface="Gill Sans MT"/>
                <a:cs typeface="Gill Sans MT"/>
              </a:rPr>
              <a:t>&amp;  2</a:t>
            </a:r>
          </a:p>
          <a:p>
            <a:pPr marL="367030" indent="-354330">
              <a:lnSpc>
                <a:spcPct val="100000"/>
              </a:lnSpc>
              <a:spcBef>
                <a:spcPts val="2020"/>
              </a:spcBef>
              <a:buSzPct val="170588"/>
              <a:buChar char="•"/>
              <a:tabLst>
                <a:tab pos="367665" algn="l"/>
              </a:tabLst>
            </a:pPr>
            <a:r>
              <a:rPr sz="3400" dirty="0">
                <a:latin typeface="Gill Sans MT"/>
                <a:cs typeface="Gill Sans MT"/>
              </a:rPr>
              <a:t>C++ </a:t>
            </a:r>
            <a:r>
              <a:rPr sz="3400" spc="-65" dirty="0">
                <a:latin typeface="Gill Sans MT"/>
                <a:cs typeface="Gill Sans MT"/>
              </a:rPr>
              <a:t>Primer,</a:t>
            </a:r>
            <a:r>
              <a:rPr lang="en-US" sz="3400" spc="-65" dirty="0">
                <a:latin typeface="Gill Sans MT"/>
                <a:cs typeface="Gill Sans MT"/>
              </a:rPr>
              <a:t> </a:t>
            </a:r>
            <a:r>
              <a:rPr sz="3400" spc="-65" dirty="0" err="1">
                <a:latin typeface="Gill Sans MT"/>
                <a:cs typeface="Gill Sans MT"/>
              </a:rPr>
              <a:t>Ver</a:t>
            </a:r>
            <a:r>
              <a:rPr sz="3400" spc="-55" dirty="0">
                <a:latin typeface="Gill Sans MT"/>
                <a:cs typeface="Gill Sans MT"/>
              </a:rPr>
              <a:t> </a:t>
            </a:r>
            <a:r>
              <a:rPr sz="3400" dirty="0">
                <a:latin typeface="Gill Sans MT"/>
                <a:cs typeface="Gill Sans MT"/>
              </a:rPr>
              <a:t>5</a:t>
            </a:r>
          </a:p>
          <a:p>
            <a:pPr marL="367030" indent="-354330">
              <a:lnSpc>
                <a:spcPct val="100000"/>
              </a:lnSpc>
              <a:spcBef>
                <a:spcPts val="2120"/>
              </a:spcBef>
              <a:buSzPct val="170588"/>
              <a:buChar char="•"/>
              <a:tabLst>
                <a:tab pos="367665" algn="l"/>
              </a:tabLst>
            </a:pPr>
            <a:r>
              <a:rPr sz="3400" spc="-10" dirty="0">
                <a:latin typeface="Gill Sans MT"/>
                <a:cs typeface="Gill Sans MT"/>
              </a:rPr>
              <a:t>References:</a:t>
            </a:r>
            <a:endParaRPr sz="3400" dirty="0">
              <a:latin typeface="Gill Sans MT"/>
              <a:cs typeface="Gill Sans MT"/>
            </a:endParaRPr>
          </a:p>
          <a:p>
            <a:pPr marL="354965">
              <a:lnSpc>
                <a:spcPts val="5600"/>
              </a:lnSpc>
              <a:spcBef>
                <a:spcPts val="270"/>
              </a:spcBef>
            </a:pPr>
            <a:r>
              <a:rPr sz="7125" spc="15" baseline="-7602" dirty="0">
                <a:latin typeface="Gill Sans MT"/>
                <a:cs typeface="Gill Sans MT"/>
              </a:rPr>
              <a:t>•</a:t>
            </a:r>
            <a:r>
              <a:rPr sz="7125" spc="-1170" baseline="-7602" dirty="0">
                <a:latin typeface="Gill Sans MT"/>
                <a:cs typeface="Gill Sans MT"/>
              </a:rPr>
              <a:t> </a:t>
            </a:r>
            <a:r>
              <a:rPr sz="2800" dirty="0">
                <a:latin typeface="Gill Sans MT"/>
                <a:cs typeface="Gill Sans MT"/>
              </a:rPr>
              <a:t>The C++ </a:t>
            </a:r>
            <a:r>
              <a:rPr sz="2800" spc="-10" dirty="0">
                <a:latin typeface="Gill Sans MT"/>
                <a:cs typeface="Gill Sans MT"/>
              </a:rPr>
              <a:t>Programming </a:t>
            </a:r>
            <a:r>
              <a:rPr sz="2800" dirty="0">
                <a:latin typeface="Gill Sans MT"/>
                <a:cs typeface="Gill Sans MT"/>
              </a:rPr>
              <a:t>Language</a:t>
            </a:r>
          </a:p>
          <a:p>
            <a:pPr marL="354965">
              <a:lnSpc>
                <a:spcPts val="5500"/>
              </a:lnSpc>
            </a:pPr>
            <a:r>
              <a:rPr sz="7125" spc="15" baseline="-7602" dirty="0">
                <a:latin typeface="Gill Sans MT"/>
                <a:cs typeface="Gill Sans MT"/>
              </a:rPr>
              <a:t>•</a:t>
            </a:r>
            <a:r>
              <a:rPr sz="7125" spc="-1245" baseline="-7602" dirty="0">
                <a:latin typeface="Gill Sans MT"/>
                <a:cs typeface="Gill Sans MT"/>
              </a:rPr>
              <a:t> </a:t>
            </a:r>
            <a:r>
              <a:rPr sz="2800" spc="20" dirty="0">
                <a:latin typeface="Gill Sans MT"/>
                <a:cs typeface="Gill Sans MT"/>
              </a:rPr>
              <a:t>C++:The </a:t>
            </a:r>
            <a:r>
              <a:rPr sz="2800" spc="-15" dirty="0">
                <a:latin typeface="Gill Sans MT"/>
                <a:cs typeface="Gill Sans MT"/>
              </a:rPr>
              <a:t>Core </a:t>
            </a:r>
            <a:r>
              <a:rPr sz="2800" dirty="0">
                <a:latin typeface="Gill Sans MT"/>
                <a:cs typeface="Gill Sans MT"/>
              </a:rPr>
              <a:t>Language</a:t>
            </a:r>
          </a:p>
          <a:p>
            <a:pPr marL="354965">
              <a:lnSpc>
                <a:spcPts val="5500"/>
              </a:lnSpc>
            </a:pPr>
            <a:r>
              <a:rPr sz="7125" spc="15" baseline="-7602" dirty="0">
                <a:latin typeface="Gill Sans MT"/>
                <a:cs typeface="Gill Sans MT"/>
              </a:rPr>
              <a:t>•</a:t>
            </a:r>
            <a:r>
              <a:rPr sz="7125" spc="-1177" baseline="-7602" dirty="0">
                <a:latin typeface="Gill Sans MT"/>
                <a:cs typeface="Gill Sans MT"/>
              </a:rPr>
              <a:t> </a:t>
            </a:r>
            <a:r>
              <a:rPr sz="2800" spc="-5" dirty="0">
                <a:latin typeface="Gill Sans MT"/>
                <a:cs typeface="Gill Sans MT"/>
              </a:rPr>
              <a:t>Essential </a:t>
            </a:r>
            <a:r>
              <a:rPr sz="2800" dirty="0">
                <a:latin typeface="Gill Sans MT"/>
                <a:cs typeface="Gill Sans MT"/>
              </a:rPr>
              <a:t>C++</a:t>
            </a:r>
          </a:p>
          <a:p>
            <a:pPr marL="354965">
              <a:lnSpc>
                <a:spcPts val="5500"/>
              </a:lnSpc>
            </a:pPr>
            <a:r>
              <a:rPr sz="7125" spc="15" baseline="-7602" dirty="0">
                <a:latin typeface="Gill Sans MT"/>
                <a:cs typeface="Gill Sans MT"/>
              </a:rPr>
              <a:t>•</a:t>
            </a:r>
            <a:r>
              <a:rPr sz="7125" spc="-1230" baseline="-7602" dirty="0">
                <a:latin typeface="Gill Sans MT"/>
                <a:cs typeface="Gill Sans MT"/>
              </a:rPr>
              <a:t> </a:t>
            </a:r>
            <a:r>
              <a:rPr sz="2800" spc="-10" dirty="0">
                <a:latin typeface="Gill Sans MT"/>
                <a:cs typeface="Gill Sans MT"/>
              </a:rPr>
              <a:t>Effective </a:t>
            </a:r>
            <a:r>
              <a:rPr sz="2800" dirty="0">
                <a:latin typeface="Gill Sans MT"/>
                <a:cs typeface="Gill Sans MT"/>
              </a:rPr>
              <a:t>C++</a:t>
            </a:r>
          </a:p>
          <a:p>
            <a:pPr marL="354965">
              <a:lnSpc>
                <a:spcPts val="5500"/>
              </a:lnSpc>
            </a:pPr>
            <a:r>
              <a:rPr sz="7125" spc="15" baseline="-7602" dirty="0">
                <a:latin typeface="Gill Sans MT"/>
                <a:cs typeface="Gill Sans MT"/>
              </a:rPr>
              <a:t>•</a:t>
            </a:r>
            <a:r>
              <a:rPr sz="7125" spc="-1162" baseline="-7602" dirty="0">
                <a:latin typeface="Gill Sans MT"/>
                <a:cs typeface="Gill Sans MT"/>
              </a:rPr>
              <a:t> </a:t>
            </a:r>
            <a:r>
              <a:rPr sz="2800" spc="-5" dirty="0">
                <a:latin typeface="Gill Sans MT"/>
                <a:cs typeface="Gill Sans MT"/>
              </a:rPr>
              <a:t>Inside </a:t>
            </a:r>
            <a:r>
              <a:rPr sz="2800" dirty="0">
                <a:latin typeface="Gill Sans MT"/>
                <a:cs typeface="Gill Sans MT"/>
              </a:rPr>
              <a:t>the C++ </a:t>
            </a:r>
            <a:r>
              <a:rPr sz="2800" spc="-5" dirty="0">
                <a:latin typeface="Gill Sans MT"/>
                <a:cs typeface="Gill Sans MT"/>
              </a:rPr>
              <a:t>Object </a:t>
            </a:r>
            <a:r>
              <a:rPr sz="2800" dirty="0">
                <a:latin typeface="Gill Sans MT"/>
                <a:cs typeface="Gill Sans MT"/>
              </a:rPr>
              <a:t>Model</a:t>
            </a:r>
          </a:p>
          <a:p>
            <a:pPr marL="354965">
              <a:lnSpc>
                <a:spcPts val="5600"/>
              </a:lnSpc>
            </a:pPr>
            <a:r>
              <a:rPr sz="7125" spc="15" baseline="-7602" dirty="0">
                <a:latin typeface="Gill Sans MT"/>
                <a:cs typeface="Gill Sans MT"/>
              </a:rPr>
              <a:t>•</a:t>
            </a:r>
            <a:r>
              <a:rPr sz="7125" spc="-1147" baseline="-7602" dirty="0">
                <a:latin typeface="Gill Sans MT"/>
                <a:cs typeface="Gill Sans MT"/>
              </a:rPr>
              <a:t> </a:t>
            </a:r>
            <a:r>
              <a:rPr sz="2800" dirty="0">
                <a:latin typeface="Gill Sans MT"/>
                <a:cs typeface="Gill Sans MT"/>
              </a:rPr>
              <a:t>C++</a:t>
            </a:r>
            <a:r>
              <a:rPr sz="2800" spc="-380" dirty="0">
                <a:latin typeface="Gill Sans MT"/>
                <a:cs typeface="Gill Sans MT"/>
              </a:rPr>
              <a:t> </a:t>
            </a:r>
            <a:r>
              <a:rPr sz="2800" spc="-50" dirty="0">
                <a:latin typeface="Gill Sans MT"/>
                <a:cs typeface="Gill Sans MT"/>
              </a:rPr>
              <a:t>Templates</a:t>
            </a:r>
            <a:endParaRPr sz="2800" dirty="0">
              <a:latin typeface="Gill Sans MT"/>
              <a:cs typeface="Gill Sans MT"/>
            </a:endParaRPr>
          </a:p>
        </p:txBody>
      </p:sp>
      <p:sp>
        <p:nvSpPr>
          <p:cNvPr id="4" name="object 4"/>
          <p:cNvSpPr/>
          <p:nvPr/>
        </p:nvSpPr>
        <p:spPr>
          <a:xfrm>
            <a:off x="6705600" y="3416300"/>
            <a:ext cx="5549900" cy="4165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6261100" cy="81534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959600" y="2108200"/>
            <a:ext cx="6045200" cy="7645400"/>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6959600" y="533400"/>
            <a:ext cx="5711825" cy="492443"/>
          </a:xfrm>
          <a:prstGeom prst="rect">
            <a:avLst/>
          </a:prstGeom>
        </p:spPr>
        <p:txBody>
          <a:bodyPr vert="horz" wrap="square" lIns="0" tIns="0" rIns="0" bIns="0" rtlCol="0">
            <a:spAutoFit/>
          </a:bodyPr>
          <a:lstStyle/>
          <a:p>
            <a:pPr marL="12700">
              <a:lnSpc>
                <a:spcPct val="100000"/>
              </a:lnSpc>
            </a:pPr>
            <a:r>
              <a:rPr lang="en-US" altLang="zh-CN" sz="3200" dirty="0">
                <a:latin typeface="+mn-ea"/>
                <a:ea typeface="+mn-ea"/>
                <a:cs typeface="Arial"/>
              </a:rPr>
              <a:t>C++</a:t>
            </a:r>
            <a:r>
              <a:rPr lang="zh-CN" altLang="en-US" sz="3200" dirty="0">
                <a:latin typeface="+mn-ea"/>
                <a:ea typeface="+mn-ea"/>
                <a:cs typeface="Arial"/>
              </a:rPr>
              <a:t>编程思想 机械工业出版社</a:t>
            </a:r>
            <a:endParaRPr sz="3200" dirty="0">
              <a:latin typeface="+mn-ea"/>
              <a:ea typeface="+mn-ea"/>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6378</TotalTime>
  <Words>640</Words>
  <Application>Microsoft Office PowerPoint</Application>
  <PresentationFormat>自定义</PresentationFormat>
  <Paragraphs>155</Paragraphs>
  <Slides>23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-apple-system</vt:lpstr>
      <vt:lpstr>Harmony</vt:lpstr>
      <vt:lpstr>宋体</vt:lpstr>
      <vt:lpstr>Arial</vt:lpstr>
      <vt:lpstr>Calibri</vt:lpstr>
      <vt:lpstr>Gill Sans MT</vt:lpstr>
      <vt:lpstr>Tahoma</vt:lpstr>
      <vt:lpstr>Times New Roman</vt:lpstr>
      <vt:lpstr>Trebuchet MS</vt:lpstr>
      <vt:lpstr>Verdana</vt:lpstr>
      <vt:lpstr>Office Theme</vt:lpstr>
      <vt:lpstr>Object-Oriented  Programming Using C++</vt:lpstr>
      <vt:lpstr>Course Contents</vt:lpstr>
      <vt:lpstr>The Development of OOP</vt:lpstr>
      <vt:lpstr>The Development of OOP</vt:lpstr>
      <vt:lpstr>Object-oriented programming</vt:lpstr>
      <vt:lpstr>Buzzwords</vt:lpstr>
      <vt:lpstr>Textbooks</vt:lpstr>
      <vt:lpstr>Textbooks</vt:lpstr>
      <vt:lpstr>C++编程思想 机械工业出版社</vt:lpstr>
      <vt:lpstr>Bruce Eckel</vt:lpstr>
      <vt:lpstr>Course Materials</vt:lpstr>
      <vt:lpstr>Assessment</vt:lpstr>
      <vt:lpstr>E-mail rule</vt:lpstr>
      <vt:lpstr>Tools for C++(1)</vt:lpstr>
      <vt:lpstr>Tools for C++(1I)</vt:lpstr>
      <vt:lpstr>The First C++ Program</vt:lpstr>
      <vt:lpstr>Read input</vt:lpstr>
      <vt:lpstr>PowerPoint 演示文稿</vt:lpstr>
      <vt:lpstr>The C Language</vt:lpstr>
      <vt:lpstr>Bjarne Stroustrup</vt:lpstr>
      <vt:lpstr>The Design and Evolution of C++</vt:lpstr>
      <vt:lpstr>C++ improvements</vt:lpstr>
      <vt:lpstr>C++ can be viewed as a “better”C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Using C++</dc:title>
  <dc:creator>Administrator</dc:creator>
  <cp:lastModifiedBy>Lenovo</cp:lastModifiedBy>
  <cp:revision>28</cp:revision>
  <dcterms:created xsi:type="dcterms:W3CDTF">2017-02-26T04:18:32Z</dcterms:created>
  <dcterms:modified xsi:type="dcterms:W3CDTF">2023-03-02T00:46:12Z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2017-02-26T00:00:00Z</vt:filetime>
  </property>
</Properties>
</file>