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slides/slide116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s/slide114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387" r:id="rId12"/>
    <p:sldId id="386" r:id="rId13"/>
    <p:sldId id="385" r:id="rId14"/>
    <p:sldId id="384" r:id="rId15"/>
    <p:sldId id="383" r:id="rId16"/>
    <p:sldId id="271" r:id="rId17"/>
    <p:sldId id="273" r:id="rId18"/>
    <p:sldId id="389" r:id="rId19"/>
    <p:sldId id="275" r:id="rId20"/>
    <p:sldId id="390" r:id="rId21"/>
    <p:sldId id="276" r:id="rId22"/>
    <p:sldId id="277" r:id="rId23"/>
    <p:sldId id="279" r:id="rId24"/>
    <p:sldId id="391" r:id="rId25"/>
    <p:sldId id="375" r:id="rId26"/>
    <p:sldId id="396" r:id="rId27"/>
    <p:sldId id="395" r:id="rId28"/>
    <p:sldId id="394" r:id="rId29"/>
    <p:sldId id="393" r:id="rId30"/>
    <p:sldId id="392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74" r:id="rId66"/>
    <p:sldId id="382" r:id="rId67"/>
    <p:sldId id="381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0A0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1" autoAdjust="0"/>
  </p:normalViewPr>
  <p:slideViewPr>
    <p:cSldViewPr>
      <p:cViewPr varScale="1">
        <p:scale>
          <a:sx n="55" d="100"/>
          <a:sy n="55" d="100"/>
        </p:scale>
        <p:origin x="-164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92600" y="787400"/>
            <a:ext cx="4419600" cy="126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3995" y="5064759"/>
            <a:ext cx="10036810" cy="1115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9700" y="533400"/>
            <a:ext cx="10185400" cy="2412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2056" y="2822727"/>
            <a:ext cx="6677025" cy="4932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80700" y="8946061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100" y="3644900"/>
            <a:ext cx="8100695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8000" spc="145" dirty="0"/>
              <a:t>Object</a:t>
            </a:r>
            <a:r>
              <a:rPr sz="8000" spc="-80" dirty="0"/>
              <a:t> </a:t>
            </a:r>
            <a:r>
              <a:rPr sz="8000" spc="40" dirty="0"/>
              <a:t>Interactive</a:t>
            </a:r>
            <a:endParaRPr sz="8000" dirty="0"/>
          </a:p>
          <a:p>
            <a:pPr marL="2298700" marR="2292985" indent="5715" algn="ctr">
              <a:lnSpc>
                <a:spcPts val="3800"/>
              </a:lnSpc>
              <a:spcBef>
                <a:spcPts val="1760"/>
              </a:spcBef>
            </a:pPr>
            <a:r>
              <a:rPr lang="en-US" sz="3200" spc="-20" dirty="0" err="1" smtClean="0"/>
              <a:t>Weiwei</a:t>
            </a:r>
            <a:r>
              <a:rPr lang="en-US" sz="3200" spc="-20" dirty="0" smtClean="0"/>
              <a:t> </a:t>
            </a:r>
            <a:r>
              <a:rPr lang="en-US" sz="3200" spc="-20" dirty="0" err="1" smtClean="0"/>
              <a:t>Xu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62000"/>
            <a:ext cx="12306300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50085" algn="l"/>
              </a:tabLst>
            </a:pPr>
            <a:r>
              <a:rPr lang="en-US" sz="8200" dirty="0" smtClean="0">
                <a:latin typeface="Gill Sans MT"/>
                <a:cs typeface="Gill Sans MT"/>
              </a:rPr>
              <a:t>The default constructor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5000" y="2819400"/>
            <a:ext cx="1165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4400" dirty="0" smtClean="0">
                <a:latin typeface="Gill Sans MT"/>
                <a:ea typeface="黑体" pitchFamily="49" charset="-122"/>
              </a:rPr>
              <a:t>   A </a:t>
            </a:r>
            <a:r>
              <a:rPr lang="en-US" altLang="zh-CN" sz="4400" i="1" dirty="0" smtClean="0">
                <a:latin typeface="Gill Sans MT"/>
                <a:ea typeface="黑体" pitchFamily="49" charset="-122"/>
              </a:rPr>
              <a:t>default constructor  </a:t>
            </a:r>
            <a:r>
              <a:rPr lang="en-US" altLang="zh-CN" sz="4400" dirty="0" smtClean="0">
                <a:latin typeface="Gill Sans MT"/>
                <a:ea typeface="黑体" pitchFamily="49" charset="-122"/>
              </a:rPr>
              <a:t>is one that can    	be called with no arguments </a:t>
            </a:r>
            <a:endParaRPr lang="zh-CN" altLang="en-US" sz="4400" dirty="0">
              <a:latin typeface="Gill Sans MT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500" y="698500"/>
            <a:ext cx="8297545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75130" algn="l"/>
                <a:tab pos="4563110" algn="l"/>
                <a:tab pos="6051550" algn="l"/>
              </a:tabLst>
            </a:pPr>
            <a:r>
              <a:rPr spc="-345" dirty="0"/>
              <a:t>T</a:t>
            </a:r>
            <a:r>
              <a:rPr dirty="0"/>
              <a:t>wo	ways</a:t>
            </a:r>
            <a:r>
              <a:rPr spc="-5" dirty="0"/>
              <a:t> t</a:t>
            </a:r>
            <a:r>
              <a:rPr dirty="0"/>
              <a:t>o	use	</a:t>
            </a:r>
            <a:r>
              <a:rPr spc="-345" dirty="0"/>
              <a:t>V</a:t>
            </a:r>
            <a:r>
              <a:rPr dirty="0"/>
              <a:t>ec</a:t>
            </a:r>
            <a:r>
              <a:rPr spc="-5" dirty="0"/>
              <a:t>t</a:t>
            </a:r>
            <a:r>
              <a:rPr dirty="0"/>
              <a:t>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6000" y="2133600"/>
            <a:ext cx="34538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5000" dirty="0" smtClean="0"/>
              <a:t> </a:t>
            </a:r>
            <a:r>
              <a:rPr lang="en-US" altLang="zh-CN" sz="5000" dirty="0" err="1" smtClean="0"/>
              <a:t>Preallocate</a:t>
            </a:r>
            <a:endParaRPr lang="zh-CN" altLang="en-US" sz="5000" dirty="0"/>
          </a:p>
        </p:txBody>
      </p:sp>
      <p:sp>
        <p:nvSpPr>
          <p:cNvPr id="9" name="TextBox 8"/>
          <p:cNvSpPr txBox="1"/>
          <p:nvPr/>
        </p:nvSpPr>
        <p:spPr>
          <a:xfrm>
            <a:off x="1880958" y="3048000"/>
            <a:ext cx="408804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800" dirty="0" smtClean="0"/>
              <a:t>vector &lt;</a:t>
            </a:r>
            <a:r>
              <a:rPr lang="en-US" altLang="zh-CN" sz="3800" dirty="0" err="1" smtClean="0"/>
              <a:t>int</a:t>
            </a:r>
            <a:r>
              <a:rPr lang="en-US" altLang="zh-CN" sz="3800" dirty="0" smtClean="0"/>
              <a:t>&gt; v(100);</a:t>
            </a:r>
          </a:p>
          <a:p>
            <a:r>
              <a:rPr lang="en-US" altLang="zh-CN" sz="3800" dirty="0" smtClean="0"/>
              <a:t>v[80] = 1;  // okay</a:t>
            </a:r>
          </a:p>
          <a:p>
            <a:r>
              <a:rPr lang="en-US" altLang="zh-CN" sz="3800" dirty="0" smtClean="0"/>
              <a:t>v[200] = 1;  // bad</a:t>
            </a:r>
            <a:endParaRPr lang="zh-CN" altLang="en-US" sz="3800" dirty="0"/>
          </a:p>
        </p:txBody>
      </p:sp>
      <p:sp>
        <p:nvSpPr>
          <p:cNvPr id="10" name="TextBox 9"/>
          <p:cNvSpPr txBox="1"/>
          <p:nvPr/>
        </p:nvSpPr>
        <p:spPr>
          <a:xfrm>
            <a:off x="991169" y="5158026"/>
            <a:ext cx="29179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5000" dirty="0" smtClean="0"/>
              <a:t> Grow tail</a:t>
            </a:r>
            <a:endParaRPr lang="zh-CN" altLang="en-US" sz="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854200" y="6078141"/>
            <a:ext cx="4068871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800" dirty="0" smtClean="0"/>
              <a:t>vector&lt;</a:t>
            </a:r>
            <a:r>
              <a:rPr lang="en-US" altLang="zh-CN" sz="3800" dirty="0" err="1" smtClean="0"/>
              <a:t>int</a:t>
            </a:r>
            <a:r>
              <a:rPr lang="en-US" altLang="zh-CN" sz="3800" dirty="0" smtClean="0"/>
              <a:t>&gt; v2;</a:t>
            </a:r>
          </a:p>
          <a:p>
            <a:r>
              <a:rPr lang="en-US" altLang="zh-CN" sz="3800" dirty="0" err="1" smtClean="0"/>
              <a:t>int</a:t>
            </a:r>
            <a:r>
              <a:rPr lang="en-US" altLang="zh-CN" sz="3800" dirty="0" smtClean="0"/>
              <a:t> </a:t>
            </a:r>
            <a:r>
              <a:rPr lang="en-US" altLang="zh-CN" sz="3800" dirty="0" err="1" smtClean="0"/>
              <a:t>i</a:t>
            </a:r>
            <a:r>
              <a:rPr lang="en-US" altLang="zh-CN" sz="3800" dirty="0" smtClean="0"/>
              <a:t>;</a:t>
            </a:r>
          </a:p>
          <a:p>
            <a:r>
              <a:rPr lang="en-US" altLang="zh-CN" sz="3800" dirty="0" smtClean="0"/>
              <a:t>while (</a:t>
            </a:r>
            <a:r>
              <a:rPr lang="en-US" altLang="zh-CN" sz="3800" dirty="0" err="1" smtClean="0"/>
              <a:t>cin</a:t>
            </a:r>
            <a:r>
              <a:rPr lang="en-US" altLang="zh-CN" sz="3800" dirty="0" smtClean="0"/>
              <a:t> &gt;&gt; </a:t>
            </a:r>
            <a:r>
              <a:rPr lang="en-US" altLang="zh-CN" sz="3800" dirty="0" err="1" smtClean="0"/>
              <a:t>i</a:t>
            </a:r>
            <a:r>
              <a:rPr lang="en-US" altLang="zh-CN" sz="3800" dirty="0" smtClean="0"/>
              <a:t>)</a:t>
            </a:r>
          </a:p>
          <a:p>
            <a:r>
              <a:rPr lang="en-US" altLang="zh-CN" sz="3800" dirty="0" smtClean="0"/>
              <a:t>	</a:t>
            </a:r>
            <a:r>
              <a:rPr lang="en-US" altLang="zh-CN" sz="3800" dirty="0" err="1" smtClean="0"/>
              <a:t>v.push_back</a:t>
            </a:r>
            <a:r>
              <a:rPr lang="en-US" altLang="zh-CN" sz="3800" dirty="0" smtClean="0"/>
              <a:t>(</a:t>
            </a:r>
            <a:r>
              <a:rPr lang="en-US" altLang="zh-CN" sz="3800" dirty="0" err="1" smtClean="0"/>
              <a:t>i</a:t>
            </a:r>
            <a:r>
              <a:rPr lang="en-US" altLang="zh-CN" sz="3800" dirty="0" smtClean="0"/>
              <a:t>);</a:t>
            </a:r>
            <a:endParaRPr lang="zh-CN" altLang="en-US" sz="3800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300" y="698500"/>
            <a:ext cx="540893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4379" algn="l"/>
              </a:tabLst>
            </a:pPr>
            <a:r>
              <a:rPr dirty="0"/>
              <a:t>Example	of</a:t>
            </a:r>
            <a:r>
              <a:rPr spc="-105" dirty="0"/>
              <a:t> </a:t>
            </a:r>
            <a:r>
              <a:rPr dirty="0"/>
              <a:t>List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2081" y="2286000"/>
            <a:ext cx="950131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list&lt;int&gt; L;</a:t>
            </a:r>
          </a:p>
          <a:p>
            <a:r>
              <a:rPr lang="en-US" altLang="zh-CN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for(int i=1; i&lt;=5; ++i)</a:t>
            </a:r>
          </a:p>
          <a:p>
            <a:r>
              <a:rPr lang="en-US" altLang="zh-CN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altLang="zh-CN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</a:p>
          <a:p>
            <a:endParaRPr lang="en-US" altLang="zh-CN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//delete second item.</a:t>
            </a:r>
          </a:p>
          <a:p>
            <a:r>
              <a:rPr lang="en-US" altLang="zh-CN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L.erase</a:t>
            </a:r>
            <a:r>
              <a:rPr lang="en-US" altLang="zh-CN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++</a:t>
            </a:r>
            <a:r>
              <a:rPr lang="en-US" altLang="zh-CN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altLang="zh-CN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endParaRPr lang="en-US" altLang="zh-CN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copy( </a:t>
            </a:r>
            <a:r>
              <a:rPr lang="en-US" altLang="zh-CN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altLang="zh-CN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 </a:t>
            </a:r>
            <a:r>
              <a:rPr lang="en-US" altLang="zh-CN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altLang="zh-CN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altLang="zh-CN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ostream_iterator</a:t>
            </a:r>
            <a:r>
              <a:rPr lang="en-US" altLang="zh-CN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altLang="zh-CN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","));</a:t>
            </a:r>
          </a:p>
          <a:p>
            <a:r>
              <a:rPr lang="en-US" altLang="zh-CN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Prints: 1,2,3,5</a:t>
            </a:r>
            <a:endParaRPr lang="zh-CN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0" y="4241800"/>
            <a:ext cx="3244215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dirty="0"/>
              <a:t>Iterator</a:t>
            </a:r>
            <a:endParaRPr sz="80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644900">
              <a:lnSpc>
                <a:spcPct val="100000"/>
              </a:lnSpc>
            </a:pPr>
            <a:r>
              <a:rPr spc="-5" dirty="0"/>
              <a:t>Iterators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263597"/>
            <a:ext cx="5401310" cy="4973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</a:tabLst>
            </a:pPr>
            <a:r>
              <a:rPr sz="4400" dirty="0">
                <a:latin typeface="Arial"/>
                <a:cs typeface="Arial"/>
              </a:rPr>
              <a:t>Declaring</a:t>
            </a:r>
          </a:p>
          <a:p>
            <a:pPr marL="683260">
              <a:lnSpc>
                <a:spcPct val="100000"/>
              </a:lnSpc>
              <a:spcBef>
                <a:spcPts val="994"/>
              </a:spcBef>
              <a:tabLst>
                <a:tab pos="4956175" algn="l"/>
              </a:tabLst>
            </a:pPr>
            <a:r>
              <a:rPr sz="3800" dirty="0">
                <a:latin typeface="Lucida Sans"/>
                <a:cs typeface="Lucida Sans"/>
              </a:rPr>
              <a:t>list&lt;int&gt;::it</a:t>
            </a:r>
            <a:r>
              <a:rPr sz="3800" spc="-5" dirty="0">
                <a:latin typeface="Lucida Sans"/>
                <a:cs typeface="Lucida Sans"/>
              </a:rPr>
              <a:t>e</a:t>
            </a:r>
            <a:r>
              <a:rPr sz="3800" dirty="0">
                <a:latin typeface="Lucida Sans"/>
                <a:cs typeface="Lucida Sans"/>
              </a:rPr>
              <a:t>r</a:t>
            </a:r>
            <a:r>
              <a:rPr sz="3800" spc="-5" dirty="0">
                <a:latin typeface="Lucida Sans"/>
                <a:cs typeface="Lucida Sans"/>
              </a:rPr>
              <a:t>a</a:t>
            </a:r>
            <a:r>
              <a:rPr sz="3800" dirty="0">
                <a:latin typeface="Lucida Sans"/>
                <a:cs typeface="Lucida Sans"/>
              </a:rPr>
              <a:t>tor	li;</a:t>
            </a:r>
          </a:p>
          <a:p>
            <a:pPr marL="353060" indent="-340360">
              <a:lnSpc>
                <a:spcPct val="100000"/>
              </a:lnSpc>
              <a:spcBef>
                <a:spcPts val="640"/>
              </a:spcBef>
              <a:buChar char="•"/>
              <a:tabLst>
                <a:tab pos="353060" algn="l"/>
              </a:tabLst>
            </a:pPr>
            <a:r>
              <a:rPr sz="4400" spc="-5" dirty="0">
                <a:latin typeface="Arial"/>
                <a:cs typeface="Arial"/>
              </a:rPr>
              <a:t>Front </a:t>
            </a:r>
            <a:r>
              <a:rPr sz="4400" dirty="0">
                <a:latin typeface="Arial"/>
                <a:cs typeface="Arial"/>
              </a:rPr>
              <a:t>of</a:t>
            </a:r>
            <a:r>
              <a:rPr sz="4400" spc="-4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container</a:t>
            </a:r>
            <a:endParaRPr sz="4400" dirty="0">
              <a:latin typeface="Arial"/>
              <a:cs typeface="Arial"/>
            </a:endParaRPr>
          </a:p>
          <a:p>
            <a:pPr marL="683260">
              <a:lnSpc>
                <a:spcPct val="100000"/>
              </a:lnSpc>
              <a:spcBef>
                <a:spcPts val="1020"/>
              </a:spcBef>
              <a:tabLst>
                <a:tab pos="2771140" algn="l"/>
              </a:tabLst>
            </a:pPr>
            <a:r>
              <a:rPr sz="3800" dirty="0">
                <a:latin typeface="Lucida Sans"/>
                <a:cs typeface="Lucida Sans"/>
              </a:rPr>
              <a:t>list&lt;</a:t>
            </a:r>
            <a:r>
              <a:rPr sz="3800" dirty="0" err="1">
                <a:latin typeface="Lucida Sans"/>
                <a:cs typeface="Lucida Sans"/>
              </a:rPr>
              <a:t>int</a:t>
            </a:r>
            <a:r>
              <a:rPr sz="3800" dirty="0" smtClean="0">
                <a:latin typeface="Lucida Sans"/>
                <a:cs typeface="Lucida Sans"/>
              </a:rPr>
              <a:t>&gt;</a:t>
            </a:r>
            <a:r>
              <a:rPr lang="en-US" sz="3800" dirty="0" smtClean="0">
                <a:latin typeface="Lucida Sans"/>
                <a:cs typeface="Lucida Sans"/>
              </a:rPr>
              <a:t> </a:t>
            </a:r>
            <a:r>
              <a:rPr sz="3800" dirty="0" smtClean="0">
                <a:latin typeface="Lucida Sans"/>
                <a:cs typeface="Lucida Sans"/>
              </a:rPr>
              <a:t>L</a:t>
            </a:r>
            <a:r>
              <a:rPr sz="3800" dirty="0">
                <a:latin typeface="Lucida Sans"/>
                <a:cs typeface="Lucida Sans"/>
              </a:rPr>
              <a:t>;</a:t>
            </a:r>
          </a:p>
          <a:p>
            <a:pPr marL="683260">
              <a:lnSpc>
                <a:spcPct val="100000"/>
              </a:lnSpc>
              <a:spcBef>
                <a:spcPts val="840"/>
              </a:spcBef>
            </a:pPr>
            <a:r>
              <a:rPr sz="3800" dirty="0">
                <a:latin typeface="Lucida Sans"/>
                <a:cs typeface="Lucida Sans"/>
              </a:rPr>
              <a:t>li =</a:t>
            </a:r>
            <a:r>
              <a:rPr sz="3800" spc="-105" dirty="0">
                <a:latin typeface="Lucida Sans"/>
                <a:cs typeface="Lucida Sans"/>
              </a:rPr>
              <a:t> </a:t>
            </a:r>
            <a:r>
              <a:rPr sz="3800" spc="-5" dirty="0">
                <a:latin typeface="Lucida Sans"/>
                <a:cs typeface="Lucida Sans"/>
              </a:rPr>
              <a:t>L.begin();</a:t>
            </a:r>
            <a:endParaRPr sz="3800" dirty="0">
              <a:latin typeface="Lucida Sans"/>
              <a:cs typeface="Lucida Sans"/>
            </a:endParaRPr>
          </a:p>
          <a:p>
            <a:pPr marL="353060" indent="-340360">
              <a:lnSpc>
                <a:spcPct val="100000"/>
              </a:lnSpc>
              <a:spcBef>
                <a:spcPts val="640"/>
              </a:spcBef>
              <a:buChar char="•"/>
              <a:tabLst>
                <a:tab pos="353060" algn="l"/>
                <a:tab pos="2558415" algn="l"/>
              </a:tabLst>
            </a:pPr>
            <a:r>
              <a:rPr sz="4400" dirty="0">
                <a:latin typeface="Arial"/>
                <a:cs typeface="Arial"/>
              </a:rPr>
              <a:t>Past </a:t>
            </a:r>
            <a:r>
              <a:rPr sz="4400" spc="-5" dirty="0">
                <a:latin typeface="Arial"/>
                <a:cs typeface="Arial"/>
              </a:rPr>
              <a:t>the	</a:t>
            </a:r>
            <a:r>
              <a:rPr sz="4400" dirty="0">
                <a:latin typeface="Arial"/>
                <a:cs typeface="Arial"/>
              </a:rPr>
              <a:t>end</a:t>
            </a:r>
          </a:p>
          <a:p>
            <a:pPr marL="683260">
              <a:lnSpc>
                <a:spcPct val="100000"/>
              </a:lnSpc>
              <a:spcBef>
                <a:spcPts val="920"/>
              </a:spcBef>
            </a:pPr>
            <a:r>
              <a:rPr sz="3800" dirty="0">
                <a:latin typeface="Lucida Sans"/>
                <a:cs typeface="Lucida Sans"/>
              </a:rPr>
              <a:t>li =</a:t>
            </a:r>
            <a:r>
              <a:rPr sz="3800" spc="-110" dirty="0">
                <a:latin typeface="Lucida Sans"/>
                <a:cs typeface="Lucida Sans"/>
              </a:rPr>
              <a:t> </a:t>
            </a:r>
            <a:r>
              <a:rPr sz="3800" spc="-5" dirty="0">
                <a:latin typeface="Lucida Sans"/>
                <a:cs typeface="Lucida Sans"/>
              </a:rPr>
              <a:t>L.end();</a:t>
            </a:r>
            <a:endParaRPr sz="38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644900">
              <a:lnSpc>
                <a:spcPct val="100000"/>
              </a:lnSpc>
            </a:pPr>
            <a:r>
              <a:rPr spc="-5" dirty="0"/>
              <a:t>Iterators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138873"/>
            <a:ext cx="10347960" cy="511717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spcBef>
                <a:spcPts val="980"/>
              </a:spcBef>
              <a:buChar char="•"/>
              <a:tabLst>
                <a:tab pos="353060" algn="l"/>
                <a:tab pos="1532890" algn="l"/>
              </a:tabLst>
            </a:pPr>
            <a:r>
              <a:rPr sz="4400" dirty="0">
                <a:latin typeface="Arial"/>
                <a:cs typeface="Arial"/>
              </a:rPr>
              <a:t>Can	increment</a:t>
            </a:r>
          </a:p>
          <a:p>
            <a:pPr marL="683260" marR="630555">
              <a:lnSpc>
                <a:spcPct val="118400"/>
              </a:lnSpc>
              <a:spcBef>
                <a:spcPts val="155"/>
              </a:spcBef>
              <a:tabLst>
                <a:tab pos="2771140" algn="l"/>
                <a:tab pos="4803775" algn="l"/>
              </a:tabLst>
            </a:pPr>
            <a:r>
              <a:rPr sz="3800" dirty="0">
                <a:latin typeface="Lucida Sans"/>
                <a:cs typeface="Lucida Sans"/>
              </a:rPr>
              <a:t>list&lt;int&gt;::</a:t>
            </a:r>
            <a:r>
              <a:rPr sz="3800" dirty="0" err="1" smtClean="0">
                <a:latin typeface="Lucida Sans"/>
                <a:cs typeface="Lucida Sans"/>
              </a:rPr>
              <a:t>it</a:t>
            </a:r>
            <a:r>
              <a:rPr sz="3800" spc="-5" dirty="0" err="1" smtClean="0">
                <a:latin typeface="Lucida Sans"/>
                <a:cs typeface="Lucida Sans"/>
              </a:rPr>
              <a:t>e</a:t>
            </a:r>
            <a:r>
              <a:rPr sz="3800" dirty="0" err="1" smtClean="0">
                <a:latin typeface="Lucida Sans"/>
                <a:cs typeface="Lucida Sans"/>
              </a:rPr>
              <a:t>r</a:t>
            </a:r>
            <a:r>
              <a:rPr sz="3800" spc="-5" dirty="0" err="1" smtClean="0">
                <a:latin typeface="Lucida Sans"/>
                <a:cs typeface="Lucida Sans"/>
              </a:rPr>
              <a:t>a</a:t>
            </a:r>
            <a:r>
              <a:rPr sz="3800" dirty="0" err="1" smtClean="0">
                <a:latin typeface="Lucida Sans"/>
                <a:cs typeface="Lucida Sans"/>
              </a:rPr>
              <a:t>tor</a:t>
            </a:r>
            <a:r>
              <a:rPr lang="en-US" sz="3800" dirty="0" smtClean="0">
                <a:latin typeface="Lucida Sans"/>
                <a:cs typeface="Lucida Sans"/>
              </a:rPr>
              <a:t> </a:t>
            </a:r>
            <a:r>
              <a:rPr sz="3800" dirty="0" err="1" smtClean="0">
                <a:latin typeface="Lucida Sans"/>
                <a:cs typeface="Lucida Sans"/>
              </a:rPr>
              <a:t>li</a:t>
            </a:r>
            <a:r>
              <a:rPr sz="3800" dirty="0">
                <a:latin typeface="Lucida Sans"/>
                <a:cs typeface="Lucida Sans"/>
              </a:rPr>
              <a:t>;  </a:t>
            </a:r>
            <a:endParaRPr lang="en-US" sz="3800" dirty="0" smtClean="0">
              <a:latin typeface="Lucida Sans"/>
              <a:cs typeface="Lucida Sans"/>
            </a:endParaRPr>
          </a:p>
          <a:p>
            <a:pPr marL="683260" marR="630555">
              <a:lnSpc>
                <a:spcPct val="118400"/>
              </a:lnSpc>
              <a:spcBef>
                <a:spcPts val="155"/>
              </a:spcBef>
              <a:tabLst>
                <a:tab pos="2771140" algn="l"/>
                <a:tab pos="4803775" algn="l"/>
              </a:tabLst>
            </a:pPr>
            <a:r>
              <a:rPr sz="3800" dirty="0" smtClean="0">
                <a:latin typeface="Lucida Sans"/>
                <a:cs typeface="Lucida Sans"/>
              </a:rPr>
              <a:t>list&lt;</a:t>
            </a:r>
            <a:r>
              <a:rPr sz="3800" dirty="0" err="1" smtClean="0">
                <a:latin typeface="Lucida Sans"/>
                <a:cs typeface="Lucida Sans"/>
              </a:rPr>
              <a:t>int</a:t>
            </a:r>
            <a:r>
              <a:rPr sz="3800" dirty="0" smtClean="0">
                <a:latin typeface="Lucida Sans"/>
                <a:cs typeface="Lucida Sans"/>
              </a:rPr>
              <a:t>&gt;</a:t>
            </a:r>
            <a:r>
              <a:rPr lang="en-US" sz="3800" dirty="0" smtClean="0">
                <a:latin typeface="Lucida Sans"/>
                <a:cs typeface="Lucida Sans"/>
              </a:rPr>
              <a:t> </a:t>
            </a:r>
            <a:r>
              <a:rPr sz="3800" dirty="0" smtClean="0">
                <a:latin typeface="Lucida Sans"/>
                <a:cs typeface="Lucida Sans"/>
              </a:rPr>
              <a:t>L</a:t>
            </a:r>
            <a:r>
              <a:rPr sz="3800" dirty="0">
                <a:latin typeface="Lucida Sans"/>
                <a:cs typeface="Lucida Sans"/>
              </a:rPr>
              <a:t>;  </a:t>
            </a:r>
            <a:endParaRPr lang="en-US" sz="3800" dirty="0" smtClean="0">
              <a:latin typeface="Lucida Sans"/>
              <a:cs typeface="Lucida Sans"/>
            </a:endParaRPr>
          </a:p>
          <a:p>
            <a:pPr marL="683260" marR="630555">
              <a:lnSpc>
                <a:spcPct val="118400"/>
              </a:lnSpc>
              <a:spcBef>
                <a:spcPts val="155"/>
              </a:spcBef>
              <a:tabLst>
                <a:tab pos="2771140" algn="l"/>
                <a:tab pos="4803775" algn="l"/>
              </a:tabLst>
            </a:pPr>
            <a:r>
              <a:rPr sz="3800" spc="-5" dirty="0" err="1" smtClean="0">
                <a:latin typeface="Lucida Sans"/>
                <a:cs typeface="Lucida Sans"/>
              </a:rPr>
              <a:t>li</a:t>
            </a:r>
            <a:r>
              <a:rPr sz="3800" spc="-5" dirty="0" smtClean="0">
                <a:latin typeface="Lucida Sans"/>
                <a:cs typeface="Lucida Sans"/>
              </a:rPr>
              <a:t>=</a:t>
            </a:r>
            <a:r>
              <a:rPr sz="3800" spc="-5" dirty="0" err="1" smtClean="0">
                <a:latin typeface="Lucida Sans"/>
                <a:cs typeface="Lucida Sans"/>
              </a:rPr>
              <a:t>L.begin</a:t>
            </a:r>
            <a:r>
              <a:rPr sz="3800" spc="-5" dirty="0">
                <a:latin typeface="Lucida Sans"/>
                <a:cs typeface="Lucida Sans"/>
              </a:rPr>
              <a:t>();</a:t>
            </a:r>
            <a:endParaRPr sz="3800" dirty="0">
              <a:latin typeface="Lucida Sans"/>
              <a:cs typeface="Lucida Sans"/>
            </a:endParaRPr>
          </a:p>
          <a:p>
            <a:pPr marL="683260">
              <a:lnSpc>
                <a:spcPct val="100000"/>
              </a:lnSpc>
              <a:spcBef>
                <a:spcPts val="840"/>
              </a:spcBef>
              <a:tabLst>
                <a:tab pos="2030095" algn="l"/>
                <a:tab pos="4488180" algn="l"/>
              </a:tabLst>
            </a:pPr>
            <a:r>
              <a:rPr sz="3800" dirty="0">
                <a:latin typeface="Lucida Sans"/>
                <a:cs typeface="Lucida Sans"/>
              </a:rPr>
              <a:t>++li;	</a:t>
            </a:r>
            <a:r>
              <a:rPr sz="3800" spc="-5" dirty="0">
                <a:latin typeface="Lucida Sans"/>
                <a:cs typeface="Lucida Sans"/>
              </a:rPr>
              <a:t>/</a:t>
            </a:r>
            <a:r>
              <a:rPr sz="3800" dirty="0">
                <a:latin typeface="Lucida Sans"/>
                <a:cs typeface="Lucida Sans"/>
              </a:rPr>
              <a:t>/</a:t>
            </a:r>
            <a:r>
              <a:rPr sz="3800" spc="-5" dirty="0">
                <a:latin typeface="Lucida Sans"/>
                <a:cs typeface="Lucida Sans"/>
              </a:rPr>
              <a:t> </a:t>
            </a:r>
            <a:r>
              <a:rPr sz="3800" dirty="0">
                <a:latin typeface="Lucida Sans"/>
                <a:cs typeface="Lucida Sans"/>
              </a:rPr>
              <a:t>S</a:t>
            </a:r>
            <a:r>
              <a:rPr sz="3800" spc="-5" dirty="0">
                <a:latin typeface="Lucida Sans"/>
                <a:cs typeface="Lucida Sans"/>
              </a:rPr>
              <a:t>e</a:t>
            </a:r>
            <a:r>
              <a:rPr sz="3800" dirty="0">
                <a:latin typeface="Lucida Sans"/>
                <a:cs typeface="Lucida Sans"/>
              </a:rPr>
              <a:t>cond	thin</a:t>
            </a:r>
            <a:r>
              <a:rPr sz="3800" spc="-5" dirty="0">
                <a:latin typeface="Lucida Sans"/>
                <a:cs typeface="Lucida Sans"/>
              </a:rPr>
              <a:t>g</a:t>
            </a:r>
            <a:r>
              <a:rPr sz="3800" dirty="0">
                <a:latin typeface="Lucida Sans"/>
                <a:cs typeface="Lucida Sans"/>
              </a:rPr>
              <a:t>;</a:t>
            </a:r>
          </a:p>
          <a:p>
            <a:pPr marL="353060" indent="-340360">
              <a:lnSpc>
                <a:spcPct val="100000"/>
              </a:lnSpc>
              <a:spcBef>
                <a:spcPts val="655"/>
              </a:spcBef>
              <a:buChar char="•"/>
              <a:tabLst>
                <a:tab pos="353060" algn="l"/>
                <a:tab pos="1532890" algn="l"/>
                <a:tab pos="2310130" algn="l"/>
              </a:tabLst>
            </a:pPr>
            <a:r>
              <a:rPr sz="4400" dirty="0">
                <a:latin typeface="Arial"/>
                <a:cs typeface="Arial"/>
              </a:rPr>
              <a:t>Can	be	</a:t>
            </a:r>
            <a:r>
              <a:rPr sz="4400" spc="-5" dirty="0">
                <a:latin typeface="Arial"/>
                <a:cs typeface="Arial"/>
              </a:rPr>
              <a:t>dereferenced</a:t>
            </a:r>
            <a:endParaRPr sz="4400" dirty="0">
              <a:latin typeface="Arial"/>
              <a:cs typeface="Arial"/>
            </a:endParaRPr>
          </a:p>
          <a:p>
            <a:pPr marL="683260">
              <a:lnSpc>
                <a:spcPct val="100000"/>
              </a:lnSpc>
              <a:spcBef>
                <a:spcPts val="1000"/>
              </a:spcBef>
            </a:pPr>
            <a:r>
              <a:rPr sz="3800" dirty="0">
                <a:latin typeface="Lucida Sans"/>
                <a:cs typeface="Lucida Sans"/>
              </a:rPr>
              <a:t>*li =</a:t>
            </a:r>
            <a:r>
              <a:rPr sz="3800" spc="-100" dirty="0">
                <a:latin typeface="Lucida Sans"/>
                <a:cs typeface="Lucida Sans"/>
              </a:rPr>
              <a:t> </a:t>
            </a:r>
            <a:r>
              <a:rPr sz="3800" spc="-5" dirty="0">
                <a:latin typeface="Lucida Sans"/>
                <a:cs typeface="Lucida Sans"/>
              </a:rPr>
              <a:t>10;</a:t>
            </a:r>
            <a:endParaRPr sz="38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238500">
              <a:lnSpc>
                <a:spcPct val="100000"/>
              </a:lnSpc>
            </a:pPr>
            <a:r>
              <a:rPr spc="-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263597"/>
            <a:ext cx="10652760" cy="5484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  <a:tab pos="1688464" algn="l"/>
                <a:tab pos="3862070" algn="l"/>
              </a:tabLst>
            </a:pPr>
            <a:r>
              <a:rPr sz="4400" spc="-125" dirty="0">
                <a:latin typeface="Arial"/>
                <a:cs typeface="Arial"/>
              </a:rPr>
              <a:t>Take	</a:t>
            </a:r>
            <a:r>
              <a:rPr sz="4400" spc="-5" dirty="0">
                <a:latin typeface="Arial"/>
                <a:cs typeface="Arial"/>
              </a:rPr>
              <a:t>iterators	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6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arguments</a:t>
            </a:r>
            <a:endParaRPr sz="4400" dirty="0">
              <a:latin typeface="Arial"/>
              <a:cs typeface="Arial"/>
            </a:endParaRPr>
          </a:p>
          <a:p>
            <a:pPr marL="34925" marR="3406775">
              <a:lnSpc>
                <a:spcPct val="119300"/>
              </a:lnSpc>
              <a:spcBef>
                <a:spcPts val="75"/>
              </a:spcBef>
              <a:tabLst>
                <a:tab pos="2453005" algn="l"/>
                <a:tab pos="3303904" algn="l"/>
              </a:tabLst>
            </a:pPr>
            <a:r>
              <a:rPr sz="4400" spc="-5" dirty="0">
                <a:latin typeface="Lucida Sans"/>
                <a:cs typeface="Lucida Sans"/>
              </a:rPr>
              <a:t>list&lt;</a:t>
            </a:r>
            <a:r>
              <a:rPr sz="4400" spc="-5" dirty="0" err="1">
                <a:latin typeface="Lucida Sans"/>
                <a:cs typeface="Lucida Sans"/>
              </a:rPr>
              <a:t>int</a:t>
            </a:r>
            <a:r>
              <a:rPr sz="4400" spc="-5" dirty="0" smtClean="0">
                <a:latin typeface="Lucida Sans"/>
                <a:cs typeface="Lucida Sans"/>
              </a:rPr>
              <a:t>&gt;</a:t>
            </a:r>
            <a:r>
              <a:rPr lang="en-US" sz="4400" spc="-5" dirty="0" smtClean="0">
                <a:latin typeface="Lucida Sans"/>
                <a:cs typeface="Lucida Sans"/>
              </a:rPr>
              <a:t> </a:t>
            </a:r>
            <a:r>
              <a:rPr sz="4400" dirty="0" smtClean="0">
                <a:latin typeface="Lucida Sans"/>
                <a:cs typeface="Lucida Sans"/>
              </a:rPr>
              <a:t>L</a:t>
            </a:r>
            <a:r>
              <a:rPr sz="4400" dirty="0">
                <a:latin typeface="Lucida Sans"/>
                <a:cs typeface="Lucida Sans"/>
              </a:rPr>
              <a:t>;  </a:t>
            </a:r>
            <a:endParaRPr lang="en-US" sz="4400" dirty="0" smtClean="0">
              <a:latin typeface="Lucida Sans"/>
              <a:cs typeface="Lucida Sans"/>
            </a:endParaRPr>
          </a:p>
          <a:p>
            <a:pPr marL="34925" marR="3406775">
              <a:lnSpc>
                <a:spcPct val="119300"/>
              </a:lnSpc>
              <a:spcBef>
                <a:spcPts val="75"/>
              </a:spcBef>
              <a:tabLst>
                <a:tab pos="2453005" algn="l"/>
                <a:tab pos="3303904" algn="l"/>
              </a:tabLst>
            </a:pPr>
            <a:r>
              <a:rPr sz="4400" dirty="0" smtClean="0">
                <a:latin typeface="Lucida Sans"/>
                <a:cs typeface="Lucida Sans"/>
              </a:rPr>
              <a:t>v</a:t>
            </a:r>
            <a:r>
              <a:rPr sz="4400" spc="-5" dirty="0" smtClean="0">
                <a:latin typeface="Lucida Sans"/>
                <a:cs typeface="Lucida Sans"/>
              </a:rPr>
              <a:t>e</a:t>
            </a:r>
            <a:r>
              <a:rPr sz="4400" dirty="0" smtClean="0">
                <a:latin typeface="Lucida Sans"/>
                <a:cs typeface="Lucida Sans"/>
              </a:rPr>
              <a:t>c</a:t>
            </a:r>
            <a:r>
              <a:rPr sz="4400" spc="-5" dirty="0" smtClean="0">
                <a:latin typeface="Lucida Sans"/>
                <a:cs typeface="Lucida Sans"/>
              </a:rPr>
              <a:t>t</a:t>
            </a:r>
            <a:r>
              <a:rPr sz="4400" dirty="0" smtClean="0">
                <a:latin typeface="Lucida Sans"/>
                <a:cs typeface="Lucida Sans"/>
              </a:rPr>
              <a:t>or</a:t>
            </a:r>
            <a:r>
              <a:rPr sz="4400" spc="-5" dirty="0" smtClean="0">
                <a:latin typeface="Lucida Sans"/>
                <a:cs typeface="Lucida Sans"/>
              </a:rPr>
              <a:t>&lt;</a:t>
            </a:r>
            <a:r>
              <a:rPr sz="4400" dirty="0" err="1" smtClean="0">
                <a:latin typeface="Lucida Sans"/>
                <a:cs typeface="Lucida Sans"/>
              </a:rPr>
              <a:t>in</a:t>
            </a:r>
            <a:r>
              <a:rPr sz="4400" spc="-5" dirty="0" err="1" smtClean="0">
                <a:latin typeface="Lucida Sans"/>
                <a:cs typeface="Lucida Sans"/>
              </a:rPr>
              <a:t>t</a:t>
            </a:r>
            <a:r>
              <a:rPr sz="4400" dirty="0" smtClean="0">
                <a:latin typeface="Lucida Sans"/>
                <a:cs typeface="Lucida Sans"/>
              </a:rPr>
              <a:t>&gt;</a:t>
            </a:r>
            <a:r>
              <a:rPr lang="en-US" sz="4400" dirty="0" smtClean="0">
                <a:latin typeface="Lucida Sans"/>
                <a:cs typeface="Lucida Sans"/>
              </a:rPr>
              <a:t> </a:t>
            </a:r>
            <a:r>
              <a:rPr sz="4400" dirty="0" smtClean="0">
                <a:latin typeface="Lucida Sans"/>
                <a:cs typeface="Lucida Sans"/>
              </a:rPr>
              <a:t>V</a:t>
            </a:r>
            <a:r>
              <a:rPr sz="4400" dirty="0">
                <a:latin typeface="Lucida Sans"/>
                <a:cs typeface="Lucida Sans"/>
              </a:rPr>
              <a:t>;</a:t>
            </a:r>
          </a:p>
          <a:p>
            <a:pPr marL="34925">
              <a:lnSpc>
                <a:spcPct val="100000"/>
              </a:lnSpc>
              <a:spcBef>
                <a:spcPts val="920"/>
              </a:spcBef>
              <a:tabLst>
                <a:tab pos="1848485" algn="l"/>
                <a:tab pos="2842260" algn="l"/>
                <a:tab pos="3527425" algn="l"/>
              </a:tabLst>
            </a:pPr>
            <a:r>
              <a:rPr sz="4400" spc="-5" dirty="0">
                <a:latin typeface="Lucida Sans"/>
                <a:cs typeface="Lucida Sans"/>
              </a:rPr>
              <a:t>// </a:t>
            </a:r>
            <a:r>
              <a:rPr sz="4400" dirty="0">
                <a:latin typeface="Lucida Sans"/>
                <a:cs typeface="Lucida Sans"/>
              </a:rPr>
              <a:t>put	list	in	</a:t>
            </a:r>
            <a:r>
              <a:rPr sz="4400" spc="-5" dirty="0" smtClean="0">
                <a:latin typeface="Lucida Sans"/>
                <a:cs typeface="Lucida Sans"/>
              </a:rPr>
              <a:t>vector</a:t>
            </a:r>
            <a:endParaRPr lang="en-US" sz="4400" spc="-5" dirty="0" smtClean="0">
              <a:latin typeface="Lucida Sans"/>
              <a:cs typeface="Lucida Sans"/>
            </a:endParaRPr>
          </a:p>
          <a:p>
            <a:pPr marL="34925">
              <a:lnSpc>
                <a:spcPct val="100000"/>
              </a:lnSpc>
              <a:spcBef>
                <a:spcPts val="920"/>
              </a:spcBef>
              <a:tabLst>
                <a:tab pos="1848485" algn="l"/>
                <a:tab pos="2842260" algn="l"/>
                <a:tab pos="3527425" algn="l"/>
              </a:tabLst>
            </a:pPr>
            <a:r>
              <a:rPr lang="en-US" sz="4400" spc="-5" dirty="0" smtClean="0">
                <a:latin typeface="Lucida Sans"/>
                <a:cs typeface="Lucida Sans"/>
              </a:rPr>
              <a:t>copy ( </a:t>
            </a:r>
            <a:r>
              <a:rPr lang="en-US" sz="4400" spc="-5" dirty="0" err="1" smtClean="0">
                <a:latin typeface="Lucida Sans"/>
                <a:cs typeface="Lucida Sans"/>
              </a:rPr>
              <a:t>L.begin</a:t>
            </a:r>
            <a:r>
              <a:rPr lang="en-US" sz="4400" spc="-5" dirty="0" smtClean="0">
                <a:latin typeface="Lucida Sans"/>
                <a:cs typeface="Lucida Sans"/>
              </a:rPr>
              <a:t>(), </a:t>
            </a:r>
          </a:p>
          <a:p>
            <a:pPr marL="34925">
              <a:lnSpc>
                <a:spcPct val="100000"/>
              </a:lnSpc>
              <a:spcBef>
                <a:spcPts val="920"/>
              </a:spcBef>
              <a:tabLst>
                <a:tab pos="1848485" algn="l"/>
                <a:tab pos="2842260" algn="l"/>
                <a:tab pos="3527425" algn="l"/>
              </a:tabLst>
            </a:pPr>
            <a:r>
              <a:rPr lang="en-US" sz="4400" spc="-5" dirty="0" smtClean="0">
                <a:latin typeface="Lucida Sans"/>
                <a:cs typeface="Lucida Sans"/>
              </a:rPr>
              <a:t>	</a:t>
            </a:r>
            <a:r>
              <a:rPr lang="en-US" sz="4400" spc="-5" dirty="0" err="1" smtClean="0">
                <a:latin typeface="Lucida Sans"/>
                <a:cs typeface="Lucida Sans"/>
              </a:rPr>
              <a:t>L.end</a:t>
            </a:r>
            <a:r>
              <a:rPr lang="en-US" sz="4400" spc="-5" dirty="0" smtClean="0">
                <a:latin typeface="Lucida Sans"/>
                <a:cs typeface="Lucida Sans"/>
              </a:rPr>
              <a:t>(),</a:t>
            </a:r>
          </a:p>
          <a:p>
            <a:pPr marL="34925">
              <a:lnSpc>
                <a:spcPct val="100000"/>
              </a:lnSpc>
              <a:spcBef>
                <a:spcPts val="920"/>
              </a:spcBef>
              <a:tabLst>
                <a:tab pos="1848485" algn="l"/>
                <a:tab pos="2842260" algn="l"/>
                <a:tab pos="3527425" algn="l"/>
              </a:tabLst>
            </a:pPr>
            <a:r>
              <a:rPr lang="en-US" sz="4400" spc="-5" dirty="0" smtClean="0">
                <a:latin typeface="Lucida Sans"/>
                <a:cs typeface="Lucida Sans"/>
              </a:rPr>
              <a:t>	</a:t>
            </a:r>
            <a:r>
              <a:rPr lang="en-US" sz="4400" spc="-5" dirty="0" err="1" smtClean="0">
                <a:latin typeface="Lucida Sans"/>
                <a:cs typeface="Lucida Sans"/>
              </a:rPr>
              <a:t>V.begin</a:t>
            </a:r>
            <a:r>
              <a:rPr lang="en-US" sz="4400" spc="-5" dirty="0" smtClean="0">
                <a:latin typeface="Lucida Sans"/>
                <a:cs typeface="Lucida Sans"/>
              </a:rPr>
              <a:t>()  );</a:t>
            </a:r>
            <a:endParaRPr sz="44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739900">
              <a:lnSpc>
                <a:spcPct val="100000"/>
              </a:lnSpc>
            </a:pPr>
            <a:r>
              <a:rPr dirty="0"/>
              <a:t>List Example</a:t>
            </a:r>
            <a:r>
              <a:rPr spc="-450" dirty="0"/>
              <a:t> </a:t>
            </a:r>
            <a:r>
              <a:rPr dirty="0"/>
              <a:t>Again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311400"/>
            <a:ext cx="17106900" cy="5620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00580" algn="l"/>
              </a:tabLst>
            </a:pPr>
            <a:r>
              <a:rPr sz="3800" dirty="0">
                <a:latin typeface="Lucida Sans"/>
                <a:cs typeface="Lucida Sans"/>
              </a:rPr>
              <a:t>list&lt;</a:t>
            </a:r>
            <a:r>
              <a:rPr sz="3800" dirty="0" err="1">
                <a:latin typeface="Lucida Sans"/>
                <a:cs typeface="Lucida Sans"/>
              </a:rPr>
              <a:t>int</a:t>
            </a:r>
            <a:r>
              <a:rPr sz="3800" dirty="0" smtClean="0">
                <a:latin typeface="Lucida Sans"/>
                <a:cs typeface="Lucida Sans"/>
              </a:rPr>
              <a:t>&gt;</a:t>
            </a:r>
            <a:r>
              <a:rPr lang="en-US" sz="3800" dirty="0" smtClean="0">
                <a:latin typeface="Lucida Sans"/>
                <a:cs typeface="Lucida Sans"/>
              </a:rPr>
              <a:t> </a:t>
            </a:r>
            <a:r>
              <a:rPr sz="3800" dirty="0" smtClean="0">
                <a:latin typeface="Lucida Sans"/>
                <a:cs typeface="Lucida Sans"/>
              </a:rPr>
              <a:t>L</a:t>
            </a:r>
            <a:r>
              <a:rPr sz="3800" dirty="0">
                <a:latin typeface="Lucida Sans"/>
                <a:cs typeface="Lucida Sans"/>
              </a:rPr>
              <a:t>;</a:t>
            </a:r>
          </a:p>
          <a:p>
            <a:pPr marL="317500" marR="2806065" indent="-305435">
              <a:lnSpc>
                <a:spcPct val="120600"/>
              </a:lnSpc>
              <a:spcBef>
                <a:spcPts val="100"/>
              </a:spcBef>
              <a:tabLst>
                <a:tab pos="1612900" algn="l"/>
                <a:tab pos="2668270" algn="l"/>
                <a:tab pos="4028440" algn="l"/>
              </a:tabLst>
            </a:pPr>
            <a:r>
              <a:rPr sz="3800" dirty="0">
                <a:latin typeface="Lucida Sans"/>
                <a:cs typeface="Lucida Sans"/>
              </a:rPr>
              <a:t>for(int	i=1;	i&lt;=5</a:t>
            </a:r>
            <a:r>
              <a:rPr sz="3800" dirty="0" smtClean="0">
                <a:latin typeface="Lucida Sans"/>
                <a:cs typeface="Lucida Sans"/>
              </a:rPr>
              <a:t>;</a:t>
            </a:r>
            <a:r>
              <a:rPr lang="en-US" sz="3800" dirty="0" smtClean="0">
                <a:latin typeface="Lucida Sans"/>
                <a:cs typeface="Lucida Sans"/>
              </a:rPr>
              <a:t> </a:t>
            </a:r>
            <a:r>
              <a:rPr sz="3800" dirty="0" smtClean="0">
                <a:latin typeface="Lucida Sans"/>
                <a:cs typeface="Lucida Sans"/>
              </a:rPr>
              <a:t>++</a:t>
            </a:r>
            <a:r>
              <a:rPr sz="3800" dirty="0">
                <a:latin typeface="Lucida Sans"/>
                <a:cs typeface="Lucida Sans"/>
              </a:rPr>
              <a:t>i)  </a:t>
            </a:r>
            <a:endParaRPr lang="en-US" sz="3800" dirty="0" smtClean="0">
              <a:latin typeface="Lucida Sans"/>
              <a:cs typeface="Lucida Sans"/>
            </a:endParaRPr>
          </a:p>
          <a:p>
            <a:pPr marL="317500" marR="2806065" indent="-305435">
              <a:lnSpc>
                <a:spcPct val="120600"/>
              </a:lnSpc>
              <a:spcBef>
                <a:spcPts val="100"/>
              </a:spcBef>
              <a:tabLst>
                <a:tab pos="1612900" algn="l"/>
                <a:tab pos="2668270" algn="l"/>
                <a:tab pos="4028440" algn="l"/>
              </a:tabLst>
            </a:pPr>
            <a:r>
              <a:rPr lang="en-US" sz="3800" spc="-5" dirty="0" smtClean="0">
                <a:latin typeface="Lucida Sans"/>
                <a:cs typeface="Lucida Sans"/>
              </a:rPr>
              <a:t>    </a:t>
            </a:r>
            <a:r>
              <a:rPr sz="3800" spc="-5" dirty="0" err="1" smtClean="0">
                <a:latin typeface="Lucida Sans"/>
                <a:cs typeface="Lucida Sans"/>
              </a:rPr>
              <a:t>L.push_back</a:t>
            </a:r>
            <a:r>
              <a:rPr sz="3800" spc="-5" dirty="0" smtClean="0">
                <a:latin typeface="Lucida Sans"/>
                <a:cs typeface="Lucida Sans"/>
              </a:rPr>
              <a:t>(</a:t>
            </a:r>
            <a:r>
              <a:rPr sz="3800" spc="-5" dirty="0" err="1" smtClean="0">
                <a:latin typeface="Lucida Sans"/>
                <a:cs typeface="Lucida Sans"/>
              </a:rPr>
              <a:t>i</a:t>
            </a:r>
            <a:r>
              <a:rPr sz="3800" spc="-5" dirty="0">
                <a:latin typeface="Lucida Sans"/>
                <a:cs typeface="Lucida Sans"/>
              </a:rPr>
              <a:t>);</a:t>
            </a:r>
            <a:endParaRPr sz="3800" dirty="0">
              <a:latin typeface="Lucida Sans"/>
              <a:cs typeface="Lucida Sans"/>
            </a:endParaRPr>
          </a:p>
          <a:p>
            <a:pPr marL="12700" marR="2652395">
              <a:lnSpc>
                <a:spcPct val="120600"/>
              </a:lnSpc>
              <a:spcBef>
                <a:spcPts val="100"/>
              </a:spcBef>
              <a:tabLst>
                <a:tab pos="3886835" algn="l"/>
                <a:tab pos="4778375" algn="l"/>
              </a:tabLst>
            </a:pPr>
            <a:r>
              <a:rPr sz="3800" spc="-5" dirty="0">
                <a:latin typeface="Lucida Sans"/>
                <a:cs typeface="Lucida Sans"/>
              </a:rPr>
              <a:t>//</a:t>
            </a:r>
            <a:r>
              <a:rPr sz="3800" dirty="0">
                <a:latin typeface="Lucida Sans"/>
                <a:cs typeface="Lucida Sans"/>
              </a:rPr>
              <a:t>d</a:t>
            </a:r>
            <a:r>
              <a:rPr sz="3800" spc="-5" dirty="0">
                <a:latin typeface="Lucida Sans"/>
                <a:cs typeface="Lucida Sans"/>
              </a:rPr>
              <a:t>e</a:t>
            </a:r>
            <a:r>
              <a:rPr sz="3800" dirty="0">
                <a:latin typeface="Lucida Sans"/>
                <a:cs typeface="Lucida Sans"/>
              </a:rPr>
              <a:t>l</a:t>
            </a:r>
            <a:r>
              <a:rPr sz="3800" spc="-5" dirty="0">
                <a:latin typeface="Lucida Sans"/>
                <a:cs typeface="Lucida Sans"/>
              </a:rPr>
              <a:t>e</a:t>
            </a:r>
            <a:r>
              <a:rPr sz="3800" dirty="0">
                <a:latin typeface="Lucida Sans"/>
                <a:cs typeface="Lucida Sans"/>
              </a:rPr>
              <a:t>te</a:t>
            </a:r>
            <a:r>
              <a:rPr sz="3800" spc="-5" dirty="0">
                <a:latin typeface="Lucida Sans"/>
                <a:cs typeface="Lucida Sans"/>
              </a:rPr>
              <a:t> </a:t>
            </a:r>
            <a:r>
              <a:rPr sz="3800" dirty="0">
                <a:latin typeface="Lucida Sans"/>
                <a:cs typeface="Lucida Sans"/>
              </a:rPr>
              <a:t>s</a:t>
            </a:r>
            <a:r>
              <a:rPr sz="3800" spc="-5" dirty="0">
                <a:latin typeface="Lucida Sans"/>
                <a:cs typeface="Lucida Sans"/>
              </a:rPr>
              <a:t>e</a:t>
            </a:r>
            <a:r>
              <a:rPr sz="3800" dirty="0">
                <a:latin typeface="Lucida Sans"/>
                <a:cs typeface="Lucida Sans"/>
              </a:rPr>
              <a:t>cond	it</a:t>
            </a:r>
            <a:r>
              <a:rPr sz="3800" spc="-5" dirty="0">
                <a:latin typeface="Lucida Sans"/>
                <a:cs typeface="Lucida Sans"/>
              </a:rPr>
              <a:t>e</a:t>
            </a:r>
            <a:r>
              <a:rPr sz="3800" dirty="0">
                <a:latin typeface="Lucida Sans"/>
                <a:cs typeface="Lucida Sans"/>
              </a:rPr>
              <a:t>m.  </a:t>
            </a:r>
            <a:endParaRPr lang="en-US" sz="3800" dirty="0" smtClean="0">
              <a:latin typeface="Lucida Sans"/>
              <a:cs typeface="Lucida Sans"/>
            </a:endParaRPr>
          </a:p>
          <a:p>
            <a:pPr marL="12700" marR="2652395">
              <a:lnSpc>
                <a:spcPct val="120600"/>
              </a:lnSpc>
              <a:spcBef>
                <a:spcPts val="100"/>
              </a:spcBef>
              <a:tabLst>
                <a:tab pos="3886835" algn="l"/>
                <a:tab pos="4778375" algn="l"/>
              </a:tabLst>
            </a:pPr>
            <a:r>
              <a:rPr sz="3800" spc="-5" dirty="0" err="1" smtClean="0">
                <a:latin typeface="Lucida Sans"/>
                <a:cs typeface="Lucida Sans"/>
              </a:rPr>
              <a:t>L.erase</a:t>
            </a:r>
            <a:r>
              <a:rPr sz="3800" dirty="0">
                <a:latin typeface="Lucida Sans"/>
                <a:cs typeface="Lucida Sans"/>
              </a:rPr>
              <a:t>(</a:t>
            </a:r>
            <a:r>
              <a:rPr sz="3800" spc="5" dirty="0">
                <a:latin typeface="Lucida Sans"/>
                <a:cs typeface="Lucida Sans"/>
              </a:rPr>
              <a:t> </a:t>
            </a:r>
            <a:r>
              <a:rPr sz="3800" spc="-5" dirty="0">
                <a:latin typeface="Lucida Sans"/>
                <a:cs typeface="Lucida Sans"/>
              </a:rPr>
              <a:t>++</a:t>
            </a:r>
            <a:r>
              <a:rPr sz="3800" spc="-5" dirty="0" err="1">
                <a:latin typeface="Lucida Sans"/>
                <a:cs typeface="Lucida Sans"/>
              </a:rPr>
              <a:t>L.beg</a:t>
            </a:r>
            <a:r>
              <a:rPr sz="3800" dirty="0" err="1">
                <a:latin typeface="Lucida Sans"/>
                <a:cs typeface="Lucida Sans"/>
              </a:rPr>
              <a:t>i</a:t>
            </a:r>
            <a:r>
              <a:rPr sz="3800" spc="-5" dirty="0" err="1">
                <a:latin typeface="Lucida Sans"/>
                <a:cs typeface="Lucida Sans"/>
              </a:rPr>
              <a:t>n</a:t>
            </a:r>
            <a:r>
              <a:rPr sz="3800" spc="-5" dirty="0" smtClean="0">
                <a:latin typeface="Lucida Sans"/>
                <a:cs typeface="Lucida Sans"/>
              </a:rPr>
              <a:t>(</a:t>
            </a:r>
            <a:r>
              <a:rPr sz="3800" dirty="0" smtClean="0">
                <a:latin typeface="Lucida Sans"/>
                <a:cs typeface="Lucida Sans"/>
              </a:rPr>
              <a:t>)</a:t>
            </a:r>
            <a:r>
              <a:rPr lang="en-US" sz="3800" dirty="0" smtClean="0">
                <a:latin typeface="Lucida Sans"/>
                <a:cs typeface="Lucida Sans"/>
              </a:rPr>
              <a:t> </a:t>
            </a:r>
            <a:r>
              <a:rPr sz="3800" spc="-5" dirty="0" smtClean="0">
                <a:latin typeface="Lucida Sans"/>
                <a:cs typeface="Lucida Sans"/>
              </a:rPr>
              <a:t>);</a:t>
            </a:r>
            <a:endParaRPr sz="3800" dirty="0">
              <a:latin typeface="Lucida Sans"/>
              <a:cs typeface="Lucida Sans"/>
            </a:endParaRPr>
          </a:p>
          <a:p>
            <a:pPr marL="165100" marR="5080" indent="-153035">
              <a:lnSpc>
                <a:spcPct val="120600"/>
              </a:lnSpc>
              <a:spcBef>
                <a:spcPts val="100"/>
              </a:spcBef>
              <a:tabLst>
                <a:tab pos="3762375" algn="l"/>
                <a:tab pos="6755765" algn="l"/>
              </a:tabLst>
            </a:pPr>
            <a:r>
              <a:rPr sz="3800" spc="-5" dirty="0">
                <a:latin typeface="Lucida Sans"/>
                <a:cs typeface="Lucida Sans"/>
              </a:rPr>
              <a:t>copy(</a:t>
            </a:r>
            <a:r>
              <a:rPr sz="3800" spc="15" dirty="0">
                <a:latin typeface="Lucida Sans"/>
                <a:cs typeface="Lucida Sans"/>
              </a:rPr>
              <a:t> </a:t>
            </a:r>
            <a:r>
              <a:rPr sz="3800" spc="-5" dirty="0" err="1">
                <a:latin typeface="Lucida Sans"/>
                <a:cs typeface="Lucida Sans"/>
              </a:rPr>
              <a:t>L.begin</a:t>
            </a:r>
            <a:r>
              <a:rPr sz="3800" spc="-5" dirty="0" smtClean="0">
                <a:latin typeface="Lucida Sans"/>
                <a:cs typeface="Lucida Sans"/>
              </a:rPr>
              <a:t>()</a:t>
            </a:r>
            <a:r>
              <a:rPr lang="en-US" sz="3800" spc="-5" dirty="0" smtClean="0">
                <a:latin typeface="Lucida Sans"/>
                <a:cs typeface="Lucida Sans"/>
              </a:rPr>
              <a:t>,</a:t>
            </a:r>
            <a:r>
              <a:rPr sz="3800" spc="-5" dirty="0">
                <a:latin typeface="Lucida Sans"/>
                <a:cs typeface="Lucida Sans"/>
              </a:rPr>
              <a:t>	L.end(),  </a:t>
            </a:r>
            <a:endParaRPr lang="en-US" sz="3800" spc="-5" dirty="0" smtClean="0">
              <a:latin typeface="Lucida Sans"/>
              <a:cs typeface="Lucida Sans"/>
            </a:endParaRPr>
          </a:p>
          <a:p>
            <a:pPr marL="165100" marR="5080" indent="-153035">
              <a:lnSpc>
                <a:spcPct val="120600"/>
              </a:lnSpc>
              <a:spcBef>
                <a:spcPts val="100"/>
              </a:spcBef>
              <a:tabLst>
                <a:tab pos="3762375" algn="l"/>
                <a:tab pos="6755765" algn="l"/>
              </a:tabLst>
            </a:pPr>
            <a:r>
              <a:rPr lang="en-US" sz="3800" spc="-5" dirty="0" smtClean="0">
                <a:latin typeface="Lucida Sans"/>
                <a:cs typeface="Lucida Sans"/>
              </a:rPr>
              <a:t>         </a:t>
            </a:r>
            <a:r>
              <a:rPr sz="3800" dirty="0" err="1" smtClean="0">
                <a:latin typeface="Lucida Sans"/>
                <a:cs typeface="Lucida Sans"/>
              </a:rPr>
              <a:t>ostr</a:t>
            </a:r>
            <a:r>
              <a:rPr sz="3800" spc="-5" dirty="0" err="1" smtClean="0">
                <a:latin typeface="Lucida Sans"/>
                <a:cs typeface="Lucida Sans"/>
              </a:rPr>
              <a:t>ea</a:t>
            </a:r>
            <a:r>
              <a:rPr sz="3800" dirty="0" err="1" smtClean="0">
                <a:latin typeface="Lucida Sans"/>
                <a:cs typeface="Lucida Sans"/>
              </a:rPr>
              <a:t>m_it</a:t>
            </a:r>
            <a:r>
              <a:rPr sz="3800" spc="-5" dirty="0" err="1" smtClean="0">
                <a:latin typeface="Lucida Sans"/>
                <a:cs typeface="Lucida Sans"/>
              </a:rPr>
              <a:t>e</a:t>
            </a:r>
            <a:r>
              <a:rPr sz="3800" dirty="0" err="1" smtClean="0">
                <a:latin typeface="Lucida Sans"/>
                <a:cs typeface="Lucida Sans"/>
              </a:rPr>
              <a:t>r</a:t>
            </a:r>
            <a:r>
              <a:rPr sz="3800" spc="-5" dirty="0" err="1" smtClean="0">
                <a:latin typeface="Lucida Sans"/>
                <a:cs typeface="Lucida Sans"/>
              </a:rPr>
              <a:t>a</a:t>
            </a:r>
            <a:r>
              <a:rPr sz="3800" dirty="0" err="1" smtClean="0">
                <a:latin typeface="Lucida Sans"/>
                <a:cs typeface="Lucida Sans"/>
              </a:rPr>
              <a:t>tor</a:t>
            </a:r>
            <a:r>
              <a:rPr sz="3800" dirty="0" smtClean="0">
                <a:latin typeface="Lucida Sans"/>
                <a:cs typeface="Lucida Sans"/>
              </a:rPr>
              <a:t>&lt;</a:t>
            </a:r>
            <a:r>
              <a:rPr sz="3800" dirty="0" err="1" smtClean="0">
                <a:latin typeface="Lucida Sans"/>
                <a:cs typeface="Lucida Sans"/>
              </a:rPr>
              <a:t>int</a:t>
            </a:r>
            <a:r>
              <a:rPr sz="3800" dirty="0">
                <a:latin typeface="Lucida Sans"/>
                <a:cs typeface="Lucida Sans"/>
              </a:rPr>
              <a:t>&gt;(cout,	</a:t>
            </a:r>
            <a:r>
              <a:rPr lang="en-US" sz="3800" spc="-5" dirty="0" smtClean="0">
                <a:latin typeface="Lucida Sans"/>
                <a:cs typeface="Lucida Sans"/>
              </a:rPr>
              <a:t>“,”</a:t>
            </a:r>
            <a:r>
              <a:rPr sz="3800" dirty="0" smtClean="0">
                <a:latin typeface="Lucida Sans"/>
                <a:cs typeface="Lucida Sans"/>
              </a:rPr>
              <a:t>));</a:t>
            </a:r>
            <a:endParaRPr sz="38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2277110" algn="l"/>
              </a:tabLst>
            </a:pPr>
            <a:r>
              <a:rPr sz="3800" spc="-5" dirty="0">
                <a:latin typeface="Lucida Sans"/>
                <a:cs typeface="Lucida Sans"/>
              </a:rPr>
              <a:t>//</a:t>
            </a:r>
            <a:r>
              <a:rPr sz="3800" spc="10" dirty="0">
                <a:latin typeface="Lucida Sans"/>
                <a:cs typeface="Lucida Sans"/>
              </a:rPr>
              <a:t> </a:t>
            </a:r>
            <a:r>
              <a:rPr sz="3800" spc="-5" dirty="0">
                <a:latin typeface="Lucida Sans"/>
                <a:cs typeface="Lucida Sans"/>
              </a:rPr>
              <a:t>Prints:	</a:t>
            </a:r>
            <a:r>
              <a:rPr sz="3800" dirty="0" smtClean="0">
                <a:latin typeface="Lucida Sans"/>
                <a:cs typeface="Lucida Sans"/>
              </a:rPr>
              <a:t>1,2,3,5</a:t>
            </a:r>
            <a:endParaRPr sz="38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708400">
              <a:lnSpc>
                <a:spcPct val="100000"/>
              </a:lnSpc>
            </a:pPr>
            <a:r>
              <a:rPr spc="-345" dirty="0"/>
              <a:t>T</a:t>
            </a:r>
            <a:r>
              <a:rPr dirty="0"/>
              <a:t>ypde</a:t>
            </a:r>
            <a:r>
              <a:rPr spc="-5" dirty="0"/>
              <a:t>f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273300"/>
            <a:ext cx="10621010" cy="505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960" indent="-302260">
              <a:lnSpc>
                <a:spcPct val="100000"/>
              </a:lnSpc>
              <a:buChar char="•"/>
              <a:tabLst>
                <a:tab pos="314960" algn="l"/>
                <a:tab pos="2461260" algn="l"/>
                <a:tab pos="2997835" algn="l"/>
                <a:tab pos="4044315" algn="l"/>
                <a:tab pos="5090795" algn="l"/>
              </a:tabLst>
            </a:pPr>
            <a:r>
              <a:rPr sz="3800" dirty="0">
                <a:latin typeface="Arial"/>
                <a:cs typeface="Arial"/>
              </a:rPr>
              <a:t>Annoying	</a:t>
            </a:r>
            <a:r>
              <a:rPr sz="3800" spc="-5" dirty="0">
                <a:latin typeface="Arial"/>
                <a:cs typeface="Arial"/>
              </a:rPr>
              <a:t>to	type	</a:t>
            </a:r>
            <a:r>
              <a:rPr sz="3800" dirty="0">
                <a:latin typeface="Arial"/>
                <a:cs typeface="Arial"/>
              </a:rPr>
              <a:t>long	names</a:t>
            </a:r>
          </a:p>
          <a:p>
            <a:pPr marL="469900">
              <a:lnSpc>
                <a:spcPct val="100000"/>
              </a:lnSpc>
              <a:spcBef>
                <a:spcPts val="940"/>
              </a:spcBef>
              <a:tabLst>
                <a:tab pos="3420110" algn="l"/>
                <a:tab pos="7004050" algn="l"/>
                <a:tab pos="7414259" algn="l"/>
              </a:tabLst>
            </a:pPr>
            <a:r>
              <a:rPr sz="3400" dirty="0">
                <a:latin typeface="Arial"/>
                <a:cs typeface="Arial"/>
              </a:rPr>
              <a:t>–</a:t>
            </a:r>
            <a:r>
              <a:rPr sz="3400" spc="-555" dirty="0">
                <a:latin typeface="Arial"/>
                <a:cs typeface="Arial"/>
              </a:rPr>
              <a:t> </a:t>
            </a:r>
            <a:r>
              <a:rPr sz="3400" spc="-5" dirty="0">
                <a:latin typeface="Lucida Sans"/>
                <a:cs typeface="Lucida Sans"/>
              </a:rPr>
              <a:t>map&lt;Name,	list&lt;PhoneNum&gt;	</a:t>
            </a:r>
            <a:r>
              <a:rPr sz="3400" dirty="0">
                <a:latin typeface="Lucida Sans"/>
                <a:cs typeface="Lucida Sans"/>
              </a:rPr>
              <a:t>&gt;	phonebook;</a:t>
            </a:r>
          </a:p>
          <a:p>
            <a:pPr marL="469900">
              <a:lnSpc>
                <a:spcPct val="100000"/>
              </a:lnSpc>
              <a:spcBef>
                <a:spcPts val="820"/>
              </a:spcBef>
              <a:tabLst>
                <a:tab pos="3420110" algn="l"/>
                <a:tab pos="7004050" algn="l"/>
                <a:tab pos="9232900" algn="l"/>
              </a:tabLst>
            </a:pPr>
            <a:r>
              <a:rPr sz="3400" dirty="0">
                <a:latin typeface="Arial"/>
                <a:cs typeface="Arial"/>
              </a:rPr>
              <a:t>–</a:t>
            </a:r>
            <a:r>
              <a:rPr sz="3400" spc="-555" dirty="0">
                <a:latin typeface="Arial"/>
                <a:cs typeface="Arial"/>
              </a:rPr>
              <a:t> </a:t>
            </a:r>
            <a:r>
              <a:rPr sz="3400" spc="-5" dirty="0">
                <a:latin typeface="Lucida Sans"/>
                <a:cs typeface="Lucida Sans"/>
              </a:rPr>
              <a:t>map&lt;Name,	list&lt;PhoneNum&gt;	&gt;::iterator	finger;</a:t>
            </a:r>
            <a:endParaRPr sz="3400" dirty="0">
              <a:latin typeface="Lucida Sans"/>
              <a:cs typeface="Lucida Sans"/>
            </a:endParaRPr>
          </a:p>
          <a:p>
            <a:pPr marL="314960" indent="-302260">
              <a:lnSpc>
                <a:spcPct val="100000"/>
              </a:lnSpc>
              <a:spcBef>
                <a:spcPts val="660"/>
              </a:spcBef>
              <a:buChar char="•"/>
              <a:tabLst>
                <a:tab pos="314960" algn="l"/>
                <a:tab pos="3130550" algn="l"/>
              </a:tabLst>
            </a:pPr>
            <a:r>
              <a:rPr sz="3800" spc="-5" dirty="0">
                <a:latin typeface="Arial"/>
                <a:cs typeface="Arial"/>
              </a:rPr>
              <a:t>Simplify</a:t>
            </a:r>
            <a:r>
              <a:rPr sz="3800" spc="2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with	typedef</a:t>
            </a:r>
            <a:endParaRPr sz="3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2466340" algn="l"/>
                <a:tab pos="3089910" algn="l"/>
                <a:tab pos="9198610" algn="l"/>
              </a:tabLst>
            </a:pPr>
            <a:r>
              <a:rPr sz="3400" dirty="0">
                <a:latin typeface="Arial"/>
                <a:cs typeface="Arial"/>
              </a:rPr>
              <a:t>–</a:t>
            </a:r>
            <a:r>
              <a:rPr sz="3400" spc="-560" dirty="0">
                <a:latin typeface="Arial"/>
                <a:cs typeface="Arial"/>
              </a:rPr>
              <a:t> </a:t>
            </a:r>
            <a:r>
              <a:rPr sz="3400" dirty="0">
                <a:latin typeface="Lucida Sans"/>
                <a:cs typeface="Lucida Sans"/>
              </a:rPr>
              <a:t>typedef	</a:t>
            </a:r>
            <a:r>
              <a:rPr sz="3400" spc="-5" dirty="0">
                <a:latin typeface="Lucida Sans"/>
                <a:cs typeface="Lucida Sans"/>
              </a:rPr>
              <a:t>PB	map&lt;</a:t>
            </a:r>
            <a:r>
              <a:rPr sz="3400" spc="-5" dirty="0" err="1">
                <a:latin typeface="Lucida Sans"/>
                <a:cs typeface="Lucida Sans"/>
              </a:rPr>
              <a:t>Name,list</a:t>
            </a:r>
            <a:r>
              <a:rPr sz="3400" spc="-5" dirty="0">
                <a:latin typeface="Lucida Sans"/>
                <a:cs typeface="Lucida Sans"/>
              </a:rPr>
              <a:t>&lt;</a:t>
            </a:r>
            <a:r>
              <a:rPr sz="3400" spc="-5" dirty="0" err="1">
                <a:latin typeface="Lucida Sans"/>
                <a:cs typeface="Lucida Sans"/>
              </a:rPr>
              <a:t>PhoneNum</a:t>
            </a:r>
            <a:r>
              <a:rPr sz="3400" spc="-5" dirty="0" smtClean="0">
                <a:latin typeface="Lucida Sans"/>
                <a:cs typeface="Lucida Sans"/>
              </a:rPr>
              <a:t>&gt;</a:t>
            </a:r>
            <a:r>
              <a:rPr lang="en-US" sz="3400" spc="-5" dirty="0" smtClean="0">
                <a:latin typeface="Lucida Sans"/>
                <a:cs typeface="Lucida Sans"/>
              </a:rPr>
              <a:t> </a:t>
            </a:r>
            <a:r>
              <a:rPr sz="3400" dirty="0" smtClean="0">
                <a:latin typeface="Lucida Sans"/>
                <a:cs typeface="Lucida Sans"/>
              </a:rPr>
              <a:t>&gt;;</a:t>
            </a:r>
            <a:endParaRPr sz="3400" dirty="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820"/>
              </a:spcBef>
            </a:pPr>
            <a:r>
              <a:rPr sz="3400" dirty="0">
                <a:latin typeface="Arial"/>
                <a:cs typeface="Arial"/>
              </a:rPr>
              <a:t>– </a:t>
            </a:r>
            <a:r>
              <a:rPr sz="3400" spc="-5" dirty="0">
                <a:latin typeface="Lucida Sans"/>
                <a:cs typeface="Lucida Sans"/>
              </a:rPr>
              <a:t>PB</a:t>
            </a:r>
            <a:r>
              <a:rPr sz="3400" spc="-610" dirty="0">
                <a:latin typeface="Lucida Sans"/>
                <a:cs typeface="Lucida Sans"/>
              </a:rPr>
              <a:t> </a:t>
            </a:r>
            <a:r>
              <a:rPr sz="3400" spc="-5" dirty="0">
                <a:latin typeface="Lucida Sans"/>
                <a:cs typeface="Lucida Sans"/>
              </a:rPr>
              <a:t>phonebook;</a:t>
            </a:r>
            <a:endParaRPr sz="3400" dirty="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820"/>
              </a:spcBef>
              <a:tabLst>
                <a:tab pos="3201670" algn="l"/>
              </a:tabLst>
            </a:pPr>
            <a:r>
              <a:rPr sz="3400" dirty="0">
                <a:latin typeface="Arial"/>
                <a:cs typeface="Arial"/>
              </a:rPr>
              <a:t>–</a:t>
            </a:r>
            <a:r>
              <a:rPr sz="3400" spc="-550" dirty="0">
                <a:latin typeface="Arial"/>
                <a:cs typeface="Arial"/>
              </a:rPr>
              <a:t> </a:t>
            </a:r>
            <a:r>
              <a:rPr sz="3400" spc="-5" dirty="0">
                <a:latin typeface="Lucida Sans"/>
                <a:cs typeface="Lucida Sans"/>
              </a:rPr>
              <a:t>PB::iterator	finger;</a:t>
            </a:r>
            <a:endParaRPr sz="3400" dirty="0">
              <a:latin typeface="Lucida Sans"/>
              <a:cs typeface="Lucida Sans"/>
            </a:endParaRPr>
          </a:p>
          <a:p>
            <a:pPr marL="314960" indent="-302260">
              <a:lnSpc>
                <a:spcPct val="100000"/>
              </a:lnSpc>
              <a:spcBef>
                <a:spcPts val="645"/>
              </a:spcBef>
              <a:buChar char="•"/>
              <a:tabLst>
                <a:tab pos="314960" algn="l"/>
                <a:tab pos="2058035" algn="l"/>
                <a:tab pos="3775710" algn="l"/>
              </a:tabLst>
            </a:pPr>
            <a:r>
              <a:rPr sz="3800" dirty="0">
                <a:latin typeface="Arial"/>
                <a:cs typeface="Arial"/>
              </a:rPr>
              <a:t>Easy</a:t>
            </a:r>
            <a:r>
              <a:rPr sz="3800" spc="-5" dirty="0">
                <a:latin typeface="Arial"/>
                <a:cs typeface="Arial"/>
              </a:rPr>
              <a:t> to	</a:t>
            </a:r>
            <a:r>
              <a:rPr sz="3800" dirty="0">
                <a:latin typeface="Arial"/>
                <a:cs typeface="Arial"/>
              </a:rPr>
              <a:t>change	</a:t>
            </a:r>
            <a:r>
              <a:rPr sz="3800" spc="-5" dirty="0">
                <a:latin typeface="Arial"/>
                <a:cs typeface="Arial"/>
              </a:rPr>
              <a:t>implementation.</a:t>
            </a:r>
            <a:endParaRPr sz="3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307340"/>
            <a:ext cx="10791825" cy="180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0" marR="5080" indent="-3467100">
              <a:lnSpc>
                <a:spcPts val="7100"/>
              </a:lnSpc>
              <a:tabLst>
                <a:tab pos="2244090" algn="l"/>
                <a:tab pos="5657850" algn="l"/>
                <a:tab pos="9334500" algn="l"/>
              </a:tabLst>
            </a:pPr>
            <a:r>
              <a:rPr dirty="0"/>
              <a:t>Using	your</a:t>
            </a:r>
            <a:r>
              <a:rPr spc="-5" dirty="0"/>
              <a:t> </a:t>
            </a:r>
            <a:r>
              <a:rPr dirty="0"/>
              <a:t>own	classes</a:t>
            </a:r>
            <a:r>
              <a:rPr spc="-5" dirty="0"/>
              <a:t> </a:t>
            </a:r>
            <a:r>
              <a:rPr dirty="0"/>
              <a:t>in	S</a:t>
            </a:r>
            <a:r>
              <a:rPr spc="-5" dirty="0"/>
              <a:t>T</a:t>
            </a:r>
            <a:r>
              <a:rPr dirty="0"/>
              <a:t>L  </a:t>
            </a:r>
            <a:r>
              <a:rPr spc="-5" dirty="0"/>
              <a:t>Containers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263597"/>
            <a:ext cx="8844915" cy="530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</a:tabLst>
            </a:pPr>
            <a:r>
              <a:rPr sz="4400" dirty="0">
                <a:latin typeface="Arial"/>
                <a:cs typeface="Arial"/>
              </a:rPr>
              <a:t>Might</a:t>
            </a:r>
            <a:r>
              <a:rPr sz="4400" spc="-10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need:</a:t>
            </a:r>
          </a:p>
          <a:p>
            <a:pPr marL="469900">
              <a:lnSpc>
                <a:spcPct val="100000"/>
              </a:lnSpc>
              <a:spcBef>
                <a:spcPts val="495"/>
              </a:spcBef>
              <a:tabLst>
                <a:tab pos="5694680" algn="l"/>
              </a:tabLst>
            </a:pPr>
            <a:r>
              <a:rPr sz="5700" spc="22" baseline="2192" dirty="0">
                <a:latin typeface="Arial"/>
                <a:cs typeface="Arial"/>
              </a:rPr>
              <a:t>–</a:t>
            </a:r>
            <a:r>
              <a:rPr sz="3800" spc="15" dirty="0">
                <a:latin typeface="Arial"/>
                <a:cs typeface="Arial"/>
              </a:rPr>
              <a:t>Assignment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5" dirty="0">
                <a:latin typeface="Arial"/>
                <a:cs typeface="Arial"/>
              </a:rPr>
              <a:t>Operator,	</a:t>
            </a:r>
            <a:r>
              <a:rPr sz="3800" spc="-5" dirty="0">
                <a:latin typeface="Lucida Sans"/>
                <a:cs typeface="Lucida Sans"/>
              </a:rPr>
              <a:t>operator=()</a:t>
            </a:r>
            <a:endParaRPr sz="3800" dirty="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3800" spc="20" dirty="0">
                <a:latin typeface="Arial"/>
                <a:cs typeface="Arial"/>
              </a:rPr>
              <a:t>–Default</a:t>
            </a:r>
            <a:r>
              <a:rPr sz="3800" spc="-6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Constructor</a:t>
            </a:r>
            <a:endParaRPr sz="3800" dirty="0">
              <a:latin typeface="Arial"/>
              <a:cs typeface="Arial"/>
            </a:endParaRPr>
          </a:p>
          <a:p>
            <a:pPr marL="353060" indent="-340360">
              <a:lnSpc>
                <a:spcPct val="100000"/>
              </a:lnSpc>
              <a:spcBef>
                <a:spcPts val="640"/>
              </a:spcBef>
              <a:buChar char="•"/>
              <a:tabLst>
                <a:tab pos="353060" algn="l"/>
                <a:tab pos="3054350" algn="l"/>
              </a:tabLst>
            </a:pPr>
            <a:r>
              <a:rPr sz="4400" spc="-5" dirty="0">
                <a:latin typeface="Arial"/>
                <a:cs typeface="Arial"/>
              </a:rPr>
              <a:t>For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sorted	types, </a:t>
            </a:r>
            <a:r>
              <a:rPr sz="4400" dirty="0">
                <a:latin typeface="Arial"/>
                <a:cs typeface="Arial"/>
              </a:rPr>
              <a:t>like</a:t>
            </a:r>
            <a:r>
              <a:rPr sz="4400" spc="-80" dirty="0">
                <a:latin typeface="Arial"/>
                <a:cs typeface="Arial"/>
              </a:rPr>
              <a:t> </a:t>
            </a:r>
            <a:r>
              <a:rPr sz="4400" dirty="0">
                <a:latin typeface="Lucida Sans"/>
                <a:cs typeface="Lucida Sans"/>
              </a:rPr>
              <a:t>map&lt;&gt;</a:t>
            </a:r>
          </a:p>
          <a:p>
            <a:pPr marL="469900">
              <a:lnSpc>
                <a:spcPct val="100000"/>
              </a:lnSpc>
              <a:spcBef>
                <a:spcPts val="520"/>
              </a:spcBef>
              <a:tabLst>
                <a:tab pos="2047239" algn="l"/>
                <a:tab pos="4139565" algn="l"/>
              </a:tabLst>
            </a:pPr>
            <a:r>
              <a:rPr sz="5700" spc="44" baseline="2923" dirty="0">
                <a:latin typeface="Arial"/>
                <a:cs typeface="Arial"/>
              </a:rPr>
              <a:t>–</a:t>
            </a:r>
            <a:r>
              <a:rPr sz="3800" spc="30" dirty="0">
                <a:latin typeface="Arial"/>
                <a:cs typeface="Arial"/>
              </a:rPr>
              <a:t>Need	</a:t>
            </a:r>
            <a:r>
              <a:rPr sz="3800" spc="-5" dirty="0">
                <a:latin typeface="Arial"/>
                <a:cs typeface="Arial"/>
              </a:rPr>
              <a:t>less-than	operator:</a:t>
            </a:r>
            <a:r>
              <a:rPr sz="3800" spc="-20" dirty="0">
                <a:latin typeface="Arial"/>
                <a:cs typeface="Arial"/>
              </a:rPr>
              <a:t> </a:t>
            </a:r>
            <a:r>
              <a:rPr sz="3800" spc="-5" dirty="0">
                <a:latin typeface="Lucida Sans"/>
                <a:cs typeface="Lucida Sans"/>
              </a:rPr>
              <a:t>operator&lt;()</a:t>
            </a:r>
            <a:endParaRPr sz="3800" dirty="0">
              <a:latin typeface="Lucida Sans"/>
              <a:cs typeface="Lucida Sans"/>
            </a:endParaRPr>
          </a:p>
          <a:p>
            <a:pPr marL="1153160" lvl="1" indent="-226060">
              <a:lnSpc>
                <a:spcPct val="100000"/>
              </a:lnSpc>
              <a:spcBef>
                <a:spcPts val="165"/>
              </a:spcBef>
              <a:buChar char="•"/>
              <a:tabLst>
                <a:tab pos="1153160" algn="l"/>
              </a:tabLst>
            </a:pPr>
            <a:r>
              <a:rPr sz="3400" dirty="0">
                <a:latin typeface="Arial"/>
                <a:cs typeface="Arial"/>
              </a:rPr>
              <a:t>Some </a:t>
            </a:r>
            <a:r>
              <a:rPr sz="3400" spc="-5" dirty="0">
                <a:latin typeface="Arial"/>
                <a:cs typeface="Arial"/>
              </a:rPr>
              <a:t>types </a:t>
            </a:r>
            <a:r>
              <a:rPr sz="3400" dirty="0">
                <a:latin typeface="Arial"/>
                <a:cs typeface="Arial"/>
              </a:rPr>
              <a:t>have </a:t>
            </a:r>
            <a:r>
              <a:rPr sz="3400" spc="-5" dirty="0">
                <a:latin typeface="Arial"/>
                <a:cs typeface="Arial"/>
              </a:rPr>
              <a:t>this </a:t>
            </a:r>
            <a:r>
              <a:rPr sz="3400" dirty="0">
                <a:latin typeface="Arial"/>
                <a:cs typeface="Arial"/>
              </a:rPr>
              <a:t>by</a:t>
            </a:r>
            <a:r>
              <a:rPr sz="3400" spc="-4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default:</a:t>
            </a:r>
            <a:endParaRPr sz="3400" dirty="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140"/>
              </a:spcBef>
            </a:pPr>
            <a:r>
              <a:rPr sz="2800" spc="40" dirty="0">
                <a:latin typeface="Arial"/>
                <a:cs typeface="Arial"/>
              </a:rPr>
              <a:t>–int, </a:t>
            </a:r>
            <a:r>
              <a:rPr sz="2800" spc="-35" dirty="0">
                <a:latin typeface="Arial"/>
                <a:cs typeface="Arial"/>
              </a:rPr>
              <a:t>char,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string</a:t>
            </a:r>
          </a:p>
          <a:p>
            <a:pPr marL="1153160" lvl="1" indent="-226060">
              <a:lnSpc>
                <a:spcPct val="100000"/>
              </a:lnSpc>
              <a:spcBef>
                <a:spcPts val="290"/>
              </a:spcBef>
              <a:buChar char="•"/>
              <a:tabLst>
                <a:tab pos="1153160" algn="l"/>
              </a:tabLst>
            </a:pPr>
            <a:r>
              <a:rPr sz="3400" dirty="0">
                <a:latin typeface="Arial"/>
                <a:cs typeface="Arial"/>
              </a:rPr>
              <a:t>Some do</a:t>
            </a:r>
            <a:r>
              <a:rPr sz="3400" spc="-8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not:</a:t>
            </a:r>
            <a:endParaRPr sz="3400" dirty="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130"/>
              </a:spcBef>
            </a:pPr>
            <a:r>
              <a:rPr sz="2800" spc="40" dirty="0">
                <a:latin typeface="Arial"/>
                <a:cs typeface="Arial"/>
              </a:rPr>
              <a:t>–char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*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698500"/>
            <a:ext cx="1073404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4379" algn="l"/>
              </a:tabLst>
            </a:pPr>
            <a:r>
              <a:rPr dirty="0"/>
              <a:t>Example	of </a:t>
            </a:r>
            <a:r>
              <a:rPr spc="-5" dirty="0"/>
              <a:t>User-Defined</a:t>
            </a:r>
            <a:r>
              <a:rPr spc="-150" dirty="0"/>
              <a:t> </a:t>
            </a:r>
            <a:r>
              <a:rPr spc="-90" dirty="0"/>
              <a:t>Type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97000" y="2590800"/>
            <a:ext cx="4500335" cy="4364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24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struct point</a:t>
            </a:r>
          </a:p>
          <a:p>
            <a:pPr>
              <a:lnSpc>
                <a:spcPts val="424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424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float x;</a:t>
            </a:r>
          </a:p>
          <a:p>
            <a:pPr>
              <a:lnSpc>
                <a:spcPts val="424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float y;</a:t>
            </a:r>
          </a:p>
          <a:p>
            <a:pPr>
              <a:lnSpc>
                <a:spcPts val="424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424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vector&lt;point&gt; points;</a:t>
            </a:r>
          </a:p>
          <a:p>
            <a:pPr>
              <a:lnSpc>
                <a:spcPts val="424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point p; 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p.x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=1; 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p.y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=1;</a:t>
            </a:r>
          </a:p>
          <a:p>
            <a:pPr>
              <a:lnSpc>
                <a:spcPts val="4240"/>
              </a:lnSpc>
            </a:pP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points.push_back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(1);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62000"/>
            <a:ext cx="12306300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50085" algn="l"/>
              </a:tabLst>
            </a:pPr>
            <a:r>
              <a:rPr lang="en-US" sz="8200" dirty="0" smtClean="0">
                <a:latin typeface="Gill Sans MT"/>
                <a:cs typeface="Gill Sans MT"/>
              </a:rPr>
              <a:t>The default constructor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406" y="4905463"/>
            <a:ext cx="3751300" cy="317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6363" y="5011420"/>
            <a:ext cx="3395979" cy="2819400"/>
          </a:xfrm>
          <a:prstGeom prst="rect">
            <a:avLst/>
          </a:prstGeom>
          <a:solidFill>
            <a:srgbClr val="A8D6FF"/>
          </a:solidFill>
        </p:spPr>
        <p:txBody>
          <a:bodyPr vert="horz" wrap="square" lIns="0" tIns="1320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40"/>
              </a:spcBef>
              <a:tabLst>
                <a:tab pos="1675764" algn="l"/>
                <a:tab pos="2132965" algn="l"/>
              </a:tabLst>
            </a:pP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struct	</a:t>
            </a:r>
            <a:r>
              <a:rPr sz="3000" dirty="0">
                <a:latin typeface="Courier New"/>
                <a:cs typeface="Courier New"/>
              </a:rPr>
              <a:t>Y	{</a:t>
            </a:r>
          </a:p>
          <a:p>
            <a:pPr marL="989965" marR="339725">
              <a:lnSpc>
                <a:spcPct val="113900"/>
              </a:lnSpc>
              <a:tabLst>
                <a:tab pos="1904364" algn="l"/>
                <a:tab pos="2361565" algn="l"/>
              </a:tabLst>
            </a:pP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float	</a:t>
            </a:r>
            <a:r>
              <a:rPr sz="3000" spc="-5" dirty="0">
                <a:latin typeface="Courier New"/>
                <a:cs typeface="Courier New"/>
              </a:rPr>
              <a:t>f;  </a:t>
            </a: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int	</a:t>
            </a:r>
            <a:r>
              <a:rPr sz="3000" spc="-5" dirty="0">
                <a:latin typeface="Courier New"/>
                <a:cs typeface="Courier New"/>
              </a:rPr>
              <a:t>i;  </a:t>
            </a:r>
            <a:r>
              <a:rPr sz="3000" dirty="0">
                <a:latin typeface="Courier New"/>
                <a:cs typeface="Courier New"/>
              </a:rPr>
              <a:t>Y(</a:t>
            </a: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int	</a:t>
            </a:r>
            <a:r>
              <a:rPr sz="3000" spc="-5" dirty="0">
                <a:latin typeface="Courier New"/>
                <a:cs typeface="Courier New"/>
              </a:rPr>
              <a:t>a);</a:t>
            </a:r>
            <a:endParaRPr sz="3000" dirty="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  <a:spcBef>
                <a:spcPts val="500"/>
              </a:spcBef>
            </a:pPr>
            <a:r>
              <a:rPr sz="3000" spc="-5" dirty="0">
                <a:latin typeface="Courier New"/>
                <a:cs typeface="Courier New"/>
              </a:rPr>
              <a:t>};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5000" y="2819400"/>
            <a:ext cx="1165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4400" dirty="0" smtClean="0">
                <a:latin typeface="Gill Sans MT"/>
                <a:ea typeface="黑体" pitchFamily="49" charset="-122"/>
              </a:rPr>
              <a:t>   A </a:t>
            </a:r>
            <a:r>
              <a:rPr lang="en-US" altLang="zh-CN" sz="4400" i="1" dirty="0" smtClean="0">
                <a:latin typeface="Gill Sans MT"/>
                <a:ea typeface="黑体" pitchFamily="49" charset="-122"/>
              </a:rPr>
              <a:t>default constructor  </a:t>
            </a:r>
            <a:r>
              <a:rPr lang="en-US" altLang="zh-CN" sz="4400" dirty="0" smtClean="0">
                <a:latin typeface="Gill Sans MT"/>
                <a:ea typeface="黑体" pitchFamily="49" charset="-122"/>
              </a:rPr>
              <a:t>is one that can    	be called with no arguments </a:t>
            </a:r>
            <a:endParaRPr lang="zh-CN" altLang="en-US" sz="4400" dirty="0">
              <a:latin typeface="Gill Sans MT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698500"/>
            <a:ext cx="1073404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4379" algn="l"/>
              </a:tabLst>
            </a:pPr>
            <a:r>
              <a:rPr dirty="0"/>
              <a:t>Example	of </a:t>
            </a:r>
            <a:r>
              <a:rPr spc="-5" dirty="0"/>
              <a:t>User-Defined</a:t>
            </a:r>
            <a:r>
              <a:rPr spc="-150" dirty="0"/>
              <a:t> </a:t>
            </a:r>
            <a:r>
              <a:rPr spc="-90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273300"/>
            <a:ext cx="821563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960" indent="-302260">
              <a:lnSpc>
                <a:spcPct val="100000"/>
              </a:lnSpc>
              <a:buChar char="•"/>
              <a:tabLst>
                <a:tab pos="314960" algn="l"/>
                <a:tab pos="1870710" algn="l"/>
              </a:tabLst>
            </a:pPr>
            <a:r>
              <a:rPr sz="3800" spc="-5" dirty="0">
                <a:latin typeface="Arial"/>
                <a:cs typeface="Arial"/>
              </a:rPr>
              <a:t>Sorted	container </a:t>
            </a:r>
            <a:r>
              <a:rPr sz="3800" dirty="0">
                <a:latin typeface="Arial"/>
                <a:cs typeface="Arial"/>
              </a:rPr>
              <a:t>needs sort</a:t>
            </a:r>
            <a:r>
              <a:rPr sz="3800" spc="-3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function</a:t>
            </a:r>
            <a:r>
              <a:rPr sz="3800" spc="-5" dirty="0" smtClean="0">
                <a:latin typeface="Arial"/>
                <a:cs typeface="Arial"/>
              </a:rPr>
              <a:t>.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0300" y="3200400"/>
            <a:ext cx="87249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40"/>
              </a:lnSpc>
            </a:pP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full_name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ts val="424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char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first;</a:t>
            </a:r>
          </a:p>
          <a:p>
            <a:pPr>
              <a:lnSpc>
                <a:spcPts val="424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char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last;</a:t>
            </a:r>
          </a:p>
          <a:p>
            <a:pPr>
              <a:lnSpc>
                <a:spcPts val="424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bool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operator&lt;(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full_name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a)</a:t>
            </a:r>
          </a:p>
          <a:p>
            <a:pPr>
              <a:lnSpc>
                <a:spcPts val="424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{  </a:t>
            </a:r>
          </a:p>
          <a:p>
            <a:pPr>
              <a:lnSpc>
                <a:spcPts val="424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return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(first,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a.first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&lt; 0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>
              <a:lnSpc>
                <a:spcPts val="424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 </a:t>
            </a:r>
          </a:p>
          <a:p>
            <a:pPr>
              <a:lnSpc>
                <a:spcPts val="424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4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map&lt;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full_name,int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phonebook;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44800">
              <a:lnSpc>
                <a:spcPct val="100000"/>
              </a:lnSpc>
            </a:pPr>
            <a:r>
              <a:rPr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263597"/>
            <a:ext cx="11109325" cy="521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  <a:tab pos="2713355" algn="l"/>
                <a:tab pos="5602605" algn="l"/>
              </a:tabLst>
            </a:pPr>
            <a:r>
              <a:rPr sz="4400" dirty="0">
                <a:latin typeface="Arial"/>
                <a:cs typeface="Arial"/>
              </a:rPr>
              <a:t>Personal	experience	1:</a:t>
            </a:r>
            <a:endParaRPr sz="4400">
              <a:latin typeface="Arial"/>
              <a:cs typeface="Arial"/>
            </a:endParaRPr>
          </a:p>
          <a:p>
            <a:pPr marL="759460" marR="5080" indent="-289560">
              <a:lnSpc>
                <a:spcPts val="3900"/>
              </a:lnSpc>
              <a:spcBef>
                <a:spcPts val="875"/>
              </a:spcBef>
              <a:tabLst>
                <a:tab pos="2958465" algn="l"/>
                <a:tab pos="5166995" algn="l"/>
                <a:tab pos="7259320" algn="l"/>
                <a:tab pos="9861550" algn="l"/>
              </a:tabLst>
            </a:pPr>
            <a:r>
              <a:rPr sz="3800" spc="165" dirty="0">
                <a:latin typeface="Arial"/>
                <a:cs typeface="Arial"/>
              </a:rPr>
              <a:t>–</a:t>
            </a:r>
            <a:r>
              <a:rPr sz="3800" dirty="0">
                <a:latin typeface="Arial"/>
                <a:cs typeface="Arial"/>
              </a:rPr>
              <a:t>S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L</a:t>
            </a:r>
            <a:r>
              <a:rPr sz="3800" spc="-14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implemen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ion	was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40%	slower</a:t>
            </a:r>
            <a:r>
              <a:rPr sz="3800" spc="-5" dirty="0">
                <a:latin typeface="Arial"/>
                <a:cs typeface="Arial"/>
              </a:rPr>
              <a:t> t</a:t>
            </a:r>
            <a:r>
              <a:rPr sz="3800" dirty="0">
                <a:latin typeface="Arial"/>
                <a:cs typeface="Arial"/>
              </a:rPr>
              <a:t>han	hand-  </a:t>
            </a:r>
            <a:r>
              <a:rPr sz="3800" spc="-5" dirty="0">
                <a:latin typeface="Arial"/>
                <a:cs typeface="Arial"/>
              </a:rPr>
              <a:t>optimized	</a:t>
            </a:r>
            <a:r>
              <a:rPr sz="3800" dirty="0">
                <a:latin typeface="Arial"/>
                <a:cs typeface="Arial"/>
              </a:rPr>
              <a:t>version.</a:t>
            </a:r>
            <a:endParaRPr sz="3800">
              <a:latin typeface="Arial"/>
              <a:cs typeface="Arial"/>
            </a:endParaRPr>
          </a:p>
          <a:p>
            <a:pPr marL="1153160" lvl="1" indent="-226060">
              <a:lnSpc>
                <a:spcPct val="100000"/>
              </a:lnSpc>
              <a:spcBef>
                <a:spcPts val="420"/>
              </a:spcBef>
              <a:buChar char="•"/>
              <a:tabLst>
                <a:tab pos="1153160" algn="l"/>
                <a:tab pos="2304415" algn="l"/>
              </a:tabLst>
            </a:pPr>
            <a:r>
              <a:rPr sz="3400" spc="-5" dirty="0">
                <a:latin typeface="Arial"/>
                <a:cs typeface="Arial"/>
              </a:rPr>
              <a:t>STL:	</a:t>
            </a:r>
            <a:r>
              <a:rPr sz="3400" dirty="0">
                <a:latin typeface="Arial"/>
                <a:cs typeface="Arial"/>
              </a:rPr>
              <a:t>used</a:t>
            </a:r>
            <a:r>
              <a:rPr sz="3400" spc="-100" dirty="0">
                <a:latin typeface="Arial"/>
                <a:cs typeface="Arial"/>
              </a:rPr>
              <a:t> </a:t>
            </a:r>
            <a:r>
              <a:rPr sz="3400" dirty="0">
                <a:latin typeface="Lucida Sans"/>
                <a:cs typeface="Lucida Sans"/>
              </a:rPr>
              <a:t>deque</a:t>
            </a:r>
            <a:endParaRPr sz="3400">
              <a:latin typeface="Lucida Sans"/>
              <a:cs typeface="Lucida Sans"/>
            </a:endParaRPr>
          </a:p>
          <a:p>
            <a:pPr marL="1153160" lvl="1" indent="-226060">
              <a:lnSpc>
                <a:spcPct val="100000"/>
              </a:lnSpc>
              <a:spcBef>
                <a:spcPts val="219"/>
              </a:spcBef>
              <a:buChar char="•"/>
              <a:tabLst>
                <a:tab pos="1153160" algn="l"/>
                <a:tab pos="3937635" algn="l"/>
              </a:tabLst>
            </a:pPr>
            <a:r>
              <a:rPr sz="3400" dirty="0">
                <a:latin typeface="Arial"/>
                <a:cs typeface="Arial"/>
              </a:rPr>
              <a:t>Hand Coded:	Used “circular </a:t>
            </a:r>
            <a:r>
              <a:rPr sz="3400" spc="-10" dirty="0">
                <a:latin typeface="Arial"/>
                <a:cs typeface="Arial"/>
              </a:rPr>
              <a:t>buffer”</a:t>
            </a:r>
            <a:r>
              <a:rPr sz="3400" spc="-11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array;</a:t>
            </a:r>
            <a:endParaRPr sz="3400">
              <a:latin typeface="Arial"/>
              <a:cs typeface="Arial"/>
            </a:endParaRPr>
          </a:p>
          <a:p>
            <a:pPr marL="759460" marR="360045" indent="-289560">
              <a:lnSpc>
                <a:spcPts val="3900"/>
              </a:lnSpc>
              <a:spcBef>
                <a:spcPts val="900"/>
              </a:spcBef>
              <a:tabLst>
                <a:tab pos="3844290" algn="l"/>
                <a:tab pos="7386320" algn="l"/>
                <a:tab pos="8191500" algn="l"/>
              </a:tabLst>
            </a:pPr>
            <a:r>
              <a:rPr sz="3800" spc="165" dirty="0">
                <a:latin typeface="Arial"/>
                <a:cs typeface="Arial"/>
              </a:rPr>
              <a:t>–</a:t>
            </a:r>
            <a:r>
              <a:rPr sz="3800" dirty="0">
                <a:latin typeface="Arial"/>
                <a:cs typeface="Arial"/>
              </a:rPr>
              <a:t>Spent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several	days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debugging	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	hand-coded  version.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19"/>
              </a:spcBef>
              <a:tabLst>
                <a:tab pos="1295400" algn="l"/>
                <a:tab pos="2073275" algn="l"/>
                <a:tab pos="5480050" algn="l"/>
              </a:tabLst>
            </a:pPr>
            <a:r>
              <a:rPr sz="3800" spc="50" dirty="0">
                <a:latin typeface="Arial"/>
                <a:cs typeface="Arial"/>
              </a:rPr>
              <a:t>–In	</a:t>
            </a:r>
            <a:r>
              <a:rPr sz="3800" dirty="0">
                <a:latin typeface="Arial"/>
                <a:cs typeface="Arial"/>
              </a:rPr>
              <a:t>my	case, not </a:t>
            </a:r>
            <a:r>
              <a:rPr sz="3800" spc="-5" dirty="0">
                <a:latin typeface="Arial"/>
                <a:cs typeface="Arial"/>
              </a:rPr>
              <a:t>worth	it.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1670685" algn="l"/>
                <a:tab pos="2851150" algn="l"/>
                <a:tab pos="5266055" algn="l"/>
                <a:tab pos="6794500" algn="l"/>
                <a:tab pos="8270875" algn="l"/>
              </a:tabLst>
            </a:pPr>
            <a:r>
              <a:rPr sz="3800" spc="25" dirty="0">
                <a:latin typeface="Arial"/>
                <a:cs typeface="Arial"/>
              </a:rPr>
              <a:t>–Still	</a:t>
            </a:r>
            <a:r>
              <a:rPr sz="3800" dirty="0">
                <a:latin typeface="Arial"/>
                <a:cs typeface="Arial"/>
              </a:rPr>
              <a:t>have	</a:t>
            </a:r>
            <a:r>
              <a:rPr sz="3800" spc="-5" dirty="0">
                <a:latin typeface="Arial"/>
                <a:cs typeface="Arial"/>
              </a:rPr>
              <a:t>prototype:	</a:t>
            </a:r>
            <a:r>
              <a:rPr sz="3800" dirty="0">
                <a:latin typeface="Arial"/>
                <a:cs typeface="Arial"/>
              </a:rPr>
              <a:t>way</a:t>
            </a:r>
            <a:r>
              <a:rPr sz="3800" spc="-5" dirty="0">
                <a:latin typeface="Arial"/>
                <a:cs typeface="Arial"/>
              </a:rPr>
              <a:t> to	</a:t>
            </a:r>
            <a:r>
              <a:rPr sz="3800" dirty="0">
                <a:latin typeface="Arial"/>
                <a:cs typeface="Arial"/>
              </a:rPr>
              <a:t>debug	</a:t>
            </a:r>
            <a:r>
              <a:rPr sz="3800" spc="-5" dirty="0">
                <a:latin typeface="Arial"/>
                <a:cs typeface="Arial"/>
              </a:rPr>
              <a:t>fast</a:t>
            </a:r>
            <a:r>
              <a:rPr sz="3800" spc="-9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version.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44800">
              <a:lnSpc>
                <a:spcPct val="100000"/>
              </a:lnSpc>
            </a:pPr>
            <a:r>
              <a:rPr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263597"/>
            <a:ext cx="10703560" cy="562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  <a:tab pos="2713355" algn="l"/>
                <a:tab pos="5602605" algn="l"/>
              </a:tabLst>
            </a:pPr>
            <a:r>
              <a:rPr sz="4400" dirty="0">
                <a:latin typeface="Arial"/>
                <a:cs typeface="Arial"/>
              </a:rPr>
              <a:t>Personal	experience	2</a:t>
            </a:r>
          </a:p>
          <a:p>
            <a:pPr marL="353060" marR="5080" indent="-340360">
              <a:lnSpc>
                <a:spcPts val="4500"/>
              </a:lnSpc>
              <a:spcBef>
                <a:spcPts val="1095"/>
              </a:spcBef>
              <a:buChar char="•"/>
              <a:tabLst>
                <a:tab pos="353060" algn="l"/>
                <a:tab pos="3241675" algn="l"/>
                <a:tab pos="4391025" algn="l"/>
                <a:tab pos="6543675" algn="l"/>
                <a:tab pos="7832725" algn="l"/>
              </a:tabLst>
            </a:pPr>
            <a:r>
              <a:rPr sz="4400" spc="-5" dirty="0">
                <a:latin typeface="Arial"/>
                <a:cs typeface="Arial"/>
              </a:rPr>
              <a:t>Application	with	STL</a:t>
            </a:r>
            <a:r>
              <a:rPr sz="4400" spc="-16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list	~5%	slower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than 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custom</a:t>
            </a:r>
            <a:r>
              <a:rPr sz="4400" spc="-6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list.</a:t>
            </a:r>
            <a:endParaRPr sz="4400" dirty="0">
              <a:latin typeface="Arial"/>
              <a:cs typeface="Arial"/>
            </a:endParaRPr>
          </a:p>
          <a:p>
            <a:pPr marL="353060" indent="-340360">
              <a:lnSpc>
                <a:spcPct val="100000"/>
              </a:lnSpc>
              <a:spcBef>
                <a:spcPts val="300"/>
              </a:spcBef>
              <a:buChar char="•"/>
              <a:tabLst>
                <a:tab pos="353060" algn="l"/>
              </a:tabLst>
            </a:pPr>
            <a:r>
              <a:rPr sz="4400" spc="-5" dirty="0">
                <a:latin typeface="Arial"/>
                <a:cs typeface="Arial"/>
              </a:rPr>
              <a:t>Custom </a:t>
            </a:r>
            <a:r>
              <a:rPr sz="4400" dirty="0">
                <a:latin typeface="Arial"/>
                <a:cs typeface="Arial"/>
              </a:rPr>
              <a:t>list</a:t>
            </a:r>
            <a:r>
              <a:rPr sz="4400" spc="-3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“intrusive”</a:t>
            </a:r>
            <a:endParaRPr sz="4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  <a:tabLst>
                <a:tab pos="2104390" algn="l"/>
              </a:tabLst>
            </a:pPr>
            <a:r>
              <a:rPr sz="3400" dirty="0">
                <a:latin typeface="Arial"/>
                <a:cs typeface="Arial"/>
              </a:rPr>
              <a:t>–</a:t>
            </a:r>
            <a:r>
              <a:rPr sz="3400" spc="-560" dirty="0">
                <a:latin typeface="Arial"/>
                <a:cs typeface="Arial"/>
              </a:rPr>
              <a:t> </a:t>
            </a:r>
            <a:r>
              <a:rPr sz="3400" dirty="0">
                <a:latin typeface="Lucida Sans"/>
                <a:cs typeface="Lucida Sans"/>
              </a:rPr>
              <a:t>struct	foo</a:t>
            </a:r>
            <a:r>
              <a:rPr sz="3400" spc="-100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{</a:t>
            </a:r>
          </a:p>
          <a:p>
            <a:pPr marL="1032510" lvl="1" indent="-562610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1032510" algn="l"/>
                <a:tab pos="1033144" algn="l"/>
                <a:tab pos="1723389" algn="l"/>
              </a:tabLst>
            </a:pPr>
            <a:r>
              <a:rPr sz="3400" dirty="0">
                <a:latin typeface="Lucida Sans"/>
                <a:cs typeface="Lucida Sans"/>
              </a:rPr>
              <a:t>int	</a:t>
            </a:r>
            <a:r>
              <a:rPr sz="3400" spc="-5" dirty="0">
                <a:latin typeface="Lucida Sans"/>
                <a:cs typeface="Lucida Sans"/>
              </a:rPr>
              <a:t>a;</a:t>
            </a:r>
            <a:endParaRPr sz="3400" dirty="0">
              <a:latin typeface="Lucida Sans"/>
              <a:cs typeface="Lucida Sans"/>
            </a:endParaRPr>
          </a:p>
          <a:p>
            <a:pPr marL="1032510" lvl="1" indent="-562610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1032510" algn="l"/>
                <a:tab pos="1033144" algn="l"/>
              </a:tabLst>
            </a:pPr>
            <a:r>
              <a:rPr sz="3400" dirty="0">
                <a:latin typeface="Lucida Sans"/>
                <a:cs typeface="Lucida Sans"/>
              </a:rPr>
              <a:t>foo *</a:t>
            </a:r>
            <a:r>
              <a:rPr sz="3400" spc="-105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next;</a:t>
            </a: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3400" dirty="0">
                <a:latin typeface="Arial"/>
                <a:cs typeface="Arial"/>
              </a:rPr>
              <a:t>–</a:t>
            </a:r>
            <a:r>
              <a:rPr sz="3400" spc="-660" dirty="0">
                <a:latin typeface="Arial"/>
                <a:cs typeface="Arial"/>
              </a:rPr>
              <a:t> </a:t>
            </a:r>
            <a:r>
              <a:rPr sz="3400" spc="-5" dirty="0">
                <a:latin typeface="Lucida Sans"/>
                <a:cs typeface="Lucida Sans"/>
              </a:rPr>
              <a:t>};</a:t>
            </a:r>
            <a:endParaRPr sz="3400" dirty="0">
              <a:latin typeface="Lucida Sans"/>
              <a:cs typeface="Lucida Sans"/>
            </a:endParaRPr>
          </a:p>
          <a:p>
            <a:pPr marL="353060" indent="-340360">
              <a:lnSpc>
                <a:spcPct val="100000"/>
              </a:lnSpc>
              <a:spcBef>
                <a:spcPts val="620"/>
              </a:spcBef>
              <a:buChar char="•"/>
              <a:tabLst>
                <a:tab pos="353060" algn="l"/>
                <a:tab pos="1372235" algn="l"/>
                <a:tab pos="4610735" algn="l"/>
                <a:tab pos="5549900" algn="l"/>
                <a:tab pos="7212965" algn="l"/>
              </a:tabLst>
            </a:pPr>
            <a:r>
              <a:rPr sz="3800" dirty="0">
                <a:latin typeface="Arial"/>
                <a:cs typeface="Arial"/>
              </a:rPr>
              <a:t>Can	only put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dirty="0">
                <a:latin typeface="Lucida Sans"/>
                <a:cs typeface="Lucida Sans"/>
              </a:rPr>
              <a:t>foo</a:t>
            </a:r>
            <a:r>
              <a:rPr sz="3800" spc="-150" dirty="0">
                <a:latin typeface="Lucida Sans"/>
                <a:cs typeface="Lucida Sans"/>
              </a:rPr>
              <a:t> </a:t>
            </a:r>
            <a:r>
              <a:rPr sz="3800" dirty="0">
                <a:latin typeface="Arial"/>
                <a:cs typeface="Arial"/>
              </a:rPr>
              <a:t>in	one	list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	</a:t>
            </a:r>
            <a:r>
              <a:rPr sz="3800" spc="-5" dirty="0" smtClean="0">
                <a:latin typeface="Arial"/>
                <a:cs typeface="Arial"/>
              </a:rPr>
              <a:t>time</a:t>
            </a:r>
            <a:endParaRPr sz="3800" dirty="0">
              <a:latin typeface="Arial"/>
              <a:cs typeface="Arial"/>
            </a:endParaRPr>
          </a:p>
        </p:txBody>
      </p:sp>
      <p:pic>
        <p:nvPicPr>
          <p:cNvPr id="20481" name="Picture 1" descr="C:\Users\Administrator\AppData\Roaming\Tencent\Users\724351282\QQ\WinTemp\RichOle\U2OIV04V8C~AT$SBE[Z%F$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6658" y="7239000"/>
            <a:ext cx="739942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937000">
              <a:lnSpc>
                <a:spcPct val="100000"/>
              </a:lnSpc>
            </a:pPr>
            <a:r>
              <a:rPr spc="-5" dirty="0"/>
              <a:t>Pitfalls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11400"/>
            <a:ext cx="11414760" cy="5726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  <a:tab pos="2686050" algn="l"/>
                <a:tab pos="3357245" algn="l"/>
              </a:tabLst>
            </a:pPr>
            <a:r>
              <a:rPr sz="3800" dirty="0">
                <a:latin typeface="Arial"/>
                <a:cs typeface="Arial"/>
              </a:rPr>
              <a:t>Accessing	an	invalid </a:t>
            </a:r>
            <a:r>
              <a:rPr sz="3800" spc="-5" dirty="0">
                <a:latin typeface="Lucida Sans"/>
                <a:cs typeface="Lucida Sans"/>
              </a:rPr>
              <a:t>vector&lt;&gt;</a:t>
            </a:r>
            <a:r>
              <a:rPr sz="3800" spc="-185" dirty="0">
                <a:latin typeface="Lucida Sans"/>
                <a:cs typeface="Lucida Sans"/>
              </a:rPr>
              <a:t> </a:t>
            </a:r>
            <a:r>
              <a:rPr sz="3800" spc="-5" dirty="0">
                <a:latin typeface="Arial"/>
                <a:cs typeface="Arial"/>
              </a:rPr>
              <a:t>element.</a:t>
            </a:r>
            <a:endParaRPr sz="3800" dirty="0">
              <a:latin typeface="Arial"/>
              <a:cs typeface="Arial"/>
            </a:endParaRPr>
          </a:p>
          <a:p>
            <a:pPr marL="683260" marR="3575685">
              <a:lnSpc>
                <a:spcPct val="120100"/>
              </a:lnSpc>
              <a:spcBef>
                <a:spcPts val="120"/>
              </a:spcBef>
              <a:tabLst>
                <a:tab pos="2963545" algn="l"/>
                <a:tab pos="3208655" algn="l"/>
              </a:tabLst>
            </a:pPr>
            <a:r>
              <a:rPr sz="3400" dirty="0">
                <a:latin typeface="Lucida Sans"/>
                <a:cs typeface="Lucida Sans"/>
              </a:rPr>
              <a:t>vector&lt;int&gt;	v;  </a:t>
            </a:r>
            <a:endParaRPr lang="en-US" sz="3400" dirty="0" smtClean="0">
              <a:latin typeface="Lucida Sans"/>
              <a:cs typeface="Lucida Sans"/>
            </a:endParaRPr>
          </a:p>
          <a:p>
            <a:pPr marL="683260" marR="3575685">
              <a:lnSpc>
                <a:spcPct val="120100"/>
              </a:lnSpc>
              <a:spcBef>
                <a:spcPts val="120"/>
              </a:spcBef>
              <a:tabLst>
                <a:tab pos="2963545" algn="l"/>
                <a:tab pos="3208655" algn="l"/>
              </a:tabLst>
            </a:pPr>
            <a:r>
              <a:rPr sz="3400" dirty="0" smtClean="0">
                <a:latin typeface="Lucida Sans"/>
                <a:cs typeface="Lucida Sans"/>
              </a:rPr>
              <a:t>v[100</a:t>
            </a:r>
            <a:r>
              <a:rPr sz="3400" dirty="0">
                <a:latin typeface="Lucida Sans"/>
                <a:cs typeface="Lucida Sans"/>
              </a:rPr>
              <a:t>]=1;	//</a:t>
            </a:r>
            <a:r>
              <a:rPr sz="3400" spc="-75" dirty="0">
                <a:latin typeface="Lucida Sans"/>
                <a:cs typeface="Lucida Sans"/>
              </a:rPr>
              <a:t> </a:t>
            </a:r>
            <a:r>
              <a:rPr sz="3400" spc="-5" dirty="0">
                <a:latin typeface="Lucida Sans"/>
                <a:cs typeface="Lucida Sans"/>
              </a:rPr>
              <a:t>Whoops!</a:t>
            </a:r>
            <a:endParaRPr sz="34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850" dirty="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3800" spc="-5" dirty="0">
                <a:latin typeface="Arial"/>
                <a:cs typeface="Arial"/>
              </a:rPr>
              <a:t>Solutions:</a:t>
            </a:r>
            <a:endParaRPr sz="3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40"/>
              </a:spcBef>
            </a:pPr>
            <a:r>
              <a:rPr sz="5100" baseline="1633" dirty="0">
                <a:latin typeface="Arial"/>
                <a:cs typeface="Arial"/>
              </a:rPr>
              <a:t>– </a:t>
            </a:r>
            <a:r>
              <a:rPr sz="3400" dirty="0">
                <a:latin typeface="Arial"/>
                <a:cs typeface="Arial"/>
              </a:rPr>
              <a:t>use</a:t>
            </a:r>
            <a:r>
              <a:rPr sz="3400" spc="-615" dirty="0">
                <a:latin typeface="Arial"/>
                <a:cs typeface="Arial"/>
              </a:rPr>
              <a:t> </a:t>
            </a:r>
            <a:r>
              <a:rPr sz="3400" spc="-5" dirty="0">
                <a:latin typeface="Lucida Sans"/>
                <a:cs typeface="Lucida Sans"/>
              </a:rPr>
              <a:t>push_back()</a:t>
            </a:r>
            <a:endParaRPr sz="3400" dirty="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735"/>
              </a:spcBef>
            </a:pPr>
            <a:r>
              <a:rPr sz="3400" dirty="0">
                <a:latin typeface="Arial"/>
                <a:cs typeface="Arial"/>
              </a:rPr>
              <a:t>– </a:t>
            </a:r>
            <a:r>
              <a:rPr sz="3400" spc="-5" dirty="0">
                <a:latin typeface="Arial"/>
                <a:cs typeface="Arial"/>
              </a:rPr>
              <a:t>Preallocate with</a:t>
            </a:r>
            <a:r>
              <a:rPr sz="3400" spc="-550" dirty="0">
                <a:latin typeface="Arial"/>
                <a:cs typeface="Arial"/>
              </a:rPr>
              <a:t> </a:t>
            </a:r>
            <a:r>
              <a:rPr sz="3400" spc="-20" dirty="0">
                <a:latin typeface="Arial"/>
                <a:cs typeface="Arial"/>
              </a:rPr>
              <a:t>constructor.</a:t>
            </a:r>
            <a:endParaRPr sz="3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05"/>
              </a:spcBef>
            </a:pPr>
            <a:r>
              <a:rPr sz="3400" dirty="0">
                <a:latin typeface="Arial"/>
                <a:cs typeface="Arial"/>
              </a:rPr>
              <a:t>– </a:t>
            </a:r>
            <a:r>
              <a:rPr sz="3400" spc="-5" dirty="0">
                <a:latin typeface="Arial"/>
                <a:cs typeface="Arial"/>
              </a:rPr>
              <a:t>Reallocate with</a:t>
            </a:r>
            <a:r>
              <a:rPr sz="3400" spc="-570" dirty="0">
                <a:latin typeface="Arial"/>
                <a:cs typeface="Arial"/>
              </a:rPr>
              <a:t> </a:t>
            </a:r>
            <a:r>
              <a:rPr sz="3400" spc="-5" dirty="0">
                <a:latin typeface="Lucida Sans"/>
                <a:cs typeface="Lucida Sans"/>
              </a:rPr>
              <a:t>reserve()</a:t>
            </a:r>
            <a:endParaRPr sz="3400" dirty="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1020"/>
              </a:spcBef>
            </a:pPr>
            <a:r>
              <a:rPr sz="5100" baseline="2450" dirty="0">
                <a:latin typeface="Arial"/>
                <a:cs typeface="Arial"/>
              </a:rPr>
              <a:t>– </a:t>
            </a:r>
            <a:r>
              <a:rPr sz="3400" dirty="0">
                <a:latin typeface="Arial"/>
                <a:cs typeface="Arial"/>
              </a:rPr>
              <a:t>Check</a:t>
            </a:r>
            <a:r>
              <a:rPr sz="3400" spc="-625" dirty="0">
                <a:latin typeface="Arial"/>
                <a:cs typeface="Arial"/>
              </a:rPr>
              <a:t> </a:t>
            </a:r>
            <a:r>
              <a:rPr sz="3400" spc="-5" dirty="0">
                <a:latin typeface="Lucida Sans"/>
                <a:cs typeface="Lucida Sans"/>
              </a:rPr>
              <a:t>capacity()</a:t>
            </a:r>
            <a:endParaRPr sz="34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937000">
              <a:lnSpc>
                <a:spcPct val="100000"/>
              </a:lnSpc>
            </a:pPr>
            <a:r>
              <a:rPr spc="-5" dirty="0"/>
              <a:t>Pitfalls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11400"/>
            <a:ext cx="11158855" cy="472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  <a:tab pos="5974715" algn="l"/>
              </a:tabLst>
            </a:pPr>
            <a:r>
              <a:rPr sz="4400" spc="-5" dirty="0">
                <a:latin typeface="Arial"/>
                <a:cs typeface="Arial"/>
              </a:rPr>
              <a:t>Inadvertently</a:t>
            </a:r>
            <a:r>
              <a:rPr sz="4400" spc="3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inserting	into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dirty="0">
                <a:latin typeface="Lucida Sans"/>
                <a:cs typeface="Lucida Sans"/>
              </a:rPr>
              <a:t>map&lt;&gt;.</a:t>
            </a:r>
          </a:p>
          <a:p>
            <a:pPr marL="683260">
              <a:lnSpc>
                <a:spcPct val="100000"/>
              </a:lnSpc>
              <a:spcBef>
                <a:spcPts val="1019"/>
              </a:spcBef>
            </a:pPr>
            <a:r>
              <a:rPr sz="3800" dirty="0">
                <a:latin typeface="Lucida Sans"/>
                <a:cs typeface="Lucida Sans"/>
              </a:rPr>
              <a:t>if</a:t>
            </a:r>
            <a:r>
              <a:rPr sz="3800" spc="-100" dirty="0">
                <a:latin typeface="Lucida Sans"/>
                <a:cs typeface="Lucida Sans"/>
              </a:rPr>
              <a:t> </a:t>
            </a:r>
            <a:r>
              <a:rPr sz="3800" spc="-5" dirty="0">
                <a:latin typeface="Lucida Sans"/>
                <a:cs typeface="Lucida Sans"/>
              </a:rPr>
              <a:t>(</a:t>
            </a:r>
            <a:r>
              <a:rPr sz="3800" spc="-5" dirty="0" err="1">
                <a:latin typeface="Lucida Sans"/>
                <a:cs typeface="Lucida Sans"/>
              </a:rPr>
              <a:t>foo</a:t>
            </a:r>
            <a:r>
              <a:rPr sz="3800" spc="-5" dirty="0" smtClean="0">
                <a:latin typeface="Lucida Sans"/>
                <a:cs typeface="Lucida Sans"/>
              </a:rPr>
              <a:t>[</a:t>
            </a:r>
            <a:r>
              <a:rPr lang="en-US" sz="3800" spc="-5" dirty="0" smtClean="0">
                <a:latin typeface="Lucida Sans"/>
                <a:cs typeface="Lucida Sans"/>
              </a:rPr>
              <a:t>"</a:t>
            </a:r>
            <a:r>
              <a:rPr sz="3800" spc="-5" dirty="0" smtClean="0">
                <a:latin typeface="Lucida Sans"/>
                <a:cs typeface="Lucida Sans"/>
              </a:rPr>
              <a:t>bob</a:t>
            </a:r>
            <a:r>
              <a:rPr lang="en-US" sz="3800" spc="-5" dirty="0" smtClean="0">
                <a:latin typeface="Lucida Sans"/>
                <a:cs typeface="Lucida Sans"/>
              </a:rPr>
              <a:t>"</a:t>
            </a:r>
            <a:r>
              <a:rPr sz="3800" spc="-5" dirty="0" smtClean="0">
                <a:latin typeface="Lucida Sans"/>
                <a:cs typeface="Lucida Sans"/>
              </a:rPr>
              <a:t>]==</a:t>
            </a:r>
            <a:r>
              <a:rPr sz="3800" spc="-5" dirty="0">
                <a:latin typeface="Lucida Sans"/>
                <a:cs typeface="Lucida Sans"/>
              </a:rPr>
              <a:t>1)</a:t>
            </a:r>
            <a:endParaRPr sz="3800" dirty="0">
              <a:latin typeface="Lucida Sans"/>
              <a:cs typeface="Lucida Sans"/>
            </a:endParaRPr>
          </a:p>
          <a:p>
            <a:pPr marL="683260">
              <a:lnSpc>
                <a:spcPct val="100000"/>
              </a:lnSpc>
              <a:spcBef>
                <a:spcPts val="840"/>
              </a:spcBef>
              <a:tabLst>
                <a:tab pos="4864100" algn="l"/>
              </a:tabLst>
            </a:pPr>
            <a:r>
              <a:rPr sz="3800" spc="-5" dirty="0">
                <a:latin typeface="Lucida Sans"/>
                <a:cs typeface="Lucida Sans"/>
              </a:rPr>
              <a:t>//silently</a:t>
            </a:r>
            <a:r>
              <a:rPr sz="3800" spc="25" dirty="0">
                <a:latin typeface="Lucida Sans"/>
                <a:cs typeface="Lucida Sans"/>
              </a:rPr>
              <a:t> </a:t>
            </a:r>
            <a:r>
              <a:rPr sz="3800" spc="-5" dirty="0">
                <a:latin typeface="Lucida Sans"/>
                <a:cs typeface="Lucida Sans"/>
              </a:rPr>
              <a:t>created	entry</a:t>
            </a:r>
            <a:r>
              <a:rPr sz="3800" spc="-60" dirty="0">
                <a:latin typeface="Lucida Sans"/>
                <a:cs typeface="Lucida Sans"/>
              </a:rPr>
              <a:t> </a:t>
            </a:r>
            <a:r>
              <a:rPr sz="3800" spc="-5" dirty="0">
                <a:latin typeface="Lucida Sans"/>
                <a:cs typeface="Lucida Sans"/>
              </a:rPr>
              <a:t>“bob”</a:t>
            </a:r>
            <a:endParaRPr sz="38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50" dirty="0">
              <a:latin typeface="Times New Roman"/>
              <a:cs typeface="Times New Roman"/>
            </a:endParaRPr>
          </a:p>
          <a:p>
            <a:pPr marL="1089660" marR="5080" indent="-406400">
              <a:lnSpc>
                <a:spcPts val="4300"/>
              </a:lnSpc>
              <a:tabLst>
                <a:tab pos="2108835" algn="l"/>
                <a:tab pos="3982720" algn="l"/>
                <a:tab pos="6477635" algn="l"/>
                <a:tab pos="10876915" algn="l"/>
              </a:tabLst>
            </a:pPr>
            <a:r>
              <a:rPr sz="3800" dirty="0">
                <a:latin typeface="Arial"/>
                <a:cs typeface="Arial"/>
              </a:rPr>
              <a:t>Use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Lucida Sans"/>
                <a:cs typeface="Lucida Sans"/>
              </a:rPr>
              <a:t>count()</a:t>
            </a:r>
            <a:r>
              <a:rPr sz="3800" spc="-150" dirty="0">
                <a:latin typeface="Lucida Sans"/>
                <a:cs typeface="Lucida Sans"/>
              </a:rPr>
              <a:t> 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	check</a:t>
            </a:r>
            <a:r>
              <a:rPr sz="3800" spc="-5" dirty="0">
                <a:latin typeface="Arial"/>
                <a:cs typeface="Arial"/>
              </a:rPr>
              <a:t> f</a:t>
            </a:r>
            <a:r>
              <a:rPr sz="3800" dirty="0">
                <a:latin typeface="Arial"/>
                <a:cs typeface="Arial"/>
              </a:rPr>
              <a:t>or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	key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wi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hout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crea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ing	a  new	</a:t>
            </a:r>
            <a:r>
              <a:rPr sz="3800" spc="-50" dirty="0">
                <a:latin typeface="Arial"/>
                <a:cs typeface="Arial"/>
              </a:rPr>
              <a:t>entry.</a:t>
            </a:r>
            <a:endParaRPr sz="3800" dirty="0">
              <a:latin typeface="Arial"/>
              <a:cs typeface="Arial"/>
            </a:endParaRPr>
          </a:p>
          <a:p>
            <a:pPr marL="683260">
              <a:lnSpc>
                <a:spcPct val="100000"/>
              </a:lnSpc>
              <a:spcBef>
                <a:spcPts val="840"/>
              </a:spcBef>
              <a:tabLst>
                <a:tab pos="1152525" algn="l"/>
                <a:tab pos="1462405" algn="l"/>
                <a:tab pos="5592445" algn="l"/>
              </a:tabLst>
            </a:pPr>
            <a:r>
              <a:rPr sz="3800" dirty="0">
                <a:latin typeface="Lucida Sans"/>
                <a:cs typeface="Lucida Sans"/>
              </a:rPr>
              <a:t>if	(	</a:t>
            </a:r>
            <a:r>
              <a:rPr sz="3800" spc="-5" dirty="0">
                <a:latin typeface="Lucida Sans"/>
                <a:cs typeface="Lucida Sans"/>
              </a:rPr>
              <a:t>foo.count(“bob”)	</a:t>
            </a:r>
            <a:r>
              <a:rPr sz="3800" dirty="0">
                <a:latin typeface="Lucida Sans"/>
                <a:cs typeface="Lucida Sans"/>
              </a:rPr>
              <a:t>)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937000">
              <a:lnSpc>
                <a:spcPct val="100000"/>
              </a:lnSpc>
            </a:pPr>
            <a:r>
              <a:rPr spc="-5" dirty="0"/>
              <a:t>Pitfalls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11400"/>
            <a:ext cx="11262360" cy="322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  <a:tab pos="5094605" algn="l"/>
              </a:tabLst>
            </a:pPr>
            <a:r>
              <a:rPr sz="4400" dirty="0">
                <a:latin typeface="Arial"/>
                <a:cs typeface="Arial"/>
              </a:rPr>
              <a:t>Not using </a:t>
            </a:r>
            <a:r>
              <a:rPr sz="4400" spc="-5" dirty="0">
                <a:latin typeface="Lucida Sans"/>
                <a:cs typeface="Lucida Sans"/>
              </a:rPr>
              <a:t>empty()	</a:t>
            </a:r>
            <a:r>
              <a:rPr sz="4400" dirty="0">
                <a:latin typeface="Arial"/>
                <a:cs typeface="Arial"/>
              </a:rPr>
              <a:t>on </a:t>
            </a:r>
            <a:r>
              <a:rPr sz="4400" spc="-5" dirty="0">
                <a:latin typeface="Lucida Sans"/>
                <a:cs typeface="Lucida Sans"/>
              </a:rPr>
              <a:t>list&lt;&gt;</a:t>
            </a:r>
            <a:r>
              <a:rPr sz="4400" spc="80" dirty="0">
                <a:latin typeface="Lucida Sans"/>
                <a:cs typeface="Lucida Sans"/>
              </a:rPr>
              <a:t> </a:t>
            </a:r>
            <a:r>
              <a:rPr sz="4400" dirty="0">
                <a:latin typeface="Arial"/>
                <a:cs typeface="Arial"/>
              </a:rPr>
              <a:t>.</a:t>
            </a:r>
          </a:p>
          <a:p>
            <a:pPr marL="469900">
              <a:lnSpc>
                <a:spcPct val="100000"/>
              </a:lnSpc>
              <a:spcBef>
                <a:spcPts val="645"/>
              </a:spcBef>
            </a:pPr>
            <a:r>
              <a:rPr sz="3800" spc="30" dirty="0">
                <a:latin typeface="Arial"/>
                <a:cs typeface="Arial"/>
              </a:rPr>
              <a:t>–Slow</a:t>
            </a:r>
            <a:endParaRPr sz="3800" dirty="0">
              <a:latin typeface="Arial"/>
              <a:cs typeface="Arial"/>
            </a:endParaRPr>
          </a:p>
          <a:p>
            <a:pPr marL="1330960">
              <a:lnSpc>
                <a:spcPct val="100000"/>
              </a:lnSpc>
              <a:spcBef>
                <a:spcPts val="810"/>
              </a:spcBef>
              <a:tabLst>
                <a:tab pos="1750695" algn="l"/>
                <a:tab pos="2027555" algn="l"/>
                <a:tab pos="5241925" algn="l"/>
                <a:tab pos="5924550" algn="l"/>
                <a:tab pos="6334125" algn="l"/>
                <a:tab pos="6610984" algn="l"/>
                <a:tab pos="6887845" algn="l"/>
                <a:tab pos="7434580" algn="l"/>
              </a:tabLst>
            </a:pPr>
            <a:r>
              <a:rPr sz="3400" dirty="0">
                <a:latin typeface="Lucida Sans"/>
                <a:cs typeface="Lucida Sans"/>
              </a:rPr>
              <a:t>if	(	my_list.count()	==	0	)	{	...	}</a:t>
            </a: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sz="3800" spc="30" dirty="0">
                <a:latin typeface="Arial"/>
                <a:cs typeface="Arial"/>
              </a:rPr>
              <a:t>–Fast</a:t>
            </a:r>
            <a:endParaRPr sz="3800" dirty="0">
              <a:latin typeface="Arial"/>
              <a:cs typeface="Arial"/>
            </a:endParaRPr>
          </a:p>
          <a:p>
            <a:pPr marL="1330960">
              <a:lnSpc>
                <a:spcPct val="100000"/>
              </a:lnSpc>
              <a:spcBef>
                <a:spcPts val="805"/>
              </a:spcBef>
              <a:tabLst>
                <a:tab pos="1750695" algn="l"/>
                <a:tab pos="2027555" algn="l"/>
                <a:tab pos="5360670" algn="l"/>
                <a:tab pos="5637530" algn="l"/>
              </a:tabLst>
            </a:pPr>
            <a:r>
              <a:rPr sz="3400" dirty="0">
                <a:latin typeface="Lucida Sans"/>
                <a:cs typeface="Lucida Sans"/>
              </a:rPr>
              <a:t>if	(	my_list.empty()	)	{...}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937000">
              <a:lnSpc>
                <a:spcPct val="100000"/>
              </a:lnSpc>
            </a:pPr>
            <a:r>
              <a:rPr spc="-5" dirty="0"/>
              <a:t>Pitfalls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202576"/>
            <a:ext cx="13319760" cy="530036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spcBef>
                <a:spcPts val="480"/>
              </a:spcBef>
              <a:buChar char="•"/>
              <a:tabLst>
                <a:tab pos="353060" algn="l"/>
                <a:tab pos="1936750" algn="l"/>
                <a:tab pos="3676015" algn="l"/>
              </a:tabLst>
            </a:pPr>
            <a:r>
              <a:rPr sz="4400" dirty="0">
                <a:latin typeface="Arial"/>
                <a:cs typeface="Arial"/>
              </a:rPr>
              <a:t>Using	invalid	</a:t>
            </a:r>
            <a:r>
              <a:rPr sz="4400" spc="-5" dirty="0">
                <a:latin typeface="Arial"/>
                <a:cs typeface="Arial"/>
              </a:rPr>
              <a:t>iterator</a:t>
            </a:r>
            <a:endParaRPr sz="4400" dirty="0">
              <a:latin typeface="Arial"/>
              <a:cs typeface="Arial"/>
            </a:endParaRPr>
          </a:p>
          <a:p>
            <a:pPr marL="683260" marR="4285615">
              <a:lnSpc>
                <a:spcPct val="108600"/>
              </a:lnSpc>
              <a:spcBef>
                <a:spcPts val="105"/>
              </a:spcBef>
              <a:tabLst>
                <a:tab pos="2771140" algn="l"/>
                <a:tab pos="4803775" algn="l"/>
              </a:tabLst>
            </a:pPr>
            <a:r>
              <a:rPr sz="3800" dirty="0">
                <a:latin typeface="Lucida Sans"/>
                <a:cs typeface="Lucida Sans"/>
              </a:rPr>
              <a:t>list&lt;</a:t>
            </a:r>
            <a:r>
              <a:rPr sz="3800" dirty="0" err="1">
                <a:latin typeface="Lucida Sans"/>
                <a:cs typeface="Lucida Sans"/>
              </a:rPr>
              <a:t>int</a:t>
            </a:r>
            <a:r>
              <a:rPr sz="3800" dirty="0" smtClean="0">
                <a:latin typeface="Lucida Sans"/>
                <a:cs typeface="Lucida Sans"/>
              </a:rPr>
              <a:t>&gt;</a:t>
            </a:r>
            <a:r>
              <a:rPr lang="en-US" sz="3800" dirty="0" smtClean="0">
                <a:latin typeface="Lucida Sans"/>
                <a:cs typeface="Lucida Sans"/>
              </a:rPr>
              <a:t> </a:t>
            </a:r>
            <a:r>
              <a:rPr sz="3800" dirty="0" smtClean="0">
                <a:latin typeface="Lucida Sans"/>
                <a:cs typeface="Lucida Sans"/>
              </a:rPr>
              <a:t>L</a:t>
            </a:r>
            <a:r>
              <a:rPr sz="3800" dirty="0">
                <a:latin typeface="Lucida Sans"/>
                <a:cs typeface="Lucida Sans"/>
              </a:rPr>
              <a:t>;  </a:t>
            </a:r>
            <a:endParaRPr lang="en-US" sz="3800" dirty="0" smtClean="0">
              <a:latin typeface="Lucida Sans"/>
              <a:cs typeface="Lucida Sans"/>
            </a:endParaRPr>
          </a:p>
          <a:p>
            <a:pPr marL="683260" marR="4285615">
              <a:lnSpc>
                <a:spcPct val="108600"/>
              </a:lnSpc>
              <a:spcBef>
                <a:spcPts val="105"/>
              </a:spcBef>
              <a:tabLst>
                <a:tab pos="2771140" algn="l"/>
                <a:tab pos="4803775" algn="l"/>
              </a:tabLst>
            </a:pPr>
            <a:r>
              <a:rPr sz="3800" dirty="0" smtClean="0">
                <a:latin typeface="Lucida Sans"/>
                <a:cs typeface="Lucida Sans"/>
              </a:rPr>
              <a:t>list&lt;</a:t>
            </a:r>
            <a:r>
              <a:rPr sz="3800" dirty="0" err="1" smtClean="0">
                <a:latin typeface="Lucida Sans"/>
                <a:cs typeface="Lucida Sans"/>
              </a:rPr>
              <a:t>int</a:t>
            </a:r>
            <a:r>
              <a:rPr sz="3800" dirty="0">
                <a:latin typeface="Lucida Sans"/>
                <a:cs typeface="Lucida Sans"/>
              </a:rPr>
              <a:t>&gt;::</a:t>
            </a:r>
            <a:r>
              <a:rPr sz="3800" dirty="0" err="1" smtClean="0">
                <a:latin typeface="Lucida Sans"/>
                <a:cs typeface="Lucida Sans"/>
              </a:rPr>
              <a:t>it</a:t>
            </a:r>
            <a:r>
              <a:rPr sz="3800" spc="-5" dirty="0" err="1" smtClean="0">
                <a:latin typeface="Lucida Sans"/>
                <a:cs typeface="Lucida Sans"/>
              </a:rPr>
              <a:t>e</a:t>
            </a:r>
            <a:r>
              <a:rPr sz="3800" dirty="0" err="1" smtClean="0">
                <a:latin typeface="Lucida Sans"/>
                <a:cs typeface="Lucida Sans"/>
              </a:rPr>
              <a:t>r</a:t>
            </a:r>
            <a:r>
              <a:rPr sz="3800" spc="-5" dirty="0" err="1" smtClean="0">
                <a:latin typeface="Lucida Sans"/>
                <a:cs typeface="Lucida Sans"/>
              </a:rPr>
              <a:t>a</a:t>
            </a:r>
            <a:r>
              <a:rPr sz="3800" dirty="0" err="1" smtClean="0">
                <a:latin typeface="Lucida Sans"/>
                <a:cs typeface="Lucida Sans"/>
              </a:rPr>
              <a:t>tor</a:t>
            </a:r>
            <a:r>
              <a:rPr lang="en-US" sz="3800" dirty="0" smtClean="0">
                <a:latin typeface="Lucida Sans"/>
                <a:cs typeface="Lucida Sans"/>
              </a:rPr>
              <a:t> </a:t>
            </a:r>
            <a:r>
              <a:rPr sz="3800" dirty="0" err="1" smtClean="0">
                <a:latin typeface="Lucida Sans"/>
                <a:cs typeface="Lucida Sans"/>
              </a:rPr>
              <a:t>li</a:t>
            </a:r>
            <a:r>
              <a:rPr sz="3800" dirty="0">
                <a:latin typeface="Lucida Sans"/>
                <a:cs typeface="Lucida Sans"/>
              </a:rPr>
              <a:t>;  </a:t>
            </a:r>
            <a:endParaRPr lang="en-US" sz="3800" dirty="0" smtClean="0">
              <a:latin typeface="Lucida Sans"/>
              <a:cs typeface="Lucida Sans"/>
            </a:endParaRPr>
          </a:p>
          <a:p>
            <a:pPr marL="683260" marR="4285615">
              <a:lnSpc>
                <a:spcPct val="108600"/>
              </a:lnSpc>
              <a:spcBef>
                <a:spcPts val="105"/>
              </a:spcBef>
              <a:tabLst>
                <a:tab pos="2771140" algn="l"/>
                <a:tab pos="4803775" algn="l"/>
              </a:tabLst>
            </a:pPr>
            <a:r>
              <a:rPr sz="3800" dirty="0" err="1" smtClean="0">
                <a:latin typeface="Lucida Sans"/>
                <a:cs typeface="Lucida Sans"/>
              </a:rPr>
              <a:t>li</a:t>
            </a:r>
            <a:r>
              <a:rPr sz="3800" dirty="0" smtClean="0">
                <a:latin typeface="Lucida Sans"/>
                <a:cs typeface="Lucida Sans"/>
              </a:rPr>
              <a:t> </a:t>
            </a:r>
            <a:r>
              <a:rPr sz="3800" dirty="0">
                <a:latin typeface="Lucida Sans"/>
                <a:cs typeface="Lucida Sans"/>
              </a:rPr>
              <a:t>=</a:t>
            </a:r>
            <a:r>
              <a:rPr sz="3800" spc="-105" dirty="0">
                <a:latin typeface="Lucida Sans"/>
                <a:cs typeface="Lucida Sans"/>
              </a:rPr>
              <a:t> </a:t>
            </a:r>
            <a:r>
              <a:rPr sz="3800" spc="-5" dirty="0">
                <a:latin typeface="Lucida Sans"/>
                <a:cs typeface="Lucida Sans"/>
              </a:rPr>
              <a:t>L.begin();</a:t>
            </a:r>
            <a:endParaRPr sz="3800" dirty="0">
              <a:latin typeface="Lucida Sans"/>
              <a:cs typeface="Lucida Sans"/>
            </a:endParaRPr>
          </a:p>
          <a:p>
            <a:pPr marL="683260">
              <a:lnSpc>
                <a:spcPct val="100000"/>
              </a:lnSpc>
              <a:spcBef>
                <a:spcPts val="439"/>
              </a:spcBef>
            </a:pPr>
            <a:r>
              <a:rPr sz="3800" spc="-5" dirty="0">
                <a:latin typeface="Lucida Sans"/>
                <a:cs typeface="Lucida Sans"/>
              </a:rPr>
              <a:t>L.erase(li);</a:t>
            </a:r>
            <a:endParaRPr sz="3800" dirty="0">
              <a:latin typeface="Lucida Sans"/>
              <a:cs typeface="Lucida Sans"/>
            </a:endParaRPr>
          </a:p>
          <a:p>
            <a:pPr marL="683260">
              <a:lnSpc>
                <a:spcPct val="100000"/>
              </a:lnSpc>
              <a:spcBef>
                <a:spcPts val="439"/>
              </a:spcBef>
              <a:tabLst>
                <a:tab pos="3862070" algn="l"/>
              </a:tabLst>
            </a:pPr>
            <a:r>
              <a:rPr sz="3800" spc="-5" dirty="0">
                <a:latin typeface="Lucida Sans"/>
                <a:cs typeface="Lucida Sans"/>
              </a:rPr>
              <a:t>++li;	</a:t>
            </a:r>
            <a:r>
              <a:rPr sz="3800" dirty="0">
                <a:latin typeface="Lucida Sans"/>
                <a:cs typeface="Lucida Sans"/>
              </a:rPr>
              <a:t>//</a:t>
            </a:r>
            <a:r>
              <a:rPr sz="3800" spc="-90" dirty="0">
                <a:latin typeface="Lucida Sans"/>
                <a:cs typeface="Lucida Sans"/>
              </a:rPr>
              <a:t> </a:t>
            </a:r>
            <a:r>
              <a:rPr sz="3800" spc="-5" dirty="0">
                <a:latin typeface="Lucida Sans"/>
                <a:cs typeface="Lucida Sans"/>
              </a:rPr>
              <a:t>WRONG</a:t>
            </a:r>
            <a:endParaRPr sz="3800" dirty="0">
              <a:latin typeface="Lucida Sans"/>
              <a:cs typeface="Lucida Sans"/>
            </a:endParaRPr>
          </a:p>
          <a:p>
            <a:pPr marL="353060" indent="-340360">
              <a:lnSpc>
                <a:spcPct val="100000"/>
              </a:lnSpc>
              <a:spcBef>
                <a:spcPts val="140"/>
              </a:spcBef>
              <a:buChar char="•"/>
              <a:tabLst>
                <a:tab pos="353060" algn="l"/>
                <a:tab pos="1501775" algn="l"/>
                <a:tab pos="3116580" algn="l"/>
                <a:tab pos="4608195" algn="l"/>
                <a:tab pos="6782434" algn="l"/>
                <a:tab pos="7403465" algn="l"/>
              </a:tabLst>
            </a:pPr>
            <a:r>
              <a:rPr sz="4400" dirty="0">
                <a:latin typeface="Arial"/>
                <a:cs typeface="Arial"/>
              </a:rPr>
              <a:t>Use	re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urn	value	of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erase	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	advance</a:t>
            </a:r>
          </a:p>
          <a:p>
            <a:pPr marL="683260">
              <a:lnSpc>
                <a:spcPct val="100000"/>
              </a:lnSpc>
              <a:spcBef>
                <a:spcPts val="520"/>
              </a:spcBef>
              <a:tabLst>
                <a:tab pos="4279900" algn="l"/>
              </a:tabLst>
            </a:pPr>
            <a:r>
              <a:rPr sz="3800" dirty="0">
                <a:latin typeface="Lucida Sans"/>
                <a:cs typeface="Lucida Sans"/>
              </a:rPr>
              <a:t>li</a:t>
            </a:r>
            <a:r>
              <a:rPr sz="3800" spc="-5" dirty="0">
                <a:latin typeface="Lucida Sans"/>
                <a:cs typeface="Lucida Sans"/>
              </a:rPr>
              <a:t> </a:t>
            </a:r>
            <a:r>
              <a:rPr sz="3800" dirty="0">
                <a:latin typeface="Lucida Sans"/>
                <a:cs typeface="Lucida Sans"/>
              </a:rPr>
              <a:t>=</a:t>
            </a:r>
            <a:r>
              <a:rPr sz="3800" spc="-5" dirty="0">
                <a:latin typeface="Lucida Sans"/>
                <a:cs typeface="Lucida Sans"/>
              </a:rPr>
              <a:t> L.erase(li);	//</a:t>
            </a:r>
            <a:r>
              <a:rPr sz="3800" spc="-100" dirty="0">
                <a:latin typeface="Lucida Sans"/>
                <a:cs typeface="Lucida Sans"/>
              </a:rPr>
              <a:t> </a:t>
            </a:r>
            <a:r>
              <a:rPr sz="3800" spc="-5" dirty="0">
                <a:latin typeface="Lucida Sans"/>
                <a:cs typeface="Lucida Sans"/>
              </a:rPr>
              <a:t>RIGHT</a:t>
            </a:r>
            <a:endParaRPr sz="38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0" y="698500"/>
            <a:ext cx="895159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25190" algn="l"/>
              </a:tabLst>
            </a:pPr>
            <a:r>
              <a:rPr dirty="0"/>
              <a:t>Common	Compiler</a:t>
            </a:r>
            <a:r>
              <a:rPr spc="-105" dirty="0"/>
              <a:t> </a:t>
            </a:r>
            <a:r>
              <a:rPr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6639" y="2857500"/>
            <a:ext cx="10855961" cy="4652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3240" indent="-510540">
              <a:lnSpc>
                <a:spcPct val="100000"/>
              </a:lnSpc>
              <a:buFont typeface="Arial"/>
              <a:buChar char="•"/>
              <a:tabLst>
                <a:tab pos="353060" algn="l"/>
                <a:tab pos="5995670" algn="l"/>
              </a:tabLst>
            </a:pPr>
            <a:r>
              <a:rPr sz="4400" spc="-5" dirty="0">
                <a:latin typeface="Lucida Sans"/>
                <a:cs typeface="Lucida Sans"/>
              </a:rPr>
              <a:t>vector&lt;vector&lt;int&gt;&gt;	</a:t>
            </a:r>
            <a:r>
              <a:rPr sz="4400" dirty="0">
                <a:latin typeface="Lucida Sans"/>
                <a:cs typeface="Lucida Sans"/>
              </a:rPr>
              <a:t>vv;</a:t>
            </a:r>
          </a:p>
          <a:p>
            <a:pPr marL="501015">
              <a:lnSpc>
                <a:spcPct val="100000"/>
              </a:lnSpc>
              <a:spcBef>
                <a:spcPts val="620"/>
              </a:spcBef>
              <a:tabLst>
                <a:tab pos="2550160" algn="l"/>
              </a:tabLst>
            </a:pPr>
            <a:r>
              <a:rPr sz="4400" dirty="0">
                <a:latin typeface="Arial"/>
                <a:cs typeface="Arial"/>
              </a:rPr>
              <a:t>missing	space</a:t>
            </a:r>
          </a:p>
          <a:p>
            <a:pPr marL="501015">
              <a:lnSpc>
                <a:spcPct val="100000"/>
              </a:lnSpc>
              <a:spcBef>
                <a:spcPts val="720"/>
              </a:spcBef>
              <a:tabLst>
                <a:tab pos="4942205" algn="l"/>
              </a:tabLst>
            </a:pPr>
            <a:r>
              <a:rPr sz="4400" dirty="0">
                <a:latin typeface="Arial"/>
                <a:cs typeface="Arial"/>
              </a:rPr>
              <a:t>lexer </a:t>
            </a:r>
            <a:r>
              <a:rPr sz="4400" spc="-5" dirty="0">
                <a:latin typeface="Arial"/>
                <a:cs typeface="Arial"/>
              </a:rPr>
              <a:t>thinks </a:t>
            </a:r>
            <a:r>
              <a:rPr sz="4400" dirty="0">
                <a:latin typeface="Arial"/>
                <a:cs typeface="Arial"/>
              </a:rPr>
              <a:t>it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 a	</a:t>
            </a:r>
            <a:r>
              <a:rPr sz="4400" spc="-5" dirty="0">
                <a:latin typeface="Arial"/>
                <a:cs typeface="Arial"/>
              </a:rPr>
              <a:t>right-shift.</a:t>
            </a:r>
            <a:endParaRPr sz="4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00" dirty="0">
              <a:latin typeface="Times New Roman"/>
              <a:cs typeface="Times New Roman"/>
            </a:endParaRPr>
          </a:p>
          <a:p>
            <a:pPr marL="523240" marR="5080" indent="-510540">
              <a:lnSpc>
                <a:spcPct val="121200"/>
              </a:lnSpc>
              <a:buChar char="•"/>
              <a:tabLst>
                <a:tab pos="353060" algn="l"/>
                <a:tab pos="5166995" algn="l"/>
                <a:tab pos="6758305" algn="l"/>
              </a:tabLst>
            </a:pPr>
            <a:r>
              <a:rPr sz="4400" dirty="0">
                <a:latin typeface="Arial"/>
                <a:cs typeface="Arial"/>
              </a:rPr>
              <a:t>any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error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message</a:t>
            </a:r>
            <a:r>
              <a:rPr lang="en-US" sz="4400" dirty="0" smtClean="0">
                <a:latin typeface="Arial"/>
                <a:cs typeface="Arial"/>
              </a:rPr>
              <a:t> </a:t>
            </a:r>
            <a:r>
              <a:rPr sz="4400" spc="-5" dirty="0" smtClean="0">
                <a:latin typeface="Arial"/>
                <a:cs typeface="Arial"/>
              </a:rPr>
              <a:t>with</a:t>
            </a:r>
            <a:r>
              <a:rPr sz="4400" spc="-90" dirty="0" smtClean="0">
                <a:latin typeface="Arial"/>
                <a:cs typeface="Arial"/>
              </a:rPr>
              <a:t> </a:t>
            </a:r>
            <a:r>
              <a:rPr sz="4400" spc="-5" dirty="0">
                <a:latin typeface="Lucida Sans"/>
                <a:cs typeface="Lucida Sans"/>
              </a:rPr>
              <a:t>pair&lt;...&gt;  </a:t>
            </a:r>
            <a:r>
              <a:rPr sz="4400" dirty="0">
                <a:latin typeface="Lucida Sans"/>
                <a:cs typeface="Lucida Sans"/>
              </a:rPr>
              <a:t>map&lt;a,b&gt;</a:t>
            </a:r>
            <a:r>
              <a:rPr sz="4400" spc="-155" dirty="0">
                <a:latin typeface="Lucida Sans"/>
                <a:cs typeface="Lucida Sans"/>
              </a:rPr>
              <a:t> </a:t>
            </a:r>
            <a:r>
              <a:rPr sz="4400" spc="-5" dirty="0" smtClean="0">
                <a:latin typeface="Arial"/>
                <a:cs typeface="Arial"/>
              </a:rPr>
              <a:t>implemented</a:t>
            </a:r>
            <a:r>
              <a:rPr lang="en-US" sz="4400" spc="-5" dirty="0" smtClean="0">
                <a:latin typeface="Arial"/>
                <a:cs typeface="Arial"/>
              </a:rPr>
              <a:t> </a:t>
            </a:r>
            <a:r>
              <a:rPr sz="4400" spc="-5" dirty="0" smtClean="0">
                <a:latin typeface="Arial"/>
                <a:cs typeface="Arial"/>
              </a:rPr>
              <a:t>with</a:t>
            </a:r>
            <a:r>
              <a:rPr sz="4400" spc="-90" dirty="0" smtClean="0">
                <a:latin typeface="Arial"/>
                <a:cs typeface="Arial"/>
              </a:rPr>
              <a:t> </a:t>
            </a:r>
            <a:r>
              <a:rPr sz="4400" dirty="0">
                <a:latin typeface="Lucida Sans"/>
                <a:cs typeface="Lucida Sans"/>
              </a:rPr>
              <a:t>pair&lt;a,b&gt;</a:t>
            </a:r>
          </a:p>
        </p:txBody>
      </p:sp>
      <p:sp>
        <p:nvSpPr>
          <p:cNvPr id="4" name="object 4"/>
          <p:cNvSpPr/>
          <p:nvPr/>
        </p:nvSpPr>
        <p:spPr>
          <a:xfrm>
            <a:off x="5537200" y="3695700"/>
            <a:ext cx="1295400" cy="647700"/>
          </a:xfrm>
          <a:custGeom>
            <a:avLst/>
            <a:gdLst/>
            <a:ahLst/>
            <a:cxnLst/>
            <a:rect l="l" t="t" r="r" b="b"/>
            <a:pathLst>
              <a:path w="1295400" h="647700">
                <a:moveTo>
                  <a:pt x="1110322" y="215900"/>
                </a:moveTo>
                <a:lnTo>
                  <a:pt x="740232" y="215900"/>
                </a:lnTo>
                <a:lnTo>
                  <a:pt x="740232" y="431800"/>
                </a:lnTo>
                <a:lnTo>
                  <a:pt x="0" y="431800"/>
                </a:lnTo>
                <a:lnTo>
                  <a:pt x="0" y="647700"/>
                </a:lnTo>
                <a:lnTo>
                  <a:pt x="1110322" y="647700"/>
                </a:lnTo>
                <a:lnTo>
                  <a:pt x="1110322" y="215900"/>
                </a:lnTo>
                <a:close/>
              </a:path>
              <a:path w="1295400" h="647700">
                <a:moveTo>
                  <a:pt x="925245" y="0"/>
                </a:moveTo>
                <a:lnTo>
                  <a:pt x="555167" y="215900"/>
                </a:lnTo>
                <a:lnTo>
                  <a:pt x="1295400" y="215900"/>
                </a:lnTo>
                <a:lnTo>
                  <a:pt x="925245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200" y="3695700"/>
            <a:ext cx="1295400" cy="647700"/>
          </a:xfrm>
          <a:custGeom>
            <a:avLst/>
            <a:gdLst/>
            <a:ahLst/>
            <a:cxnLst/>
            <a:rect l="l" t="t" r="r" b="b"/>
            <a:pathLst>
              <a:path w="1295400" h="647700">
                <a:moveTo>
                  <a:pt x="925250" y="0"/>
                </a:moveTo>
                <a:lnTo>
                  <a:pt x="555162" y="215900"/>
                </a:lnTo>
                <a:lnTo>
                  <a:pt x="740237" y="215900"/>
                </a:lnTo>
                <a:lnTo>
                  <a:pt x="740237" y="431800"/>
                </a:lnTo>
                <a:lnTo>
                  <a:pt x="0" y="431800"/>
                </a:lnTo>
                <a:lnTo>
                  <a:pt x="0" y="647700"/>
                </a:lnTo>
                <a:lnTo>
                  <a:pt x="1110325" y="647700"/>
                </a:lnTo>
                <a:lnTo>
                  <a:pt x="1110325" y="215900"/>
                </a:lnTo>
                <a:lnTo>
                  <a:pt x="1295400" y="215900"/>
                </a:lnTo>
                <a:lnTo>
                  <a:pt x="92525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000" y="698500"/>
            <a:ext cx="742188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51604" algn="l"/>
              </a:tabLst>
            </a:pPr>
            <a:r>
              <a:rPr spc="-5" dirty="0"/>
              <a:t>Other</a:t>
            </a:r>
            <a:r>
              <a:rPr spc="10" dirty="0"/>
              <a:t> </a:t>
            </a:r>
            <a:r>
              <a:rPr spc="-5" dirty="0"/>
              <a:t>data	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11400"/>
            <a:ext cx="6891020" cy="310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Font typeface="Arial"/>
              <a:buChar char="•"/>
              <a:tabLst>
                <a:tab pos="353060" algn="l"/>
                <a:tab pos="1623695" algn="l"/>
                <a:tab pos="4295140" algn="l"/>
              </a:tabLst>
            </a:pPr>
            <a:r>
              <a:rPr sz="4400" spc="-5" dirty="0">
                <a:latin typeface="Lucida Sans"/>
                <a:cs typeface="Lucida Sans"/>
              </a:rPr>
              <a:t>set</a:t>
            </a:r>
            <a:r>
              <a:rPr sz="4400" spc="-5" dirty="0">
                <a:latin typeface="Arial"/>
                <a:cs typeface="Arial"/>
              </a:rPr>
              <a:t>,	</a:t>
            </a:r>
            <a:r>
              <a:rPr sz="4400" spc="-5" dirty="0">
                <a:latin typeface="Lucida Sans"/>
                <a:cs typeface="Lucida Sans"/>
              </a:rPr>
              <a:t>multiset</a:t>
            </a:r>
            <a:r>
              <a:rPr sz="4400" spc="-5" dirty="0">
                <a:latin typeface="Arial"/>
                <a:cs typeface="Arial"/>
              </a:rPr>
              <a:t>,	</a:t>
            </a:r>
            <a:r>
              <a:rPr sz="4400" spc="-5" dirty="0">
                <a:latin typeface="Lucida Sans"/>
                <a:cs typeface="Lucida Sans"/>
              </a:rPr>
              <a:t>multimap</a:t>
            </a:r>
            <a:endParaRPr sz="4400" dirty="0">
              <a:latin typeface="Lucida Sans"/>
              <a:cs typeface="Lucida Sans"/>
            </a:endParaRPr>
          </a:p>
          <a:p>
            <a:pPr marL="353060" indent="-340360">
              <a:lnSpc>
                <a:spcPct val="100000"/>
              </a:lnSpc>
              <a:spcBef>
                <a:spcPts val="1120"/>
              </a:spcBef>
              <a:buFont typeface="Arial"/>
              <a:buChar char="•"/>
              <a:tabLst>
                <a:tab pos="353060" algn="l"/>
                <a:tab pos="2486660" algn="l"/>
              </a:tabLst>
            </a:pPr>
            <a:r>
              <a:rPr sz="4400" spc="-5" dirty="0">
                <a:latin typeface="Lucida Sans"/>
                <a:cs typeface="Lucida Sans"/>
              </a:rPr>
              <a:t>queue</a:t>
            </a:r>
            <a:r>
              <a:rPr sz="4400" spc="-5" dirty="0">
                <a:latin typeface="Arial"/>
                <a:cs typeface="Arial"/>
              </a:rPr>
              <a:t>,	</a:t>
            </a:r>
            <a:r>
              <a:rPr sz="4400" spc="-5" dirty="0">
                <a:latin typeface="Lucida Sans"/>
                <a:cs typeface="Lucida Sans"/>
              </a:rPr>
              <a:t>priority_queue</a:t>
            </a:r>
            <a:endParaRPr sz="4400" dirty="0">
              <a:latin typeface="Lucida Sans"/>
              <a:cs typeface="Lucida Sans"/>
            </a:endParaRPr>
          </a:p>
          <a:p>
            <a:pPr marL="353060" indent="-340360">
              <a:lnSpc>
                <a:spcPct val="100000"/>
              </a:lnSpc>
              <a:spcBef>
                <a:spcPts val="1120"/>
              </a:spcBef>
              <a:buFont typeface="Arial"/>
              <a:buChar char="•"/>
              <a:tabLst>
                <a:tab pos="353060" algn="l"/>
                <a:tab pos="2388870" algn="l"/>
              </a:tabLst>
            </a:pPr>
            <a:r>
              <a:rPr sz="4400" spc="-5" dirty="0">
                <a:latin typeface="Lucida Sans"/>
                <a:cs typeface="Lucida Sans"/>
              </a:rPr>
              <a:t>stack</a:t>
            </a:r>
            <a:r>
              <a:rPr sz="4400" spc="-165" dirty="0">
                <a:latin typeface="Lucida Sans"/>
                <a:cs typeface="Lucida Sans"/>
              </a:rPr>
              <a:t> </a:t>
            </a:r>
            <a:r>
              <a:rPr sz="4400" dirty="0">
                <a:latin typeface="Arial"/>
                <a:cs typeface="Arial"/>
              </a:rPr>
              <a:t>,	</a:t>
            </a:r>
            <a:r>
              <a:rPr sz="4400" dirty="0">
                <a:latin typeface="Lucida Sans"/>
                <a:cs typeface="Lucida Sans"/>
              </a:rPr>
              <a:t>deque</a:t>
            </a:r>
          </a:p>
          <a:p>
            <a:pPr marL="353060" indent="-340360">
              <a:lnSpc>
                <a:spcPct val="100000"/>
              </a:lnSpc>
              <a:spcBef>
                <a:spcPts val="1120"/>
              </a:spcBef>
              <a:buFont typeface="Arial"/>
              <a:buChar char="•"/>
              <a:tabLst>
                <a:tab pos="353060" algn="l"/>
                <a:tab pos="1920239" algn="l"/>
                <a:tab pos="3913504" algn="l"/>
              </a:tabLst>
            </a:pPr>
            <a:r>
              <a:rPr sz="4400" spc="-5" dirty="0">
                <a:latin typeface="Lucida Sans"/>
                <a:cs typeface="Lucida Sans"/>
              </a:rPr>
              <a:t>slist</a:t>
            </a:r>
            <a:r>
              <a:rPr sz="4400" spc="-5" dirty="0">
                <a:latin typeface="Arial"/>
                <a:cs typeface="Arial"/>
              </a:rPr>
              <a:t>,	</a:t>
            </a:r>
            <a:r>
              <a:rPr sz="4400" spc="-5" dirty="0">
                <a:latin typeface="Lucida Sans"/>
                <a:cs typeface="Lucida Sans"/>
              </a:rPr>
              <a:t>bitset</a:t>
            </a:r>
            <a:r>
              <a:rPr sz="4400" spc="-5" dirty="0">
                <a:latin typeface="Arial"/>
                <a:cs typeface="Arial"/>
              </a:rPr>
              <a:t>,	</a:t>
            </a:r>
            <a:r>
              <a:rPr sz="4400" dirty="0">
                <a:latin typeface="Lucida Sans"/>
                <a:cs typeface="Lucida Sans"/>
              </a:rPr>
              <a:t>valarray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62000"/>
            <a:ext cx="12306300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50085" algn="l"/>
              </a:tabLst>
            </a:pPr>
            <a:r>
              <a:rPr lang="en-US" sz="8200" dirty="0" smtClean="0">
                <a:latin typeface="Gill Sans MT"/>
                <a:cs typeface="Gill Sans MT"/>
              </a:rPr>
              <a:t>The default constructor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406" y="4905463"/>
            <a:ext cx="3751300" cy="317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6363" y="5011420"/>
            <a:ext cx="3395979" cy="2819400"/>
          </a:xfrm>
          <a:prstGeom prst="rect">
            <a:avLst/>
          </a:prstGeom>
          <a:solidFill>
            <a:srgbClr val="A8D6FF"/>
          </a:solidFill>
        </p:spPr>
        <p:txBody>
          <a:bodyPr vert="horz" wrap="square" lIns="0" tIns="1320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40"/>
              </a:spcBef>
              <a:tabLst>
                <a:tab pos="1675764" algn="l"/>
                <a:tab pos="2132965" algn="l"/>
              </a:tabLst>
            </a:pP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struct	</a:t>
            </a:r>
            <a:r>
              <a:rPr sz="3000" dirty="0">
                <a:latin typeface="Courier New"/>
                <a:cs typeface="Courier New"/>
              </a:rPr>
              <a:t>Y	{</a:t>
            </a:r>
          </a:p>
          <a:p>
            <a:pPr marL="989965" marR="339725">
              <a:lnSpc>
                <a:spcPct val="113900"/>
              </a:lnSpc>
              <a:tabLst>
                <a:tab pos="1904364" algn="l"/>
                <a:tab pos="2361565" algn="l"/>
              </a:tabLst>
            </a:pP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float	</a:t>
            </a:r>
            <a:r>
              <a:rPr sz="3000" spc="-5" dirty="0">
                <a:latin typeface="Courier New"/>
                <a:cs typeface="Courier New"/>
              </a:rPr>
              <a:t>f;  </a:t>
            </a: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int	</a:t>
            </a:r>
            <a:r>
              <a:rPr sz="3000" spc="-5" dirty="0">
                <a:latin typeface="Courier New"/>
                <a:cs typeface="Courier New"/>
              </a:rPr>
              <a:t>i;  </a:t>
            </a:r>
            <a:r>
              <a:rPr sz="3000" dirty="0">
                <a:latin typeface="Courier New"/>
                <a:cs typeface="Courier New"/>
              </a:rPr>
              <a:t>Y(</a:t>
            </a: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int	</a:t>
            </a:r>
            <a:r>
              <a:rPr sz="3000" spc="-5" dirty="0">
                <a:latin typeface="Courier New"/>
                <a:cs typeface="Courier New"/>
              </a:rPr>
              <a:t>a);</a:t>
            </a:r>
            <a:endParaRPr sz="3000" dirty="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  <a:spcBef>
                <a:spcPts val="500"/>
              </a:spcBef>
            </a:pPr>
            <a:r>
              <a:rPr sz="3000" spc="-5" dirty="0">
                <a:latin typeface="Courier New"/>
                <a:cs typeface="Courier New"/>
              </a:rPr>
              <a:t>};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79213" y="4879219"/>
            <a:ext cx="6099390" cy="104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85168" y="4985168"/>
            <a:ext cx="5744210" cy="686435"/>
          </a:xfrm>
          <a:prstGeom prst="rect">
            <a:avLst/>
          </a:prstGeom>
          <a:solidFill>
            <a:srgbClr val="FFFDA9"/>
          </a:solidFill>
        </p:spPr>
        <p:txBody>
          <a:bodyPr vert="horz" wrap="square" lIns="0" tIns="8191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645"/>
              </a:spcBef>
            </a:pPr>
            <a:r>
              <a:rPr sz="3400" dirty="0">
                <a:latin typeface="Arial"/>
                <a:cs typeface="Arial"/>
              </a:rPr>
              <a:t>Y </a:t>
            </a:r>
            <a:r>
              <a:rPr sz="3400" spc="-5" dirty="0">
                <a:latin typeface="Arial"/>
                <a:cs typeface="Arial"/>
              </a:rPr>
              <a:t>y1[] </a:t>
            </a:r>
            <a:r>
              <a:rPr sz="3400" dirty="0">
                <a:latin typeface="Arial"/>
                <a:cs typeface="Arial"/>
              </a:rPr>
              <a:t>= { Y(1), Y(2), Y(3)</a:t>
            </a:r>
            <a:r>
              <a:rPr sz="3400" spc="-35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};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000" y="2819400"/>
            <a:ext cx="1165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4400" dirty="0" smtClean="0">
                <a:latin typeface="Gill Sans MT"/>
                <a:ea typeface="黑体" pitchFamily="49" charset="-122"/>
              </a:rPr>
              <a:t>   A </a:t>
            </a:r>
            <a:r>
              <a:rPr lang="en-US" altLang="zh-CN" sz="4400" i="1" dirty="0" smtClean="0">
                <a:latin typeface="Gill Sans MT"/>
                <a:ea typeface="黑体" pitchFamily="49" charset="-122"/>
              </a:rPr>
              <a:t>default constructor  </a:t>
            </a:r>
            <a:r>
              <a:rPr lang="en-US" altLang="zh-CN" sz="4400" dirty="0" smtClean="0">
                <a:latin typeface="Gill Sans MT"/>
                <a:ea typeface="黑体" pitchFamily="49" charset="-122"/>
              </a:rPr>
              <a:t>is one that can    	be called with no arguments </a:t>
            </a:r>
            <a:endParaRPr lang="zh-CN" altLang="en-US" sz="4400" dirty="0">
              <a:latin typeface="Gill Sans MT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62000"/>
            <a:ext cx="12306300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50085" algn="l"/>
              </a:tabLst>
            </a:pPr>
            <a:r>
              <a:rPr lang="en-US" sz="8200" dirty="0" smtClean="0">
                <a:latin typeface="Gill Sans MT"/>
                <a:cs typeface="Gill Sans MT"/>
              </a:rPr>
              <a:t>The default constructor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406" y="4905463"/>
            <a:ext cx="3751300" cy="317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6363" y="5011420"/>
            <a:ext cx="3395979" cy="2819400"/>
          </a:xfrm>
          <a:prstGeom prst="rect">
            <a:avLst/>
          </a:prstGeom>
          <a:solidFill>
            <a:srgbClr val="A8D6FF"/>
          </a:solidFill>
        </p:spPr>
        <p:txBody>
          <a:bodyPr vert="horz" wrap="square" lIns="0" tIns="1320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40"/>
              </a:spcBef>
              <a:tabLst>
                <a:tab pos="1675764" algn="l"/>
                <a:tab pos="2132965" algn="l"/>
              </a:tabLst>
            </a:pP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struct	</a:t>
            </a:r>
            <a:r>
              <a:rPr sz="3000" dirty="0">
                <a:latin typeface="Courier New"/>
                <a:cs typeface="Courier New"/>
              </a:rPr>
              <a:t>Y	{</a:t>
            </a:r>
          </a:p>
          <a:p>
            <a:pPr marL="989965" marR="339725">
              <a:lnSpc>
                <a:spcPct val="113900"/>
              </a:lnSpc>
              <a:tabLst>
                <a:tab pos="1904364" algn="l"/>
                <a:tab pos="2361565" algn="l"/>
              </a:tabLst>
            </a:pP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float	</a:t>
            </a:r>
            <a:r>
              <a:rPr sz="3000" spc="-5" dirty="0">
                <a:latin typeface="Courier New"/>
                <a:cs typeface="Courier New"/>
              </a:rPr>
              <a:t>f;  </a:t>
            </a: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int	</a:t>
            </a:r>
            <a:r>
              <a:rPr sz="3000" spc="-5" dirty="0">
                <a:latin typeface="Courier New"/>
                <a:cs typeface="Courier New"/>
              </a:rPr>
              <a:t>i;  </a:t>
            </a:r>
            <a:r>
              <a:rPr sz="3000" dirty="0">
                <a:latin typeface="Courier New"/>
                <a:cs typeface="Courier New"/>
              </a:rPr>
              <a:t>Y(</a:t>
            </a: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int	</a:t>
            </a:r>
            <a:r>
              <a:rPr sz="3000" spc="-5" dirty="0">
                <a:latin typeface="Courier New"/>
                <a:cs typeface="Courier New"/>
              </a:rPr>
              <a:t>a);</a:t>
            </a:r>
            <a:endParaRPr sz="3000" dirty="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  <a:spcBef>
                <a:spcPts val="500"/>
              </a:spcBef>
            </a:pPr>
            <a:r>
              <a:rPr sz="3000" spc="-5" dirty="0">
                <a:latin typeface="Courier New"/>
                <a:cs typeface="Courier New"/>
              </a:rPr>
              <a:t>};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79213" y="4879219"/>
            <a:ext cx="6099390" cy="104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85168" y="4985168"/>
            <a:ext cx="5744210" cy="686435"/>
          </a:xfrm>
          <a:prstGeom prst="rect">
            <a:avLst/>
          </a:prstGeom>
          <a:solidFill>
            <a:srgbClr val="FFFDA9"/>
          </a:solidFill>
        </p:spPr>
        <p:txBody>
          <a:bodyPr vert="horz" wrap="square" lIns="0" tIns="8191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645"/>
              </a:spcBef>
            </a:pPr>
            <a:r>
              <a:rPr sz="3400" dirty="0">
                <a:latin typeface="Arial"/>
                <a:cs typeface="Arial"/>
              </a:rPr>
              <a:t>Y </a:t>
            </a:r>
            <a:r>
              <a:rPr sz="3400" spc="-5" dirty="0">
                <a:latin typeface="Arial"/>
                <a:cs typeface="Arial"/>
              </a:rPr>
              <a:t>y1[] </a:t>
            </a:r>
            <a:r>
              <a:rPr sz="3400" dirty="0">
                <a:latin typeface="Arial"/>
                <a:cs typeface="Arial"/>
              </a:rPr>
              <a:t>= { Y(1), Y(2), Y(3)</a:t>
            </a:r>
            <a:r>
              <a:rPr sz="3400" spc="-35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};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79213" y="5746197"/>
            <a:ext cx="6099390" cy="104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85168" y="5852159"/>
            <a:ext cx="5744210" cy="650240"/>
          </a:xfrm>
          <a:custGeom>
            <a:avLst/>
            <a:gdLst/>
            <a:ahLst/>
            <a:cxnLst/>
            <a:rect l="l" t="t" r="r" b="b"/>
            <a:pathLst>
              <a:path w="5744209" h="650239">
                <a:moveTo>
                  <a:pt x="0" y="650239"/>
                </a:moveTo>
                <a:lnTo>
                  <a:pt x="5743790" y="650239"/>
                </a:lnTo>
                <a:lnTo>
                  <a:pt x="5743790" y="0"/>
                </a:lnTo>
                <a:lnTo>
                  <a:pt x="0" y="0"/>
                </a:lnTo>
                <a:lnTo>
                  <a:pt x="0" y="650239"/>
                </a:lnTo>
                <a:close/>
              </a:path>
            </a:pathLst>
          </a:custGeom>
          <a:solidFill>
            <a:srgbClr val="FFD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97600" y="5788405"/>
            <a:ext cx="4495800" cy="664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</a:pPr>
            <a:r>
              <a:rPr sz="3400" dirty="0">
                <a:latin typeface="Arial"/>
                <a:cs typeface="Arial"/>
              </a:rPr>
              <a:t>Y </a:t>
            </a:r>
            <a:r>
              <a:rPr sz="3400" spc="-5" dirty="0">
                <a:latin typeface="Arial"/>
                <a:cs typeface="Arial"/>
              </a:rPr>
              <a:t>y2[2] </a:t>
            </a:r>
            <a:r>
              <a:rPr sz="3400" dirty="0">
                <a:latin typeface="Arial"/>
                <a:cs typeface="Arial"/>
              </a:rPr>
              <a:t>= { Y(1)</a:t>
            </a:r>
            <a:r>
              <a:rPr sz="3400" spc="-215" dirty="0">
                <a:latin typeface="Arial"/>
                <a:cs typeface="Arial"/>
              </a:rPr>
              <a:t> </a:t>
            </a:r>
            <a:r>
              <a:rPr lang="en-US" sz="3400" spc="-215" dirty="0" smtClean="0">
                <a:latin typeface="Arial"/>
                <a:cs typeface="Arial"/>
              </a:rPr>
              <a:t>, Y(2) </a:t>
            </a:r>
            <a:r>
              <a:rPr sz="3400" dirty="0" smtClean="0">
                <a:latin typeface="Arial"/>
                <a:cs typeface="Arial"/>
              </a:rPr>
              <a:t>};  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000" y="2819400"/>
            <a:ext cx="1165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4400" dirty="0" smtClean="0">
                <a:latin typeface="Gill Sans MT"/>
                <a:ea typeface="黑体" pitchFamily="49" charset="-122"/>
              </a:rPr>
              <a:t>   A </a:t>
            </a:r>
            <a:r>
              <a:rPr lang="en-US" altLang="zh-CN" sz="4400" i="1" dirty="0" smtClean="0">
                <a:latin typeface="Gill Sans MT"/>
                <a:ea typeface="黑体" pitchFamily="49" charset="-122"/>
              </a:rPr>
              <a:t>default constructor  </a:t>
            </a:r>
            <a:r>
              <a:rPr lang="en-US" altLang="zh-CN" sz="4400" dirty="0" smtClean="0">
                <a:latin typeface="Gill Sans MT"/>
                <a:ea typeface="黑体" pitchFamily="49" charset="-122"/>
              </a:rPr>
              <a:t>is one that can    	be called with no arguments </a:t>
            </a:r>
            <a:endParaRPr lang="zh-CN" altLang="en-US" sz="4400" dirty="0">
              <a:latin typeface="Gill Sans MT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62000"/>
            <a:ext cx="12306300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50085" algn="l"/>
              </a:tabLst>
            </a:pPr>
            <a:r>
              <a:rPr lang="en-US" sz="8200" dirty="0" smtClean="0">
                <a:latin typeface="Gill Sans MT"/>
                <a:cs typeface="Gill Sans MT"/>
              </a:rPr>
              <a:t>The default constructor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406" y="4905463"/>
            <a:ext cx="3751300" cy="317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6363" y="5011420"/>
            <a:ext cx="3395979" cy="2819400"/>
          </a:xfrm>
          <a:prstGeom prst="rect">
            <a:avLst/>
          </a:prstGeom>
          <a:solidFill>
            <a:srgbClr val="A8D6FF"/>
          </a:solidFill>
        </p:spPr>
        <p:txBody>
          <a:bodyPr vert="horz" wrap="square" lIns="0" tIns="1320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40"/>
              </a:spcBef>
              <a:tabLst>
                <a:tab pos="1675764" algn="l"/>
                <a:tab pos="2132965" algn="l"/>
              </a:tabLst>
            </a:pP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struct	</a:t>
            </a:r>
            <a:r>
              <a:rPr sz="3000" dirty="0">
                <a:latin typeface="Courier New"/>
                <a:cs typeface="Courier New"/>
              </a:rPr>
              <a:t>Y	{</a:t>
            </a:r>
          </a:p>
          <a:p>
            <a:pPr marL="989965" marR="339725">
              <a:lnSpc>
                <a:spcPct val="113900"/>
              </a:lnSpc>
              <a:tabLst>
                <a:tab pos="1904364" algn="l"/>
                <a:tab pos="2361565" algn="l"/>
              </a:tabLst>
            </a:pP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float	</a:t>
            </a:r>
            <a:r>
              <a:rPr sz="3000" spc="-5" dirty="0">
                <a:latin typeface="Courier New"/>
                <a:cs typeface="Courier New"/>
              </a:rPr>
              <a:t>f;  </a:t>
            </a: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int	</a:t>
            </a:r>
            <a:r>
              <a:rPr sz="3000" spc="-5" dirty="0">
                <a:latin typeface="Courier New"/>
                <a:cs typeface="Courier New"/>
              </a:rPr>
              <a:t>i;  </a:t>
            </a:r>
            <a:r>
              <a:rPr sz="3000" dirty="0">
                <a:latin typeface="Courier New"/>
                <a:cs typeface="Courier New"/>
              </a:rPr>
              <a:t>Y(</a:t>
            </a: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int	</a:t>
            </a:r>
            <a:r>
              <a:rPr sz="3000" spc="-5" dirty="0">
                <a:latin typeface="Courier New"/>
                <a:cs typeface="Courier New"/>
              </a:rPr>
              <a:t>a);</a:t>
            </a:r>
            <a:endParaRPr sz="3000" dirty="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  <a:spcBef>
                <a:spcPts val="500"/>
              </a:spcBef>
            </a:pPr>
            <a:r>
              <a:rPr sz="3000" spc="-5" dirty="0">
                <a:latin typeface="Courier New"/>
                <a:cs typeface="Courier New"/>
              </a:rPr>
              <a:t>};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79213" y="4879219"/>
            <a:ext cx="6099390" cy="104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85168" y="4985168"/>
            <a:ext cx="5744210" cy="686435"/>
          </a:xfrm>
          <a:prstGeom prst="rect">
            <a:avLst/>
          </a:prstGeom>
          <a:solidFill>
            <a:srgbClr val="FFFDA9"/>
          </a:solidFill>
        </p:spPr>
        <p:txBody>
          <a:bodyPr vert="horz" wrap="square" lIns="0" tIns="8191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645"/>
              </a:spcBef>
            </a:pPr>
            <a:r>
              <a:rPr sz="3400" dirty="0">
                <a:latin typeface="Arial"/>
                <a:cs typeface="Arial"/>
              </a:rPr>
              <a:t>Y </a:t>
            </a:r>
            <a:r>
              <a:rPr sz="3400" spc="-5" dirty="0">
                <a:latin typeface="Arial"/>
                <a:cs typeface="Arial"/>
              </a:rPr>
              <a:t>y1[] </a:t>
            </a:r>
            <a:r>
              <a:rPr sz="3400" dirty="0">
                <a:latin typeface="Arial"/>
                <a:cs typeface="Arial"/>
              </a:rPr>
              <a:t>= { Y(1), Y(2), Y(3)</a:t>
            </a:r>
            <a:r>
              <a:rPr sz="3400" spc="-35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};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79213" y="5746197"/>
            <a:ext cx="6099390" cy="104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85168" y="5852159"/>
            <a:ext cx="5744210" cy="650240"/>
          </a:xfrm>
          <a:custGeom>
            <a:avLst/>
            <a:gdLst/>
            <a:ahLst/>
            <a:cxnLst/>
            <a:rect l="l" t="t" r="r" b="b"/>
            <a:pathLst>
              <a:path w="5744209" h="650239">
                <a:moveTo>
                  <a:pt x="0" y="650239"/>
                </a:moveTo>
                <a:lnTo>
                  <a:pt x="5743790" y="650239"/>
                </a:lnTo>
                <a:lnTo>
                  <a:pt x="5743790" y="0"/>
                </a:lnTo>
                <a:lnTo>
                  <a:pt x="0" y="0"/>
                </a:lnTo>
                <a:lnTo>
                  <a:pt x="0" y="650239"/>
                </a:lnTo>
                <a:close/>
              </a:path>
            </a:pathLst>
          </a:custGeom>
          <a:solidFill>
            <a:srgbClr val="FFD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9213" y="6396437"/>
            <a:ext cx="6099390" cy="104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85168" y="6502400"/>
            <a:ext cx="5744210" cy="650240"/>
          </a:xfrm>
          <a:custGeom>
            <a:avLst/>
            <a:gdLst/>
            <a:ahLst/>
            <a:cxnLst/>
            <a:rect l="l" t="t" r="r" b="b"/>
            <a:pathLst>
              <a:path w="5744209" h="650240">
                <a:moveTo>
                  <a:pt x="0" y="650239"/>
                </a:moveTo>
                <a:lnTo>
                  <a:pt x="5743790" y="650239"/>
                </a:lnTo>
                <a:lnTo>
                  <a:pt x="5743790" y="0"/>
                </a:lnTo>
                <a:lnTo>
                  <a:pt x="0" y="0"/>
                </a:lnTo>
                <a:lnTo>
                  <a:pt x="0" y="650239"/>
                </a:lnTo>
                <a:close/>
              </a:path>
            </a:pathLst>
          </a:custGeom>
          <a:solidFill>
            <a:srgbClr val="FFD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97600" y="5788405"/>
            <a:ext cx="3310254" cy="126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</a:pPr>
            <a:r>
              <a:rPr sz="3400" dirty="0">
                <a:latin typeface="Arial"/>
                <a:cs typeface="Arial"/>
              </a:rPr>
              <a:t>Y </a:t>
            </a:r>
            <a:r>
              <a:rPr sz="3400" spc="-5" dirty="0">
                <a:latin typeface="Arial"/>
                <a:cs typeface="Arial"/>
              </a:rPr>
              <a:t>y2[2] </a:t>
            </a:r>
            <a:r>
              <a:rPr sz="3400" dirty="0">
                <a:latin typeface="Arial"/>
                <a:cs typeface="Arial"/>
              </a:rPr>
              <a:t>= { Y(1)</a:t>
            </a:r>
            <a:r>
              <a:rPr sz="3400" spc="-21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};  Y</a:t>
            </a:r>
            <a:r>
              <a:rPr sz="3400" spc="-14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y3[7</a:t>
            </a:r>
            <a:r>
              <a:rPr sz="3400" spc="-5" dirty="0" smtClean="0">
                <a:latin typeface="Arial"/>
                <a:cs typeface="Arial"/>
              </a:rPr>
              <a:t>];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000" y="2819400"/>
            <a:ext cx="1165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4400" dirty="0" smtClean="0">
                <a:latin typeface="Gill Sans MT"/>
                <a:ea typeface="黑体" pitchFamily="49" charset="-122"/>
              </a:rPr>
              <a:t>   A </a:t>
            </a:r>
            <a:r>
              <a:rPr lang="en-US" altLang="zh-CN" sz="4400" i="1" dirty="0" smtClean="0">
                <a:latin typeface="Gill Sans MT"/>
                <a:ea typeface="黑体" pitchFamily="49" charset="-122"/>
              </a:rPr>
              <a:t>default constructor  </a:t>
            </a:r>
            <a:r>
              <a:rPr lang="en-US" altLang="zh-CN" sz="4400" dirty="0" smtClean="0">
                <a:latin typeface="Gill Sans MT"/>
                <a:ea typeface="黑体" pitchFamily="49" charset="-122"/>
              </a:rPr>
              <a:t>is one that can    	be called with no arguments </a:t>
            </a:r>
            <a:endParaRPr lang="zh-CN" altLang="en-US" sz="4400" dirty="0">
              <a:latin typeface="Gill Sans MT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62000"/>
            <a:ext cx="12306300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50085" algn="l"/>
              </a:tabLst>
            </a:pPr>
            <a:r>
              <a:rPr lang="en-US" sz="8200" dirty="0" smtClean="0">
                <a:latin typeface="Gill Sans MT"/>
                <a:cs typeface="Gill Sans MT"/>
              </a:rPr>
              <a:t>The default constructor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406" y="4905463"/>
            <a:ext cx="3751300" cy="317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6363" y="5011420"/>
            <a:ext cx="3395979" cy="2819400"/>
          </a:xfrm>
          <a:prstGeom prst="rect">
            <a:avLst/>
          </a:prstGeom>
          <a:solidFill>
            <a:srgbClr val="A8D6FF"/>
          </a:solidFill>
        </p:spPr>
        <p:txBody>
          <a:bodyPr vert="horz" wrap="square" lIns="0" tIns="1320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40"/>
              </a:spcBef>
              <a:tabLst>
                <a:tab pos="1675764" algn="l"/>
                <a:tab pos="2132965" algn="l"/>
              </a:tabLst>
            </a:pP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struct	</a:t>
            </a:r>
            <a:r>
              <a:rPr sz="3000" dirty="0">
                <a:latin typeface="Courier New"/>
                <a:cs typeface="Courier New"/>
              </a:rPr>
              <a:t>Y	{</a:t>
            </a:r>
          </a:p>
          <a:p>
            <a:pPr marL="989965" marR="339725">
              <a:lnSpc>
                <a:spcPct val="113900"/>
              </a:lnSpc>
              <a:tabLst>
                <a:tab pos="1904364" algn="l"/>
                <a:tab pos="2361565" algn="l"/>
              </a:tabLst>
            </a:pP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float	</a:t>
            </a:r>
            <a:r>
              <a:rPr sz="3000" spc="-5" dirty="0">
                <a:latin typeface="Courier New"/>
                <a:cs typeface="Courier New"/>
              </a:rPr>
              <a:t>f;  </a:t>
            </a: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int	</a:t>
            </a:r>
            <a:r>
              <a:rPr sz="3000" spc="-5" dirty="0">
                <a:latin typeface="Courier New"/>
                <a:cs typeface="Courier New"/>
              </a:rPr>
              <a:t>i;  </a:t>
            </a:r>
            <a:r>
              <a:rPr sz="3000" dirty="0">
                <a:latin typeface="Courier New"/>
                <a:cs typeface="Courier New"/>
              </a:rPr>
              <a:t>Y(</a:t>
            </a: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int	</a:t>
            </a:r>
            <a:r>
              <a:rPr sz="3000" spc="-5" dirty="0">
                <a:latin typeface="Courier New"/>
                <a:cs typeface="Courier New"/>
              </a:rPr>
              <a:t>a);</a:t>
            </a:r>
            <a:endParaRPr sz="3000" dirty="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  <a:spcBef>
                <a:spcPts val="500"/>
              </a:spcBef>
            </a:pPr>
            <a:r>
              <a:rPr sz="3000" spc="-5" dirty="0">
                <a:latin typeface="Courier New"/>
                <a:cs typeface="Courier New"/>
              </a:rPr>
              <a:t>};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79213" y="4879219"/>
            <a:ext cx="6099390" cy="104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85168" y="4985168"/>
            <a:ext cx="5744210" cy="686435"/>
          </a:xfrm>
          <a:prstGeom prst="rect">
            <a:avLst/>
          </a:prstGeom>
          <a:solidFill>
            <a:srgbClr val="FFFDA9"/>
          </a:solidFill>
        </p:spPr>
        <p:txBody>
          <a:bodyPr vert="horz" wrap="square" lIns="0" tIns="8191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645"/>
              </a:spcBef>
            </a:pPr>
            <a:r>
              <a:rPr sz="3400" dirty="0">
                <a:latin typeface="Arial"/>
                <a:cs typeface="Arial"/>
              </a:rPr>
              <a:t>Y </a:t>
            </a:r>
            <a:r>
              <a:rPr sz="3400" spc="-5" dirty="0">
                <a:latin typeface="Arial"/>
                <a:cs typeface="Arial"/>
              </a:rPr>
              <a:t>y1[] </a:t>
            </a:r>
            <a:r>
              <a:rPr sz="3400" dirty="0">
                <a:latin typeface="Arial"/>
                <a:cs typeface="Arial"/>
              </a:rPr>
              <a:t>= { Y(1), Y(2), Y(3)</a:t>
            </a:r>
            <a:r>
              <a:rPr sz="3400" spc="-35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};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79213" y="5746197"/>
            <a:ext cx="6099390" cy="104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85168" y="5852159"/>
            <a:ext cx="5744210" cy="650240"/>
          </a:xfrm>
          <a:custGeom>
            <a:avLst/>
            <a:gdLst/>
            <a:ahLst/>
            <a:cxnLst/>
            <a:rect l="l" t="t" r="r" b="b"/>
            <a:pathLst>
              <a:path w="5744209" h="650239">
                <a:moveTo>
                  <a:pt x="0" y="650239"/>
                </a:moveTo>
                <a:lnTo>
                  <a:pt x="5743790" y="650239"/>
                </a:lnTo>
                <a:lnTo>
                  <a:pt x="5743790" y="0"/>
                </a:lnTo>
                <a:lnTo>
                  <a:pt x="0" y="0"/>
                </a:lnTo>
                <a:lnTo>
                  <a:pt x="0" y="650239"/>
                </a:lnTo>
                <a:close/>
              </a:path>
            </a:pathLst>
          </a:custGeom>
          <a:solidFill>
            <a:srgbClr val="FFD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9213" y="6396437"/>
            <a:ext cx="6099390" cy="104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85168" y="6502400"/>
            <a:ext cx="5744210" cy="650240"/>
          </a:xfrm>
          <a:custGeom>
            <a:avLst/>
            <a:gdLst/>
            <a:ahLst/>
            <a:cxnLst/>
            <a:rect l="l" t="t" r="r" b="b"/>
            <a:pathLst>
              <a:path w="5744209" h="650240">
                <a:moveTo>
                  <a:pt x="0" y="650239"/>
                </a:moveTo>
                <a:lnTo>
                  <a:pt x="5743790" y="650239"/>
                </a:lnTo>
                <a:lnTo>
                  <a:pt x="5743790" y="0"/>
                </a:lnTo>
                <a:lnTo>
                  <a:pt x="0" y="0"/>
                </a:lnTo>
                <a:lnTo>
                  <a:pt x="0" y="650239"/>
                </a:lnTo>
                <a:close/>
              </a:path>
            </a:pathLst>
          </a:custGeom>
          <a:solidFill>
            <a:srgbClr val="FFD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79213" y="7046677"/>
            <a:ext cx="6099390" cy="104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85168" y="7152640"/>
            <a:ext cx="5744210" cy="686435"/>
          </a:xfrm>
          <a:custGeom>
            <a:avLst/>
            <a:gdLst/>
            <a:ahLst/>
            <a:cxnLst/>
            <a:rect l="l" t="t" r="r" b="b"/>
            <a:pathLst>
              <a:path w="5744209" h="686434">
                <a:moveTo>
                  <a:pt x="0" y="0"/>
                </a:moveTo>
                <a:lnTo>
                  <a:pt x="5743790" y="0"/>
                </a:lnTo>
                <a:lnTo>
                  <a:pt x="5743790" y="686371"/>
                </a:lnTo>
                <a:lnTo>
                  <a:pt x="0" y="686371"/>
                </a:lnTo>
                <a:lnTo>
                  <a:pt x="0" y="0"/>
                </a:lnTo>
                <a:close/>
              </a:path>
            </a:pathLst>
          </a:custGeom>
          <a:solidFill>
            <a:srgbClr val="FFD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97600" y="5788405"/>
            <a:ext cx="3310254" cy="1977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</a:pPr>
            <a:r>
              <a:rPr sz="3400" dirty="0">
                <a:latin typeface="Arial"/>
                <a:cs typeface="Arial"/>
              </a:rPr>
              <a:t>Y </a:t>
            </a:r>
            <a:r>
              <a:rPr sz="3400" spc="-5" dirty="0">
                <a:latin typeface="Arial"/>
                <a:cs typeface="Arial"/>
              </a:rPr>
              <a:t>y2[2] </a:t>
            </a:r>
            <a:r>
              <a:rPr sz="3400" dirty="0">
                <a:latin typeface="Arial"/>
                <a:cs typeface="Arial"/>
              </a:rPr>
              <a:t>= { Y(1)</a:t>
            </a:r>
            <a:r>
              <a:rPr sz="3400" spc="-21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};  Y</a:t>
            </a:r>
            <a:r>
              <a:rPr sz="3400" spc="-14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y3[7];</a:t>
            </a:r>
            <a:endParaRPr sz="3400" dirty="0">
              <a:latin typeface="Arial"/>
              <a:cs typeface="Arial"/>
            </a:endParaRPr>
          </a:p>
          <a:p>
            <a:pPr marL="10160" algn="ctr">
              <a:lnSpc>
                <a:spcPct val="100000"/>
              </a:lnSpc>
              <a:spcBef>
                <a:spcPts val="1020"/>
              </a:spcBef>
            </a:pPr>
            <a:r>
              <a:rPr sz="3400" dirty="0">
                <a:latin typeface="Arial"/>
                <a:cs typeface="Arial"/>
              </a:rPr>
              <a:t>Y</a:t>
            </a:r>
            <a:r>
              <a:rPr sz="3400" spc="-16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y4</a:t>
            </a:r>
            <a:r>
              <a:rPr sz="3400" dirty="0">
                <a:latin typeface="Tahoma"/>
                <a:cs typeface="Tahoma"/>
              </a:rPr>
              <a:t>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5000" y="2819400"/>
            <a:ext cx="1165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4400" dirty="0" smtClean="0">
                <a:latin typeface="Gill Sans MT"/>
                <a:ea typeface="黑体" pitchFamily="49" charset="-122"/>
              </a:rPr>
              <a:t>   A </a:t>
            </a:r>
            <a:r>
              <a:rPr lang="en-US" altLang="zh-CN" sz="4400" i="1" dirty="0" smtClean="0">
                <a:latin typeface="Gill Sans MT"/>
                <a:ea typeface="黑体" pitchFamily="49" charset="-122"/>
              </a:rPr>
              <a:t>default constructor  </a:t>
            </a:r>
            <a:r>
              <a:rPr lang="en-US" altLang="zh-CN" sz="4400" dirty="0" smtClean="0">
                <a:latin typeface="Gill Sans MT"/>
                <a:ea typeface="黑体" pitchFamily="49" charset="-122"/>
              </a:rPr>
              <a:t>is one that can    	be called with no arguments </a:t>
            </a:r>
            <a:endParaRPr lang="zh-CN" altLang="en-US" sz="4400" dirty="0">
              <a:latin typeface="Gill Sans MT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7400" y="609600"/>
            <a:ext cx="11131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latin typeface="Calibri" pitchFamily="34" charset="0"/>
              </a:rPr>
              <a:t>“auto” default constructor</a:t>
            </a:r>
            <a:endParaRPr lang="zh-CN" altLang="en-US" sz="8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87400" y="609600"/>
            <a:ext cx="11131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latin typeface="Calibri" pitchFamily="34" charset="0"/>
              </a:rPr>
              <a:t>“auto” default constructor</a:t>
            </a:r>
            <a:endParaRPr lang="zh-CN" altLang="en-US" sz="8000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8400" y="2819400"/>
            <a:ext cx="106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4000" dirty="0" smtClean="0"/>
              <a:t>  If you have a constructor, the compiler ensures </a:t>
            </a:r>
          </a:p>
          <a:p>
            <a:r>
              <a:rPr lang="en-US" altLang="zh-CN" sz="4000" dirty="0" smtClean="0"/>
              <a:t>     that construction always happens.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87400" y="609600"/>
            <a:ext cx="11131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latin typeface="Calibri" pitchFamily="34" charset="0"/>
              </a:rPr>
              <a:t>“auto” default constructor</a:t>
            </a:r>
            <a:endParaRPr lang="zh-CN" altLang="en-US" sz="8000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8400" y="2819400"/>
            <a:ext cx="1064278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4000" dirty="0" smtClean="0"/>
              <a:t>  If you have a constructor, the compiler ensures </a:t>
            </a:r>
          </a:p>
          <a:p>
            <a:r>
              <a:rPr lang="en-US" altLang="zh-CN" sz="4000" dirty="0" smtClean="0"/>
              <a:t>     that construction always happens.</a:t>
            </a:r>
          </a:p>
          <a:p>
            <a:endParaRPr lang="en-US" altLang="zh-CN" sz="4000" dirty="0" smtClean="0"/>
          </a:p>
          <a:p>
            <a:pPr marL="742950" indent="-742950">
              <a:buFont typeface="Arial" pitchFamily="34" charset="0"/>
              <a:buChar char="•"/>
            </a:pPr>
            <a:r>
              <a:rPr lang="en-US" altLang="zh-CN" sz="4000" i="1" dirty="0" smtClean="0"/>
              <a:t>If </a:t>
            </a:r>
            <a:r>
              <a:rPr lang="en-US" altLang="zh-CN" sz="4000" dirty="0" smtClean="0"/>
              <a:t>(and only if) there are no constructors for a </a:t>
            </a:r>
          </a:p>
          <a:p>
            <a:pPr marL="742950" indent="-742950"/>
            <a:r>
              <a:rPr lang="en-US" altLang="zh-CN" sz="4000" dirty="0" smtClean="0"/>
              <a:t>      class (</a:t>
            </a:r>
            <a:r>
              <a:rPr lang="en-US" altLang="zh-CN" sz="4000" dirty="0" err="1" smtClean="0"/>
              <a:t>struct</a:t>
            </a:r>
            <a:r>
              <a:rPr lang="en-US" altLang="zh-CN" sz="4000" dirty="0" smtClean="0"/>
              <a:t> or class), the compiler will </a:t>
            </a:r>
          </a:p>
          <a:p>
            <a:pPr marL="742950" indent="-742950"/>
            <a:r>
              <a:rPr lang="en-US" altLang="zh-CN" sz="4000" dirty="0" smtClean="0"/>
              <a:t>      automatically create one for you.</a:t>
            </a:r>
          </a:p>
          <a:p>
            <a:pPr marL="742950" indent="-742950"/>
            <a:endParaRPr lang="en-US" altLang="zh-CN" sz="4000" dirty="0" smtClean="0"/>
          </a:p>
          <a:p>
            <a:pPr marL="742950" indent="-742950">
              <a:buFont typeface="Wingdings" pitchFamily="2" charset="2"/>
              <a:buChar char="l"/>
            </a:pPr>
            <a:r>
              <a:rPr lang="en-US" altLang="zh-CN" sz="4000" dirty="0" smtClean="0"/>
              <a:t>Example: </a:t>
            </a:r>
            <a:r>
              <a:rPr lang="en-US" altLang="zh-CN" sz="4000" dirty="0" err="1" smtClean="0">
                <a:solidFill>
                  <a:srgbClr val="10A03D"/>
                </a:solidFill>
              </a:rPr>
              <a:t>AutoDefaultConstructor.cpp</a:t>
            </a:r>
            <a:endParaRPr lang="zh-CN" altLang="en-US" sz="4000" dirty="0">
              <a:solidFill>
                <a:srgbClr val="10A03D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54400" y="685800"/>
            <a:ext cx="63090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latin typeface="Calibri" pitchFamily="34" charset="0"/>
              </a:rPr>
              <a:t>The destructor</a:t>
            </a:r>
            <a:endParaRPr lang="zh-CN" altLang="en-US" sz="8000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9800" y="2514600"/>
            <a:ext cx="11527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000" dirty="0" smtClean="0"/>
              <a:t> In C++, cleanup is as important as initialization and is </a:t>
            </a:r>
          </a:p>
          <a:p>
            <a:r>
              <a:rPr lang="en-US" altLang="zh-CN" sz="4000" dirty="0" smtClean="0"/>
              <a:t>   therefore guaranteed with the destructor</a:t>
            </a:r>
            <a:endParaRPr lang="zh-CN" alt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6000" y="3886200"/>
            <a:ext cx="115782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000" dirty="0" smtClean="0"/>
              <a:t> The destructor is named after the name of the class </a:t>
            </a:r>
          </a:p>
          <a:p>
            <a:r>
              <a:rPr lang="en-US" altLang="zh-CN" sz="4000" dirty="0" smtClean="0"/>
              <a:t>   with a leading tilde (~). The destructor never has any </a:t>
            </a:r>
          </a:p>
          <a:p>
            <a:r>
              <a:rPr lang="en-US" altLang="zh-CN" sz="4000" dirty="0" smtClean="0"/>
              <a:t>   arguments.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7569" y="4178300"/>
            <a:ext cx="79883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50715" algn="l"/>
              </a:tabLst>
            </a:pPr>
            <a:r>
              <a:rPr sz="8400" spc="-5" dirty="0" err="1" smtClean="0">
                <a:latin typeface="Gill Sans MT"/>
                <a:cs typeface="Gill Sans MT"/>
              </a:rPr>
              <a:t>C</a:t>
            </a:r>
            <a:r>
              <a:rPr lang="en-US" sz="8400" spc="-5" dirty="0" err="1" smtClean="0">
                <a:latin typeface="Gill Sans MT"/>
                <a:cs typeface="Gill Sans MT"/>
              </a:rPr>
              <a:t>'</a:t>
            </a:r>
            <a:r>
              <a:rPr sz="8400" dirty="0" err="1" smtClean="0">
                <a:latin typeface="Gill Sans MT"/>
                <a:cs typeface="Gill Sans MT"/>
              </a:rPr>
              <a:t>tor</a:t>
            </a:r>
            <a:r>
              <a:rPr sz="8400" spc="-5" dirty="0" smtClean="0">
                <a:latin typeface="Gill Sans MT"/>
                <a:cs typeface="Gill Sans MT"/>
              </a:rPr>
              <a:t> </a:t>
            </a:r>
            <a:r>
              <a:rPr sz="8400" dirty="0" smtClean="0">
                <a:latin typeface="Gill Sans MT"/>
                <a:cs typeface="Gill Sans MT"/>
              </a:rPr>
              <a:t>and</a:t>
            </a:r>
            <a:r>
              <a:rPr lang="en-US" sz="8400" dirty="0" smtClean="0">
                <a:latin typeface="Gill Sans MT"/>
                <a:cs typeface="Gill Sans MT"/>
              </a:rPr>
              <a:t> </a:t>
            </a:r>
            <a:r>
              <a:rPr sz="8400" dirty="0" err="1" smtClean="0">
                <a:latin typeface="Gill Sans MT"/>
                <a:cs typeface="Gill Sans MT"/>
              </a:rPr>
              <a:t>D</a:t>
            </a:r>
            <a:r>
              <a:rPr lang="en-US" sz="8400" dirty="0" err="1" smtClean="0">
                <a:latin typeface="Gill Sans MT"/>
                <a:cs typeface="Gill Sans MT"/>
              </a:rPr>
              <a:t>'</a:t>
            </a:r>
            <a:r>
              <a:rPr sz="8400" dirty="0" err="1" smtClean="0">
                <a:latin typeface="Gill Sans MT"/>
                <a:cs typeface="Gill Sans MT"/>
              </a:rPr>
              <a:t>tor</a:t>
            </a:r>
            <a:endParaRPr sz="84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074883" y="5131522"/>
            <a:ext cx="4998720" cy="3698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14240" y="5770879"/>
            <a:ext cx="3576320" cy="2275840"/>
          </a:xfrm>
          <a:prstGeom prst="rect">
            <a:avLst/>
          </a:prstGeom>
          <a:solidFill>
            <a:srgbClr val="A8D6FF"/>
          </a:solidFill>
        </p:spPr>
        <p:txBody>
          <a:bodyPr vert="horz" wrap="square" lIns="0" tIns="58419" rIns="0" bIns="0" rtlCol="0">
            <a:spAutoFit/>
          </a:bodyPr>
          <a:lstStyle/>
          <a:p>
            <a:pPr marL="73660" marR="1437005">
              <a:lnSpc>
                <a:spcPct val="113900"/>
              </a:lnSpc>
              <a:spcBef>
                <a:spcPts val="459"/>
              </a:spcBef>
              <a:tabLst>
                <a:tab pos="1445260" algn="l"/>
                <a:tab pos="1902460" algn="l"/>
              </a:tabLst>
            </a:pP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class	</a:t>
            </a:r>
            <a:r>
              <a:rPr sz="3000" dirty="0">
                <a:latin typeface="Courier New"/>
                <a:cs typeface="Courier New"/>
              </a:rPr>
              <a:t>Y	{  </a:t>
            </a: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public</a:t>
            </a:r>
            <a:r>
              <a:rPr sz="3000" dirty="0">
                <a:latin typeface="Courier New"/>
                <a:cs typeface="Courier New"/>
              </a:rPr>
              <a:t>:</a:t>
            </a:r>
          </a:p>
          <a:p>
            <a:pPr marL="480059">
              <a:lnSpc>
                <a:spcPct val="100000"/>
              </a:lnSpc>
              <a:spcBef>
                <a:spcPts val="500"/>
              </a:spcBef>
            </a:pPr>
            <a:r>
              <a:rPr sz="3000" spc="-5" dirty="0">
                <a:latin typeface="Courier New"/>
                <a:cs typeface="Courier New"/>
              </a:rPr>
              <a:t>~Y();</a:t>
            </a:r>
            <a:endParaRPr sz="3000" dirty="0">
              <a:latin typeface="Courier New"/>
              <a:cs typeface="Courier New"/>
            </a:endParaRPr>
          </a:p>
          <a:p>
            <a:pPr marL="73660">
              <a:lnSpc>
                <a:spcPct val="100000"/>
              </a:lnSpc>
              <a:spcBef>
                <a:spcPts val="500"/>
              </a:spcBef>
            </a:pPr>
            <a:r>
              <a:rPr sz="3000" spc="-5" dirty="0">
                <a:latin typeface="Courier New"/>
                <a:cs typeface="Courier New"/>
              </a:rPr>
              <a:t>};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4400" y="685800"/>
            <a:ext cx="63090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latin typeface="Calibri" pitchFamily="34" charset="0"/>
              </a:rPr>
              <a:t>The destructor</a:t>
            </a:r>
            <a:endParaRPr lang="zh-CN" altLang="en-US" sz="8000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9800" y="2514600"/>
            <a:ext cx="11527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000" dirty="0" smtClean="0"/>
              <a:t> In C++, cleanup is as important as initialization and is </a:t>
            </a:r>
          </a:p>
          <a:p>
            <a:r>
              <a:rPr lang="en-US" altLang="zh-CN" sz="4000" dirty="0" smtClean="0"/>
              <a:t>   therefore guaranteed with the destructor</a:t>
            </a:r>
            <a:endParaRPr lang="zh-CN" alt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6000" y="3886200"/>
            <a:ext cx="115782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000" dirty="0" smtClean="0"/>
              <a:t> The destructor is named after the name of the class </a:t>
            </a:r>
          </a:p>
          <a:p>
            <a:r>
              <a:rPr lang="en-US" altLang="zh-CN" sz="4000" dirty="0" smtClean="0"/>
              <a:t>   with a leading tilde (~). The destructor never has any </a:t>
            </a:r>
          </a:p>
          <a:p>
            <a:r>
              <a:rPr lang="en-US" altLang="zh-CN" sz="4000" dirty="0" smtClean="0"/>
              <a:t>   arguments.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7500" y="762000"/>
            <a:ext cx="125857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45560" algn="l"/>
                <a:tab pos="4578985" algn="l"/>
              </a:tabLst>
            </a:pPr>
            <a:r>
              <a:rPr lang="en-US" sz="7200" dirty="0" smtClean="0">
                <a:latin typeface="Gill Sans MT"/>
                <a:cs typeface="Gill Sans MT"/>
              </a:rPr>
              <a:t>When is a destructor called?</a:t>
            </a:r>
            <a:endParaRPr sz="7200" dirty="0">
              <a:latin typeface="Gill Sans MT"/>
              <a:cs typeface="Gill Sans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3200" y="3124200"/>
            <a:ext cx="97776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000" dirty="0" smtClean="0"/>
              <a:t> The destructor is called automatically by the </a:t>
            </a:r>
          </a:p>
          <a:p>
            <a:r>
              <a:rPr lang="en-US" altLang="zh-CN" sz="4000" dirty="0" smtClean="0"/>
              <a:t>   compiler when the object goes out of scope.</a:t>
            </a:r>
            <a:endParaRPr lang="zh-CN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473200" y="4696361"/>
            <a:ext cx="100217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000" dirty="0" smtClean="0"/>
              <a:t> The only evidence for a destructor call is the </a:t>
            </a:r>
          </a:p>
          <a:p>
            <a:r>
              <a:rPr lang="en-US" altLang="zh-CN" sz="4000" dirty="0" smtClean="0"/>
              <a:t>   closing brace of the scope that surrounds the </a:t>
            </a:r>
          </a:p>
          <a:p>
            <a:r>
              <a:rPr lang="en-US" altLang="zh-CN" sz="4000" dirty="0" smtClean="0"/>
              <a:t>   object.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400" y="533400"/>
            <a:ext cx="11963400" cy="1518364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320800">
              <a:lnSpc>
                <a:spcPct val="100000"/>
              </a:lnSpc>
            </a:pPr>
            <a:r>
              <a:rPr lang="en-US" sz="8200" dirty="0" smtClean="0">
                <a:latin typeface="Gill Sans MT"/>
                <a:cs typeface="Gill Sans MT"/>
              </a:rPr>
              <a:t>Storage allocation</a:t>
            </a:r>
            <a:endParaRPr sz="82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/>
          </p:cNvSpPr>
          <p:nvPr/>
        </p:nvSpPr>
        <p:spPr>
          <a:xfrm>
            <a:off x="787400" y="533400"/>
            <a:ext cx="11963400" cy="1518364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3208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/>
                <a:ea typeface="+mj-ea"/>
                <a:cs typeface="Gill Sans MT"/>
              </a:rPr>
              <a:t>Storage allocation</a:t>
            </a:r>
            <a:endParaRPr kumimoji="0" lang="en-US" sz="8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/>
              <a:ea typeface="+mj-ea"/>
              <a:cs typeface="Gill Sans M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8000" y="3048000"/>
            <a:ext cx="9388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000" dirty="0" smtClean="0"/>
              <a:t> The compiler allocates all the storage for a </a:t>
            </a:r>
          </a:p>
          <a:p>
            <a:r>
              <a:rPr lang="en-US" altLang="zh-CN" sz="4000" dirty="0" smtClean="0"/>
              <a:t>   scope at the opening brace of that scope.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/>
          </p:cNvSpPr>
          <p:nvPr/>
        </p:nvSpPr>
        <p:spPr>
          <a:xfrm>
            <a:off x="787400" y="533400"/>
            <a:ext cx="11963400" cy="1518364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3208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/>
                <a:ea typeface="+mj-ea"/>
                <a:cs typeface="Gill Sans MT"/>
              </a:rPr>
              <a:t>Storage allocation</a:t>
            </a:r>
            <a:endParaRPr kumimoji="0" lang="en-US" sz="8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/>
              <a:ea typeface="+mj-ea"/>
              <a:cs typeface="Gill Sans M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8000" y="3048000"/>
            <a:ext cx="9388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000" dirty="0" smtClean="0"/>
              <a:t> The compiler allocates all the storage for a </a:t>
            </a:r>
          </a:p>
          <a:p>
            <a:r>
              <a:rPr lang="en-US" altLang="zh-CN" sz="4000" dirty="0" smtClean="0"/>
              <a:t>   scope at the opening brace of that scope.</a:t>
            </a:r>
            <a:endParaRPr lang="zh-CN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01800" y="4772561"/>
            <a:ext cx="99309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000" dirty="0" smtClean="0"/>
              <a:t> The constructor call doesn’t happen until the </a:t>
            </a:r>
          </a:p>
          <a:p>
            <a:r>
              <a:rPr lang="en-US" altLang="zh-CN" sz="4000" dirty="0" smtClean="0"/>
              <a:t>   sequence point where the object is </a:t>
            </a:r>
            <a:r>
              <a:rPr lang="en-US" altLang="zh-CN" sz="4000" dirty="0" err="1" smtClean="0"/>
              <a:t>deﬁned</a:t>
            </a:r>
            <a:r>
              <a:rPr lang="en-US" altLang="zh-CN" sz="4000" dirty="0" smtClean="0"/>
              <a:t>.</a:t>
            </a:r>
            <a:endParaRPr lang="zh-CN" alt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25600" y="6525161"/>
            <a:ext cx="505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000" dirty="0" smtClean="0"/>
              <a:t> Example: </a:t>
            </a:r>
            <a:r>
              <a:rPr lang="en-US" altLang="zh-CN" sz="4000" dirty="0" err="1" smtClean="0">
                <a:solidFill>
                  <a:srgbClr val="00B050"/>
                </a:solidFill>
              </a:rPr>
              <a:t>Nojump.cpp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1200" y="457200"/>
            <a:ext cx="1190947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00" dirty="0" smtClean="0">
                <a:latin typeface="Gill Sans MT"/>
              </a:rPr>
              <a:t>Aggregate initialization</a:t>
            </a:r>
            <a:endParaRPr lang="zh-CN" altLang="en-US" sz="82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801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939800" y="2286000"/>
            <a:ext cx="1158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3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200" y="457200"/>
            <a:ext cx="1190947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00" dirty="0" smtClean="0">
                <a:latin typeface="Gill Sans MT"/>
              </a:rPr>
              <a:t>Aggregate initialization</a:t>
            </a:r>
            <a:endParaRPr lang="zh-CN" altLang="en-US" sz="82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801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939800" y="2286000"/>
            <a:ext cx="1158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3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3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200" y="457200"/>
            <a:ext cx="1190947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00" dirty="0" smtClean="0">
                <a:latin typeface="Gill Sans MT"/>
              </a:rPr>
              <a:t>Aggregate initialization</a:t>
            </a:r>
            <a:endParaRPr lang="zh-CN" altLang="en-US" sz="82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801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939800" y="2286000"/>
            <a:ext cx="1158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3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3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3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3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x1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2.2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3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200" y="457200"/>
            <a:ext cx="1190947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00" dirty="0" smtClean="0">
                <a:latin typeface="Gill Sans MT"/>
              </a:rPr>
              <a:t>Aggregate initialization</a:t>
            </a:r>
            <a:endParaRPr lang="zh-CN" altLang="en-US" sz="82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801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939800" y="2286000"/>
            <a:ext cx="11582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3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3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3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3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x1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2.2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3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x2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2.2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3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3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200" y="457200"/>
            <a:ext cx="1190947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00" dirty="0" smtClean="0">
                <a:latin typeface="Gill Sans MT"/>
              </a:rPr>
              <a:t>Aggregate initialization</a:t>
            </a:r>
            <a:endParaRPr lang="zh-CN" altLang="en-US" sz="82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80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2768600">
              <a:lnSpc>
                <a:spcPct val="100000"/>
              </a:lnSpc>
            </a:pPr>
            <a:r>
              <a:rPr sz="8200" spc="-20" dirty="0">
                <a:latin typeface="Gill Sans MT"/>
                <a:cs typeface="Gill Sans MT"/>
              </a:rPr>
              <a:t>Point::init()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09700" y="2286000"/>
            <a:ext cx="63119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600" spc="-5" dirty="0" smtClean="0">
                <a:latin typeface="Courier New"/>
                <a:cs typeface="Courier New"/>
              </a:rPr>
              <a:t>class Point {</a:t>
            </a:r>
          </a:p>
          <a:p>
            <a:pPr marL="12700">
              <a:lnSpc>
                <a:spcPct val="100000"/>
              </a:lnSpc>
            </a:pPr>
            <a:r>
              <a:rPr lang="en-US" altLang="zh-CN" sz="2600" spc="-5" dirty="0" smtClean="0">
                <a:latin typeface="Courier New"/>
                <a:cs typeface="Courier New"/>
              </a:rPr>
              <a:t>public:</a:t>
            </a:r>
          </a:p>
          <a:p>
            <a:pPr marL="12700">
              <a:lnSpc>
                <a:spcPct val="100000"/>
              </a:lnSpc>
            </a:pPr>
            <a:r>
              <a:rPr lang="en-US" altLang="zh-CN" sz="2600" spc="-5" dirty="0" smtClean="0">
                <a:latin typeface="Courier New"/>
                <a:cs typeface="Courier New"/>
              </a:rPr>
              <a:t>	void init(int x, int y);</a:t>
            </a:r>
          </a:p>
          <a:p>
            <a:pPr marL="12700">
              <a:lnSpc>
                <a:spcPct val="100000"/>
              </a:lnSpc>
            </a:pPr>
            <a:r>
              <a:rPr lang="en-US" altLang="zh-CN" sz="2600" spc="-5" dirty="0" smtClean="0">
                <a:latin typeface="Courier New"/>
                <a:cs typeface="Courier New"/>
              </a:rPr>
              <a:t>	void print() const;</a:t>
            </a:r>
          </a:p>
          <a:p>
            <a:pPr marL="12700">
              <a:lnSpc>
                <a:spcPct val="100000"/>
              </a:lnSpc>
            </a:pPr>
            <a:r>
              <a:rPr lang="en-US" altLang="zh-CN" sz="2600" spc="-5" dirty="0" smtClean="0">
                <a:latin typeface="Courier New"/>
                <a:cs typeface="Courier New"/>
              </a:rPr>
              <a:t>	void move(int dx, int dy);</a:t>
            </a:r>
          </a:p>
          <a:p>
            <a:pPr marL="12700">
              <a:lnSpc>
                <a:spcPct val="100000"/>
              </a:lnSpc>
            </a:pPr>
            <a:r>
              <a:rPr lang="en-US" altLang="zh-CN" sz="2600" spc="-5" dirty="0" smtClean="0">
                <a:latin typeface="Courier New"/>
                <a:cs typeface="Courier New"/>
              </a:rPr>
              <a:t>private:</a:t>
            </a:r>
          </a:p>
          <a:p>
            <a:pPr marL="12700">
              <a:lnSpc>
                <a:spcPct val="100000"/>
              </a:lnSpc>
            </a:pPr>
            <a:r>
              <a:rPr lang="en-US" altLang="zh-CN" sz="2600" spc="-5" dirty="0" smtClean="0">
                <a:latin typeface="Courier New"/>
                <a:cs typeface="Courier New"/>
              </a:rPr>
              <a:t>	int x;</a:t>
            </a:r>
          </a:p>
          <a:p>
            <a:pPr marL="12700">
              <a:lnSpc>
                <a:spcPct val="100000"/>
              </a:lnSpc>
            </a:pPr>
            <a:r>
              <a:rPr lang="en-US" altLang="zh-CN" sz="2600" spc="-5" dirty="0" smtClean="0">
                <a:latin typeface="Courier New"/>
                <a:cs typeface="Courier New"/>
              </a:rPr>
              <a:t>	int y;</a:t>
            </a:r>
          </a:p>
          <a:p>
            <a:pPr marL="12700">
              <a:lnSpc>
                <a:spcPct val="100000"/>
              </a:lnSpc>
            </a:pPr>
            <a:r>
              <a:rPr lang="en-US" altLang="zh-CN" sz="2600" spc="-5" dirty="0" smtClean="0">
                <a:latin typeface="Courier New"/>
                <a:cs typeface="Courier New"/>
              </a:rPr>
              <a:t>};</a:t>
            </a:r>
          </a:p>
          <a:p>
            <a:pPr marL="12700">
              <a:lnSpc>
                <a:spcPct val="100000"/>
              </a:lnSpc>
            </a:pPr>
            <a:endParaRPr lang="en-US" altLang="zh-CN" sz="2600" spc="-5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2600" spc="-5" dirty="0" smtClean="0">
                <a:latin typeface="Courier New"/>
                <a:cs typeface="Courier New"/>
              </a:rPr>
              <a:t>Point a;</a:t>
            </a:r>
          </a:p>
          <a:p>
            <a:pPr marL="12700">
              <a:lnSpc>
                <a:spcPct val="100000"/>
              </a:lnSpc>
            </a:pPr>
            <a:r>
              <a:rPr lang="en-US" altLang="zh-CN" sz="2600" spc="-5" dirty="0" smtClean="0">
                <a:latin typeface="Courier New"/>
                <a:cs typeface="Courier New"/>
              </a:rPr>
              <a:t>a.init(1,2);</a:t>
            </a:r>
          </a:p>
          <a:p>
            <a:pPr marL="12700">
              <a:lnSpc>
                <a:spcPct val="100000"/>
              </a:lnSpc>
            </a:pPr>
            <a:r>
              <a:rPr lang="en-US" altLang="zh-CN" sz="2600" spc="-5" dirty="0" smtClean="0">
                <a:latin typeface="Courier New"/>
                <a:cs typeface="Courier New"/>
              </a:rPr>
              <a:t>a.move(2,2);</a:t>
            </a:r>
          </a:p>
          <a:p>
            <a:pPr marL="12700">
              <a:lnSpc>
                <a:spcPct val="100000"/>
              </a:lnSpc>
            </a:pPr>
            <a:r>
              <a:rPr lang="en-US" altLang="zh-CN" sz="2600" spc="-5" dirty="0" smtClean="0">
                <a:latin typeface="Courier New"/>
                <a:cs typeface="Courier New"/>
              </a:rPr>
              <a:t>a.print();</a:t>
            </a:r>
            <a:endParaRPr lang="en-US" altLang="zh-CN"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939800" y="2286000"/>
            <a:ext cx="11582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3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3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3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3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x1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2.2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3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x2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2.2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3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32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32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 y1</a:t>
            </a:r>
            <a:r>
              <a:rPr lang="es-E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s-E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s-E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s-E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s-E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s-E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s-E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s-E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zh-CN" sz="32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altLang="zh-CN" sz="3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zh-CN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CN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200" y="457200"/>
            <a:ext cx="1190947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00" dirty="0" smtClean="0">
                <a:latin typeface="Gill Sans MT"/>
              </a:rPr>
              <a:t>Aggregate initialization</a:t>
            </a:r>
            <a:endParaRPr lang="zh-CN" altLang="en-US" sz="82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801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2311400">
              <a:lnSpc>
                <a:spcPct val="100000"/>
              </a:lnSpc>
            </a:pPr>
            <a:r>
              <a:rPr sz="8200" spc="-5" dirty="0">
                <a:latin typeface="Gill Sans MT"/>
                <a:cs typeface="Gill Sans MT"/>
              </a:rPr>
              <a:t>Clock</a:t>
            </a:r>
            <a:r>
              <a:rPr sz="8200" spc="-75" dirty="0">
                <a:latin typeface="Gill Sans MT"/>
                <a:cs typeface="Gill Sans MT"/>
              </a:rPr>
              <a:t> </a:t>
            </a:r>
            <a:r>
              <a:rPr sz="8200" spc="-50" dirty="0">
                <a:latin typeface="Gill Sans MT"/>
                <a:cs typeface="Gill Sans MT"/>
              </a:rPr>
              <a:t>display</a:t>
            </a:r>
            <a:endParaRPr sz="8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57776" y="4949088"/>
            <a:ext cx="3989704" cy="1718945"/>
          </a:xfrm>
          <a:custGeom>
            <a:avLst/>
            <a:gdLst/>
            <a:ahLst/>
            <a:cxnLst/>
            <a:rect l="l" t="t" r="r" b="b"/>
            <a:pathLst>
              <a:path w="3989704" h="1718945">
                <a:moveTo>
                  <a:pt x="3910914" y="0"/>
                </a:moveTo>
                <a:lnTo>
                  <a:pt x="302933" y="0"/>
                </a:lnTo>
                <a:lnTo>
                  <a:pt x="253794" y="3990"/>
                </a:lnTo>
                <a:lnTo>
                  <a:pt x="207181" y="15542"/>
                </a:lnTo>
                <a:lnTo>
                  <a:pt x="163715" y="34028"/>
                </a:lnTo>
                <a:lnTo>
                  <a:pt x="124022" y="58820"/>
                </a:lnTo>
                <a:lnTo>
                  <a:pt x="88725" y="89290"/>
                </a:lnTo>
                <a:lnTo>
                  <a:pt x="58447" y="124810"/>
                </a:lnTo>
                <a:lnTo>
                  <a:pt x="33811" y="164751"/>
                </a:lnTo>
                <a:lnTo>
                  <a:pt x="15443" y="208486"/>
                </a:lnTo>
                <a:lnTo>
                  <a:pt x="3964" y="255387"/>
                </a:lnTo>
                <a:lnTo>
                  <a:pt x="0" y="304825"/>
                </a:lnTo>
                <a:lnTo>
                  <a:pt x="0" y="1664754"/>
                </a:lnTo>
                <a:lnTo>
                  <a:pt x="3964" y="1714201"/>
                </a:lnTo>
                <a:lnTo>
                  <a:pt x="4995" y="1718411"/>
                </a:lnTo>
                <a:lnTo>
                  <a:pt x="3989324" y="11241"/>
                </a:lnTo>
                <a:lnTo>
                  <a:pt x="3960061" y="3990"/>
                </a:lnTo>
                <a:lnTo>
                  <a:pt x="3910914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7504" y="4951069"/>
            <a:ext cx="3980179" cy="1717039"/>
          </a:xfrm>
          <a:custGeom>
            <a:avLst/>
            <a:gdLst/>
            <a:ahLst/>
            <a:cxnLst/>
            <a:rect l="l" t="t" r="r" b="b"/>
            <a:pathLst>
              <a:path w="3980179" h="1717040">
                <a:moveTo>
                  <a:pt x="3883723" y="0"/>
                </a:moveTo>
                <a:lnTo>
                  <a:pt x="302933" y="0"/>
                </a:lnTo>
                <a:lnTo>
                  <a:pt x="253791" y="3988"/>
                </a:lnTo>
                <a:lnTo>
                  <a:pt x="207176" y="15537"/>
                </a:lnTo>
                <a:lnTo>
                  <a:pt x="163710" y="34018"/>
                </a:lnTo>
                <a:lnTo>
                  <a:pt x="124017" y="58805"/>
                </a:lnTo>
                <a:lnTo>
                  <a:pt x="88720" y="89269"/>
                </a:lnTo>
                <a:lnTo>
                  <a:pt x="58443" y="124785"/>
                </a:lnTo>
                <a:lnTo>
                  <a:pt x="33809" y="164724"/>
                </a:lnTo>
                <a:lnTo>
                  <a:pt x="15442" y="208460"/>
                </a:lnTo>
                <a:lnTo>
                  <a:pt x="3964" y="255365"/>
                </a:lnTo>
                <a:lnTo>
                  <a:pt x="0" y="304812"/>
                </a:lnTo>
                <a:lnTo>
                  <a:pt x="0" y="1652993"/>
                </a:lnTo>
                <a:lnTo>
                  <a:pt x="3964" y="1702447"/>
                </a:lnTo>
                <a:lnTo>
                  <a:pt x="7385" y="1716430"/>
                </a:lnTo>
                <a:lnTo>
                  <a:pt x="3979595" y="1716430"/>
                </a:lnTo>
                <a:lnTo>
                  <a:pt x="3979595" y="15592"/>
                </a:lnTo>
                <a:lnTo>
                  <a:pt x="3979465" y="15537"/>
                </a:lnTo>
                <a:lnTo>
                  <a:pt x="3932855" y="3988"/>
                </a:lnTo>
                <a:lnTo>
                  <a:pt x="3883723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7232" y="4953000"/>
            <a:ext cx="3970020" cy="1714500"/>
          </a:xfrm>
          <a:custGeom>
            <a:avLst/>
            <a:gdLst/>
            <a:ahLst/>
            <a:cxnLst/>
            <a:rect l="l" t="t" r="r" b="b"/>
            <a:pathLst>
              <a:path w="3970020" h="1714500">
                <a:moveTo>
                  <a:pt x="3856507" y="0"/>
                </a:moveTo>
                <a:lnTo>
                  <a:pt x="302933" y="0"/>
                </a:lnTo>
                <a:lnTo>
                  <a:pt x="253791" y="3989"/>
                </a:lnTo>
                <a:lnTo>
                  <a:pt x="207176" y="15538"/>
                </a:lnTo>
                <a:lnTo>
                  <a:pt x="163710" y="34021"/>
                </a:lnTo>
                <a:lnTo>
                  <a:pt x="124017" y="58808"/>
                </a:lnTo>
                <a:lnTo>
                  <a:pt x="88720" y="89274"/>
                </a:lnTo>
                <a:lnTo>
                  <a:pt x="58443" y="124790"/>
                </a:lnTo>
                <a:lnTo>
                  <a:pt x="33809" y="164730"/>
                </a:lnTo>
                <a:lnTo>
                  <a:pt x="15442" y="208465"/>
                </a:lnTo>
                <a:lnTo>
                  <a:pt x="3964" y="255368"/>
                </a:lnTo>
                <a:lnTo>
                  <a:pt x="0" y="304812"/>
                </a:lnTo>
                <a:lnTo>
                  <a:pt x="0" y="1641309"/>
                </a:lnTo>
                <a:lnTo>
                  <a:pt x="3964" y="1690747"/>
                </a:lnTo>
                <a:lnTo>
                  <a:pt x="9777" y="1714500"/>
                </a:lnTo>
                <a:lnTo>
                  <a:pt x="3969867" y="1714500"/>
                </a:lnTo>
                <a:lnTo>
                  <a:pt x="3969867" y="23024"/>
                </a:lnTo>
                <a:lnTo>
                  <a:pt x="3952264" y="15538"/>
                </a:lnTo>
                <a:lnTo>
                  <a:pt x="3905648" y="3989"/>
                </a:lnTo>
                <a:lnTo>
                  <a:pt x="3856507" y="0"/>
                </a:lnTo>
                <a:close/>
              </a:path>
            </a:pathLst>
          </a:custGeom>
          <a:solidFill>
            <a:srgbClr val="F4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6922" y="4954968"/>
            <a:ext cx="3960495" cy="1712595"/>
          </a:xfrm>
          <a:custGeom>
            <a:avLst/>
            <a:gdLst/>
            <a:ahLst/>
            <a:cxnLst/>
            <a:rect l="l" t="t" r="r" b="b"/>
            <a:pathLst>
              <a:path w="3960495" h="1712595">
                <a:moveTo>
                  <a:pt x="3829367" y="0"/>
                </a:moveTo>
                <a:lnTo>
                  <a:pt x="302933" y="0"/>
                </a:lnTo>
                <a:lnTo>
                  <a:pt x="253791" y="3989"/>
                </a:lnTo>
                <a:lnTo>
                  <a:pt x="207176" y="15538"/>
                </a:lnTo>
                <a:lnTo>
                  <a:pt x="163710" y="34021"/>
                </a:lnTo>
                <a:lnTo>
                  <a:pt x="124017" y="58808"/>
                </a:lnTo>
                <a:lnTo>
                  <a:pt x="88720" y="89274"/>
                </a:lnTo>
                <a:lnTo>
                  <a:pt x="58443" y="124790"/>
                </a:lnTo>
                <a:lnTo>
                  <a:pt x="33809" y="164730"/>
                </a:lnTo>
                <a:lnTo>
                  <a:pt x="15442" y="208465"/>
                </a:lnTo>
                <a:lnTo>
                  <a:pt x="3964" y="255368"/>
                </a:lnTo>
                <a:lnTo>
                  <a:pt x="0" y="304812"/>
                </a:lnTo>
                <a:lnTo>
                  <a:pt x="0" y="1629562"/>
                </a:lnTo>
                <a:lnTo>
                  <a:pt x="3964" y="1679006"/>
                </a:lnTo>
                <a:lnTo>
                  <a:pt x="12168" y="1712531"/>
                </a:lnTo>
                <a:lnTo>
                  <a:pt x="3960177" y="30447"/>
                </a:lnTo>
                <a:lnTo>
                  <a:pt x="3925118" y="15538"/>
                </a:lnTo>
                <a:lnTo>
                  <a:pt x="3878505" y="3989"/>
                </a:lnTo>
                <a:lnTo>
                  <a:pt x="3829367" y="0"/>
                </a:lnTo>
                <a:close/>
              </a:path>
            </a:pathLst>
          </a:custGeom>
          <a:solidFill>
            <a:srgbClr val="F2F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96638" y="4956911"/>
            <a:ext cx="3950970" cy="1710689"/>
          </a:xfrm>
          <a:custGeom>
            <a:avLst/>
            <a:gdLst/>
            <a:ahLst/>
            <a:cxnLst/>
            <a:rect l="l" t="t" r="r" b="b"/>
            <a:pathLst>
              <a:path w="3950970" h="1710690">
                <a:moveTo>
                  <a:pt x="3802151" y="0"/>
                </a:moveTo>
                <a:lnTo>
                  <a:pt x="302907" y="0"/>
                </a:lnTo>
                <a:lnTo>
                  <a:pt x="253776" y="3989"/>
                </a:lnTo>
                <a:lnTo>
                  <a:pt x="207168" y="15541"/>
                </a:lnTo>
                <a:lnTo>
                  <a:pt x="163707" y="34025"/>
                </a:lnTo>
                <a:lnTo>
                  <a:pt x="124017" y="58816"/>
                </a:lnTo>
                <a:lnTo>
                  <a:pt x="88722" y="89284"/>
                </a:lnTo>
                <a:lnTo>
                  <a:pt x="58445" y="124801"/>
                </a:lnTo>
                <a:lnTo>
                  <a:pt x="33811" y="164741"/>
                </a:lnTo>
                <a:lnTo>
                  <a:pt x="15443" y="208475"/>
                </a:lnTo>
                <a:lnTo>
                  <a:pt x="3964" y="255374"/>
                </a:lnTo>
                <a:lnTo>
                  <a:pt x="0" y="304812"/>
                </a:lnTo>
                <a:lnTo>
                  <a:pt x="0" y="1617865"/>
                </a:lnTo>
                <a:lnTo>
                  <a:pt x="3964" y="1667303"/>
                </a:lnTo>
                <a:lnTo>
                  <a:pt x="14558" y="1710588"/>
                </a:lnTo>
                <a:lnTo>
                  <a:pt x="3950462" y="1710588"/>
                </a:lnTo>
                <a:lnTo>
                  <a:pt x="3950462" y="39701"/>
                </a:lnTo>
                <a:lnTo>
                  <a:pt x="3941374" y="34025"/>
                </a:lnTo>
                <a:lnTo>
                  <a:pt x="3897908" y="15541"/>
                </a:lnTo>
                <a:lnTo>
                  <a:pt x="3851292" y="3989"/>
                </a:lnTo>
                <a:lnTo>
                  <a:pt x="3802151" y="0"/>
                </a:lnTo>
                <a:close/>
              </a:path>
            </a:pathLst>
          </a:custGeom>
          <a:solidFill>
            <a:srgbClr val="EF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06366" y="4958880"/>
            <a:ext cx="3940810" cy="1708785"/>
          </a:xfrm>
          <a:custGeom>
            <a:avLst/>
            <a:gdLst/>
            <a:ahLst/>
            <a:cxnLst/>
            <a:rect l="l" t="t" r="r" b="b"/>
            <a:pathLst>
              <a:path w="3940809" h="1708784">
                <a:moveTo>
                  <a:pt x="3774935" y="0"/>
                </a:moveTo>
                <a:lnTo>
                  <a:pt x="302894" y="0"/>
                </a:lnTo>
                <a:lnTo>
                  <a:pt x="253766" y="3989"/>
                </a:lnTo>
                <a:lnTo>
                  <a:pt x="207161" y="15538"/>
                </a:lnTo>
                <a:lnTo>
                  <a:pt x="163702" y="34021"/>
                </a:lnTo>
                <a:lnTo>
                  <a:pt x="124014" y="58808"/>
                </a:lnTo>
                <a:lnTo>
                  <a:pt x="88720" y="89274"/>
                </a:lnTo>
                <a:lnTo>
                  <a:pt x="58444" y="124790"/>
                </a:lnTo>
                <a:lnTo>
                  <a:pt x="33810" y="164730"/>
                </a:lnTo>
                <a:lnTo>
                  <a:pt x="15442" y="208465"/>
                </a:lnTo>
                <a:lnTo>
                  <a:pt x="3964" y="255368"/>
                </a:lnTo>
                <a:lnTo>
                  <a:pt x="0" y="304812"/>
                </a:lnTo>
                <a:lnTo>
                  <a:pt x="0" y="1606105"/>
                </a:lnTo>
                <a:lnTo>
                  <a:pt x="3964" y="1655553"/>
                </a:lnTo>
                <a:lnTo>
                  <a:pt x="15442" y="1702459"/>
                </a:lnTo>
                <a:lnTo>
                  <a:pt x="18030" y="1708619"/>
                </a:lnTo>
                <a:lnTo>
                  <a:pt x="3940733" y="1708619"/>
                </a:lnTo>
                <a:lnTo>
                  <a:pt x="3940733" y="50607"/>
                </a:lnTo>
                <a:lnTo>
                  <a:pt x="3914174" y="34021"/>
                </a:lnTo>
                <a:lnTo>
                  <a:pt x="3870706" y="15538"/>
                </a:lnTo>
                <a:lnTo>
                  <a:pt x="3824086" y="3989"/>
                </a:lnTo>
                <a:lnTo>
                  <a:pt x="3774935" y="0"/>
                </a:lnTo>
                <a:close/>
              </a:path>
            </a:pathLst>
          </a:custGeom>
          <a:solidFill>
            <a:srgbClr val="ED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16056" y="4960848"/>
            <a:ext cx="3931285" cy="1706880"/>
          </a:xfrm>
          <a:custGeom>
            <a:avLst/>
            <a:gdLst/>
            <a:ahLst/>
            <a:cxnLst/>
            <a:rect l="l" t="t" r="r" b="b"/>
            <a:pathLst>
              <a:path w="3931284" h="1706879">
                <a:moveTo>
                  <a:pt x="3747795" y="0"/>
                </a:moveTo>
                <a:lnTo>
                  <a:pt x="302933" y="0"/>
                </a:lnTo>
                <a:lnTo>
                  <a:pt x="253794" y="3988"/>
                </a:lnTo>
                <a:lnTo>
                  <a:pt x="207181" y="15534"/>
                </a:lnTo>
                <a:lnTo>
                  <a:pt x="163715" y="34012"/>
                </a:lnTo>
                <a:lnTo>
                  <a:pt x="124022" y="58795"/>
                </a:lnTo>
                <a:lnTo>
                  <a:pt x="88725" y="89255"/>
                </a:lnTo>
                <a:lnTo>
                  <a:pt x="58447" y="124766"/>
                </a:lnTo>
                <a:lnTo>
                  <a:pt x="33811" y="164700"/>
                </a:lnTo>
                <a:lnTo>
                  <a:pt x="15443" y="208431"/>
                </a:lnTo>
                <a:lnTo>
                  <a:pt x="3964" y="255331"/>
                </a:lnTo>
                <a:lnTo>
                  <a:pt x="0" y="304774"/>
                </a:lnTo>
                <a:lnTo>
                  <a:pt x="0" y="1594396"/>
                </a:lnTo>
                <a:lnTo>
                  <a:pt x="3964" y="1643830"/>
                </a:lnTo>
                <a:lnTo>
                  <a:pt x="15443" y="1690728"/>
                </a:lnTo>
                <a:lnTo>
                  <a:pt x="22131" y="1706651"/>
                </a:lnTo>
                <a:lnTo>
                  <a:pt x="3931043" y="62548"/>
                </a:lnTo>
                <a:lnTo>
                  <a:pt x="3887001" y="34012"/>
                </a:lnTo>
                <a:lnTo>
                  <a:pt x="3843537" y="15534"/>
                </a:lnTo>
                <a:lnTo>
                  <a:pt x="3796927" y="3988"/>
                </a:lnTo>
                <a:lnTo>
                  <a:pt x="3747795" y="0"/>
                </a:lnTo>
                <a:close/>
              </a:path>
            </a:pathLst>
          </a:custGeom>
          <a:solidFill>
            <a:srgbClr val="EAE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25784" y="4962791"/>
            <a:ext cx="3921760" cy="1704975"/>
          </a:xfrm>
          <a:custGeom>
            <a:avLst/>
            <a:gdLst/>
            <a:ahLst/>
            <a:cxnLst/>
            <a:rect l="l" t="t" r="r" b="b"/>
            <a:pathLst>
              <a:path w="3921759" h="1704975">
                <a:moveTo>
                  <a:pt x="3720604" y="0"/>
                </a:moveTo>
                <a:lnTo>
                  <a:pt x="302894" y="0"/>
                </a:lnTo>
                <a:lnTo>
                  <a:pt x="253763" y="3988"/>
                </a:lnTo>
                <a:lnTo>
                  <a:pt x="207156" y="15537"/>
                </a:lnTo>
                <a:lnTo>
                  <a:pt x="163697" y="34018"/>
                </a:lnTo>
                <a:lnTo>
                  <a:pt x="124009" y="58805"/>
                </a:lnTo>
                <a:lnTo>
                  <a:pt x="88715" y="89269"/>
                </a:lnTo>
                <a:lnTo>
                  <a:pt x="58441" y="124785"/>
                </a:lnTo>
                <a:lnTo>
                  <a:pt x="33808" y="164724"/>
                </a:lnTo>
                <a:lnTo>
                  <a:pt x="15441" y="208460"/>
                </a:lnTo>
                <a:lnTo>
                  <a:pt x="3964" y="255365"/>
                </a:lnTo>
                <a:lnTo>
                  <a:pt x="0" y="304812"/>
                </a:lnTo>
                <a:lnTo>
                  <a:pt x="0" y="1582699"/>
                </a:lnTo>
                <a:lnTo>
                  <a:pt x="3964" y="1632136"/>
                </a:lnTo>
                <a:lnTo>
                  <a:pt x="15441" y="1679033"/>
                </a:lnTo>
                <a:lnTo>
                  <a:pt x="26225" y="1704708"/>
                </a:lnTo>
                <a:lnTo>
                  <a:pt x="3921315" y="1704708"/>
                </a:lnTo>
                <a:lnTo>
                  <a:pt x="3921315" y="77644"/>
                </a:lnTo>
                <a:lnTo>
                  <a:pt x="3899490" y="58805"/>
                </a:lnTo>
                <a:lnTo>
                  <a:pt x="3859802" y="34018"/>
                </a:lnTo>
                <a:lnTo>
                  <a:pt x="3816342" y="15537"/>
                </a:lnTo>
                <a:lnTo>
                  <a:pt x="3769735" y="3988"/>
                </a:lnTo>
                <a:lnTo>
                  <a:pt x="3720604" y="0"/>
                </a:lnTo>
                <a:close/>
              </a:path>
            </a:pathLst>
          </a:custGeom>
          <a:solidFill>
            <a:srgbClr val="E8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5474" y="4964722"/>
            <a:ext cx="3912235" cy="1703070"/>
          </a:xfrm>
          <a:custGeom>
            <a:avLst/>
            <a:gdLst/>
            <a:ahLst/>
            <a:cxnLst/>
            <a:rect l="l" t="t" r="r" b="b"/>
            <a:pathLst>
              <a:path w="3912234" h="1703070">
                <a:moveTo>
                  <a:pt x="3693426" y="0"/>
                </a:moveTo>
                <a:lnTo>
                  <a:pt x="302933" y="0"/>
                </a:lnTo>
                <a:lnTo>
                  <a:pt x="253800" y="3989"/>
                </a:lnTo>
                <a:lnTo>
                  <a:pt x="207190" y="15541"/>
                </a:lnTo>
                <a:lnTo>
                  <a:pt x="163727" y="34025"/>
                </a:lnTo>
                <a:lnTo>
                  <a:pt x="124033" y="58816"/>
                </a:lnTo>
                <a:lnTo>
                  <a:pt x="88734" y="89284"/>
                </a:lnTo>
                <a:lnTo>
                  <a:pt x="58454" y="124801"/>
                </a:lnTo>
                <a:lnTo>
                  <a:pt x="33816" y="164741"/>
                </a:lnTo>
                <a:lnTo>
                  <a:pt x="15445" y="208475"/>
                </a:lnTo>
                <a:lnTo>
                  <a:pt x="3965" y="255374"/>
                </a:lnTo>
                <a:lnTo>
                  <a:pt x="0" y="304812"/>
                </a:lnTo>
                <a:lnTo>
                  <a:pt x="0" y="1570951"/>
                </a:lnTo>
                <a:lnTo>
                  <a:pt x="3965" y="1620395"/>
                </a:lnTo>
                <a:lnTo>
                  <a:pt x="15445" y="1667299"/>
                </a:lnTo>
                <a:lnTo>
                  <a:pt x="30348" y="1702777"/>
                </a:lnTo>
                <a:lnTo>
                  <a:pt x="3911625" y="1702777"/>
                </a:lnTo>
                <a:lnTo>
                  <a:pt x="3911625" y="93976"/>
                </a:lnTo>
                <a:lnTo>
                  <a:pt x="3907624" y="89284"/>
                </a:lnTo>
                <a:lnTo>
                  <a:pt x="3872326" y="58816"/>
                </a:lnTo>
                <a:lnTo>
                  <a:pt x="3832632" y="34025"/>
                </a:lnTo>
                <a:lnTo>
                  <a:pt x="3789168" y="15541"/>
                </a:lnTo>
                <a:lnTo>
                  <a:pt x="3742558" y="3989"/>
                </a:lnTo>
                <a:lnTo>
                  <a:pt x="3693426" y="0"/>
                </a:lnTo>
                <a:close/>
              </a:path>
            </a:pathLst>
          </a:custGeom>
          <a:solidFill>
            <a:srgbClr val="E5E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45164" y="4966690"/>
            <a:ext cx="3902075" cy="1701164"/>
          </a:xfrm>
          <a:custGeom>
            <a:avLst/>
            <a:gdLst/>
            <a:ahLst/>
            <a:cxnLst/>
            <a:rect l="l" t="t" r="r" b="b"/>
            <a:pathLst>
              <a:path w="3902075" h="1701165">
                <a:moveTo>
                  <a:pt x="3666248" y="0"/>
                </a:moveTo>
                <a:lnTo>
                  <a:pt x="302933" y="0"/>
                </a:lnTo>
                <a:lnTo>
                  <a:pt x="253800" y="3989"/>
                </a:lnTo>
                <a:lnTo>
                  <a:pt x="207190" y="15538"/>
                </a:lnTo>
                <a:lnTo>
                  <a:pt x="163727" y="34021"/>
                </a:lnTo>
                <a:lnTo>
                  <a:pt x="124033" y="58808"/>
                </a:lnTo>
                <a:lnTo>
                  <a:pt x="88734" y="89274"/>
                </a:lnTo>
                <a:lnTo>
                  <a:pt x="58454" y="124790"/>
                </a:lnTo>
                <a:lnTo>
                  <a:pt x="33816" y="164730"/>
                </a:lnTo>
                <a:lnTo>
                  <a:pt x="15445" y="208465"/>
                </a:lnTo>
                <a:lnTo>
                  <a:pt x="3965" y="255368"/>
                </a:lnTo>
                <a:lnTo>
                  <a:pt x="0" y="304812"/>
                </a:lnTo>
                <a:lnTo>
                  <a:pt x="0" y="1559229"/>
                </a:lnTo>
                <a:lnTo>
                  <a:pt x="3965" y="1608676"/>
                </a:lnTo>
                <a:lnTo>
                  <a:pt x="15445" y="1655582"/>
                </a:lnTo>
                <a:lnTo>
                  <a:pt x="33816" y="1699317"/>
                </a:lnTo>
                <a:lnTo>
                  <a:pt x="34736" y="1700809"/>
                </a:lnTo>
                <a:lnTo>
                  <a:pt x="3901935" y="114469"/>
                </a:lnTo>
                <a:lnTo>
                  <a:pt x="3845158" y="58808"/>
                </a:lnTo>
                <a:lnTo>
                  <a:pt x="3805465" y="34021"/>
                </a:lnTo>
                <a:lnTo>
                  <a:pt x="3762000" y="15538"/>
                </a:lnTo>
                <a:lnTo>
                  <a:pt x="3715387" y="3989"/>
                </a:lnTo>
                <a:lnTo>
                  <a:pt x="3666248" y="0"/>
                </a:lnTo>
                <a:close/>
              </a:path>
            </a:pathLst>
          </a:custGeom>
          <a:solidFill>
            <a:srgbClr val="E3E4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54893" y="4968633"/>
            <a:ext cx="3892550" cy="1699260"/>
          </a:xfrm>
          <a:custGeom>
            <a:avLst/>
            <a:gdLst/>
            <a:ahLst/>
            <a:cxnLst/>
            <a:rect l="l" t="t" r="r" b="b"/>
            <a:pathLst>
              <a:path w="3892550" h="1699259">
                <a:moveTo>
                  <a:pt x="3639032" y="0"/>
                </a:moveTo>
                <a:lnTo>
                  <a:pt x="302933" y="0"/>
                </a:lnTo>
                <a:lnTo>
                  <a:pt x="253800" y="3988"/>
                </a:lnTo>
                <a:lnTo>
                  <a:pt x="207190" y="15537"/>
                </a:lnTo>
                <a:lnTo>
                  <a:pt x="163727" y="34018"/>
                </a:lnTo>
                <a:lnTo>
                  <a:pt x="124033" y="58805"/>
                </a:lnTo>
                <a:lnTo>
                  <a:pt x="88734" y="89269"/>
                </a:lnTo>
                <a:lnTo>
                  <a:pt x="58454" y="124785"/>
                </a:lnTo>
                <a:lnTo>
                  <a:pt x="33816" y="164724"/>
                </a:lnTo>
                <a:lnTo>
                  <a:pt x="15445" y="208460"/>
                </a:lnTo>
                <a:lnTo>
                  <a:pt x="3965" y="255365"/>
                </a:lnTo>
                <a:lnTo>
                  <a:pt x="0" y="304812"/>
                </a:lnTo>
                <a:lnTo>
                  <a:pt x="0" y="1547507"/>
                </a:lnTo>
                <a:lnTo>
                  <a:pt x="3965" y="1596951"/>
                </a:lnTo>
                <a:lnTo>
                  <a:pt x="15445" y="1643855"/>
                </a:lnTo>
                <a:lnTo>
                  <a:pt x="33816" y="1687590"/>
                </a:lnTo>
                <a:lnTo>
                  <a:pt x="40772" y="1698866"/>
                </a:lnTo>
                <a:lnTo>
                  <a:pt x="3892207" y="1698866"/>
                </a:lnTo>
                <a:lnTo>
                  <a:pt x="3892207" y="138887"/>
                </a:lnTo>
                <a:lnTo>
                  <a:pt x="3883507" y="124785"/>
                </a:lnTo>
                <a:lnTo>
                  <a:pt x="3853226" y="89269"/>
                </a:lnTo>
                <a:lnTo>
                  <a:pt x="3817926" y="58805"/>
                </a:lnTo>
                <a:lnTo>
                  <a:pt x="3778232" y="34018"/>
                </a:lnTo>
                <a:lnTo>
                  <a:pt x="3734769" y="15537"/>
                </a:lnTo>
                <a:lnTo>
                  <a:pt x="3688161" y="3988"/>
                </a:lnTo>
                <a:lnTo>
                  <a:pt x="3639032" y="0"/>
                </a:lnTo>
                <a:close/>
              </a:path>
            </a:pathLst>
          </a:custGeom>
          <a:solidFill>
            <a:srgbClr val="E1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64608" y="4970602"/>
            <a:ext cx="3883025" cy="1697355"/>
          </a:xfrm>
          <a:custGeom>
            <a:avLst/>
            <a:gdLst/>
            <a:ahLst/>
            <a:cxnLst/>
            <a:rect l="l" t="t" r="r" b="b"/>
            <a:pathLst>
              <a:path w="3883025" h="1697354">
                <a:moveTo>
                  <a:pt x="3611854" y="0"/>
                </a:moveTo>
                <a:lnTo>
                  <a:pt x="302933" y="0"/>
                </a:lnTo>
                <a:lnTo>
                  <a:pt x="253794" y="3988"/>
                </a:lnTo>
                <a:lnTo>
                  <a:pt x="207181" y="15537"/>
                </a:lnTo>
                <a:lnTo>
                  <a:pt x="163715" y="34018"/>
                </a:lnTo>
                <a:lnTo>
                  <a:pt x="124022" y="58805"/>
                </a:lnTo>
                <a:lnTo>
                  <a:pt x="88725" y="89269"/>
                </a:lnTo>
                <a:lnTo>
                  <a:pt x="58447" y="124785"/>
                </a:lnTo>
                <a:lnTo>
                  <a:pt x="33811" y="164724"/>
                </a:lnTo>
                <a:lnTo>
                  <a:pt x="15443" y="208460"/>
                </a:lnTo>
                <a:lnTo>
                  <a:pt x="3964" y="255365"/>
                </a:lnTo>
                <a:lnTo>
                  <a:pt x="0" y="304812"/>
                </a:lnTo>
                <a:lnTo>
                  <a:pt x="0" y="1535785"/>
                </a:lnTo>
                <a:lnTo>
                  <a:pt x="3964" y="1585223"/>
                </a:lnTo>
                <a:lnTo>
                  <a:pt x="15443" y="1632123"/>
                </a:lnTo>
                <a:lnTo>
                  <a:pt x="33811" y="1675856"/>
                </a:lnTo>
                <a:lnTo>
                  <a:pt x="46790" y="1696897"/>
                </a:lnTo>
                <a:lnTo>
                  <a:pt x="3867991" y="1696897"/>
                </a:lnTo>
                <a:lnTo>
                  <a:pt x="3880970" y="1675856"/>
                </a:lnTo>
                <a:lnTo>
                  <a:pt x="3882491" y="1672236"/>
                </a:lnTo>
                <a:lnTo>
                  <a:pt x="3882491" y="168344"/>
                </a:lnTo>
                <a:lnTo>
                  <a:pt x="3856333" y="124785"/>
                </a:lnTo>
                <a:lnTo>
                  <a:pt x="3826052" y="89269"/>
                </a:lnTo>
                <a:lnTo>
                  <a:pt x="3790753" y="58805"/>
                </a:lnTo>
                <a:lnTo>
                  <a:pt x="3751060" y="34018"/>
                </a:lnTo>
                <a:lnTo>
                  <a:pt x="3707596" y="15537"/>
                </a:lnTo>
                <a:lnTo>
                  <a:pt x="3660986" y="3988"/>
                </a:lnTo>
                <a:lnTo>
                  <a:pt x="3611854" y="0"/>
                </a:lnTo>
                <a:close/>
              </a:path>
            </a:pathLst>
          </a:custGeom>
          <a:solidFill>
            <a:srgbClr val="DED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74298" y="4972570"/>
            <a:ext cx="3872865" cy="1695450"/>
          </a:xfrm>
          <a:custGeom>
            <a:avLst/>
            <a:gdLst/>
            <a:ahLst/>
            <a:cxnLst/>
            <a:rect l="l" t="t" r="r" b="b"/>
            <a:pathLst>
              <a:path w="3872865" h="1695450">
                <a:moveTo>
                  <a:pt x="3584676" y="0"/>
                </a:moveTo>
                <a:lnTo>
                  <a:pt x="302933" y="0"/>
                </a:lnTo>
                <a:lnTo>
                  <a:pt x="253791" y="3988"/>
                </a:lnTo>
                <a:lnTo>
                  <a:pt x="207176" y="15535"/>
                </a:lnTo>
                <a:lnTo>
                  <a:pt x="163710" y="34013"/>
                </a:lnTo>
                <a:lnTo>
                  <a:pt x="124017" y="58797"/>
                </a:lnTo>
                <a:lnTo>
                  <a:pt x="88720" y="89260"/>
                </a:lnTo>
                <a:lnTo>
                  <a:pt x="58443" y="124774"/>
                </a:lnTo>
                <a:lnTo>
                  <a:pt x="33809" y="164713"/>
                </a:lnTo>
                <a:lnTo>
                  <a:pt x="15442" y="208450"/>
                </a:lnTo>
                <a:lnTo>
                  <a:pt x="3964" y="255359"/>
                </a:lnTo>
                <a:lnTo>
                  <a:pt x="0" y="304812"/>
                </a:lnTo>
                <a:lnTo>
                  <a:pt x="0" y="1524025"/>
                </a:lnTo>
                <a:lnTo>
                  <a:pt x="3964" y="1573472"/>
                </a:lnTo>
                <a:lnTo>
                  <a:pt x="15442" y="1620378"/>
                </a:lnTo>
                <a:lnTo>
                  <a:pt x="33809" y="1664116"/>
                </a:lnTo>
                <a:lnTo>
                  <a:pt x="52813" y="1694929"/>
                </a:lnTo>
                <a:lnTo>
                  <a:pt x="3834821" y="1694929"/>
                </a:lnTo>
                <a:lnTo>
                  <a:pt x="3853829" y="1664116"/>
                </a:lnTo>
                <a:lnTo>
                  <a:pt x="3872201" y="1620378"/>
                </a:lnTo>
                <a:lnTo>
                  <a:pt x="3872801" y="1617928"/>
                </a:lnTo>
                <a:lnTo>
                  <a:pt x="3872801" y="210901"/>
                </a:lnTo>
                <a:lnTo>
                  <a:pt x="3853829" y="164713"/>
                </a:lnTo>
                <a:lnTo>
                  <a:pt x="3829190" y="124774"/>
                </a:lnTo>
                <a:lnTo>
                  <a:pt x="3798908" y="89260"/>
                </a:lnTo>
                <a:lnTo>
                  <a:pt x="3763605" y="58797"/>
                </a:lnTo>
                <a:lnTo>
                  <a:pt x="3723907" y="34013"/>
                </a:lnTo>
                <a:lnTo>
                  <a:pt x="3680437" y="15535"/>
                </a:lnTo>
                <a:lnTo>
                  <a:pt x="3633819" y="3988"/>
                </a:lnTo>
                <a:lnTo>
                  <a:pt x="3584676" y="0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84026" y="4974501"/>
            <a:ext cx="3860800" cy="1693545"/>
          </a:xfrm>
          <a:custGeom>
            <a:avLst/>
            <a:gdLst/>
            <a:ahLst/>
            <a:cxnLst/>
            <a:rect l="l" t="t" r="r" b="b"/>
            <a:pathLst>
              <a:path w="3860800" h="1693545">
                <a:moveTo>
                  <a:pt x="3557460" y="0"/>
                </a:moveTo>
                <a:lnTo>
                  <a:pt x="302933" y="0"/>
                </a:lnTo>
                <a:lnTo>
                  <a:pt x="253791" y="3990"/>
                </a:lnTo>
                <a:lnTo>
                  <a:pt x="207176" y="15542"/>
                </a:lnTo>
                <a:lnTo>
                  <a:pt x="163710" y="34028"/>
                </a:lnTo>
                <a:lnTo>
                  <a:pt x="124017" y="58820"/>
                </a:lnTo>
                <a:lnTo>
                  <a:pt x="88720" y="89290"/>
                </a:lnTo>
                <a:lnTo>
                  <a:pt x="58443" y="124810"/>
                </a:lnTo>
                <a:lnTo>
                  <a:pt x="33809" y="164751"/>
                </a:lnTo>
                <a:lnTo>
                  <a:pt x="15442" y="208486"/>
                </a:lnTo>
                <a:lnTo>
                  <a:pt x="3964" y="255387"/>
                </a:lnTo>
                <a:lnTo>
                  <a:pt x="0" y="304825"/>
                </a:lnTo>
                <a:lnTo>
                  <a:pt x="0" y="1512354"/>
                </a:lnTo>
                <a:lnTo>
                  <a:pt x="3964" y="1561788"/>
                </a:lnTo>
                <a:lnTo>
                  <a:pt x="15442" y="1608686"/>
                </a:lnTo>
                <a:lnTo>
                  <a:pt x="33809" y="1652419"/>
                </a:lnTo>
                <a:lnTo>
                  <a:pt x="58443" y="1692359"/>
                </a:lnTo>
                <a:lnTo>
                  <a:pt x="58988" y="1692998"/>
                </a:lnTo>
                <a:lnTo>
                  <a:pt x="3801401" y="1692998"/>
                </a:lnTo>
                <a:lnTo>
                  <a:pt x="3826581" y="1652419"/>
                </a:lnTo>
                <a:lnTo>
                  <a:pt x="3844950" y="1608686"/>
                </a:lnTo>
                <a:lnTo>
                  <a:pt x="3856428" y="1561788"/>
                </a:lnTo>
                <a:lnTo>
                  <a:pt x="3860393" y="1512354"/>
                </a:lnTo>
                <a:lnTo>
                  <a:pt x="3860393" y="304825"/>
                </a:lnTo>
                <a:lnTo>
                  <a:pt x="3856428" y="255387"/>
                </a:lnTo>
                <a:lnTo>
                  <a:pt x="3844950" y="208486"/>
                </a:lnTo>
                <a:lnTo>
                  <a:pt x="3826581" y="164751"/>
                </a:lnTo>
                <a:lnTo>
                  <a:pt x="3801946" y="124810"/>
                </a:lnTo>
                <a:lnTo>
                  <a:pt x="3771668" y="89290"/>
                </a:lnTo>
                <a:lnTo>
                  <a:pt x="3736370" y="58820"/>
                </a:lnTo>
                <a:lnTo>
                  <a:pt x="3696677" y="34028"/>
                </a:lnTo>
                <a:lnTo>
                  <a:pt x="3653212" y="15542"/>
                </a:lnTo>
                <a:lnTo>
                  <a:pt x="3606598" y="3990"/>
                </a:lnTo>
                <a:lnTo>
                  <a:pt x="3557460" y="0"/>
                </a:lnTo>
                <a:close/>
              </a:path>
            </a:pathLst>
          </a:custGeom>
          <a:solidFill>
            <a:srgbClr val="D9D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93716" y="4976482"/>
            <a:ext cx="3833495" cy="1691005"/>
          </a:xfrm>
          <a:custGeom>
            <a:avLst/>
            <a:gdLst/>
            <a:ahLst/>
            <a:cxnLst/>
            <a:rect l="l" t="t" r="r" b="b"/>
            <a:pathLst>
              <a:path w="3833495" h="1691004">
                <a:moveTo>
                  <a:pt x="3530307" y="0"/>
                </a:moveTo>
                <a:lnTo>
                  <a:pt x="302933" y="0"/>
                </a:lnTo>
                <a:lnTo>
                  <a:pt x="253800" y="3988"/>
                </a:lnTo>
                <a:lnTo>
                  <a:pt x="207190" y="15537"/>
                </a:lnTo>
                <a:lnTo>
                  <a:pt x="163727" y="34017"/>
                </a:lnTo>
                <a:lnTo>
                  <a:pt x="124033" y="58802"/>
                </a:lnTo>
                <a:lnTo>
                  <a:pt x="88734" y="89265"/>
                </a:lnTo>
                <a:lnTo>
                  <a:pt x="58454" y="124777"/>
                </a:lnTo>
                <a:lnTo>
                  <a:pt x="33816" y="164711"/>
                </a:lnTo>
                <a:lnTo>
                  <a:pt x="15445" y="208440"/>
                </a:lnTo>
                <a:lnTo>
                  <a:pt x="3965" y="255337"/>
                </a:lnTo>
                <a:lnTo>
                  <a:pt x="0" y="304774"/>
                </a:lnTo>
                <a:lnTo>
                  <a:pt x="0" y="1500581"/>
                </a:lnTo>
                <a:lnTo>
                  <a:pt x="3965" y="1550028"/>
                </a:lnTo>
                <a:lnTo>
                  <a:pt x="15445" y="1596933"/>
                </a:lnTo>
                <a:lnTo>
                  <a:pt x="33816" y="1640669"/>
                </a:lnTo>
                <a:lnTo>
                  <a:pt x="58454" y="1680608"/>
                </a:lnTo>
                <a:lnTo>
                  <a:pt x="67329" y="1691017"/>
                </a:lnTo>
                <a:lnTo>
                  <a:pt x="3765923" y="1691017"/>
                </a:lnTo>
                <a:lnTo>
                  <a:pt x="3799431" y="1640669"/>
                </a:lnTo>
                <a:lnTo>
                  <a:pt x="3817798" y="1596933"/>
                </a:lnTo>
                <a:lnTo>
                  <a:pt x="3829276" y="1550028"/>
                </a:lnTo>
                <a:lnTo>
                  <a:pt x="3833241" y="1500581"/>
                </a:lnTo>
                <a:lnTo>
                  <a:pt x="3833241" y="304774"/>
                </a:lnTo>
                <a:lnTo>
                  <a:pt x="3829276" y="255337"/>
                </a:lnTo>
                <a:lnTo>
                  <a:pt x="3817798" y="208440"/>
                </a:lnTo>
                <a:lnTo>
                  <a:pt x="3799431" y="164711"/>
                </a:lnTo>
                <a:lnTo>
                  <a:pt x="3774797" y="124777"/>
                </a:lnTo>
                <a:lnTo>
                  <a:pt x="3744520" y="89265"/>
                </a:lnTo>
                <a:lnTo>
                  <a:pt x="3709223" y="58802"/>
                </a:lnTo>
                <a:lnTo>
                  <a:pt x="3669530" y="34017"/>
                </a:lnTo>
                <a:lnTo>
                  <a:pt x="3626064" y="15537"/>
                </a:lnTo>
                <a:lnTo>
                  <a:pt x="3579449" y="3988"/>
                </a:lnTo>
                <a:lnTo>
                  <a:pt x="3530307" y="0"/>
                </a:lnTo>
                <a:close/>
              </a:path>
            </a:pathLst>
          </a:custGeom>
          <a:solidFill>
            <a:srgbClr val="D7D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3445" y="4978412"/>
            <a:ext cx="3806190" cy="1689100"/>
          </a:xfrm>
          <a:custGeom>
            <a:avLst/>
            <a:gdLst/>
            <a:ahLst/>
            <a:cxnLst/>
            <a:rect l="l" t="t" r="r" b="b"/>
            <a:pathLst>
              <a:path w="3806190" h="1689100">
                <a:moveTo>
                  <a:pt x="3503091" y="0"/>
                </a:moveTo>
                <a:lnTo>
                  <a:pt x="302933" y="0"/>
                </a:lnTo>
                <a:lnTo>
                  <a:pt x="253791" y="3989"/>
                </a:lnTo>
                <a:lnTo>
                  <a:pt x="207176" y="15538"/>
                </a:lnTo>
                <a:lnTo>
                  <a:pt x="163710" y="34021"/>
                </a:lnTo>
                <a:lnTo>
                  <a:pt x="124017" y="58808"/>
                </a:lnTo>
                <a:lnTo>
                  <a:pt x="88720" y="89274"/>
                </a:lnTo>
                <a:lnTo>
                  <a:pt x="58443" y="124790"/>
                </a:lnTo>
                <a:lnTo>
                  <a:pt x="33809" y="164730"/>
                </a:lnTo>
                <a:lnTo>
                  <a:pt x="15442" y="208465"/>
                </a:lnTo>
                <a:lnTo>
                  <a:pt x="3964" y="255368"/>
                </a:lnTo>
                <a:lnTo>
                  <a:pt x="0" y="304812"/>
                </a:lnTo>
                <a:lnTo>
                  <a:pt x="0" y="1488909"/>
                </a:lnTo>
                <a:lnTo>
                  <a:pt x="3964" y="1538344"/>
                </a:lnTo>
                <a:lnTo>
                  <a:pt x="15442" y="1585242"/>
                </a:lnTo>
                <a:lnTo>
                  <a:pt x="33809" y="1628975"/>
                </a:lnTo>
                <a:lnTo>
                  <a:pt x="58443" y="1668915"/>
                </a:lnTo>
                <a:lnTo>
                  <a:pt x="75638" y="1689087"/>
                </a:lnTo>
                <a:lnTo>
                  <a:pt x="3730386" y="1689087"/>
                </a:lnTo>
                <a:lnTo>
                  <a:pt x="3772215" y="1628975"/>
                </a:lnTo>
                <a:lnTo>
                  <a:pt x="3790582" y="1585242"/>
                </a:lnTo>
                <a:lnTo>
                  <a:pt x="3802060" y="1538344"/>
                </a:lnTo>
                <a:lnTo>
                  <a:pt x="3806024" y="1488909"/>
                </a:lnTo>
                <a:lnTo>
                  <a:pt x="3806024" y="304812"/>
                </a:lnTo>
                <a:lnTo>
                  <a:pt x="3802060" y="255368"/>
                </a:lnTo>
                <a:lnTo>
                  <a:pt x="3790582" y="208465"/>
                </a:lnTo>
                <a:lnTo>
                  <a:pt x="3772215" y="164730"/>
                </a:lnTo>
                <a:lnTo>
                  <a:pt x="3747581" y="124790"/>
                </a:lnTo>
                <a:lnTo>
                  <a:pt x="3717304" y="89274"/>
                </a:lnTo>
                <a:lnTo>
                  <a:pt x="3682007" y="58808"/>
                </a:lnTo>
                <a:lnTo>
                  <a:pt x="3642314" y="34021"/>
                </a:lnTo>
                <a:lnTo>
                  <a:pt x="3598848" y="15538"/>
                </a:lnTo>
                <a:lnTo>
                  <a:pt x="3552233" y="3989"/>
                </a:lnTo>
                <a:lnTo>
                  <a:pt x="3503091" y="0"/>
                </a:lnTo>
                <a:close/>
              </a:path>
            </a:pathLst>
          </a:custGeom>
          <a:solidFill>
            <a:srgbClr val="D4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13160" y="4980355"/>
            <a:ext cx="3778885" cy="1687195"/>
          </a:xfrm>
          <a:custGeom>
            <a:avLst/>
            <a:gdLst/>
            <a:ahLst/>
            <a:cxnLst/>
            <a:rect l="l" t="t" r="r" b="b"/>
            <a:pathLst>
              <a:path w="3778884" h="1687195">
                <a:moveTo>
                  <a:pt x="3475926" y="0"/>
                </a:moveTo>
                <a:lnTo>
                  <a:pt x="302933" y="0"/>
                </a:lnTo>
                <a:lnTo>
                  <a:pt x="253794" y="3989"/>
                </a:lnTo>
                <a:lnTo>
                  <a:pt x="207181" y="15541"/>
                </a:lnTo>
                <a:lnTo>
                  <a:pt x="163715" y="34025"/>
                </a:lnTo>
                <a:lnTo>
                  <a:pt x="124022" y="58815"/>
                </a:lnTo>
                <a:lnTo>
                  <a:pt x="88725" y="89282"/>
                </a:lnTo>
                <a:lnTo>
                  <a:pt x="58447" y="124799"/>
                </a:lnTo>
                <a:lnTo>
                  <a:pt x="33811" y="164737"/>
                </a:lnTo>
                <a:lnTo>
                  <a:pt x="15443" y="208468"/>
                </a:lnTo>
                <a:lnTo>
                  <a:pt x="3964" y="255365"/>
                </a:lnTo>
                <a:lnTo>
                  <a:pt x="0" y="304800"/>
                </a:lnTo>
                <a:lnTo>
                  <a:pt x="0" y="1477175"/>
                </a:lnTo>
                <a:lnTo>
                  <a:pt x="3964" y="1526622"/>
                </a:lnTo>
                <a:lnTo>
                  <a:pt x="15443" y="1573527"/>
                </a:lnTo>
                <a:lnTo>
                  <a:pt x="33811" y="1617263"/>
                </a:lnTo>
                <a:lnTo>
                  <a:pt x="58447" y="1657202"/>
                </a:lnTo>
                <a:lnTo>
                  <a:pt x="83973" y="1687144"/>
                </a:lnTo>
                <a:lnTo>
                  <a:pt x="3694876" y="1687144"/>
                </a:lnTo>
                <a:lnTo>
                  <a:pt x="3720405" y="1657202"/>
                </a:lnTo>
                <a:lnTo>
                  <a:pt x="3745042" y="1617263"/>
                </a:lnTo>
                <a:lnTo>
                  <a:pt x="3763413" y="1573527"/>
                </a:lnTo>
                <a:lnTo>
                  <a:pt x="3774894" y="1526622"/>
                </a:lnTo>
                <a:lnTo>
                  <a:pt x="3778859" y="1477175"/>
                </a:lnTo>
                <a:lnTo>
                  <a:pt x="3778859" y="304800"/>
                </a:lnTo>
                <a:lnTo>
                  <a:pt x="3774894" y="255365"/>
                </a:lnTo>
                <a:lnTo>
                  <a:pt x="3763413" y="208468"/>
                </a:lnTo>
                <a:lnTo>
                  <a:pt x="3745042" y="164737"/>
                </a:lnTo>
                <a:lnTo>
                  <a:pt x="3720405" y="124799"/>
                </a:lnTo>
                <a:lnTo>
                  <a:pt x="3690124" y="89282"/>
                </a:lnTo>
                <a:lnTo>
                  <a:pt x="3654825" y="58815"/>
                </a:lnTo>
                <a:lnTo>
                  <a:pt x="3615132" y="34025"/>
                </a:lnTo>
                <a:lnTo>
                  <a:pt x="3571668" y="15541"/>
                </a:lnTo>
                <a:lnTo>
                  <a:pt x="3525058" y="3989"/>
                </a:lnTo>
                <a:lnTo>
                  <a:pt x="3475926" y="0"/>
                </a:lnTo>
                <a:close/>
              </a:path>
            </a:pathLst>
          </a:custGeom>
          <a:solidFill>
            <a:srgbClr val="D2D3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2850" y="4982324"/>
            <a:ext cx="3752215" cy="1685289"/>
          </a:xfrm>
          <a:custGeom>
            <a:avLst/>
            <a:gdLst/>
            <a:ahLst/>
            <a:cxnLst/>
            <a:rect l="l" t="t" r="r" b="b"/>
            <a:pathLst>
              <a:path w="3752215" h="1685290">
                <a:moveTo>
                  <a:pt x="3448773" y="0"/>
                </a:moveTo>
                <a:lnTo>
                  <a:pt x="302933" y="0"/>
                </a:lnTo>
                <a:lnTo>
                  <a:pt x="253794" y="3988"/>
                </a:lnTo>
                <a:lnTo>
                  <a:pt x="207181" y="15537"/>
                </a:lnTo>
                <a:lnTo>
                  <a:pt x="163715" y="34018"/>
                </a:lnTo>
                <a:lnTo>
                  <a:pt x="124022" y="58805"/>
                </a:lnTo>
                <a:lnTo>
                  <a:pt x="88725" y="89269"/>
                </a:lnTo>
                <a:lnTo>
                  <a:pt x="58447" y="124785"/>
                </a:lnTo>
                <a:lnTo>
                  <a:pt x="33811" y="164724"/>
                </a:lnTo>
                <a:lnTo>
                  <a:pt x="15443" y="208460"/>
                </a:lnTo>
                <a:lnTo>
                  <a:pt x="3964" y="255365"/>
                </a:lnTo>
                <a:lnTo>
                  <a:pt x="0" y="304812"/>
                </a:lnTo>
                <a:lnTo>
                  <a:pt x="0" y="1465427"/>
                </a:lnTo>
                <a:lnTo>
                  <a:pt x="3964" y="1514871"/>
                </a:lnTo>
                <a:lnTo>
                  <a:pt x="15443" y="1561774"/>
                </a:lnTo>
                <a:lnTo>
                  <a:pt x="33811" y="1605510"/>
                </a:lnTo>
                <a:lnTo>
                  <a:pt x="58447" y="1645449"/>
                </a:lnTo>
                <a:lnTo>
                  <a:pt x="88725" y="1680965"/>
                </a:lnTo>
                <a:lnTo>
                  <a:pt x="93603" y="1685175"/>
                </a:lnTo>
                <a:lnTo>
                  <a:pt x="3658081" y="1685175"/>
                </a:lnTo>
                <a:lnTo>
                  <a:pt x="3693235" y="1645449"/>
                </a:lnTo>
                <a:lnTo>
                  <a:pt x="3717870" y="1605510"/>
                </a:lnTo>
                <a:lnTo>
                  <a:pt x="3736238" y="1561774"/>
                </a:lnTo>
                <a:lnTo>
                  <a:pt x="3747716" y="1514871"/>
                </a:lnTo>
                <a:lnTo>
                  <a:pt x="3751681" y="1465427"/>
                </a:lnTo>
                <a:lnTo>
                  <a:pt x="3751681" y="304812"/>
                </a:lnTo>
                <a:lnTo>
                  <a:pt x="3747716" y="255365"/>
                </a:lnTo>
                <a:lnTo>
                  <a:pt x="3736238" y="208460"/>
                </a:lnTo>
                <a:lnTo>
                  <a:pt x="3717870" y="164724"/>
                </a:lnTo>
                <a:lnTo>
                  <a:pt x="3693235" y="124785"/>
                </a:lnTo>
                <a:lnTo>
                  <a:pt x="3662959" y="89269"/>
                </a:lnTo>
                <a:lnTo>
                  <a:pt x="3627664" y="58805"/>
                </a:lnTo>
                <a:lnTo>
                  <a:pt x="3587974" y="34018"/>
                </a:lnTo>
                <a:lnTo>
                  <a:pt x="3544513" y="15537"/>
                </a:lnTo>
                <a:lnTo>
                  <a:pt x="3497905" y="3988"/>
                </a:lnTo>
                <a:lnTo>
                  <a:pt x="3448773" y="0"/>
                </a:lnTo>
                <a:close/>
              </a:path>
            </a:pathLst>
          </a:custGeom>
          <a:solidFill>
            <a:srgbClr val="CFD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32578" y="4984254"/>
            <a:ext cx="3724910" cy="1683385"/>
          </a:xfrm>
          <a:custGeom>
            <a:avLst/>
            <a:gdLst/>
            <a:ahLst/>
            <a:cxnLst/>
            <a:rect l="l" t="t" r="r" b="b"/>
            <a:pathLst>
              <a:path w="3724909" h="1683384">
                <a:moveTo>
                  <a:pt x="3421519" y="0"/>
                </a:moveTo>
                <a:lnTo>
                  <a:pt x="302895" y="0"/>
                </a:lnTo>
                <a:lnTo>
                  <a:pt x="253763" y="3990"/>
                </a:lnTo>
                <a:lnTo>
                  <a:pt x="207156" y="15542"/>
                </a:lnTo>
                <a:lnTo>
                  <a:pt x="163697" y="34028"/>
                </a:lnTo>
                <a:lnTo>
                  <a:pt x="124009" y="58819"/>
                </a:lnTo>
                <a:lnTo>
                  <a:pt x="88715" y="89288"/>
                </a:lnTo>
                <a:lnTo>
                  <a:pt x="58441" y="124807"/>
                </a:lnTo>
                <a:lnTo>
                  <a:pt x="33808" y="164747"/>
                </a:lnTo>
                <a:lnTo>
                  <a:pt x="15441" y="208479"/>
                </a:lnTo>
                <a:lnTo>
                  <a:pt x="3964" y="255377"/>
                </a:lnTo>
                <a:lnTo>
                  <a:pt x="0" y="304812"/>
                </a:lnTo>
                <a:lnTo>
                  <a:pt x="0" y="1453743"/>
                </a:lnTo>
                <a:lnTo>
                  <a:pt x="3964" y="1503186"/>
                </a:lnTo>
                <a:lnTo>
                  <a:pt x="15441" y="1550087"/>
                </a:lnTo>
                <a:lnTo>
                  <a:pt x="33808" y="1593817"/>
                </a:lnTo>
                <a:lnTo>
                  <a:pt x="58441" y="1633751"/>
                </a:lnTo>
                <a:lnTo>
                  <a:pt x="88715" y="1669262"/>
                </a:lnTo>
                <a:lnTo>
                  <a:pt x="104917" y="1683245"/>
                </a:lnTo>
                <a:lnTo>
                  <a:pt x="3619544" y="1683245"/>
                </a:lnTo>
                <a:lnTo>
                  <a:pt x="3666020" y="1633751"/>
                </a:lnTo>
                <a:lnTo>
                  <a:pt x="3690650" y="1593817"/>
                </a:lnTo>
                <a:lnTo>
                  <a:pt x="3709014" y="1550087"/>
                </a:lnTo>
                <a:lnTo>
                  <a:pt x="3720489" y="1503186"/>
                </a:lnTo>
                <a:lnTo>
                  <a:pt x="3724452" y="1453743"/>
                </a:lnTo>
                <a:lnTo>
                  <a:pt x="3724452" y="304812"/>
                </a:lnTo>
                <a:lnTo>
                  <a:pt x="3720489" y="255377"/>
                </a:lnTo>
                <a:lnTo>
                  <a:pt x="3709014" y="208479"/>
                </a:lnTo>
                <a:lnTo>
                  <a:pt x="3690650" y="164747"/>
                </a:lnTo>
                <a:lnTo>
                  <a:pt x="3666020" y="124807"/>
                </a:lnTo>
                <a:lnTo>
                  <a:pt x="3635746" y="89288"/>
                </a:lnTo>
                <a:lnTo>
                  <a:pt x="3600451" y="58819"/>
                </a:lnTo>
                <a:lnTo>
                  <a:pt x="3560759" y="34028"/>
                </a:lnTo>
                <a:lnTo>
                  <a:pt x="3517291" y="15542"/>
                </a:lnTo>
                <a:lnTo>
                  <a:pt x="3470670" y="3990"/>
                </a:lnTo>
                <a:lnTo>
                  <a:pt x="3421519" y="0"/>
                </a:lnTo>
                <a:close/>
              </a:path>
            </a:pathLst>
          </a:custGeom>
          <a:solidFill>
            <a:srgbClr val="CDCF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42307" y="4986223"/>
            <a:ext cx="3697604" cy="1681480"/>
          </a:xfrm>
          <a:custGeom>
            <a:avLst/>
            <a:gdLst/>
            <a:ahLst/>
            <a:cxnLst/>
            <a:rect l="l" t="t" r="r" b="b"/>
            <a:pathLst>
              <a:path w="3697604" h="1681479">
                <a:moveTo>
                  <a:pt x="3394341" y="0"/>
                </a:moveTo>
                <a:lnTo>
                  <a:pt x="302894" y="0"/>
                </a:lnTo>
                <a:lnTo>
                  <a:pt x="253763" y="3989"/>
                </a:lnTo>
                <a:lnTo>
                  <a:pt x="207156" y="15538"/>
                </a:lnTo>
                <a:lnTo>
                  <a:pt x="163697" y="34021"/>
                </a:lnTo>
                <a:lnTo>
                  <a:pt x="124009" y="58808"/>
                </a:lnTo>
                <a:lnTo>
                  <a:pt x="88715" y="89274"/>
                </a:lnTo>
                <a:lnTo>
                  <a:pt x="58441" y="124790"/>
                </a:lnTo>
                <a:lnTo>
                  <a:pt x="33808" y="164730"/>
                </a:lnTo>
                <a:lnTo>
                  <a:pt x="15441" y="208465"/>
                </a:lnTo>
                <a:lnTo>
                  <a:pt x="3964" y="255368"/>
                </a:lnTo>
                <a:lnTo>
                  <a:pt x="0" y="304812"/>
                </a:lnTo>
                <a:lnTo>
                  <a:pt x="0" y="1441983"/>
                </a:lnTo>
                <a:lnTo>
                  <a:pt x="3964" y="1491430"/>
                </a:lnTo>
                <a:lnTo>
                  <a:pt x="15441" y="1538336"/>
                </a:lnTo>
                <a:lnTo>
                  <a:pt x="33808" y="1582074"/>
                </a:lnTo>
                <a:lnTo>
                  <a:pt x="58441" y="1622015"/>
                </a:lnTo>
                <a:lnTo>
                  <a:pt x="88715" y="1657532"/>
                </a:lnTo>
                <a:lnTo>
                  <a:pt x="116221" y="1681276"/>
                </a:lnTo>
                <a:lnTo>
                  <a:pt x="3581029" y="1681276"/>
                </a:lnTo>
                <a:lnTo>
                  <a:pt x="3638820" y="1622015"/>
                </a:lnTo>
                <a:lnTo>
                  <a:pt x="3663458" y="1582074"/>
                </a:lnTo>
                <a:lnTo>
                  <a:pt x="3681829" y="1538336"/>
                </a:lnTo>
                <a:lnTo>
                  <a:pt x="3693309" y="1491430"/>
                </a:lnTo>
                <a:lnTo>
                  <a:pt x="3697274" y="1441983"/>
                </a:lnTo>
                <a:lnTo>
                  <a:pt x="3697274" y="304812"/>
                </a:lnTo>
                <a:lnTo>
                  <a:pt x="3693309" y="255368"/>
                </a:lnTo>
                <a:lnTo>
                  <a:pt x="3681829" y="208465"/>
                </a:lnTo>
                <a:lnTo>
                  <a:pt x="3663458" y="164730"/>
                </a:lnTo>
                <a:lnTo>
                  <a:pt x="3638820" y="124790"/>
                </a:lnTo>
                <a:lnTo>
                  <a:pt x="3608539" y="89274"/>
                </a:lnTo>
                <a:lnTo>
                  <a:pt x="3573241" y="58808"/>
                </a:lnTo>
                <a:lnTo>
                  <a:pt x="3533547" y="34021"/>
                </a:lnTo>
                <a:lnTo>
                  <a:pt x="3490083" y="15538"/>
                </a:lnTo>
                <a:lnTo>
                  <a:pt x="3443473" y="3989"/>
                </a:lnTo>
                <a:lnTo>
                  <a:pt x="3394341" y="0"/>
                </a:lnTo>
                <a:close/>
              </a:path>
            </a:pathLst>
          </a:custGeom>
          <a:solidFill>
            <a:srgbClr val="CBCC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51997" y="4988204"/>
            <a:ext cx="3670300" cy="1679575"/>
          </a:xfrm>
          <a:custGeom>
            <a:avLst/>
            <a:gdLst/>
            <a:ahLst/>
            <a:cxnLst/>
            <a:rect l="l" t="t" r="r" b="b"/>
            <a:pathLst>
              <a:path w="3670300" h="1679575">
                <a:moveTo>
                  <a:pt x="3367163" y="0"/>
                </a:moveTo>
                <a:lnTo>
                  <a:pt x="302933" y="0"/>
                </a:lnTo>
                <a:lnTo>
                  <a:pt x="253791" y="3988"/>
                </a:lnTo>
                <a:lnTo>
                  <a:pt x="207176" y="15537"/>
                </a:lnTo>
                <a:lnTo>
                  <a:pt x="163710" y="34017"/>
                </a:lnTo>
                <a:lnTo>
                  <a:pt x="124017" y="58802"/>
                </a:lnTo>
                <a:lnTo>
                  <a:pt x="88720" y="89265"/>
                </a:lnTo>
                <a:lnTo>
                  <a:pt x="58443" y="124777"/>
                </a:lnTo>
                <a:lnTo>
                  <a:pt x="33809" y="164711"/>
                </a:lnTo>
                <a:lnTo>
                  <a:pt x="15442" y="208440"/>
                </a:lnTo>
                <a:lnTo>
                  <a:pt x="3964" y="255337"/>
                </a:lnTo>
                <a:lnTo>
                  <a:pt x="0" y="304774"/>
                </a:lnTo>
                <a:lnTo>
                  <a:pt x="0" y="1430261"/>
                </a:lnTo>
                <a:lnTo>
                  <a:pt x="3964" y="1479695"/>
                </a:lnTo>
                <a:lnTo>
                  <a:pt x="15442" y="1526590"/>
                </a:lnTo>
                <a:lnTo>
                  <a:pt x="33809" y="1570318"/>
                </a:lnTo>
                <a:lnTo>
                  <a:pt x="58443" y="1610253"/>
                </a:lnTo>
                <a:lnTo>
                  <a:pt x="88720" y="1645766"/>
                </a:lnTo>
                <a:lnTo>
                  <a:pt x="124017" y="1676229"/>
                </a:lnTo>
                <a:lnTo>
                  <a:pt x="128927" y="1679295"/>
                </a:lnTo>
                <a:lnTo>
                  <a:pt x="3541169" y="1679295"/>
                </a:lnTo>
                <a:lnTo>
                  <a:pt x="3581376" y="1645766"/>
                </a:lnTo>
                <a:lnTo>
                  <a:pt x="3611653" y="1610253"/>
                </a:lnTo>
                <a:lnTo>
                  <a:pt x="3636287" y="1570318"/>
                </a:lnTo>
                <a:lnTo>
                  <a:pt x="3654654" y="1526590"/>
                </a:lnTo>
                <a:lnTo>
                  <a:pt x="3666132" y="1479695"/>
                </a:lnTo>
                <a:lnTo>
                  <a:pt x="3670096" y="1430261"/>
                </a:lnTo>
                <a:lnTo>
                  <a:pt x="3670096" y="304774"/>
                </a:lnTo>
                <a:lnTo>
                  <a:pt x="3666132" y="255337"/>
                </a:lnTo>
                <a:lnTo>
                  <a:pt x="3654654" y="208440"/>
                </a:lnTo>
                <a:lnTo>
                  <a:pt x="3636287" y="164711"/>
                </a:lnTo>
                <a:lnTo>
                  <a:pt x="3611653" y="124777"/>
                </a:lnTo>
                <a:lnTo>
                  <a:pt x="3581376" y="89265"/>
                </a:lnTo>
                <a:lnTo>
                  <a:pt x="3546079" y="58802"/>
                </a:lnTo>
                <a:lnTo>
                  <a:pt x="3506386" y="34017"/>
                </a:lnTo>
                <a:lnTo>
                  <a:pt x="3462920" y="15537"/>
                </a:lnTo>
                <a:lnTo>
                  <a:pt x="3416305" y="3988"/>
                </a:lnTo>
                <a:lnTo>
                  <a:pt x="3367163" y="0"/>
                </a:lnTo>
                <a:close/>
              </a:path>
            </a:pathLst>
          </a:custGeom>
          <a:solidFill>
            <a:srgbClr val="C8C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1687" y="4990134"/>
            <a:ext cx="3642995" cy="1677670"/>
          </a:xfrm>
          <a:custGeom>
            <a:avLst/>
            <a:gdLst/>
            <a:ahLst/>
            <a:cxnLst/>
            <a:rect l="l" t="t" r="r" b="b"/>
            <a:pathLst>
              <a:path w="3642995" h="1677670">
                <a:moveTo>
                  <a:pt x="3340011" y="0"/>
                </a:moveTo>
                <a:lnTo>
                  <a:pt x="302933" y="0"/>
                </a:lnTo>
                <a:lnTo>
                  <a:pt x="253800" y="3989"/>
                </a:lnTo>
                <a:lnTo>
                  <a:pt x="207190" y="15541"/>
                </a:lnTo>
                <a:lnTo>
                  <a:pt x="163727" y="34025"/>
                </a:lnTo>
                <a:lnTo>
                  <a:pt x="124033" y="58816"/>
                </a:lnTo>
                <a:lnTo>
                  <a:pt x="88734" y="89284"/>
                </a:lnTo>
                <a:lnTo>
                  <a:pt x="58454" y="124801"/>
                </a:lnTo>
                <a:lnTo>
                  <a:pt x="33816" y="164741"/>
                </a:lnTo>
                <a:lnTo>
                  <a:pt x="15445" y="208475"/>
                </a:lnTo>
                <a:lnTo>
                  <a:pt x="3965" y="255374"/>
                </a:lnTo>
                <a:lnTo>
                  <a:pt x="0" y="304812"/>
                </a:lnTo>
                <a:lnTo>
                  <a:pt x="0" y="1418539"/>
                </a:lnTo>
                <a:lnTo>
                  <a:pt x="3965" y="1467977"/>
                </a:lnTo>
                <a:lnTo>
                  <a:pt x="15445" y="1514876"/>
                </a:lnTo>
                <a:lnTo>
                  <a:pt x="33816" y="1558610"/>
                </a:lnTo>
                <a:lnTo>
                  <a:pt x="58454" y="1598550"/>
                </a:lnTo>
                <a:lnTo>
                  <a:pt x="88734" y="1634067"/>
                </a:lnTo>
                <a:lnTo>
                  <a:pt x="124033" y="1664535"/>
                </a:lnTo>
                <a:lnTo>
                  <a:pt x="144576" y="1677365"/>
                </a:lnTo>
                <a:lnTo>
                  <a:pt x="3498368" y="1677365"/>
                </a:lnTo>
                <a:lnTo>
                  <a:pt x="3554209" y="1634067"/>
                </a:lnTo>
                <a:lnTo>
                  <a:pt x="3584489" y="1598550"/>
                </a:lnTo>
                <a:lnTo>
                  <a:pt x="3609127" y="1558610"/>
                </a:lnTo>
                <a:lnTo>
                  <a:pt x="3627498" y="1514876"/>
                </a:lnTo>
                <a:lnTo>
                  <a:pt x="3638978" y="1467977"/>
                </a:lnTo>
                <a:lnTo>
                  <a:pt x="3642944" y="1418539"/>
                </a:lnTo>
                <a:lnTo>
                  <a:pt x="3642944" y="304812"/>
                </a:lnTo>
                <a:lnTo>
                  <a:pt x="3638978" y="255374"/>
                </a:lnTo>
                <a:lnTo>
                  <a:pt x="3627498" y="208475"/>
                </a:lnTo>
                <a:lnTo>
                  <a:pt x="3609127" y="164741"/>
                </a:lnTo>
                <a:lnTo>
                  <a:pt x="3584489" y="124801"/>
                </a:lnTo>
                <a:lnTo>
                  <a:pt x="3554209" y="89284"/>
                </a:lnTo>
                <a:lnTo>
                  <a:pt x="3518910" y="58816"/>
                </a:lnTo>
                <a:lnTo>
                  <a:pt x="3479217" y="34025"/>
                </a:lnTo>
                <a:lnTo>
                  <a:pt x="3435753" y="15541"/>
                </a:lnTo>
                <a:lnTo>
                  <a:pt x="3389143" y="3989"/>
                </a:lnTo>
                <a:lnTo>
                  <a:pt x="3340011" y="0"/>
                </a:lnTo>
                <a:close/>
              </a:path>
            </a:pathLst>
          </a:custGeom>
          <a:solidFill>
            <a:srgbClr val="C6C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71402" y="4992103"/>
            <a:ext cx="3616325" cy="1675764"/>
          </a:xfrm>
          <a:custGeom>
            <a:avLst/>
            <a:gdLst/>
            <a:ahLst/>
            <a:cxnLst/>
            <a:rect l="l" t="t" r="r" b="b"/>
            <a:pathLst>
              <a:path w="3616325" h="1675765">
                <a:moveTo>
                  <a:pt x="3312807" y="0"/>
                </a:moveTo>
                <a:lnTo>
                  <a:pt x="302933" y="0"/>
                </a:lnTo>
                <a:lnTo>
                  <a:pt x="253800" y="3989"/>
                </a:lnTo>
                <a:lnTo>
                  <a:pt x="207190" y="15538"/>
                </a:lnTo>
                <a:lnTo>
                  <a:pt x="163727" y="34021"/>
                </a:lnTo>
                <a:lnTo>
                  <a:pt x="124033" y="58808"/>
                </a:lnTo>
                <a:lnTo>
                  <a:pt x="88734" y="89274"/>
                </a:lnTo>
                <a:lnTo>
                  <a:pt x="58454" y="124790"/>
                </a:lnTo>
                <a:lnTo>
                  <a:pt x="33816" y="164730"/>
                </a:lnTo>
                <a:lnTo>
                  <a:pt x="15445" y="208465"/>
                </a:lnTo>
                <a:lnTo>
                  <a:pt x="3965" y="255368"/>
                </a:lnTo>
                <a:lnTo>
                  <a:pt x="0" y="304812"/>
                </a:lnTo>
                <a:lnTo>
                  <a:pt x="0" y="1406829"/>
                </a:lnTo>
                <a:lnTo>
                  <a:pt x="3965" y="1456264"/>
                </a:lnTo>
                <a:lnTo>
                  <a:pt x="15445" y="1503162"/>
                </a:lnTo>
                <a:lnTo>
                  <a:pt x="33816" y="1546895"/>
                </a:lnTo>
                <a:lnTo>
                  <a:pt x="58454" y="1586835"/>
                </a:lnTo>
                <a:lnTo>
                  <a:pt x="88734" y="1622353"/>
                </a:lnTo>
                <a:lnTo>
                  <a:pt x="124033" y="1652822"/>
                </a:lnTo>
                <a:lnTo>
                  <a:pt x="160176" y="1675396"/>
                </a:lnTo>
                <a:lnTo>
                  <a:pt x="3455572" y="1675396"/>
                </a:lnTo>
                <a:lnTo>
                  <a:pt x="3491710" y="1652822"/>
                </a:lnTo>
                <a:lnTo>
                  <a:pt x="3527001" y="1622353"/>
                </a:lnTo>
                <a:lnTo>
                  <a:pt x="3557272" y="1586835"/>
                </a:lnTo>
                <a:lnTo>
                  <a:pt x="3581901" y="1546895"/>
                </a:lnTo>
                <a:lnTo>
                  <a:pt x="3600264" y="1503162"/>
                </a:lnTo>
                <a:lnTo>
                  <a:pt x="3611739" y="1456264"/>
                </a:lnTo>
                <a:lnTo>
                  <a:pt x="3615702" y="1406829"/>
                </a:lnTo>
                <a:lnTo>
                  <a:pt x="3615702" y="304812"/>
                </a:lnTo>
                <a:lnTo>
                  <a:pt x="3611739" y="255368"/>
                </a:lnTo>
                <a:lnTo>
                  <a:pt x="3600264" y="208465"/>
                </a:lnTo>
                <a:lnTo>
                  <a:pt x="3581901" y="164730"/>
                </a:lnTo>
                <a:lnTo>
                  <a:pt x="3557272" y="124790"/>
                </a:lnTo>
                <a:lnTo>
                  <a:pt x="3527001" y="89274"/>
                </a:lnTo>
                <a:lnTo>
                  <a:pt x="3491710" y="58808"/>
                </a:lnTo>
                <a:lnTo>
                  <a:pt x="3452022" y="34021"/>
                </a:lnTo>
                <a:lnTo>
                  <a:pt x="3408560" y="15538"/>
                </a:lnTo>
                <a:lnTo>
                  <a:pt x="3361948" y="3989"/>
                </a:lnTo>
                <a:lnTo>
                  <a:pt x="3312807" y="0"/>
                </a:lnTo>
                <a:close/>
              </a:path>
            </a:pathLst>
          </a:custGeom>
          <a:solidFill>
            <a:srgbClr val="C3C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81092" y="4994046"/>
            <a:ext cx="3589020" cy="1673860"/>
          </a:xfrm>
          <a:custGeom>
            <a:avLst/>
            <a:gdLst/>
            <a:ahLst/>
            <a:cxnLst/>
            <a:rect l="l" t="t" r="r" b="b"/>
            <a:pathLst>
              <a:path w="3589020" h="1673859">
                <a:moveTo>
                  <a:pt x="3285629" y="0"/>
                </a:moveTo>
                <a:lnTo>
                  <a:pt x="302933" y="0"/>
                </a:lnTo>
                <a:lnTo>
                  <a:pt x="253800" y="3988"/>
                </a:lnTo>
                <a:lnTo>
                  <a:pt x="207190" y="15537"/>
                </a:lnTo>
                <a:lnTo>
                  <a:pt x="163727" y="34018"/>
                </a:lnTo>
                <a:lnTo>
                  <a:pt x="124033" y="58805"/>
                </a:lnTo>
                <a:lnTo>
                  <a:pt x="88734" y="89269"/>
                </a:lnTo>
                <a:lnTo>
                  <a:pt x="58454" y="124785"/>
                </a:lnTo>
                <a:lnTo>
                  <a:pt x="33816" y="164724"/>
                </a:lnTo>
                <a:lnTo>
                  <a:pt x="15445" y="208460"/>
                </a:lnTo>
                <a:lnTo>
                  <a:pt x="3965" y="255365"/>
                </a:lnTo>
                <a:lnTo>
                  <a:pt x="0" y="304812"/>
                </a:lnTo>
                <a:lnTo>
                  <a:pt x="0" y="1395094"/>
                </a:lnTo>
                <a:lnTo>
                  <a:pt x="3965" y="1444532"/>
                </a:lnTo>
                <a:lnTo>
                  <a:pt x="15445" y="1491432"/>
                </a:lnTo>
                <a:lnTo>
                  <a:pt x="33816" y="1535166"/>
                </a:lnTo>
                <a:lnTo>
                  <a:pt x="58454" y="1575105"/>
                </a:lnTo>
                <a:lnTo>
                  <a:pt x="88734" y="1610623"/>
                </a:lnTo>
                <a:lnTo>
                  <a:pt x="124033" y="1641091"/>
                </a:lnTo>
                <a:lnTo>
                  <a:pt x="163727" y="1665881"/>
                </a:lnTo>
                <a:lnTo>
                  <a:pt x="181531" y="1673453"/>
                </a:lnTo>
                <a:lnTo>
                  <a:pt x="3407047" y="1673453"/>
                </a:lnTo>
                <a:lnTo>
                  <a:pt x="3464545" y="1641091"/>
                </a:lnTo>
                <a:lnTo>
                  <a:pt x="3499842" y="1610623"/>
                </a:lnTo>
                <a:lnTo>
                  <a:pt x="3530119" y="1575105"/>
                </a:lnTo>
                <a:lnTo>
                  <a:pt x="3554753" y="1535166"/>
                </a:lnTo>
                <a:lnTo>
                  <a:pt x="3573120" y="1491432"/>
                </a:lnTo>
                <a:lnTo>
                  <a:pt x="3584598" y="1444532"/>
                </a:lnTo>
                <a:lnTo>
                  <a:pt x="3588562" y="1395094"/>
                </a:lnTo>
                <a:lnTo>
                  <a:pt x="3588562" y="304812"/>
                </a:lnTo>
                <a:lnTo>
                  <a:pt x="3584598" y="255365"/>
                </a:lnTo>
                <a:lnTo>
                  <a:pt x="3573120" y="208460"/>
                </a:lnTo>
                <a:lnTo>
                  <a:pt x="3554753" y="164724"/>
                </a:lnTo>
                <a:lnTo>
                  <a:pt x="3530119" y="124785"/>
                </a:lnTo>
                <a:lnTo>
                  <a:pt x="3499842" y="89269"/>
                </a:lnTo>
                <a:lnTo>
                  <a:pt x="3464545" y="58805"/>
                </a:lnTo>
                <a:lnTo>
                  <a:pt x="3424852" y="34018"/>
                </a:lnTo>
                <a:lnTo>
                  <a:pt x="3381386" y="15537"/>
                </a:lnTo>
                <a:lnTo>
                  <a:pt x="3334771" y="3988"/>
                </a:lnTo>
                <a:lnTo>
                  <a:pt x="3285629" y="0"/>
                </a:lnTo>
                <a:close/>
              </a:path>
            </a:pathLst>
          </a:custGeom>
          <a:solidFill>
            <a:srgbClr val="C1C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90821" y="4996014"/>
            <a:ext cx="3561715" cy="1671955"/>
          </a:xfrm>
          <a:custGeom>
            <a:avLst/>
            <a:gdLst/>
            <a:ahLst/>
            <a:cxnLst/>
            <a:rect l="l" t="t" r="r" b="b"/>
            <a:pathLst>
              <a:path w="3561715" h="1671954">
                <a:moveTo>
                  <a:pt x="3258451" y="0"/>
                </a:moveTo>
                <a:lnTo>
                  <a:pt x="302933" y="0"/>
                </a:lnTo>
                <a:lnTo>
                  <a:pt x="253791" y="3988"/>
                </a:lnTo>
                <a:lnTo>
                  <a:pt x="207176" y="15537"/>
                </a:lnTo>
                <a:lnTo>
                  <a:pt x="163710" y="34017"/>
                </a:lnTo>
                <a:lnTo>
                  <a:pt x="124017" y="58802"/>
                </a:lnTo>
                <a:lnTo>
                  <a:pt x="88720" y="89265"/>
                </a:lnTo>
                <a:lnTo>
                  <a:pt x="58443" y="124777"/>
                </a:lnTo>
                <a:lnTo>
                  <a:pt x="33809" y="164711"/>
                </a:lnTo>
                <a:lnTo>
                  <a:pt x="15442" y="208440"/>
                </a:lnTo>
                <a:lnTo>
                  <a:pt x="3964" y="255337"/>
                </a:lnTo>
                <a:lnTo>
                  <a:pt x="0" y="304774"/>
                </a:lnTo>
                <a:lnTo>
                  <a:pt x="0" y="1383372"/>
                </a:lnTo>
                <a:lnTo>
                  <a:pt x="3964" y="1432811"/>
                </a:lnTo>
                <a:lnTo>
                  <a:pt x="15442" y="1479711"/>
                </a:lnTo>
                <a:lnTo>
                  <a:pt x="33809" y="1523446"/>
                </a:lnTo>
                <a:lnTo>
                  <a:pt x="58443" y="1563388"/>
                </a:lnTo>
                <a:lnTo>
                  <a:pt x="88720" y="1598907"/>
                </a:lnTo>
                <a:lnTo>
                  <a:pt x="124017" y="1629377"/>
                </a:lnTo>
                <a:lnTo>
                  <a:pt x="163710" y="1654169"/>
                </a:lnTo>
                <a:lnTo>
                  <a:pt x="204423" y="1671485"/>
                </a:lnTo>
                <a:lnTo>
                  <a:pt x="3356939" y="1671485"/>
                </a:lnTo>
                <a:lnTo>
                  <a:pt x="3397649" y="1654169"/>
                </a:lnTo>
                <a:lnTo>
                  <a:pt x="3437341" y="1629377"/>
                </a:lnTo>
                <a:lnTo>
                  <a:pt x="3472638" y="1598907"/>
                </a:lnTo>
                <a:lnTo>
                  <a:pt x="3502918" y="1563388"/>
                </a:lnTo>
                <a:lnTo>
                  <a:pt x="3527555" y="1523446"/>
                </a:lnTo>
                <a:lnTo>
                  <a:pt x="3545926" y="1479711"/>
                </a:lnTo>
                <a:lnTo>
                  <a:pt x="3557406" y="1432811"/>
                </a:lnTo>
                <a:lnTo>
                  <a:pt x="3561372" y="1383372"/>
                </a:lnTo>
                <a:lnTo>
                  <a:pt x="3561372" y="304774"/>
                </a:lnTo>
                <a:lnTo>
                  <a:pt x="3557406" y="255337"/>
                </a:lnTo>
                <a:lnTo>
                  <a:pt x="3545926" y="208440"/>
                </a:lnTo>
                <a:lnTo>
                  <a:pt x="3527555" y="164711"/>
                </a:lnTo>
                <a:lnTo>
                  <a:pt x="3502918" y="124777"/>
                </a:lnTo>
                <a:lnTo>
                  <a:pt x="3472638" y="89265"/>
                </a:lnTo>
                <a:lnTo>
                  <a:pt x="3437341" y="58802"/>
                </a:lnTo>
                <a:lnTo>
                  <a:pt x="3397649" y="34017"/>
                </a:lnTo>
                <a:lnTo>
                  <a:pt x="3354187" y="15537"/>
                </a:lnTo>
                <a:lnTo>
                  <a:pt x="3307580" y="3988"/>
                </a:lnTo>
                <a:lnTo>
                  <a:pt x="3258451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0549" y="4997945"/>
            <a:ext cx="3534410" cy="1670050"/>
          </a:xfrm>
          <a:custGeom>
            <a:avLst/>
            <a:gdLst/>
            <a:ahLst/>
            <a:cxnLst/>
            <a:rect l="l" t="t" r="r" b="b"/>
            <a:pathLst>
              <a:path w="3534409" h="1670050">
                <a:moveTo>
                  <a:pt x="3231261" y="0"/>
                </a:moveTo>
                <a:lnTo>
                  <a:pt x="302933" y="0"/>
                </a:lnTo>
                <a:lnTo>
                  <a:pt x="253791" y="3989"/>
                </a:lnTo>
                <a:lnTo>
                  <a:pt x="207176" y="15538"/>
                </a:lnTo>
                <a:lnTo>
                  <a:pt x="163710" y="34021"/>
                </a:lnTo>
                <a:lnTo>
                  <a:pt x="124017" y="58808"/>
                </a:lnTo>
                <a:lnTo>
                  <a:pt x="88720" y="89274"/>
                </a:lnTo>
                <a:lnTo>
                  <a:pt x="58443" y="124790"/>
                </a:lnTo>
                <a:lnTo>
                  <a:pt x="33809" y="164730"/>
                </a:lnTo>
                <a:lnTo>
                  <a:pt x="15442" y="208465"/>
                </a:lnTo>
                <a:lnTo>
                  <a:pt x="3964" y="255368"/>
                </a:lnTo>
                <a:lnTo>
                  <a:pt x="0" y="304812"/>
                </a:lnTo>
                <a:lnTo>
                  <a:pt x="0" y="1371663"/>
                </a:lnTo>
                <a:lnTo>
                  <a:pt x="3964" y="1421107"/>
                </a:lnTo>
                <a:lnTo>
                  <a:pt x="15442" y="1468010"/>
                </a:lnTo>
                <a:lnTo>
                  <a:pt x="33809" y="1511745"/>
                </a:lnTo>
                <a:lnTo>
                  <a:pt x="58443" y="1551685"/>
                </a:lnTo>
                <a:lnTo>
                  <a:pt x="88720" y="1587201"/>
                </a:lnTo>
                <a:lnTo>
                  <a:pt x="124017" y="1617667"/>
                </a:lnTo>
                <a:lnTo>
                  <a:pt x="163710" y="1642455"/>
                </a:lnTo>
                <a:lnTo>
                  <a:pt x="207176" y="1660937"/>
                </a:lnTo>
                <a:lnTo>
                  <a:pt x="241956" y="1669554"/>
                </a:lnTo>
                <a:lnTo>
                  <a:pt x="3292224" y="1669554"/>
                </a:lnTo>
                <a:lnTo>
                  <a:pt x="3370458" y="1642455"/>
                </a:lnTo>
                <a:lnTo>
                  <a:pt x="3410146" y="1617667"/>
                </a:lnTo>
                <a:lnTo>
                  <a:pt x="3445440" y="1587201"/>
                </a:lnTo>
                <a:lnTo>
                  <a:pt x="3475714" y="1551685"/>
                </a:lnTo>
                <a:lnTo>
                  <a:pt x="3500347" y="1511745"/>
                </a:lnTo>
                <a:lnTo>
                  <a:pt x="3518714" y="1468010"/>
                </a:lnTo>
                <a:lnTo>
                  <a:pt x="3530191" y="1421107"/>
                </a:lnTo>
                <a:lnTo>
                  <a:pt x="3534155" y="1371663"/>
                </a:lnTo>
                <a:lnTo>
                  <a:pt x="3534155" y="304812"/>
                </a:lnTo>
                <a:lnTo>
                  <a:pt x="3530191" y="255368"/>
                </a:lnTo>
                <a:lnTo>
                  <a:pt x="3518714" y="208465"/>
                </a:lnTo>
                <a:lnTo>
                  <a:pt x="3500347" y="164730"/>
                </a:lnTo>
                <a:lnTo>
                  <a:pt x="3475714" y="124790"/>
                </a:lnTo>
                <a:lnTo>
                  <a:pt x="3445440" y="89274"/>
                </a:lnTo>
                <a:lnTo>
                  <a:pt x="3410146" y="58808"/>
                </a:lnTo>
                <a:lnTo>
                  <a:pt x="3370458" y="34021"/>
                </a:lnTo>
                <a:lnTo>
                  <a:pt x="3326999" y="15538"/>
                </a:lnTo>
                <a:lnTo>
                  <a:pt x="3280392" y="3989"/>
                </a:lnTo>
                <a:lnTo>
                  <a:pt x="3231261" y="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50043" y="4794779"/>
            <a:ext cx="3534410" cy="1677035"/>
          </a:xfrm>
          <a:custGeom>
            <a:avLst/>
            <a:gdLst/>
            <a:ahLst/>
            <a:cxnLst/>
            <a:rect l="l" t="t" r="r" b="b"/>
            <a:pathLst>
              <a:path w="3534409" h="1677035">
                <a:moveTo>
                  <a:pt x="0" y="0"/>
                </a:moveTo>
                <a:lnTo>
                  <a:pt x="3534165" y="0"/>
                </a:lnTo>
                <a:lnTo>
                  <a:pt x="3534165" y="1676434"/>
                </a:lnTo>
                <a:lnTo>
                  <a:pt x="0" y="16764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50043" y="4794779"/>
            <a:ext cx="3534410" cy="1677035"/>
          </a:xfrm>
          <a:custGeom>
            <a:avLst/>
            <a:gdLst/>
            <a:ahLst/>
            <a:cxnLst/>
            <a:rect l="l" t="t" r="r" b="b"/>
            <a:pathLst>
              <a:path w="3534409" h="1677035">
                <a:moveTo>
                  <a:pt x="0" y="0"/>
                </a:moveTo>
                <a:lnTo>
                  <a:pt x="3534165" y="0"/>
                </a:lnTo>
                <a:lnTo>
                  <a:pt x="3534165" y="1676434"/>
                </a:lnTo>
                <a:lnTo>
                  <a:pt x="0" y="1676434"/>
                </a:lnTo>
                <a:lnTo>
                  <a:pt x="0" y="0"/>
                </a:lnTo>
                <a:close/>
              </a:path>
            </a:pathLst>
          </a:custGeom>
          <a:ln w="3340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05907" y="5270284"/>
            <a:ext cx="221615" cy="599440"/>
          </a:xfrm>
          <a:custGeom>
            <a:avLst/>
            <a:gdLst/>
            <a:ahLst/>
            <a:cxnLst/>
            <a:rect l="l" t="t" r="r" b="b"/>
            <a:pathLst>
              <a:path w="221614" h="599439">
                <a:moveTo>
                  <a:pt x="221500" y="0"/>
                </a:moveTo>
                <a:lnTo>
                  <a:pt x="162217" y="0"/>
                </a:lnTo>
                <a:lnTo>
                  <a:pt x="153232" y="31771"/>
                </a:lnTo>
                <a:lnTo>
                  <a:pt x="142205" y="57138"/>
                </a:lnTo>
                <a:lnTo>
                  <a:pt x="114020" y="88684"/>
                </a:lnTo>
                <a:lnTo>
                  <a:pt x="69349" y="104722"/>
                </a:lnTo>
                <a:lnTo>
                  <a:pt x="0" y="115379"/>
                </a:lnTo>
                <a:lnTo>
                  <a:pt x="0" y="173634"/>
                </a:lnTo>
                <a:lnTo>
                  <a:pt x="141350" y="173634"/>
                </a:lnTo>
                <a:lnTo>
                  <a:pt x="141350" y="599274"/>
                </a:lnTo>
                <a:lnTo>
                  <a:pt x="221500" y="599274"/>
                </a:lnTo>
                <a:lnTo>
                  <a:pt x="2215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18339" y="5270284"/>
            <a:ext cx="221615" cy="599440"/>
          </a:xfrm>
          <a:custGeom>
            <a:avLst/>
            <a:gdLst/>
            <a:ahLst/>
            <a:cxnLst/>
            <a:rect l="l" t="t" r="r" b="b"/>
            <a:pathLst>
              <a:path w="221614" h="599439">
                <a:moveTo>
                  <a:pt x="221500" y="0"/>
                </a:moveTo>
                <a:lnTo>
                  <a:pt x="162229" y="0"/>
                </a:lnTo>
                <a:lnTo>
                  <a:pt x="153245" y="31771"/>
                </a:lnTo>
                <a:lnTo>
                  <a:pt x="142216" y="57138"/>
                </a:lnTo>
                <a:lnTo>
                  <a:pt x="114020" y="88684"/>
                </a:lnTo>
                <a:lnTo>
                  <a:pt x="69359" y="104722"/>
                </a:lnTo>
                <a:lnTo>
                  <a:pt x="0" y="115379"/>
                </a:lnTo>
                <a:lnTo>
                  <a:pt x="0" y="173634"/>
                </a:lnTo>
                <a:lnTo>
                  <a:pt x="141350" y="173634"/>
                </a:lnTo>
                <a:lnTo>
                  <a:pt x="141350" y="599274"/>
                </a:lnTo>
                <a:lnTo>
                  <a:pt x="221500" y="599274"/>
                </a:lnTo>
                <a:lnTo>
                  <a:pt x="2215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07150" y="5425986"/>
            <a:ext cx="86995" cy="92075"/>
          </a:xfrm>
          <a:custGeom>
            <a:avLst/>
            <a:gdLst/>
            <a:ahLst/>
            <a:cxnLst/>
            <a:rect l="l" t="t" r="r" b="b"/>
            <a:pathLst>
              <a:path w="86995" h="92075">
                <a:moveTo>
                  <a:pt x="86842" y="0"/>
                </a:moveTo>
                <a:lnTo>
                  <a:pt x="0" y="0"/>
                </a:lnTo>
                <a:lnTo>
                  <a:pt x="0" y="91871"/>
                </a:lnTo>
                <a:lnTo>
                  <a:pt x="86842" y="91871"/>
                </a:lnTo>
                <a:lnTo>
                  <a:pt x="8684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07150" y="5777725"/>
            <a:ext cx="86995" cy="92075"/>
          </a:xfrm>
          <a:custGeom>
            <a:avLst/>
            <a:gdLst/>
            <a:ahLst/>
            <a:cxnLst/>
            <a:rect l="l" t="t" r="r" b="b"/>
            <a:pathLst>
              <a:path w="86995" h="92075">
                <a:moveTo>
                  <a:pt x="86842" y="0"/>
                </a:moveTo>
                <a:lnTo>
                  <a:pt x="0" y="0"/>
                </a:lnTo>
                <a:lnTo>
                  <a:pt x="0" y="91871"/>
                </a:lnTo>
                <a:lnTo>
                  <a:pt x="86842" y="91871"/>
                </a:lnTo>
                <a:lnTo>
                  <a:pt x="8684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76783" y="5268061"/>
            <a:ext cx="412115" cy="617220"/>
          </a:xfrm>
          <a:custGeom>
            <a:avLst/>
            <a:gdLst/>
            <a:ahLst/>
            <a:cxnLst/>
            <a:rect l="l" t="t" r="r" b="b"/>
            <a:pathLst>
              <a:path w="412115" h="617220">
                <a:moveTo>
                  <a:pt x="204254" y="0"/>
                </a:moveTo>
                <a:lnTo>
                  <a:pt x="155914" y="5471"/>
                </a:lnTo>
                <a:lnTo>
                  <a:pt x="113945" y="21884"/>
                </a:lnTo>
                <a:lnTo>
                  <a:pt x="78346" y="49240"/>
                </a:lnTo>
                <a:lnTo>
                  <a:pt x="49115" y="87538"/>
                </a:lnTo>
                <a:lnTo>
                  <a:pt x="26250" y="136778"/>
                </a:lnTo>
                <a:lnTo>
                  <a:pt x="14771" y="175312"/>
                </a:lnTo>
                <a:lnTo>
                  <a:pt x="6567" y="217458"/>
                </a:lnTo>
                <a:lnTo>
                  <a:pt x="1642" y="263219"/>
                </a:lnTo>
                <a:lnTo>
                  <a:pt x="0" y="312597"/>
                </a:lnTo>
                <a:lnTo>
                  <a:pt x="2737" y="375319"/>
                </a:lnTo>
                <a:lnTo>
                  <a:pt x="10948" y="431331"/>
                </a:lnTo>
                <a:lnTo>
                  <a:pt x="24629" y="480631"/>
                </a:lnTo>
                <a:lnTo>
                  <a:pt x="43776" y="523214"/>
                </a:lnTo>
                <a:lnTo>
                  <a:pt x="73478" y="564329"/>
                </a:lnTo>
                <a:lnTo>
                  <a:pt x="110059" y="593698"/>
                </a:lnTo>
                <a:lnTo>
                  <a:pt x="153520" y="611320"/>
                </a:lnTo>
                <a:lnTo>
                  <a:pt x="203860" y="617194"/>
                </a:lnTo>
                <a:lnTo>
                  <a:pt x="248879" y="612596"/>
                </a:lnTo>
                <a:lnTo>
                  <a:pt x="288563" y="598802"/>
                </a:lnTo>
                <a:lnTo>
                  <a:pt x="322912" y="575813"/>
                </a:lnTo>
                <a:lnTo>
                  <a:pt x="347224" y="548843"/>
                </a:lnTo>
                <a:lnTo>
                  <a:pt x="203225" y="548843"/>
                </a:lnTo>
                <a:lnTo>
                  <a:pt x="169668" y="543518"/>
                </a:lnTo>
                <a:lnTo>
                  <a:pt x="118470" y="500917"/>
                </a:lnTo>
                <a:lnTo>
                  <a:pt x="100850" y="463638"/>
                </a:lnTo>
                <a:lnTo>
                  <a:pt x="86147" y="398816"/>
                </a:lnTo>
                <a:lnTo>
                  <a:pt x="82476" y="359631"/>
                </a:lnTo>
                <a:lnTo>
                  <a:pt x="81254" y="315925"/>
                </a:lnTo>
                <a:lnTo>
                  <a:pt x="83164" y="258587"/>
                </a:lnTo>
                <a:lnTo>
                  <a:pt x="88898" y="208667"/>
                </a:lnTo>
                <a:lnTo>
                  <a:pt x="98458" y="166167"/>
                </a:lnTo>
                <a:lnTo>
                  <a:pt x="129364" y="103633"/>
                </a:lnTo>
                <a:lnTo>
                  <a:pt x="177760" y="72249"/>
                </a:lnTo>
                <a:lnTo>
                  <a:pt x="208635" y="68325"/>
                </a:lnTo>
                <a:lnTo>
                  <a:pt x="352127" y="68325"/>
                </a:lnTo>
                <a:lnTo>
                  <a:pt x="341987" y="54049"/>
                </a:lnTo>
                <a:lnTo>
                  <a:pt x="304099" y="24018"/>
                </a:lnTo>
                <a:lnTo>
                  <a:pt x="258190" y="6003"/>
                </a:lnTo>
                <a:lnTo>
                  <a:pt x="204254" y="0"/>
                </a:lnTo>
                <a:close/>
              </a:path>
              <a:path w="412115" h="617220">
                <a:moveTo>
                  <a:pt x="352127" y="68325"/>
                </a:moveTo>
                <a:lnTo>
                  <a:pt x="208635" y="68325"/>
                </a:lnTo>
                <a:lnTo>
                  <a:pt x="241705" y="72457"/>
                </a:lnTo>
                <a:lnTo>
                  <a:pt x="268890" y="84850"/>
                </a:lnTo>
                <a:lnTo>
                  <a:pt x="305638" y="134416"/>
                </a:lnTo>
                <a:lnTo>
                  <a:pt x="324361" y="209610"/>
                </a:lnTo>
                <a:lnTo>
                  <a:pt x="329044" y="253999"/>
                </a:lnTo>
                <a:lnTo>
                  <a:pt x="330606" y="302920"/>
                </a:lnTo>
                <a:lnTo>
                  <a:pt x="328443" y="368245"/>
                </a:lnTo>
                <a:lnTo>
                  <a:pt x="321959" y="422338"/>
                </a:lnTo>
                <a:lnTo>
                  <a:pt x="311162" y="465201"/>
                </a:lnTo>
                <a:lnTo>
                  <a:pt x="277297" y="519584"/>
                </a:lnTo>
                <a:lnTo>
                  <a:pt x="230884" y="545591"/>
                </a:lnTo>
                <a:lnTo>
                  <a:pt x="203225" y="548843"/>
                </a:lnTo>
                <a:lnTo>
                  <a:pt x="347224" y="548843"/>
                </a:lnTo>
                <a:lnTo>
                  <a:pt x="375602" y="502246"/>
                </a:lnTo>
                <a:lnTo>
                  <a:pt x="391475" y="459521"/>
                </a:lnTo>
                <a:lnTo>
                  <a:pt x="402818" y="411505"/>
                </a:lnTo>
                <a:lnTo>
                  <a:pt x="409628" y="358193"/>
                </a:lnTo>
                <a:lnTo>
                  <a:pt x="411899" y="299580"/>
                </a:lnTo>
                <a:lnTo>
                  <a:pt x="409394" y="238395"/>
                </a:lnTo>
                <a:lnTo>
                  <a:pt x="401883" y="184091"/>
                </a:lnTo>
                <a:lnTo>
                  <a:pt x="389369" y="136661"/>
                </a:lnTo>
                <a:lnTo>
                  <a:pt x="371855" y="96100"/>
                </a:lnTo>
                <a:lnTo>
                  <a:pt x="352127" y="683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45566" y="5268061"/>
            <a:ext cx="417830" cy="617220"/>
          </a:xfrm>
          <a:custGeom>
            <a:avLst/>
            <a:gdLst/>
            <a:ahLst/>
            <a:cxnLst/>
            <a:rect l="l" t="t" r="r" b="b"/>
            <a:pathLst>
              <a:path w="417829" h="617220">
                <a:moveTo>
                  <a:pt x="79057" y="415569"/>
                </a:moveTo>
                <a:lnTo>
                  <a:pt x="0" y="415569"/>
                </a:lnTo>
                <a:lnTo>
                  <a:pt x="2985" y="456076"/>
                </a:lnTo>
                <a:lnTo>
                  <a:pt x="11939" y="493393"/>
                </a:lnTo>
                <a:lnTo>
                  <a:pt x="47739" y="558444"/>
                </a:lnTo>
                <a:lnTo>
                  <a:pt x="110048" y="602511"/>
                </a:lnTo>
                <a:lnTo>
                  <a:pt x="152109" y="613524"/>
                </a:lnTo>
                <a:lnTo>
                  <a:pt x="201447" y="617194"/>
                </a:lnTo>
                <a:lnTo>
                  <a:pt x="250202" y="613806"/>
                </a:lnTo>
                <a:lnTo>
                  <a:pt x="293066" y="603646"/>
                </a:lnTo>
                <a:lnTo>
                  <a:pt x="330047" y="586719"/>
                </a:lnTo>
                <a:lnTo>
                  <a:pt x="361149" y="563029"/>
                </a:lnTo>
                <a:lnTo>
                  <a:pt x="373183" y="548843"/>
                </a:lnTo>
                <a:lnTo>
                  <a:pt x="205765" y="548843"/>
                </a:lnTo>
                <a:lnTo>
                  <a:pt x="170675" y="545858"/>
                </a:lnTo>
                <a:lnTo>
                  <a:pt x="118108" y="521957"/>
                </a:lnTo>
                <a:lnTo>
                  <a:pt x="93055" y="485704"/>
                </a:lnTo>
                <a:lnTo>
                  <a:pt x="82264" y="442972"/>
                </a:lnTo>
                <a:lnTo>
                  <a:pt x="79057" y="415569"/>
                </a:lnTo>
                <a:close/>
              </a:path>
              <a:path w="417829" h="617220">
                <a:moveTo>
                  <a:pt x="382824" y="322592"/>
                </a:moveTo>
                <a:lnTo>
                  <a:pt x="193433" y="322592"/>
                </a:lnTo>
                <a:lnTo>
                  <a:pt x="225202" y="324144"/>
                </a:lnTo>
                <a:lnTo>
                  <a:pt x="253285" y="328798"/>
                </a:lnTo>
                <a:lnTo>
                  <a:pt x="298411" y="347395"/>
                </a:lnTo>
                <a:lnTo>
                  <a:pt x="326753" y="381587"/>
                </a:lnTo>
                <a:lnTo>
                  <a:pt x="336207" y="434466"/>
                </a:lnTo>
                <a:lnTo>
                  <a:pt x="333971" y="458531"/>
                </a:lnTo>
                <a:lnTo>
                  <a:pt x="316104" y="499753"/>
                </a:lnTo>
                <a:lnTo>
                  <a:pt x="281149" y="530878"/>
                </a:lnTo>
                <a:lnTo>
                  <a:pt x="233784" y="546847"/>
                </a:lnTo>
                <a:lnTo>
                  <a:pt x="205765" y="548843"/>
                </a:lnTo>
                <a:lnTo>
                  <a:pt x="373183" y="548843"/>
                </a:lnTo>
                <a:lnTo>
                  <a:pt x="385786" y="533985"/>
                </a:lnTo>
                <a:lnTo>
                  <a:pt x="403383" y="500938"/>
                </a:lnTo>
                <a:lnTo>
                  <a:pt x="413942" y="463891"/>
                </a:lnTo>
                <a:lnTo>
                  <a:pt x="417461" y="422846"/>
                </a:lnTo>
                <a:lnTo>
                  <a:pt x="415799" y="397029"/>
                </a:lnTo>
                <a:lnTo>
                  <a:pt x="410816" y="373284"/>
                </a:lnTo>
                <a:lnTo>
                  <a:pt x="402513" y="351616"/>
                </a:lnTo>
                <a:lnTo>
                  <a:pt x="390893" y="332028"/>
                </a:lnTo>
                <a:lnTo>
                  <a:pt x="382824" y="322592"/>
                </a:lnTo>
                <a:close/>
              </a:path>
              <a:path w="417829" h="617220">
                <a:moveTo>
                  <a:pt x="162547" y="256501"/>
                </a:moveTo>
                <a:lnTo>
                  <a:pt x="162547" y="323710"/>
                </a:lnTo>
                <a:lnTo>
                  <a:pt x="167817" y="323354"/>
                </a:lnTo>
                <a:lnTo>
                  <a:pt x="173062" y="323062"/>
                </a:lnTo>
                <a:lnTo>
                  <a:pt x="183349" y="322707"/>
                </a:lnTo>
                <a:lnTo>
                  <a:pt x="193433" y="322592"/>
                </a:lnTo>
                <a:lnTo>
                  <a:pt x="382824" y="322592"/>
                </a:lnTo>
                <a:lnTo>
                  <a:pt x="376292" y="314953"/>
                </a:lnTo>
                <a:lnTo>
                  <a:pt x="359106" y="300894"/>
                </a:lnTo>
                <a:lnTo>
                  <a:pt x="339342" y="289855"/>
                </a:lnTo>
                <a:lnTo>
                  <a:pt x="317004" y="281838"/>
                </a:lnTo>
                <a:lnTo>
                  <a:pt x="330914" y="275211"/>
                </a:lnTo>
                <a:lnTo>
                  <a:pt x="343461" y="267428"/>
                </a:lnTo>
                <a:lnTo>
                  <a:pt x="354312" y="258762"/>
                </a:lnTo>
                <a:lnTo>
                  <a:pt x="193154" y="258762"/>
                </a:lnTo>
                <a:lnTo>
                  <a:pt x="187451" y="258610"/>
                </a:lnTo>
                <a:lnTo>
                  <a:pt x="176872" y="258000"/>
                </a:lnTo>
                <a:lnTo>
                  <a:pt x="170319" y="257428"/>
                </a:lnTo>
                <a:lnTo>
                  <a:pt x="162547" y="256501"/>
                </a:lnTo>
                <a:close/>
              </a:path>
              <a:path w="417829" h="617220">
                <a:moveTo>
                  <a:pt x="368784" y="68325"/>
                </a:moveTo>
                <a:lnTo>
                  <a:pt x="211251" y="68325"/>
                </a:lnTo>
                <a:lnTo>
                  <a:pt x="231548" y="69842"/>
                </a:lnTo>
                <a:lnTo>
                  <a:pt x="250547" y="74391"/>
                </a:lnTo>
                <a:lnTo>
                  <a:pt x="284632" y="92583"/>
                </a:lnTo>
                <a:lnTo>
                  <a:pt x="314184" y="140547"/>
                </a:lnTo>
                <a:lnTo>
                  <a:pt x="316153" y="161658"/>
                </a:lnTo>
                <a:lnTo>
                  <a:pt x="313181" y="189494"/>
                </a:lnTo>
                <a:lnTo>
                  <a:pt x="289391" y="231345"/>
                </a:lnTo>
                <a:lnTo>
                  <a:pt x="254057" y="251213"/>
                </a:lnTo>
                <a:lnTo>
                  <a:pt x="199275" y="258762"/>
                </a:lnTo>
                <a:lnTo>
                  <a:pt x="354312" y="258762"/>
                </a:lnTo>
                <a:lnTo>
                  <a:pt x="386678" y="208875"/>
                </a:lnTo>
                <a:lnTo>
                  <a:pt x="394093" y="158902"/>
                </a:lnTo>
                <a:lnTo>
                  <a:pt x="390968" y="122504"/>
                </a:lnTo>
                <a:lnTo>
                  <a:pt x="381598" y="90689"/>
                </a:lnTo>
                <a:lnTo>
                  <a:pt x="368784" y="68325"/>
                </a:lnTo>
                <a:close/>
              </a:path>
              <a:path w="417829" h="617220">
                <a:moveTo>
                  <a:pt x="203161" y="0"/>
                </a:moveTo>
                <a:lnTo>
                  <a:pt x="149903" y="5221"/>
                </a:lnTo>
                <a:lnTo>
                  <a:pt x="105324" y="20883"/>
                </a:lnTo>
                <a:lnTo>
                  <a:pt x="69427" y="46982"/>
                </a:lnTo>
                <a:lnTo>
                  <a:pt x="42214" y="83515"/>
                </a:lnTo>
                <a:lnTo>
                  <a:pt x="22258" y="135328"/>
                </a:lnTo>
                <a:lnTo>
                  <a:pt x="15608" y="197142"/>
                </a:lnTo>
                <a:lnTo>
                  <a:pt x="90170" y="197142"/>
                </a:lnTo>
                <a:lnTo>
                  <a:pt x="92043" y="173098"/>
                </a:lnTo>
                <a:lnTo>
                  <a:pt x="95638" y="151984"/>
                </a:lnTo>
                <a:lnTo>
                  <a:pt x="125171" y="96572"/>
                </a:lnTo>
                <a:lnTo>
                  <a:pt x="176803" y="71464"/>
                </a:lnTo>
                <a:lnTo>
                  <a:pt x="211251" y="68325"/>
                </a:lnTo>
                <a:lnTo>
                  <a:pt x="368784" y="68325"/>
                </a:lnTo>
                <a:lnTo>
                  <a:pt x="365991" y="63452"/>
                </a:lnTo>
                <a:lnTo>
                  <a:pt x="344157" y="40792"/>
                </a:lnTo>
                <a:lnTo>
                  <a:pt x="316624" y="22942"/>
                </a:lnTo>
                <a:lnTo>
                  <a:pt x="283941" y="10194"/>
                </a:lnTo>
                <a:lnTo>
                  <a:pt x="246118" y="2548"/>
                </a:lnTo>
                <a:lnTo>
                  <a:pt x="20316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304800"/>
            <a:ext cx="10185400" cy="2412365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3276600">
              <a:lnSpc>
                <a:spcPct val="100000"/>
              </a:lnSpc>
            </a:pPr>
            <a:r>
              <a:rPr sz="8200" dirty="0">
                <a:latin typeface="Gill Sans MT"/>
                <a:cs typeface="Gill Sans MT"/>
              </a:rPr>
              <a:t>Abstract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3200" y="2438400"/>
            <a:ext cx="98549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000" dirty="0" smtClean="0">
                <a:latin typeface="+mj-lt"/>
              </a:rPr>
              <a:t> Abstraction is the ability to ignore details of </a:t>
            </a:r>
          </a:p>
          <a:p>
            <a:r>
              <a:rPr lang="en-US" altLang="zh-CN" sz="4000" dirty="0" smtClean="0">
                <a:latin typeface="+mj-lt"/>
              </a:rPr>
              <a:t>  parts to focus attention on a higher level of a </a:t>
            </a:r>
          </a:p>
          <a:p>
            <a:r>
              <a:rPr lang="en-US" altLang="zh-CN" sz="4000" dirty="0" smtClean="0">
                <a:latin typeface="+mj-lt"/>
              </a:rPr>
              <a:t>  problem.</a:t>
            </a:r>
            <a:endParaRPr lang="zh-CN" altLang="en-US" sz="4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858" y="5071408"/>
            <a:ext cx="97140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000" dirty="0" smtClean="0">
                <a:latin typeface="+mj-lt"/>
              </a:rPr>
              <a:t> Modularization is the process of dividing a </a:t>
            </a:r>
          </a:p>
          <a:p>
            <a:r>
              <a:rPr lang="en-US" altLang="zh-CN" sz="4000" dirty="0" smtClean="0">
                <a:latin typeface="+mj-lt"/>
              </a:rPr>
              <a:t>   whole into well-defined parts, which can be </a:t>
            </a:r>
          </a:p>
          <a:p>
            <a:r>
              <a:rPr lang="en-US" altLang="zh-CN" sz="4000" dirty="0" smtClean="0">
                <a:latin typeface="+mj-lt"/>
              </a:rPr>
              <a:t>   built and examined separately, and which </a:t>
            </a:r>
          </a:p>
          <a:p>
            <a:r>
              <a:rPr lang="en-US" altLang="zh-CN" sz="4000" dirty="0" smtClean="0">
                <a:latin typeface="+mj-lt"/>
              </a:rPr>
              <a:t>   interact in well-defined ways. </a:t>
            </a:r>
            <a:endParaRPr lang="zh-CN" altLang="en-US" sz="4000" dirty="0">
              <a:latin typeface="+mj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676126"/>
            <a:ext cx="13830300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81980" algn="l"/>
                <a:tab pos="7338059" algn="l"/>
              </a:tabLst>
            </a:pPr>
            <a:r>
              <a:rPr lang="en-US" sz="6500" spc="-5" dirty="0" smtClean="0">
                <a:latin typeface="Gill Sans MT"/>
                <a:cs typeface="Gill Sans MT"/>
              </a:rPr>
              <a:t>Modularizing the clock display</a:t>
            </a:r>
            <a:endParaRPr sz="65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600" y="3390900"/>
            <a:ext cx="26924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1500" y="6146800"/>
            <a:ext cx="2489200" cy="172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42300" y="6146800"/>
            <a:ext cx="2311400" cy="172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0900" y="4102100"/>
            <a:ext cx="4381500" cy="527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4875" algn="l"/>
              </a:tabLst>
            </a:pPr>
            <a:r>
              <a:rPr sz="3400" dirty="0">
                <a:latin typeface="Trebuchet MS"/>
                <a:cs typeface="Trebuchet MS"/>
              </a:rPr>
              <a:t>One	four-digit</a:t>
            </a:r>
            <a:r>
              <a:rPr sz="3400" spc="-100" dirty="0">
                <a:latin typeface="Trebuchet MS"/>
                <a:cs typeface="Trebuchet MS"/>
              </a:rPr>
              <a:t> </a:t>
            </a:r>
            <a:r>
              <a:rPr sz="3400" dirty="0">
                <a:latin typeface="Trebuchet MS"/>
                <a:cs typeface="Trebuchet MS"/>
              </a:rPr>
              <a:t>display?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3000" y="6489700"/>
            <a:ext cx="2710180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000"/>
              </a:lnSpc>
            </a:pPr>
            <a:r>
              <a:rPr sz="3400" dirty="0">
                <a:latin typeface="Trebuchet MS"/>
                <a:cs typeface="Trebuchet MS"/>
              </a:rPr>
              <a:t>Or </a:t>
            </a:r>
            <a:r>
              <a:rPr sz="3400" spc="-5" dirty="0">
                <a:latin typeface="Trebuchet MS"/>
                <a:cs typeface="Trebuchet MS"/>
              </a:rPr>
              <a:t>two two-  </a:t>
            </a:r>
            <a:r>
              <a:rPr sz="3400" dirty="0">
                <a:latin typeface="Trebuchet MS"/>
                <a:cs typeface="Trebuchet MS"/>
              </a:rPr>
              <a:t>digit</a:t>
            </a:r>
            <a:r>
              <a:rPr sz="3400" spc="-100" dirty="0">
                <a:latin typeface="Trebuchet MS"/>
                <a:cs typeface="Trebuchet MS"/>
              </a:rPr>
              <a:t> </a:t>
            </a:r>
            <a:r>
              <a:rPr sz="3400" dirty="0">
                <a:latin typeface="Trebuchet MS"/>
                <a:cs typeface="Trebuchet MS"/>
              </a:rPr>
              <a:t>displays?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500" y="787400"/>
            <a:ext cx="9486900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10610" algn="l"/>
              </a:tabLst>
            </a:pPr>
            <a:r>
              <a:rPr lang="en-US" sz="8200" spc="-5" dirty="0" smtClean="0">
                <a:latin typeface="Gill Sans MT"/>
                <a:cs typeface="Gill Sans MT"/>
              </a:rPr>
              <a:t>Object &amp; </a:t>
            </a:r>
            <a:r>
              <a:rPr sz="8200" spc="-5" dirty="0" smtClean="0">
                <a:latin typeface="Gill Sans MT"/>
                <a:cs typeface="Gill Sans MT"/>
              </a:rPr>
              <a:t>Classes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4738" y="2975996"/>
            <a:ext cx="6685823" cy="5597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4279" y="5312092"/>
            <a:ext cx="965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5" dirty="0">
                <a:solidFill>
                  <a:srgbClr val="231F20"/>
                </a:solidFill>
                <a:latin typeface="Arial"/>
                <a:cs typeface="Arial"/>
              </a:rPr>
              <a:t>minu</a:t>
            </a:r>
            <a:r>
              <a:rPr sz="2100" dirty="0">
                <a:solidFill>
                  <a:srgbClr val="231F20"/>
                </a:solidFill>
                <a:latin typeface="Arial"/>
                <a:cs typeface="Arial"/>
              </a:rPr>
              <a:t>tes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279" y="4550343"/>
            <a:ext cx="6997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231F20"/>
                </a:solidFill>
                <a:latin typeface="Arial"/>
                <a:cs typeface="Arial"/>
              </a:rPr>
              <a:t>hou</a:t>
            </a:r>
            <a:r>
              <a:rPr sz="2100" spc="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100" spc="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7746" y="3114405"/>
            <a:ext cx="1575435" cy="681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2555">
              <a:lnSpc>
                <a:spcPct val="105000"/>
              </a:lnSpc>
            </a:pPr>
            <a:r>
              <a:rPr sz="2100" spc="-5" dirty="0">
                <a:solidFill>
                  <a:srgbClr val="231F20"/>
                </a:solidFill>
                <a:latin typeface="Arial"/>
                <a:cs typeface="Arial"/>
              </a:rPr>
              <a:t>myDisplay:  </a:t>
            </a:r>
            <a:r>
              <a:rPr sz="2100" dirty="0">
                <a:solidFill>
                  <a:srgbClr val="231F20"/>
                </a:solidFill>
                <a:latin typeface="Arial"/>
                <a:cs typeface="Arial"/>
              </a:rPr>
              <a:t>Clo</a:t>
            </a:r>
            <a:r>
              <a:rPr sz="2100" spc="2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100" spc="5" dirty="0">
                <a:solidFill>
                  <a:srgbClr val="231F20"/>
                </a:solidFill>
                <a:latin typeface="Arial"/>
                <a:cs typeface="Arial"/>
              </a:rPr>
              <a:t>kDispl</a:t>
            </a:r>
            <a:r>
              <a:rPr sz="210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100" spc="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5900" y="3987354"/>
            <a:ext cx="19310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231F20"/>
                </a:solidFill>
                <a:latin typeface="Arial"/>
                <a:cs typeface="Arial"/>
              </a:rPr>
              <a:t>:NumberDisplay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7010" y="4406533"/>
            <a:ext cx="921385" cy="991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50" spc="-5" dirty="0">
                <a:solidFill>
                  <a:srgbClr val="231F20"/>
                </a:solidFill>
                <a:latin typeface="Arial"/>
                <a:cs typeface="Arial"/>
              </a:rPr>
              <a:t>11</a:t>
            </a:r>
            <a:endParaRPr sz="6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5900" y="6748722"/>
            <a:ext cx="1931035" cy="141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dirty="0">
                <a:solidFill>
                  <a:srgbClr val="231F20"/>
                </a:solidFill>
                <a:latin typeface="Arial"/>
                <a:cs typeface="Arial"/>
              </a:rPr>
              <a:t>:NumberDispl</a:t>
            </a:r>
            <a:r>
              <a:rPr sz="210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100" spc="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endParaRPr sz="2100">
              <a:latin typeface="Arial"/>
              <a:cs typeface="Arial"/>
            </a:endParaRPr>
          </a:p>
          <a:p>
            <a:pPr marL="33655" algn="ctr">
              <a:lnSpc>
                <a:spcPct val="100000"/>
              </a:lnSpc>
              <a:spcBef>
                <a:spcPts val="780"/>
              </a:spcBef>
            </a:pPr>
            <a:r>
              <a:rPr sz="6350" spc="-5" dirty="0">
                <a:solidFill>
                  <a:srgbClr val="231F20"/>
                </a:solidFill>
                <a:latin typeface="Arial"/>
                <a:cs typeface="Arial"/>
              </a:rPr>
              <a:t>03</a:t>
            </a:r>
            <a:endParaRPr sz="6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95704" y="3136353"/>
            <a:ext cx="2928454" cy="1893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88969" y="5612053"/>
            <a:ext cx="2822130" cy="1893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76731" y="5467370"/>
            <a:ext cx="2331720" cy="1619250"/>
          </a:xfrm>
          <a:custGeom>
            <a:avLst/>
            <a:gdLst/>
            <a:ahLst/>
            <a:cxnLst/>
            <a:rect l="l" t="t" r="r" b="b"/>
            <a:pathLst>
              <a:path w="2331720" h="1619250">
                <a:moveTo>
                  <a:pt x="0" y="0"/>
                </a:moveTo>
                <a:lnTo>
                  <a:pt x="2331414" y="0"/>
                </a:lnTo>
                <a:lnTo>
                  <a:pt x="2331414" y="1618728"/>
                </a:lnTo>
                <a:lnTo>
                  <a:pt x="0" y="1618728"/>
                </a:lnTo>
                <a:lnTo>
                  <a:pt x="0" y="0"/>
                </a:lnTo>
                <a:close/>
              </a:path>
            </a:pathLst>
          </a:custGeom>
          <a:solidFill>
            <a:srgbClr val="FCC7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76731" y="5467370"/>
            <a:ext cx="2331720" cy="1619250"/>
          </a:xfrm>
          <a:custGeom>
            <a:avLst/>
            <a:gdLst/>
            <a:ahLst/>
            <a:cxnLst/>
            <a:rect l="l" t="t" r="r" b="b"/>
            <a:pathLst>
              <a:path w="2331720" h="1619250">
                <a:moveTo>
                  <a:pt x="0" y="0"/>
                </a:moveTo>
                <a:lnTo>
                  <a:pt x="2331414" y="0"/>
                </a:lnTo>
                <a:lnTo>
                  <a:pt x="2331414" y="1618728"/>
                </a:lnTo>
                <a:lnTo>
                  <a:pt x="0" y="1618728"/>
                </a:lnTo>
                <a:lnTo>
                  <a:pt x="0" y="0"/>
                </a:lnTo>
                <a:close/>
              </a:path>
            </a:pathLst>
          </a:custGeom>
          <a:ln w="313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073675" y="5606116"/>
            <a:ext cx="198882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80" dirty="0">
                <a:solidFill>
                  <a:srgbClr val="231F20"/>
                </a:solidFill>
                <a:latin typeface="Arial"/>
                <a:cs typeface="Arial"/>
              </a:rPr>
              <a:t>NumberDisplay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67858" y="4562791"/>
            <a:ext cx="571500" cy="1619250"/>
          </a:xfrm>
          <a:custGeom>
            <a:avLst/>
            <a:gdLst/>
            <a:ahLst/>
            <a:cxnLst/>
            <a:rect l="l" t="t" r="r" b="b"/>
            <a:pathLst>
              <a:path w="571500" h="1619250">
                <a:moveTo>
                  <a:pt x="0" y="0"/>
                </a:moveTo>
                <a:lnTo>
                  <a:pt x="0" y="1618728"/>
                </a:lnTo>
                <a:lnTo>
                  <a:pt x="570961" y="1618728"/>
                </a:lnTo>
              </a:path>
            </a:pathLst>
          </a:custGeom>
          <a:ln w="3132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25380" y="6100940"/>
            <a:ext cx="201930" cy="161290"/>
          </a:xfrm>
          <a:custGeom>
            <a:avLst/>
            <a:gdLst/>
            <a:ahLst/>
            <a:cxnLst/>
            <a:rect l="l" t="t" r="r" b="b"/>
            <a:pathLst>
              <a:path w="201929" h="161289">
                <a:moveTo>
                  <a:pt x="0" y="0"/>
                </a:moveTo>
                <a:lnTo>
                  <a:pt x="0" y="161175"/>
                </a:lnTo>
                <a:lnTo>
                  <a:pt x="201320" y="80594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87144" y="7147877"/>
            <a:ext cx="666115" cy="567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2375"/>
              </a:lnSpc>
            </a:pPr>
            <a:r>
              <a:rPr sz="2100" dirty="0">
                <a:solidFill>
                  <a:srgbClr val="231F20"/>
                </a:solidFill>
                <a:latin typeface="Arial"/>
                <a:cs typeface="Arial"/>
              </a:rPr>
              <a:t>b)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3379" y="7121677"/>
            <a:ext cx="666115" cy="56769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810"/>
              </a:spcBef>
            </a:pPr>
            <a:r>
              <a:rPr sz="2100" dirty="0">
                <a:solidFill>
                  <a:srgbClr val="231F20"/>
                </a:solidFill>
                <a:latin typeface="Arial"/>
                <a:cs typeface="Arial"/>
              </a:rPr>
              <a:t>a)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83194" y="2991661"/>
            <a:ext cx="2474595" cy="1619250"/>
          </a:xfrm>
          <a:custGeom>
            <a:avLst/>
            <a:gdLst/>
            <a:ahLst/>
            <a:cxnLst/>
            <a:rect l="l" t="t" r="r" b="b"/>
            <a:pathLst>
              <a:path w="2474595" h="1619250">
                <a:moveTo>
                  <a:pt x="0" y="0"/>
                </a:moveTo>
                <a:lnTo>
                  <a:pt x="2474154" y="0"/>
                </a:lnTo>
                <a:lnTo>
                  <a:pt x="2474154" y="1618728"/>
                </a:lnTo>
                <a:lnTo>
                  <a:pt x="0" y="1618728"/>
                </a:lnTo>
                <a:lnTo>
                  <a:pt x="0" y="0"/>
                </a:lnTo>
                <a:close/>
              </a:path>
            </a:pathLst>
          </a:custGeom>
          <a:solidFill>
            <a:srgbClr val="FCC7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83194" y="2991661"/>
            <a:ext cx="2474595" cy="1619250"/>
          </a:xfrm>
          <a:custGeom>
            <a:avLst/>
            <a:gdLst/>
            <a:ahLst/>
            <a:cxnLst/>
            <a:rect l="l" t="t" r="r" b="b"/>
            <a:pathLst>
              <a:path w="2474595" h="1619250">
                <a:moveTo>
                  <a:pt x="0" y="0"/>
                </a:moveTo>
                <a:lnTo>
                  <a:pt x="2474154" y="0"/>
                </a:lnTo>
                <a:lnTo>
                  <a:pt x="2474154" y="1618728"/>
                </a:lnTo>
                <a:lnTo>
                  <a:pt x="0" y="1618728"/>
                </a:lnTo>
                <a:lnTo>
                  <a:pt x="0" y="0"/>
                </a:lnTo>
                <a:close/>
              </a:path>
            </a:pathLst>
          </a:custGeom>
          <a:ln w="313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165715" y="3130407"/>
            <a:ext cx="170942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90" dirty="0">
                <a:solidFill>
                  <a:srgbClr val="231F20"/>
                </a:solidFill>
                <a:latin typeface="Arial"/>
                <a:cs typeface="Arial"/>
              </a:rPr>
              <a:t>ClockDisplay</a:t>
            </a:r>
            <a:endParaRPr sz="2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83194" y="3642542"/>
            <a:ext cx="2474595" cy="31750"/>
          </a:xfrm>
          <a:custGeom>
            <a:avLst/>
            <a:gdLst/>
            <a:ahLst/>
            <a:cxnLst/>
            <a:rect l="l" t="t" r="r" b="b"/>
            <a:pathLst>
              <a:path w="2474595" h="31750">
                <a:moveTo>
                  <a:pt x="0" y="31340"/>
                </a:moveTo>
                <a:lnTo>
                  <a:pt x="2474155" y="31340"/>
                </a:lnTo>
                <a:lnTo>
                  <a:pt x="2474155" y="0"/>
                </a:lnTo>
                <a:lnTo>
                  <a:pt x="0" y="0"/>
                </a:lnTo>
                <a:lnTo>
                  <a:pt x="0" y="3134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76730" y="6118250"/>
            <a:ext cx="2331720" cy="31750"/>
          </a:xfrm>
          <a:custGeom>
            <a:avLst/>
            <a:gdLst/>
            <a:ahLst/>
            <a:cxnLst/>
            <a:rect l="l" t="t" r="r" b="b"/>
            <a:pathLst>
              <a:path w="2331720" h="31750">
                <a:moveTo>
                  <a:pt x="0" y="31340"/>
                </a:moveTo>
                <a:lnTo>
                  <a:pt x="2331381" y="31340"/>
                </a:lnTo>
                <a:lnTo>
                  <a:pt x="2331381" y="0"/>
                </a:lnTo>
                <a:lnTo>
                  <a:pt x="0" y="0"/>
                </a:lnTo>
                <a:lnTo>
                  <a:pt x="0" y="3134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379" y="7121677"/>
            <a:ext cx="666115" cy="567690"/>
          </a:xfrm>
          <a:custGeom>
            <a:avLst/>
            <a:gdLst/>
            <a:ahLst/>
            <a:cxnLst/>
            <a:rect l="l" t="t" r="r" b="b"/>
            <a:pathLst>
              <a:path w="666115" h="567690">
                <a:moveTo>
                  <a:pt x="0" y="0"/>
                </a:moveTo>
                <a:lnTo>
                  <a:pt x="665695" y="0"/>
                </a:lnTo>
                <a:lnTo>
                  <a:pt x="665695" y="567359"/>
                </a:lnTo>
                <a:lnTo>
                  <a:pt x="0" y="567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64250" y="7072307"/>
            <a:ext cx="32321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5" dirty="0">
                <a:latin typeface="Times New Roman"/>
                <a:cs typeface="Times New Roman"/>
              </a:rPr>
              <a:t>(</a:t>
            </a:r>
            <a:r>
              <a:rPr sz="2100" dirty="0">
                <a:latin typeface="Times New Roman"/>
                <a:cs typeface="Times New Roman"/>
              </a:rPr>
              <a:t>a)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87144" y="7147877"/>
            <a:ext cx="666115" cy="567690"/>
          </a:xfrm>
          <a:custGeom>
            <a:avLst/>
            <a:gdLst/>
            <a:ahLst/>
            <a:cxnLst/>
            <a:rect l="l" t="t" r="r" b="b"/>
            <a:pathLst>
              <a:path w="666115" h="567690">
                <a:moveTo>
                  <a:pt x="0" y="0"/>
                </a:moveTo>
                <a:lnTo>
                  <a:pt x="665695" y="0"/>
                </a:lnTo>
                <a:lnTo>
                  <a:pt x="665695" y="567359"/>
                </a:lnTo>
                <a:lnTo>
                  <a:pt x="0" y="567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708020" y="7098507"/>
            <a:ext cx="339090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5" dirty="0">
                <a:latin typeface="Times New Roman"/>
                <a:cs typeface="Times New Roman"/>
              </a:rPr>
              <a:t>(b)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0" y="787400"/>
            <a:ext cx="8991600" cy="126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13330" algn="l"/>
              </a:tabLst>
            </a:pPr>
            <a:r>
              <a:rPr sz="8200" spc="-5" dirty="0">
                <a:latin typeface="Gill Sans MT"/>
                <a:cs typeface="Gill Sans MT"/>
              </a:rPr>
              <a:t>Class	Diagram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31372" y="6893432"/>
            <a:ext cx="4652645" cy="2703195"/>
          </a:xfrm>
          <a:custGeom>
            <a:avLst/>
            <a:gdLst/>
            <a:ahLst/>
            <a:cxnLst/>
            <a:rect l="l" t="t" r="r" b="b"/>
            <a:pathLst>
              <a:path w="4652645" h="2703195">
                <a:moveTo>
                  <a:pt x="0" y="0"/>
                </a:moveTo>
                <a:lnTo>
                  <a:pt x="4652048" y="0"/>
                </a:lnTo>
                <a:lnTo>
                  <a:pt x="4652048" y="2703118"/>
                </a:lnTo>
                <a:lnTo>
                  <a:pt x="0" y="2703118"/>
                </a:lnTo>
                <a:lnTo>
                  <a:pt x="0" y="0"/>
                </a:lnTo>
                <a:close/>
              </a:path>
            </a:pathLst>
          </a:custGeom>
          <a:solidFill>
            <a:srgbClr val="8AD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31360" y="6893499"/>
            <a:ext cx="4652645" cy="2703195"/>
          </a:xfrm>
          <a:custGeom>
            <a:avLst/>
            <a:gdLst/>
            <a:ahLst/>
            <a:cxnLst/>
            <a:rect l="l" t="t" r="r" b="b"/>
            <a:pathLst>
              <a:path w="4652645" h="2703195">
                <a:moveTo>
                  <a:pt x="0" y="0"/>
                </a:moveTo>
                <a:lnTo>
                  <a:pt x="4652040" y="0"/>
                </a:lnTo>
                <a:lnTo>
                  <a:pt x="4652040" y="2703120"/>
                </a:lnTo>
                <a:lnTo>
                  <a:pt x="0" y="2703120"/>
                </a:lnTo>
                <a:lnTo>
                  <a:pt x="0" y="0"/>
                </a:lnTo>
                <a:close/>
              </a:path>
            </a:pathLst>
          </a:custGeom>
          <a:ln w="386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31360" y="7414816"/>
            <a:ext cx="4652645" cy="38735"/>
          </a:xfrm>
          <a:custGeom>
            <a:avLst/>
            <a:gdLst/>
            <a:ahLst/>
            <a:cxnLst/>
            <a:rect l="l" t="t" r="r" b="b"/>
            <a:pathLst>
              <a:path w="4652645" h="38734">
                <a:moveTo>
                  <a:pt x="0" y="38615"/>
                </a:moveTo>
                <a:lnTo>
                  <a:pt x="4652040" y="38615"/>
                </a:lnTo>
                <a:lnTo>
                  <a:pt x="4652040" y="0"/>
                </a:lnTo>
                <a:lnTo>
                  <a:pt x="0" y="0"/>
                </a:lnTo>
                <a:lnTo>
                  <a:pt x="0" y="38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1360" y="8650528"/>
            <a:ext cx="4652645" cy="38735"/>
          </a:xfrm>
          <a:custGeom>
            <a:avLst/>
            <a:gdLst/>
            <a:ahLst/>
            <a:cxnLst/>
            <a:rect l="l" t="t" r="r" b="b"/>
            <a:pathLst>
              <a:path w="4652645" h="38734">
                <a:moveTo>
                  <a:pt x="0" y="38615"/>
                </a:moveTo>
                <a:lnTo>
                  <a:pt x="4652040" y="38615"/>
                </a:lnTo>
                <a:lnTo>
                  <a:pt x="4652040" y="0"/>
                </a:lnTo>
                <a:lnTo>
                  <a:pt x="0" y="0"/>
                </a:lnTo>
                <a:lnTo>
                  <a:pt x="0" y="38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96194" y="6892826"/>
            <a:ext cx="4408805" cy="2389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" algn="ctr">
              <a:lnSpc>
                <a:spcPct val="100000"/>
              </a:lnSpc>
            </a:pPr>
            <a:r>
              <a:rPr sz="3350" b="1" spc="155" dirty="0">
                <a:latin typeface="Arial"/>
                <a:cs typeface="Arial"/>
              </a:rPr>
              <a:t>NumberDisplay</a:t>
            </a:r>
            <a:endParaRPr sz="3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  <a:tabLst>
                <a:tab pos="1298575" algn="l"/>
                <a:tab pos="1611630" algn="l"/>
              </a:tabLst>
            </a:pPr>
            <a:r>
              <a:rPr sz="3350" dirty="0">
                <a:latin typeface="Arial"/>
                <a:cs typeface="Arial"/>
              </a:rPr>
              <a:t>-</a:t>
            </a:r>
            <a:r>
              <a:rPr sz="3350" spc="-630" dirty="0">
                <a:latin typeface="Arial"/>
                <a:cs typeface="Arial"/>
              </a:rPr>
              <a:t> 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-635" dirty="0">
                <a:latin typeface="Arial"/>
                <a:cs typeface="Arial"/>
              </a:rPr>
              <a:t> </a:t>
            </a:r>
            <a:r>
              <a:rPr sz="3350" spc="225" dirty="0">
                <a:latin typeface="Arial"/>
                <a:cs typeface="Arial"/>
              </a:rPr>
              <a:t>imit	</a:t>
            </a:r>
            <a:r>
              <a:rPr sz="3350" dirty="0">
                <a:latin typeface="Arial"/>
                <a:cs typeface="Arial"/>
              </a:rPr>
              <a:t>:	</a:t>
            </a:r>
            <a:r>
              <a:rPr sz="3350" spc="200" dirty="0">
                <a:latin typeface="Arial"/>
                <a:cs typeface="Arial"/>
              </a:rPr>
              <a:t>int</a:t>
            </a:r>
            <a:endParaRPr sz="3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3350" spc="185" dirty="0">
                <a:latin typeface="Arial"/>
                <a:cs typeface="Arial"/>
              </a:rPr>
              <a:t>-value </a:t>
            </a:r>
            <a:r>
              <a:rPr sz="3350" dirty="0">
                <a:latin typeface="Arial"/>
                <a:cs typeface="Arial"/>
              </a:rPr>
              <a:t>:</a:t>
            </a:r>
            <a:r>
              <a:rPr sz="3350" spc="640" dirty="0">
                <a:latin typeface="Arial"/>
                <a:cs typeface="Arial"/>
              </a:rPr>
              <a:t> </a:t>
            </a:r>
            <a:r>
              <a:rPr sz="3350" spc="145" dirty="0">
                <a:latin typeface="Arial"/>
                <a:cs typeface="Arial"/>
              </a:rPr>
              <a:t>int</a:t>
            </a:r>
            <a:endParaRPr sz="3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3350" spc="130" dirty="0">
                <a:latin typeface="Arial"/>
                <a:cs typeface="Arial"/>
              </a:rPr>
              <a:t>+increase() </a:t>
            </a:r>
            <a:r>
              <a:rPr sz="3350" dirty="0">
                <a:latin typeface="Arial"/>
                <a:cs typeface="Arial"/>
              </a:rPr>
              <a:t>:</a:t>
            </a:r>
            <a:r>
              <a:rPr sz="3350" spc="385" dirty="0">
                <a:latin typeface="Arial"/>
                <a:cs typeface="Arial"/>
              </a:rPr>
              <a:t> </a:t>
            </a:r>
            <a:r>
              <a:rPr sz="3350" spc="120" dirty="0">
                <a:latin typeface="Arial"/>
                <a:cs typeface="Arial"/>
              </a:rPr>
              <a:t>boolean</a:t>
            </a:r>
            <a:endParaRPr sz="3350" dirty="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659150" y="2240257"/>
          <a:ext cx="5815050" cy="4595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1360"/>
                <a:gridCol w="2713690"/>
              </a:tblGrid>
              <a:tr h="540624">
                <a:tc gridSpan="2">
                  <a:txBody>
                    <a:bodyPr/>
                    <a:lstStyle/>
                    <a:p>
                      <a:pPr marL="1453515">
                        <a:lnSpc>
                          <a:spcPts val="3865"/>
                        </a:lnSpc>
                      </a:pPr>
                      <a:r>
                        <a:rPr sz="3350" b="1" spc="110" dirty="0">
                          <a:latin typeface="Arial"/>
                          <a:cs typeface="Arial"/>
                        </a:rPr>
                        <a:t>ClockDisplay</a:t>
                      </a:r>
                      <a:endParaRPr sz="33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643">
                      <a:solidFill>
                        <a:srgbClr val="000000"/>
                      </a:solidFill>
                      <a:prstDash val="solid"/>
                    </a:lnL>
                    <a:lnR w="38643">
                      <a:solidFill>
                        <a:srgbClr val="000000"/>
                      </a:solidFill>
                      <a:prstDash val="solid"/>
                    </a:lnR>
                    <a:lnT w="38643">
                      <a:solidFill>
                        <a:srgbClr val="000000"/>
                      </a:solidFill>
                      <a:prstDash val="solid"/>
                    </a:lnT>
                    <a:lnB w="38616">
                      <a:solidFill>
                        <a:srgbClr val="000000"/>
                      </a:solidFill>
                      <a:prstDash val="solid"/>
                    </a:lnB>
                    <a:solidFill>
                      <a:srgbClr val="8AD8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35712">
                <a:tc gridSpan="2"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3350" spc="165" dirty="0">
                          <a:latin typeface="Arial"/>
                          <a:cs typeface="Arial"/>
                        </a:rPr>
                        <a:t>-hours </a:t>
                      </a:r>
                      <a:r>
                        <a:rPr sz="335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3350" spc="5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350" spc="180" dirty="0">
                          <a:latin typeface="Arial"/>
                          <a:cs typeface="Arial"/>
                        </a:rPr>
                        <a:t>NumberDisplay</a:t>
                      </a:r>
                      <a:endParaRPr sz="3350" dirty="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350" spc="170" dirty="0">
                          <a:latin typeface="Arial"/>
                          <a:cs typeface="Arial"/>
                        </a:rPr>
                        <a:t>-minutes </a:t>
                      </a:r>
                      <a:r>
                        <a:rPr sz="335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3350" spc="6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350" spc="180" dirty="0">
                          <a:latin typeface="Arial"/>
                          <a:cs typeface="Arial"/>
                        </a:rPr>
                        <a:t>NumberDisplay</a:t>
                      </a:r>
                      <a:endParaRPr sz="33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643">
                      <a:solidFill>
                        <a:srgbClr val="000000"/>
                      </a:solidFill>
                      <a:prstDash val="solid"/>
                    </a:lnL>
                    <a:lnR w="38643">
                      <a:solidFill>
                        <a:srgbClr val="000000"/>
                      </a:solidFill>
                      <a:prstDash val="solid"/>
                    </a:lnR>
                    <a:lnT w="38616">
                      <a:solidFill>
                        <a:srgbClr val="000000"/>
                      </a:solidFill>
                      <a:prstDash val="solid"/>
                    </a:lnT>
                    <a:lnB w="38616">
                      <a:solidFill>
                        <a:srgbClr val="000000"/>
                      </a:solidFill>
                      <a:prstDash val="solid"/>
                    </a:lnB>
                    <a:solidFill>
                      <a:srgbClr val="8AD8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26784">
                <a:tc gridSpan="2"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3350" spc="195" dirty="0">
                          <a:latin typeface="Arial"/>
                          <a:cs typeface="Arial"/>
                        </a:rPr>
                        <a:t>+start()</a:t>
                      </a:r>
                      <a:endParaRPr sz="3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643">
                      <a:solidFill>
                        <a:srgbClr val="000000"/>
                      </a:solidFill>
                      <a:prstDash val="solid"/>
                    </a:lnL>
                    <a:lnR w="38643">
                      <a:solidFill>
                        <a:srgbClr val="000000"/>
                      </a:solidFill>
                      <a:prstDash val="solid"/>
                    </a:lnR>
                    <a:lnT w="38616">
                      <a:solidFill>
                        <a:srgbClr val="000000"/>
                      </a:solidFill>
                      <a:prstDash val="solid"/>
                    </a:lnT>
                    <a:lnB w="38643">
                      <a:solidFill>
                        <a:srgbClr val="000000"/>
                      </a:solidFill>
                      <a:prstDash val="solid"/>
                    </a:lnB>
                    <a:solidFill>
                      <a:srgbClr val="8AD8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92184">
                <a:tc>
                  <a:txBody>
                    <a:bodyPr/>
                    <a:lstStyle/>
                    <a:p>
                      <a:endParaRPr sz="3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767">
                      <a:solidFill>
                        <a:srgbClr val="000000"/>
                      </a:solidFill>
                      <a:prstDash val="solid"/>
                    </a:lnR>
                    <a:lnT w="3864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33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767">
                      <a:solidFill>
                        <a:srgbClr val="000000"/>
                      </a:solidFill>
                      <a:prstDash val="solid"/>
                    </a:lnL>
                    <a:lnT w="38643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757381" y="6391491"/>
            <a:ext cx="233045" cy="463550"/>
          </a:xfrm>
          <a:custGeom>
            <a:avLst/>
            <a:gdLst/>
            <a:ahLst/>
            <a:cxnLst/>
            <a:rect l="l" t="t" r="r" b="b"/>
            <a:pathLst>
              <a:path w="233045" h="463550">
                <a:moveTo>
                  <a:pt x="0" y="463392"/>
                </a:moveTo>
                <a:lnTo>
                  <a:pt x="232602" y="0"/>
                </a:lnTo>
              </a:path>
            </a:pathLst>
          </a:custGeom>
          <a:ln w="38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24779" y="6391491"/>
            <a:ext cx="233045" cy="463550"/>
          </a:xfrm>
          <a:custGeom>
            <a:avLst/>
            <a:gdLst/>
            <a:ahLst/>
            <a:cxnLst/>
            <a:rect l="l" t="t" r="r" b="b"/>
            <a:pathLst>
              <a:path w="233045" h="463550">
                <a:moveTo>
                  <a:pt x="232602" y="463392"/>
                </a:moveTo>
                <a:lnTo>
                  <a:pt x="0" y="0"/>
                </a:lnTo>
              </a:path>
            </a:pathLst>
          </a:custGeom>
          <a:ln w="38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800" y="241300"/>
            <a:ext cx="10718800" cy="24981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863600" marR="5080" indent="-850900">
              <a:lnSpc>
                <a:spcPts val="9400"/>
              </a:lnSpc>
              <a:spcBef>
                <a:spcPts val="680"/>
              </a:spcBef>
            </a:pPr>
            <a:r>
              <a:rPr sz="8200" spc="-5" dirty="0">
                <a:latin typeface="Gill Sans MT"/>
                <a:cs typeface="Gill Sans MT"/>
              </a:rPr>
              <a:t>Implementation</a:t>
            </a:r>
            <a:r>
              <a:rPr sz="8200" spc="-45" dirty="0">
                <a:latin typeface="Gill Sans MT"/>
                <a:cs typeface="Gill Sans MT"/>
              </a:rPr>
              <a:t> </a:t>
            </a:r>
            <a:r>
              <a:rPr sz="8200" dirty="0">
                <a:latin typeface="Gill Sans MT"/>
                <a:cs typeface="Gill Sans MT"/>
              </a:rPr>
              <a:t>-  </a:t>
            </a:r>
            <a:r>
              <a:rPr sz="8200" spc="-30" dirty="0">
                <a:latin typeface="Gill Sans MT"/>
                <a:cs typeface="Gill Sans MT"/>
              </a:rPr>
              <a:t>ClockDisplay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100" y="3551163"/>
            <a:ext cx="7555230" cy="194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0940" marR="5080" indent="-1158875">
              <a:lnSpc>
                <a:spcPct val="111800"/>
              </a:lnSpc>
            </a:pPr>
            <a:r>
              <a:rPr sz="3800" spc="-5" dirty="0">
                <a:latin typeface="Courier New"/>
                <a:cs typeface="Courier New"/>
              </a:rPr>
              <a:t>class ClockDisplay </a:t>
            </a:r>
            <a:r>
              <a:rPr sz="3800" dirty="0">
                <a:latin typeface="Courier New"/>
                <a:cs typeface="Courier New"/>
              </a:rPr>
              <a:t>{  </a:t>
            </a:r>
            <a:r>
              <a:rPr sz="3800" spc="-5" dirty="0">
                <a:latin typeface="Courier New"/>
                <a:cs typeface="Courier New"/>
              </a:rPr>
              <a:t>NumberDisplay </a:t>
            </a:r>
            <a:r>
              <a:rPr sz="3800" dirty="0">
                <a:latin typeface="Courier New"/>
                <a:cs typeface="Courier New"/>
              </a:rPr>
              <a:t>hours;  </a:t>
            </a:r>
            <a:r>
              <a:rPr sz="3800" spc="-5" dirty="0">
                <a:latin typeface="Courier New"/>
                <a:cs typeface="Courier New"/>
              </a:rPr>
              <a:t>NumberDisplay</a:t>
            </a:r>
            <a:r>
              <a:rPr sz="3800" spc="-95" dirty="0">
                <a:latin typeface="Courier New"/>
                <a:cs typeface="Courier New"/>
              </a:rPr>
              <a:t> </a:t>
            </a:r>
            <a:r>
              <a:rPr sz="3800" dirty="0">
                <a:latin typeface="Courier New"/>
                <a:cs typeface="Courier New"/>
              </a:rPr>
              <a:t>minutes;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7442200"/>
            <a:ext cx="31559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latin typeface="Courier New"/>
                <a:cs typeface="Courier New"/>
              </a:rPr>
              <a:t>}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06600" y="6360646"/>
            <a:ext cx="5172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/>
              <a:t>Constructor and methods omitted.</a:t>
            </a:r>
            <a:endParaRPr lang="zh-CN" altLang="en-US" sz="2800" i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95500" y="3474963"/>
            <a:ext cx="6107430" cy="194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0940" marR="5080" indent="-1158875">
              <a:lnSpc>
                <a:spcPct val="111800"/>
              </a:lnSpc>
            </a:pPr>
            <a:r>
              <a:rPr sz="3800" spc="-5" dirty="0">
                <a:latin typeface="Courier New"/>
                <a:cs typeface="Courier New"/>
              </a:rPr>
              <a:t>class NumberDisplay </a:t>
            </a:r>
            <a:r>
              <a:rPr sz="3800" dirty="0">
                <a:latin typeface="Courier New"/>
                <a:cs typeface="Courier New"/>
              </a:rPr>
              <a:t>{  </a:t>
            </a:r>
            <a:r>
              <a:rPr sz="3800" spc="-5" dirty="0">
                <a:latin typeface="Courier New"/>
                <a:cs typeface="Courier New"/>
              </a:rPr>
              <a:t>int</a:t>
            </a:r>
            <a:r>
              <a:rPr sz="3800" spc="-95" dirty="0">
                <a:latin typeface="Courier New"/>
                <a:cs typeface="Courier New"/>
              </a:rPr>
              <a:t> </a:t>
            </a:r>
            <a:r>
              <a:rPr sz="3800" dirty="0">
                <a:latin typeface="Courier New"/>
                <a:cs typeface="Courier New"/>
              </a:rPr>
              <a:t>limit;</a:t>
            </a:r>
          </a:p>
          <a:p>
            <a:pPr marL="1170940">
              <a:lnSpc>
                <a:spcPct val="100000"/>
              </a:lnSpc>
              <a:spcBef>
                <a:spcPts val="540"/>
              </a:spcBef>
            </a:pPr>
            <a:r>
              <a:rPr sz="3800" spc="-5" dirty="0">
                <a:latin typeface="Courier New"/>
                <a:cs typeface="Courier New"/>
              </a:rPr>
              <a:t>int</a:t>
            </a:r>
            <a:r>
              <a:rPr sz="3800" spc="-95" dirty="0">
                <a:latin typeface="Courier New"/>
                <a:cs typeface="Courier New"/>
              </a:rPr>
              <a:t> </a:t>
            </a:r>
            <a:r>
              <a:rPr sz="3800" dirty="0">
                <a:latin typeface="Courier New"/>
                <a:cs typeface="Courier New"/>
              </a:rPr>
              <a:t>value;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95500" y="7366000"/>
            <a:ext cx="31559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30808" y="6329585"/>
            <a:ext cx="5172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/>
              <a:t>Constructor and methods omitted.</a:t>
            </a:r>
            <a:endParaRPr lang="zh-CN" altLang="en-US" sz="2800" i="1" dirty="0"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463800" y="241300"/>
            <a:ext cx="10718800" cy="24981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863600" marR="5080" indent="-850900">
              <a:lnSpc>
                <a:spcPts val="9400"/>
              </a:lnSpc>
              <a:spcBef>
                <a:spcPts val="680"/>
              </a:spcBef>
            </a:pPr>
            <a:r>
              <a:rPr sz="8200" spc="-5" dirty="0">
                <a:latin typeface="Gill Sans MT"/>
                <a:cs typeface="Gill Sans MT"/>
              </a:rPr>
              <a:t>Implementation</a:t>
            </a:r>
            <a:r>
              <a:rPr sz="8200" spc="-45" dirty="0">
                <a:latin typeface="Gill Sans MT"/>
                <a:cs typeface="Gill Sans MT"/>
              </a:rPr>
              <a:t> </a:t>
            </a:r>
            <a:r>
              <a:rPr sz="8200" dirty="0">
                <a:latin typeface="Gill Sans MT"/>
                <a:cs typeface="Gill Sans MT"/>
              </a:rPr>
              <a:t>-  </a:t>
            </a:r>
            <a:r>
              <a:rPr sz="8200" spc="-30" dirty="0">
                <a:latin typeface="Gill Sans MT"/>
                <a:cs typeface="Gill Sans MT"/>
              </a:rPr>
              <a:t>ClockDisplay</a:t>
            </a:r>
            <a:endParaRPr sz="82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2362200">
              <a:lnSpc>
                <a:spcPct val="100000"/>
              </a:lnSpc>
            </a:pPr>
            <a:r>
              <a:rPr sz="8200" spc="-5" dirty="0">
                <a:latin typeface="Gill Sans MT"/>
                <a:cs typeface="Gill Sans MT"/>
              </a:rPr>
              <a:t>local</a:t>
            </a:r>
            <a:r>
              <a:rPr sz="8200" spc="-55" dirty="0">
                <a:latin typeface="Gill Sans MT"/>
                <a:cs typeface="Gill Sans MT"/>
              </a:rPr>
              <a:t> </a:t>
            </a:r>
            <a:r>
              <a:rPr sz="8200" spc="-5" dirty="0">
                <a:latin typeface="Gill Sans MT"/>
                <a:cs typeface="Gill Sans MT"/>
              </a:rPr>
              <a:t>variable</a:t>
            </a:r>
            <a:endParaRPr sz="8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1398" y="2753524"/>
            <a:ext cx="318135" cy="100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35200" y="2895600"/>
            <a:ext cx="95694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Local variables are defined inside a method, </a:t>
            </a:r>
          </a:p>
          <a:p>
            <a:r>
              <a:rPr lang="en-US" altLang="zh-CN" sz="4000" dirty="0" smtClean="0"/>
              <a:t>have a scope limited to the method to which </a:t>
            </a:r>
          </a:p>
          <a:p>
            <a:r>
              <a:rPr lang="en-US" altLang="zh-CN" sz="4000" dirty="0" smtClean="0"/>
              <a:t>they belong. 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2362200">
              <a:lnSpc>
                <a:spcPct val="100000"/>
              </a:lnSpc>
            </a:pPr>
            <a:r>
              <a:rPr sz="8200" spc="-5" dirty="0">
                <a:latin typeface="Gill Sans MT"/>
                <a:cs typeface="Gill Sans MT"/>
              </a:rPr>
              <a:t>local</a:t>
            </a:r>
            <a:r>
              <a:rPr sz="8200" spc="-55" dirty="0">
                <a:latin typeface="Gill Sans MT"/>
                <a:cs typeface="Gill Sans MT"/>
              </a:rPr>
              <a:t> </a:t>
            </a:r>
            <a:r>
              <a:rPr sz="8200" spc="-5" dirty="0">
                <a:latin typeface="Gill Sans MT"/>
                <a:cs typeface="Gill Sans MT"/>
              </a:rPr>
              <a:t>variable</a:t>
            </a:r>
            <a:endParaRPr sz="8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1274" y="2817101"/>
            <a:ext cx="10004425" cy="361378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064260" marR="175260" indent="-772160">
              <a:lnSpc>
                <a:spcPts val="4400"/>
              </a:lnSpc>
              <a:spcBef>
                <a:spcPts val="1595"/>
              </a:spcBef>
              <a:tabLst>
                <a:tab pos="1064260" algn="l"/>
                <a:tab pos="2035175" algn="l"/>
                <a:tab pos="2401570" algn="l"/>
                <a:tab pos="4042410" algn="l"/>
                <a:tab pos="5132705" algn="l"/>
                <a:tab pos="5694045" algn="l"/>
                <a:tab pos="6365875" algn="l"/>
                <a:tab pos="6461125" algn="l"/>
                <a:tab pos="7955915" algn="l"/>
                <a:tab pos="8112759" algn="l"/>
                <a:tab pos="8673465" algn="l"/>
              </a:tabLst>
            </a:pPr>
            <a:r>
              <a:rPr sz="9750" spc="-7" baseline="-7692" dirty="0">
                <a:latin typeface="Gill Sans MT"/>
                <a:cs typeface="Gill Sans MT"/>
              </a:rPr>
              <a:t>•	</a:t>
            </a:r>
            <a:r>
              <a:rPr sz="3800" spc="-5" dirty="0">
                <a:latin typeface="Gill Sans MT"/>
                <a:cs typeface="Gill Sans MT"/>
              </a:rPr>
              <a:t>Local</a:t>
            </a:r>
            <a:r>
              <a:rPr sz="3800" spc="2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variables	</a:t>
            </a:r>
            <a:r>
              <a:rPr sz="3800" spc="-30" dirty="0">
                <a:latin typeface="Gill Sans MT"/>
                <a:cs typeface="Gill Sans MT"/>
              </a:rPr>
              <a:t>are</a:t>
            </a:r>
            <a:r>
              <a:rPr sz="3800" spc="10" dirty="0">
                <a:latin typeface="Gill Sans MT"/>
                <a:cs typeface="Gill Sans MT"/>
              </a:rPr>
              <a:t> </a:t>
            </a:r>
            <a:r>
              <a:rPr sz="3800" spc="15" dirty="0">
                <a:latin typeface="Gill Sans MT"/>
                <a:cs typeface="Gill Sans MT"/>
              </a:rPr>
              <a:t>defined	</a:t>
            </a:r>
            <a:r>
              <a:rPr sz="3800" spc="-5" dirty="0">
                <a:latin typeface="Gill Sans MT"/>
                <a:cs typeface="Gill Sans MT"/>
              </a:rPr>
              <a:t>inside</a:t>
            </a:r>
            <a:r>
              <a:rPr sz="3800" spc="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a	method,  h</a:t>
            </a:r>
            <a:r>
              <a:rPr sz="3800" spc="-135" dirty="0">
                <a:latin typeface="Gill Sans MT"/>
                <a:cs typeface="Gill Sans MT"/>
              </a:rPr>
              <a:t>a</a:t>
            </a:r>
            <a:r>
              <a:rPr sz="3800" spc="-80" dirty="0">
                <a:latin typeface="Gill Sans MT"/>
                <a:cs typeface="Gill Sans MT"/>
              </a:rPr>
              <a:t>v</a:t>
            </a:r>
            <a:r>
              <a:rPr sz="3800" dirty="0">
                <a:latin typeface="Gill Sans MT"/>
                <a:cs typeface="Gill Sans MT"/>
              </a:rPr>
              <a:t>e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a	scope</a:t>
            </a:r>
            <a:r>
              <a:rPr sz="3800" spc="-5" dirty="0">
                <a:latin typeface="Gill Sans MT"/>
                <a:cs typeface="Gill Sans MT"/>
              </a:rPr>
              <a:t> li</a:t>
            </a:r>
            <a:r>
              <a:rPr sz="3800" dirty="0">
                <a:latin typeface="Gill Sans MT"/>
                <a:cs typeface="Gill Sans MT"/>
              </a:rPr>
              <a:t>m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ted	to	the		method	to	</a:t>
            </a:r>
            <a:r>
              <a:rPr sz="3800" spc="-5" dirty="0">
                <a:latin typeface="Gill Sans MT"/>
                <a:cs typeface="Gill Sans MT"/>
              </a:rPr>
              <a:t>w</a:t>
            </a:r>
            <a:r>
              <a:rPr sz="3800" dirty="0">
                <a:latin typeface="Gill Sans MT"/>
                <a:cs typeface="Gill Sans MT"/>
              </a:rPr>
              <a:t>h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ch  </a:t>
            </a:r>
            <a:r>
              <a:rPr sz="3800" spc="-15" dirty="0">
                <a:latin typeface="Gill Sans MT"/>
                <a:cs typeface="Gill Sans MT"/>
              </a:rPr>
              <a:t>they	</a:t>
            </a:r>
            <a:r>
              <a:rPr sz="3800" spc="-5" dirty="0">
                <a:latin typeface="Gill Sans MT"/>
                <a:cs typeface="Gill Sans MT"/>
              </a:rPr>
              <a:t>belong.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1917" y="2177745"/>
            <a:ext cx="11426240" cy="5036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61274" y="2817101"/>
            <a:ext cx="10004425" cy="3613785"/>
          </a:xfrm>
          <a:custGeom>
            <a:avLst/>
            <a:gdLst/>
            <a:ahLst/>
            <a:cxnLst/>
            <a:rect l="l" t="t" r="r" b="b"/>
            <a:pathLst>
              <a:path w="10004425" h="3613785">
                <a:moveTo>
                  <a:pt x="0" y="0"/>
                </a:moveTo>
                <a:lnTo>
                  <a:pt x="10003840" y="0"/>
                </a:lnTo>
                <a:lnTo>
                  <a:pt x="10003840" y="3613645"/>
                </a:lnTo>
                <a:lnTo>
                  <a:pt x="0" y="3613645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35100" y="2829793"/>
            <a:ext cx="9328785" cy="350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319" indent="-1036955">
              <a:lnSpc>
                <a:spcPct val="112700"/>
              </a:lnSpc>
              <a:tabLst>
                <a:tab pos="1036319" algn="l"/>
                <a:tab pos="2072639" algn="l"/>
                <a:tab pos="3108960" algn="l"/>
                <a:tab pos="3627120" algn="l"/>
                <a:tab pos="4923155" algn="l"/>
                <a:tab pos="5441315" algn="l"/>
                <a:tab pos="9069070" algn="l"/>
              </a:tabLst>
            </a:pPr>
            <a:r>
              <a:rPr sz="3400" dirty="0">
                <a:latin typeface="Courier New"/>
                <a:cs typeface="Courier New"/>
              </a:rPr>
              <a:t>int	TicketMachine::refundBalance()	{  int	amountToRefund;  amountToRefund	=	balance;  balance	=	0;</a:t>
            </a:r>
          </a:p>
          <a:p>
            <a:pPr marL="1036319">
              <a:lnSpc>
                <a:spcPct val="100000"/>
              </a:lnSpc>
              <a:spcBef>
                <a:spcPts val="520"/>
              </a:spcBef>
              <a:tabLst>
                <a:tab pos="2849880" algn="l"/>
              </a:tabLst>
            </a:pPr>
            <a:r>
              <a:rPr sz="3400" dirty="0">
                <a:latin typeface="Courier New"/>
                <a:cs typeface="Courier New"/>
              </a:rPr>
              <a:t>return	amountToRefund;</a:t>
            </a: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34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611" y="424180"/>
            <a:ext cx="11201400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7200" marR="5080" indent="-2984500">
              <a:lnSpc>
                <a:spcPts val="6200"/>
              </a:lnSpc>
              <a:tabLst>
                <a:tab pos="3488054" algn="l"/>
                <a:tab pos="8378190" algn="l"/>
              </a:tabLst>
            </a:pPr>
            <a:r>
              <a:rPr sz="5400" spc="-5" dirty="0" smtClean="0">
                <a:latin typeface="Gill Sans MT"/>
                <a:cs typeface="Gill Sans MT"/>
              </a:rPr>
              <a:t>G</a:t>
            </a:r>
            <a:r>
              <a:rPr sz="5400" dirty="0" smtClean="0">
                <a:latin typeface="Gill Sans MT"/>
                <a:cs typeface="Gill Sans MT"/>
              </a:rPr>
              <a:t>uaranteed</a:t>
            </a:r>
            <a:r>
              <a:rPr lang="en-US" sz="5400" dirty="0" smtClean="0">
                <a:latin typeface="Gill Sans MT"/>
                <a:cs typeface="Gill Sans MT"/>
              </a:rPr>
              <a:t> </a:t>
            </a:r>
            <a:r>
              <a:rPr sz="5400" spc="-5" dirty="0" smtClean="0">
                <a:latin typeface="Gill Sans MT"/>
                <a:cs typeface="Gill Sans MT"/>
              </a:rPr>
              <a:t>i</a:t>
            </a:r>
            <a:r>
              <a:rPr sz="5400" dirty="0" smtClean="0">
                <a:latin typeface="Gill Sans MT"/>
                <a:cs typeface="Gill Sans MT"/>
              </a:rPr>
              <a:t>n</a:t>
            </a:r>
            <a:r>
              <a:rPr sz="5400" spc="-5" dirty="0" smtClean="0">
                <a:latin typeface="Gill Sans MT"/>
                <a:cs typeface="Gill Sans MT"/>
              </a:rPr>
              <a:t>i</a:t>
            </a:r>
            <a:r>
              <a:rPr sz="5400" dirty="0" smtClean="0">
                <a:latin typeface="Gill Sans MT"/>
                <a:cs typeface="Gill Sans MT"/>
              </a:rPr>
              <a:t>t</a:t>
            </a:r>
            <a:r>
              <a:rPr sz="5400" spc="-5" dirty="0" smtClean="0">
                <a:latin typeface="Gill Sans MT"/>
                <a:cs typeface="Gill Sans MT"/>
              </a:rPr>
              <a:t>i</a:t>
            </a:r>
            <a:r>
              <a:rPr sz="5400" dirty="0" smtClean="0">
                <a:latin typeface="Gill Sans MT"/>
                <a:cs typeface="Gill Sans MT"/>
              </a:rPr>
              <a:t>a</a:t>
            </a:r>
            <a:r>
              <a:rPr sz="5400" spc="-5" dirty="0" smtClean="0">
                <a:latin typeface="Gill Sans MT"/>
                <a:cs typeface="Gill Sans MT"/>
              </a:rPr>
              <a:t>li</a:t>
            </a:r>
            <a:r>
              <a:rPr sz="5400" dirty="0" smtClean="0">
                <a:latin typeface="Gill Sans MT"/>
                <a:cs typeface="Gill Sans MT"/>
              </a:rPr>
              <a:t>zat</a:t>
            </a:r>
            <a:r>
              <a:rPr sz="5400" spc="-5" dirty="0" smtClean="0">
                <a:latin typeface="Gill Sans MT"/>
                <a:cs typeface="Gill Sans MT"/>
              </a:rPr>
              <a:t>i</a:t>
            </a:r>
            <a:r>
              <a:rPr sz="5400" dirty="0" smtClean="0">
                <a:latin typeface="Gill Sans MT"/>
                <a:cs typeface="Gill Sans MT"/>
              </a:rPr>
              <a:t>on</a:t>
            </a:r>
            <a:r>
              <a:rPr lang="en-US" sz="5400" dirty="0" smtClean="0">
                <a:latin typeface="Gill Sans MT"/>
                <a:cs typeface="Gill Sans MT"/>
              </a:rPr>
              <a:t> </a:t>
            </a:r>
            <a:r>
              <a:rPr sz="5400" spc="-5" dirty="0" smtClean="0">
                <a:latin typeface="Gill Sans MT"/>
                <a:cs typeface="Gill Sans MT"/>
              </a:rPr>
              <a:t>wi</a:t>
            </a:r>
            <a:r>
              <a:rPr sz="5400" dirty="0" smtClean="0">
                <a:latin typeface="Gill Sans MT"/>
                <a:cs typeface="Gill Sans MT"/>
              </a:rPr>
              <a:t>th</a:t>
            </a:r>
            <a:r>
              <a:rPr lang="en-US" sz="5400" dirty="0" smtClean="0">
                <a:latin typeface="Gill Sans MT"/>
                <a:cs typeface="Gill Sans MT"/>
              </a:rPr>
              <a:t> </a:t>
            </a:r>
            <a:r>
              <a:rPr sz="5400" dirty="0" smtClean="0">
                <a:latin typeface="Gill Sans MT"/>
                <a:cs typeface="Gill Sans MT"/>
              </a:rPr>
              <a:t>the</a:t>
            </a:r>
            <a:r>
              <a:rPr lang="en-US" sz="5400" dirty="0" smtClean="0">
                <a:latin typeface="Gill Sans MT"/>
                <a:cs typeface="Gill Sans MT"/>
              </a:rPr>
              <a:t> c</a:t>
            </a:r>
            <a:r>
              <a:rPr sz="5400" dirty="0" smtClean="0">
                <a:latin typeface="Gill Sans MT"/>
                <a:cs typeface="Gill Sans MT"/>
              </a:rPr>
              <a:t>onstructor</a:t>
            </a:r>
            <a:endParaRPr sz="5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200" y="3286924"/>
            <a:ext cx="318135" cy="100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200" y="6296824"/>
            <a:ext cx="318135" cy="100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3802" y="3553459"/>
            <a:ext cx="10591800" cy="4167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15290" algn="just">
              <a:lnSpc>
                <a:spcPts val="4400"/>
              </a:lnSpc>
              <a:tabLst>
                <a:tab pos="727710" algn="l"/>
                <a:tab pos="1756410" algn="l"/>
                <a:tab pos="2523490" algn="l"/>
                <a:tab pos="2700655" algn="l"/>
                <a:tab pos="2788285" algn="l"/>
                <a:tab pos="2863215" algn="l"/>
                <a:tab pos="3093720" algn="l"/>
                <a:tab pos="3519170" algn="l"/>
                <a:tab pos="3649345" algn="l"/>
                <a:tab pos="6101080" algn="l"/>
                <a:tab pos="6631305" algn="l"/>
              </a:tabLst>
            </a:pPr>
            <a:r>
              <a:rPr sz="3800" dirty="0" smtClean="0">
                <a:latin typeface="Gill Sans MT"/>
                <a:cs typeface="Gill Sans MT"/>
              </a:rPr>
              <a:t>If</a:t>
            </a:r>
            <a:r>
              <a:rPr lang="en-US" sz="3800" spc="-5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a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class</a:t>
            </a:r>
            <a:r>
              <a:rPr lang="en-US" sz="3800" spc="-5" dirty="0" smtClean="0">
                <a:latin typeface="Gill Sans MT"/>
                <a:cs typeface="Gill Sans MT"/>
              </a:rPr>
              <a:t> h</a:t>
            </a:r>
            <a:r>
              <a:rPr sz="3800" dirty="0" smtClean="0">
                <a:latin typeface="Gill Sans MT"/>
                <a:cs typeface="Gill Sans MT"/>
              </a:rPr>
              <a:t>as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a</a:t>
            </a:r>
            <a:r>
              <a:rPr lang="en-US" sz="3800" dirty="0" smtClean="0">
                <a:latin typeface="Gill Sans MT"/>
                <a:cs typeface="Gill Sans MT"/>
              </a:rPr>
              <a:t> c</a:t>
            </a:r>
            <a:r>
              <a:rPr sz="3800" spc="-35" dirty="0" smtClean="0">
                <a:latin typeface="Gill Sans MT"/>
                <a:cs typeface="Gill Sans MT"/>
              </a:rPr>
              <a:t>onstructor</a:t>
            </a:r>
            <a:r>
              <a:rPr sz="3800" spc="-35" dirty="0">
                <a:latin typeface="Gill Sans MT"/>
                <a:cs typeface="Gill Sans MT"/>
              </a:rPr>
              <a:t>,</a:t>
            </a:r>
            <a:r>
              <a:rPr sz="3800" spc="-375" dirty="0">
                <a:latin typeface="Gill Sans MT"/>
                <a:cs typeface="Gill Sans MT"/>
              </a:rPr>
              <a:t> </a:t>
            </a:r>
            <a:r>
              <a:rPr lang="en-US" sz="3800" spc="-375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the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compiler</a:t>
            </a:r>
            <a:r>
              <a:rPr lang="en-US" sz="3800" spc="-5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automatically</a:t>
            </a:r>
            <a:r>
              <a:rPr lang="en-US" sz="3800" spc="-5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calls</a:t>
            </a:r>
            <a:r>
              <a:rPr lang="en-US" sz="3800" spc="-5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that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constructor</a:t>
            </a:r>
            <a:r>
              <a:rPr sz="3800" spc="-80" dirty="0" smtClean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at</a:t>
            </a:r>
            <a:r>
              <a:rPr sz="3800" spc="-40" dirty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the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point</a:t>
            </a:r>
            <a:r>
              <a:rPr sz="3800" spc="10" dirty="0" smtClean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an</a:t>
            </a:r>
            <a:r>
              <a:rPr sz="3800" spc="10" dirty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object</a:t>
            </a:r>
            <a:r>
              <a:rPr lang="en-US" sz="3800" spc="-5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is</a:t>
            </a:r>
            <a:r>
              <a:rPr lang="en-US" sz="3800" spc="-5" dirty="0" smtClean="0">
                <a:latin typeface="Gill Sans MT"/>
                <a:cs typeface="Gill Sans MT"/>
              </a:rPr>
              <a:t> </a:t>
            </a:r>
            <a:r>
              <a:rPr sz="3800" spc="-10" dirty="0" smtClean="0">
                <a:latin typeface="Gill Sans MT"/>
                <a:cs typeface="Gill Sans MT"/>
              </a:rPr>
              <a:t>created</a:t>
            </a:r>
            <a:r>
              <a:rPr sz="3800" spc="-10" dirty="0">
                <a:latin typeface="Gill Sans MT"/>
                <a:cs typeface="Gill Sans MT"/>
              </a:rPr>
              <a:t>,</a:t>
            </a:r>
            <a:r>
              <a:rPr sz="3800" spc="-420" dirty="0">
                <a:latin typeface="Gill Sans MT"/>
                <a:cs typeface="Gill Sans MT"/>
              </a:rPr>
              <a:t> </a:t>
            </a:r>
            <a:r>
              <a:rPr sz="3800" spc="-20" dirty="0">
                <a:latin typeface="Gill Sans MT"/>
                <a:cs typeface="Gill Sans MT"/>
              </a:rPr>
              <a:t>before</a:t>
            </a:r>
            <a:r>
              <a:rPr sz="3800" spc="-55" dirty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client</a:t>
            </a:r>
            <a:r>
              <a:rPr lang="en-US" sz="3800" spc="-5" dirty="0" smtClean="0">
                <a:latin typeface="Gill Sans MT"/>
                <a:cs typeface="Gill Sans MT"/>
              </a:rPr>
              <a:t> </a:t>
            </a:r>
            <a:r>
              <a:rPr sz="3800" spc="-10" dirty="0" smtClean="0">
                <a:latin typeface="Gill Sans MT"/>
                <a:cs typeface="Gill Sans MT"/>
              </a:rPr>
              <a:t>programmers</a:t>
            </a:r>
            <a:r>
              <a:rPr lang="en-US" sz="3800" spc="-10" dirty="0" smtClean="0">
                <a:latin typeface="Gill Sans MT"/>
                <a:cs typeface="Gill Sans MT"/>
              </a:rPr>
              <a:t> c</a:t>
            </a:r>
            <a:r>
              <a:rPr sz="3800" dirty="0" smtClean="0">
                <a:latin typeface="Gill Sans MT"/>
                <a:cs typeface="Gill Sans MT"/>
              </a:rPr>
              <a:t>an </a:t>
            </a:r>
            <a:r>
              <a:rPr sz="3800" dirty="0">
                <a:latin typeface="Gill Sans MT"/>
                <a:cs typeface="Gill Sans MT"/>
              </a:rPr>
              <a:t>get </a:t>
            </a:r>
            <a:r>
              <a:rPr sz="3800" spc="-5" dirty="0">
                <a:latin typeface="Gill Sans MT"/>
                <a:cs typeface="Gill Sans MT"/>
              </a:rPr>
              <a:t>their</a:t>
            </a:r>
            <a:r>
              <a:rPr sz="3800" dirty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hands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on</a:t>
            </a:r>
            <a:r>
              <a:rPr sz="3800" spc="-105" dirty="0" smtClean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the  </a:t>
            </a:r>
            <a:r>
              <a:rPr sz="3800" spc="-5" dirty="0">
                <a:latin typeface="Gill Sans MT"/>
                <a:cs typeface="Gill Sans MT"/>
              </a:rPr>
              <a:t>object.</a:t>
            </a:r>
            <a:endParaRPr sz="3800" dirty="0">
              <a:latin typeface="Gill Sans MT"/>
              <a:cs typeface="Gill Sans MT"/>
            </a:endParaRPr>
          </a:p>
          <a:p>
            <a:pPr marL="12700" marR="5080">
              <a:lnSpc>
                <a:spcPts val="4400"/>
              </a:lnSpc>
              <a:spcBef>
                <a:spcPts val="1700"/>
              </a:spcBef>
              <a:tabLst>
                <a:tab pos="779780" algn="l"/>
                <a:tab pos="910590" algn="l"/>
                <a:tab pos="3252470" algn="l"/>
                <a:tab pos="3383279" algn="l"/>
                <a:tab pos="6269990" algn="l"/>
                <a:tab pos="7037070" algn="l"/>
              </a:tabLst>
            </a:pPr>
            <a:r>
              <a:rPr sz="3800" dirty="0">
                <a:latin typeface="Gill Sans MT"/>
                <a:cs typeface="Gill Sans MT"/>
              </a:rPr>
              <a:t>The	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name</a:t>
            </a:r>
            <a:r>
              <a:rPr sz="3800" spc="-5" dirty="0" smtClean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of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the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constructor</a:t>
            </a:r>
            <a:r>
              <a:rPr sz="3800" spc="-5" dirty="0" smtClean="0">
                <a:latin typeface="Gill Sans MT"/>
                <a:cs typeface="Gill Sans MT"/>
              </a:rPr>
              <a:t> is</a:t>
            </a:r>
            <a:r>
              <a:rPr lang="en-US" sz="3800" spc="-5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the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same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as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the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name</a:t>
            </a:r>
            <a:r>
              <a:rPr sz="3800" spc="-5" dirty="0" smtClean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of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the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class</a:t>
            </a:r>
            <a:r>
              <a:rPr sz="3800" spc="-5" dirty="0">
                <a:latin typeface="Gill Sans MT"/>
                <a:cs typeface="Gill Sans MT"/>
              </a:rPr>
              <a:t>.</a:t>
            </a:r>
            <a:endParaRPr sz="3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2362200">
              <a:lnSpc>
                <a:spcPct val="100000"/>
              </a:lnSpc>
            </a:pPr>
            <a:r>
              <a:rPr sz="8200" spc="-5" dirty="0">
                <a:latin typeface="Gill Sans MT"/>
                <a:cs typeface="Gill Sans MT"/>
              </a:rPr>
              <a:t>local</a:t>
            </a:r>
            <a:r>
              <a:rPr sz="8200" spc="-55" dirty="0">
                <a:latin typeface="Gill Sans MT"/>
                <a:cs typeface="Gill Sans MT"/>
              </a:rPr>
              <a:t> </a:t>
            </a:r>
            <a:r>
              <a:rPr sz="8200" spc="-5" dirty="0">
                <a:latin typeface="Gill Sans MT"/>
                <a:cs typeface="Gill Sans MT"/>
              </a:rPr>
              <a:t>variable</a:t>
            </a:r>
            <a:endParaRPr sz="8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1274" y="2817101"/>
            <a:ext cx="10004425" cy="361378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064260" marR="175260" indent="-772160">
              <a:lnSpc>
                <a:spcPts val="4400"/>
              </a:lnSpc>
              <a:spcBef>
                <a:spcPts val="1595"/>
              </a:spcBef>
              <a:tabLst>
                <a:tab pos="1064260" algn="l"/>
                <a:tab pos="2035175" algn="l"/>
                <a:tab pos="2401570" algn="l"/>
                <a:tab pos="4042410" algn="l"/>
                <a:tab pos="5132705" algn="l"/>
                <a:tab pos="5694045" algn="l"/>
                <a:tab pos="6365875" algn="l"/>
                <a:tab pos="6461125" algn="l"/>
                <a:tab pos="7955915" algn="l"/>
                <a:tab pos="8112759" algn="l"/>
                <a:tab pos="8673465" algn="l"/>
              </a:tabLst>
            </a:pPr>
            <a:r>
              <a:rPr sz="9750" spc="-7" baseline="-7692" dirty="0">
                <a:latin typeface="Gill Sans MT"/>
                <a:cs typeface="Gill Sans MT"/>
              </a:rPr>
              <a:t>•	</a:t>
            </a:r>
            <a:r>
              <a:rPr sz="3800" spc="-5" dirty="0">
                <a:latin typeface="Gill Sans MT"/>
                <a:cs typeface="Gill Sans MT"/>
              </a:rPr>
              <a:t>Local</a:t>
            </a:r>
            <a:r>
              <a:rPr sz="3800" spc="2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variables	</a:t>
            </a:r>
            <a:r>
              <a:rPr sz="3800" spc="-30" dirty="0">
                <a:latin typeface="Gill Sans MT"/>
                <a:cs typeface="Gill Sans MT"/>
              </a:rPr>
              <a:t>are</a:t>
            </a:r>
            <a:r>
              <a:rPr sz="3800" spc="10" dirty="0">
                <a:latin typeface="Gill Sans MT"/>
                <a:cs typeface="Gill Sans MT"/>
              </a:rPr>
              <a:t> </a:t>
            </a:r>
            <a:r>
              <a:rPr sz="3800" spc="15" dirty="0">
                <a:latin typeface="Gill Sans MT"/>
                <a:cs typeface="Gill Sans MT"/>
              </a:rPr>
              <a:t>defined	</a:t>
            </a:r>
            <a:r>
              <a:rPr sz="3800" spc="-5" dirty="0">
                <a:latin typeface="Gill Sans MT"/>
                <a:cs typeface="Gill Sans MT"/>
              </a:rPr>
              <a:t>inside</a:t>
            </a:r>
            <a:r>
              <a:rPr sz="3800" spc="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a	method,  h</a:t>
            </a:r>
            <a:r>
              <a:rPr sz="3800" spc="-135" dirty="0">
                <a:latin typeface="Gill Sans MT"/>
                <a:cs typeface="Gill Sans MT"/>
              </a:rPr>
              <a:t>a</a:t>
            </a:r>
            <a:r>
              <a:rPr sz="3800" spc="-80" dirty="0">
                <a:latin typeface="Gill Sans MT"/>
                <a:cs typeface="Gill Sans MT"/>
              </a:rPr>
              <a:t>v</a:t>
            </a:r>
            <a:r>
              <a:rPr sz="3800" dirty="0">
                <a:latin typeface="Gill Sans MT"/>
                <a:cs typeface="Gill Sans MT"/>
              </a:rPr>
              <a:t>e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a	scope</a:t>
            </a:r>
            <a:r>
              <a:rPr sz="3800" spc="-5" dirty="0">
                <a:latin typeface="Gill Sans MT"/>
                <a:cs typeface="Gill Sans MT"/>
              </a:rPr>
              <a:t> li</a:t>
            </a:r>
            <a:r>
              <a:rPr sz="3800" dirty="0">
                <a:latin typeface="Gill Sans MT"/>
                <a:cs typeface="Gill Sans MT"/>
              </a:rPr>
              <a:t>m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ted	to	the		method	to	</a:t>
            </a:r>
            <a:r>
              <a:rPr sz="3800" spc="-5" dirty="0">
                <a:latin typeface="Gill Sans MT"/>
                <a:cs typeface="Gill Sans MT"/>
              </a:rPr>
              <a:t>w</a:t>
            </a:r>
            <a:r>
              <a:rPr sz="3800" dirty="0">
                <a:latin typeface="Gill Sans MT"/>
                <a:cs typeface="Gill Sans MT"/>
              </a:rPr>
              <a:t>h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ch  </a:t>
            </a:r>
            <a:r>
              <a:rPr sz="3800" spc="-15" dirty="0">
                <a:latin typeface="Gill Sans MT"/>
                <a:cs typeface="Gill Sans MT"/>
              </a:rPr>
              <a:t>they	</a:t>
            </a:r>
            <a:r>
              <a:rPr sz="3800" spc="-5" dirty="0">
                <a:latin typeface="Gill Sans MT"/>
                <a:cs typeface="Gill Sans MT"/>
              </a:rPr>
              <a:t>belong.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1917" y="2177745"/>
            <a:ext cx="11426240" cy="5036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61274" y="2817101"/>
            <a:ext cx="10004425" cy="3613785"/>
          </a:xfrm>
          <a:custGeom>
            <a:avLst/>
            <a:gdLst/>
            <a:ahLst/>
            <a:cxnLst/>
            <a:rect l="l" t="t" r="r" b="b"/>
            <a:pathLst>
              <a:path w="10004425" h="3613785">
                <a:moveTo>
                  <a:pt x="0" y="0"/>
                </a:moveTo>
                <a:lnTo>
                  <a:pt x="10003840" y="0"/>
                </a:lnTo>
                <a:lnTo>
                  <a:pt x="10003840" y="3613645"/>
                </a:lnTo>
                <a:lnTo>
                  <a:pt x="0" y="3613645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93385"/>
            <a:ext cx="13004800" cy="272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1556" y="7132739"/>
            <a:ext cx="12101682" cy="1300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000" dirty="0"/>
          </a:p>
        </p:txBody>
      </p:sp>
      <p:sp>
        <p:nvSpPr>
          <p:cNvPr id="8" name="object 8"/>
          <p:cNvSpPr txBox="1"/>
          <p:nvPr/>
        </p:nvSpPr>
        <p:spPr>
          <a:xfrm>
            <a:off x="508000" y="2829793"/>
            <a:ext cx="11982450" cy="4470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3420" marR="1718945" indent="-1036955">
              <a:lnSpc>
                <a:spcPct val="112700"/>
              </a:lnSpc>
              <a:tabLst>
                <a:tab pos="1963420" algn="l"/>
                <a:tab pos="2999740" algn="l"/>
                <a:tab pos="4036060" algn="l"/>
                <a:tab pos="4554220" algn="l"/>
                <a:tab pos="5850255" algn="l"/>
                <a:tab pos="6368415" algn="l"/>
                <a:tab pos="9996170" algn="l"/>
              </a:tabLst>
            </a:pPr>
            <a:r>
              <a:rPr sz="3400" dirty="0">
                <a:latin typeface="Courier New"/>
                <a:cs typeface="Courier New"/>
              </a:rPr>
              <a:t>int	TicketMachine::refundBalance()	{  int	amountToRefund;  amountToRefund	=	balance;  balance	=	0;</a:t>
            </a:r>
          </a:p>
          <a:p>
            <a:pPr marL="1963420">
              <a:lnSpc>
                <a:spcPct val="100000"/>
              </a:lnSpc>
              <a:spcBef>
                <a:spcPts val="520"/>
              </a:spcBef>
              <a:tabLst>
                <a:tab pos="3776979" algn="l"/>
              </a:tabLst>
            </a:pPr>
            <a:r>
              <a:rPr sz="3400" dirty="0">
                <a:latin typeface="Courier New"/>
                <a:cs typeface="Courier New"/>
              </a:rPr>
              <a:t>return	amountToRefund;</a:t>
            </a:r>
          </a:p>
          <a:p>
            <a:pPr marL="927100">
              <a:lnSpc>
                <a:spcPct val="100000"/>
              </a:lnSpc>
              <a:spcBef>
                <a:spcPts val="520"/>
              </a:spcBef>
            </a:pPr>
            <a:r>
              <a:rPr sz="3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sz="3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000" y="7128808"/>
            <a:ext cx="12217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 A local variable of the same name as a field will prevent   the field from being accessed within a method.</a:t>
            </a:r>
          </a:p>
          <a:p>
            <a:endParaRPr lang="zh-CN" altLang="en-US" sz="4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341293"/>
            <a:ext cx="14605000" cy="954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Gill Sans MT"/>
                <a:cs typeface="Gill Sans MT"/>
              </a:rPr>
              <a:t>Fields,parameters,local</a:t>
            </a:r>
            <a:r>
              <a:rPr spc="15" dirty="0">
                <a:latin typeface="Gill Sans MT"/>
                <a:cs typeface="Gill Sans MT"/>
              </a:rPr>
              <a:t> </a:t>
            </a:r>
            <a:r>
              <a:rPr spc="-5" dirty="0">
                <a:latin typeface="Gill Sans MT"/>
                <a:cs typeface="Gill Sans MT"/>
              </a:rPr>
              <a:t>variables</a:t>
            </a:r>
            <a:endParaRPr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049" y="1730756"/>
            <a:ext cx="318135" cy="311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  <a:p>
            <a:pPr marL="12700">
              <a:lnSpc>
                <a:spcPts val="6950"/>
              </a:lnSpc>
              <a:spcBef>
                <a:spcPts val="2700"/>
              </a:spcBef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  <a:p>
            <a:pPr marL="12700">
              <a:lnSpc>
                <a:spcPts val="695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049" y="6290055"/>
            <a:ext cx="318135" cy="100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400" y="1876961"/>
            <a:ext cx="12092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All three kinds of variable are able to store a value that is </a:t>
            </a:r>
          </a:p>
          <a:p>
            <a:r>
              <a:rPr lang="en-US" altLang="zh-CN" sz="4000" dirty="0" smtClean="0"/>
              <a:t>appropriate to their defined type.</a:t>
            </a:r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807572" y="3124200"/>
            <a:ext cx="11105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Fields are defined outside constructors and methods</a:t>
            </a:r>
            <a:endParaRPr lang="zh-CN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787400" y="3962400"/>
            <a:ext cx="1181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Fields are used to store data that persists throughout the life of an object. As such, they maintain the current state of an object. They have a lifetime that lasts as long as their object lasts.</a:t>
            </a:r>
            <a:endParaRPr lang="zh-CN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711200" y="6477000"/>
            <a:ext cx="1127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Fields have class scope: their accessibility extends </a:t>
            </a:r>
          </a:p>
          <a:p>
            <a:r>
              <a:rPr lang="en-US" altLang="zh-CN" sz="4000" dirty="0" smtClean="0"/>
              <a:t>throughout the whole class, and so they can be used within any of the constructors or methods of the class in which they are defined.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111" y="914401"/>
            <a:ext cx="316090" cy="2346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endParaRPr sz="65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110" y="6006465"/>
            <a:ext cx="318135" cy="100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 dirty="0">
              <a:latin typeface="Gill Sans MT"/>
              <a:cs typeface="Gill Sans M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7400" y="1066800"/>
            <a:ext cx="115791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As long as they are defined as private, fields cannot be </a:t>
            </a:r>
          </a:p>
          <a:p>
            <a:r>
              <a:rPr lang="en-US" altLang="zh-CN" sz="4000" dirty="0" smtClean="0"/>
              <a:t>accessed from anywhere outside their defining class. </a:t>
            </a:r>
            <a:endParaRPr lang="zh-CN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787400" y="2773501"/>
            <a:ext cx="1173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Formal parameters and local variables persist only for the period that a constructor or method executes. Their lifetime is only as long as a single call, so their values are lost between calls. As such, they act as temporary rather than permanent storage locations.</a:t>
            </a:r>
            <a:endParaRPr lang="zh-CN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787400" y="6132255"/>
            <a:ext cx="1165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Formal parameters are defined in the header of a constructor or method. They receive their values from outside, being initialized by the actual parameter values that form part of the constructor or method call.</a:t>
            </a:r>
            <a:endParaRPr lang="zh-CN" altLang="en-US" sz="4000" dirty="0"/>
          </a:p>
        </p:txBody>
      </p:sp>
      <p:sp>
        <p:nvSpPr>
          <p:cNvPr id="11" name="object 3"/>
          <p:cNvSpPr txBox="1"/>
          <p:nvPr/>
        </p:nvSpPr>
        <p:spPr>
          <a:xfrm>
            <a:off x="395110" y="2758604"/>
            <a:ext cx="316090" cy="2346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endParaRPr sz="65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1066800"/>
            <a:ext cx="11620500" cy="1128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400"/>
              </a:lnSpc>
              <a:tabLst>
                <a:tab pos="1659255" algn="l"/>
                <a:tab pos="3856990" algn="l"/>
                <a:tab pos="5194300" algn="l"/>
                <a:tab pos="7792720" algn="l"/>
                <a:tab pos="9253855" algn="l"/>
                <a:tab pos="9815195" algn="l"/>
              </a:tabLst>
            </a:pPr>
            <a:r>
              <a:rPr lang="en-US" sz="3800" spc="-60" dirty="0" smtClean="0">
                <a:latin typeface="Gill Sans MT"/>
                <a:cs typeface="Gill Sans MT"/>
              </a:rPr>
              <a:t>Formal parameters have a scope that is limited to their defining constructor or method.</a:t>
            </a:r>
            <a:endParaRPr sz="38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985" y="838200"/>
            <a:ext cx="318135" cy="233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endParaRPr sz="65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985" y="4901565"/>
            <a:ext cx="318135" cy="233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 dirty="0">
              <a:latin typeface="Gill Sans MT"/>
              <a:cs typeface="Gill Sans MT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330200" y="2286000"/>
            <a:ext cx="318135" cy="233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endParaRPr sz="6500" dirty="0">
              <a:latin typeface="Gill Sans MT"/>
              <a:cs typeface="Gill Sans M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9800" y="2438400"/>
            <a:ext cx="12065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Local variables are defined inside the body of a constructor or method. They can be initialized and used only within the body of their defining constructor or method. </a:t>
            </a:r>
            <a:endParaRPr lang="zh-CN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939800" y="4989255"/>
            <a:ext cx="1206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Local variables must be initialized before they are used in an expression – they are not given a default value.</a:t>
            </a:r>
            <a:endParaRPr lang="zh-CN" alt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958146" y="6400800"/>
            <a:ext cx="12173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Local variables have a scope that is limited to the block in </a:t>
            </a:r>
          </a:p>
          <a:p>
            <a:r>
              <a:rPr lang="en-US" altLang="zh-CN" sz="4000" dirty="0" smtClean="0"/>
              <a:t>which they are defined. They are not accessible from </a:t>
            </a:r>
          </a:p>
          <a:p>
            <a:r>
              <a:rPr lang="en-US" altLang="zh-CN" sz="4000" dirty="0" smtClean="0"/>
              <a:t>anywhere outside that block.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0" y="4178300"/>
            <a:ext cx="6781800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400" spc="-5" dirty="0">
                <a:latin typeface="Gill Sans MT"/>
                <a:cs typeface="Gill Sans MT"/>
              </a:rPr>
              <a:t>Initialization</a:t>
            </a:r>
            <a:endParaRPr sz="84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405" y="774700"/>
            <a:ext cx="6868795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42079" algn="l"/>
              </a:tabLst>
            </a:pPr>
            <a:r>
              <a:rPr sz="8400" dirty="0">
                <a:latin typeface="Gill Sans MT"/>
                <a:cs typeface="Gill Sans MT"/>
              </a:rPr>
              <a:t>Member	In</a:t>
            </a:r>
            <a:r>
              <a:rPr sz="8400" spc="-5" dirty="0">
                <a:latin typeface="Gill Sans MT"/>
                <a:cs typeface="Gill Sans MT"/>
              </a:rPr>
              <a:t>i</a:t>
            </a:r>
            <a:r>
              <a:rPr sz="8400" dirty="0">
                <a:latin typeface="Gill Sans MT"/>
                <a:cs typeface="Gill Sans MT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356100"/>
            <a:ext cx="10744200" cy="2528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SzPct val="170238"/>
              <a:buChar char="•"/>
              <a:tabLst>
                <a:tab pos="584200" algn="l"/>
                <a:tab pos="2461895" algn="l"/>
                <a:tab pos="4719955" algn="l"/>
              </a:tabLst>
            </a:pPr>
            <a:r>
              <a:rPr sz="4200" dirty="0" smtClean="0">
                <a:latin typeface="Gill Sans MT"/>
                <a:cs typeface="Gill Sans MT"/>
              </a:rPr>
              <a:t>D</a:t>
            </a:r>
            <a:r>
              <a:rPr sz="4200" spc="-5" dirty="0" smtClean="0">
                <a:latin typeface="Gill Sans MT"/>
                <a:cs typeface="Gill Sans MT"/>
              </a:rPr>
              <a:t>i</a:t>
            </a:r>
            <a:r>
              <a:rPr sz="4200" spc="-85" dirty="0" smtClean="0">
                <a:latin typeface="Gill Sans MT"/>
                <a:cs typeface="Gill Sans MT"/>
              </a:rPr>
              <a:t>r</a:t>
            </a:r>
            <a:r>
              <a:rPr sz="4200" dirty="0" smtClean="0">
                <a:latin typeface="Gill Sans MT"/>
                <a:cs typeface="Gill Sans MT"/>
              </a:rPr>
              <a:t>ect</a:t>
            </a:r>
            <a:r>
              <a:rPr sz="4200" spc="-45" dirty="0" smtClean="0">
                <a:latin typeface="Gill Sans MT"/>
                <a:cs typeface="Gill Sans MT"/>
              </a:rPr>
              <a:t>l</a:t>
            </a:r>
            <a:r>
              <a:rPr sz="4200" dirty="0" smtClean="0">
                <a:latin typeface="Gill Sans MT"/>
                <a:cs typeface="Gill Sans MT"/>
              </a:rPr>
              <a:t>y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spc="-5" dirty="0" smtClean="0">
                <a:latin typeface="Gill Sans MT"/>
                <a:cs typeface="Gill Sans MT"/>
              </a:rPr>
              <a:t>i</a:t>
            </a:r>
            <a:r>
              <a:rPr sz="4200" dirty="0" smtClean="0">
                <a:latin typeface="Gill Sans MT"/>
                <a:cs typeface="Gill Sans MT"/>
              </a:rPr>
              <a:t>n</a:t>
            </a:r>
            <a:r>
              <a:rPr sz="4200" spc="-5" dirty="0" smtClean="0">
                <a:latin typeface="Gill Sans MT"/>
                <a:cs typeface="Gill Sans MT"/>
              </a:rPr>
              <a:t>i</a:t>
            </a:r>
            <a:r>
              <a:rPr sz="4200" dirty="0" smtClean="0">
                <a:latin typeface="Gill Sans MT"/>
                <a:cs typeface="Gill Sans MT"/>
              </a:rPr>
              <a:t>t</a:t>
            </a:r>
            <a:r>
              <a:rPr sz="4200" spc="-5" dirty="0" smtClean="0">
                <a:latin typeface="Gill Sans MT"/>
                <a:cs typeface="Gill Sans MT"/>
              </a:rPr>
              <a:t>i</a:t>
            </a:r>
            <a:r>
              <a:rPr sz="4200" dirty="0" smtClean="0">
                <a:latin typeface="Gill Sans MT"/>
                <a:cs typeface="Gill Sans MT"/>
              </a:rPr>
              <a:t>a</a:t>
            </a:r>
            <a:r>
              <a:rPr sz="4200" spc="-5" dirty="0" smtClean="0">
                <a:latin typeface="Gill Sans MT"/>
                <a:cs typeface="Gill Sans MT"/>
              </a:rPr>
              <a:t>li</a:t>
            </a:r>
            <a:r>
              <a:rPr sz="4200" dirty="0" smtClean="0">
                <a:latin typeface="Gill Sans MT"/>
                <a:cs typeface="Gill Sans MT"/>
              </a:rPr>
              <a:t>ze</a:t>
            </a:r>
            <a:r>
              <a:rPr sz="4200" spc="-5" dirty="0" smtClean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a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member</a:t>
            </a:r>
            <a:endParaRPr sz="4200" dirty="0">
              <a:latin typeface="Gill Sans MT"/>
              <a:cs typeface="Gill Sans MT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15" dirty="0">
                <a:latin typeface="Gill Sans MT"/>
                <a:cs typeface="Gill Sans MT"/>
              </a:rPr>
              <a:t>benefit: </a:t>
            </a:r>
            <a:r>
              <a:rPr sz="4200" spc="-15" dirty="0">
                <a:latin typeface="Gill Sans MT"/>
                <a:cs typeface="Gill Sans MT"/>
              </a:rPr>
              <a:t>for </a:t>
            </a:r>
            <a:r>
              <a:rPr sz="4200" spc="-5" dirty="0">
                <a:latin typeface="Gill Sans MT"/>
                <a:cs typeface="Gill Sans MT"/>
              </a:rPr>
              <a:t>all</a:t>
            </a:r>
            <a:r>
              <a:rPr sz="4200" spc="-5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ctors</a:t>
            </a: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584200" algn="l"/>
                <a:tab pos="1783080" algn="l"/>
              </a:tabLst>
            </a:pPr>
            <a:r>
              <a:rPr sz="4200" spc="-15" dirty="0">
                <a:latin typeface="Gill Sans MT"/>
                <a:cs typeface="Gill Sans MT"/>
              </a:rPr>
              <a:t>Only	</a:t>
            </a:r>
            <a:r>
              <a:rPr lang="en-US" sz="4200" spc="-15" dirty="0" smtClean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C</a:t>
            </a:r>
            <a:r>
              <a:rPr lang="en-US" sz="4200" dirty="0" smtClean="0">
                <a:latin typeface="Gill Sans MT"/>
                <a:cs typeface="Gill Sans MT"/>
              </a:rPr>
              <a:t>++ 11 works</a:t>
            </a:r>
            <a:endParaRPr sz="42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0" y="457200"/>
            <a:ext cx="5638800" cy="866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-5" dirty="0">
                <a:latin typeface="Gill Sans MT"/>
                <a:cs typeface="Gill Sans MT"/>
              </a:rPr>
              <a:t>Initializer</a:t>
            </a:r>
            <a:r>
              <a:rPr sz="5600" spc="-60" dirty="0">
                <a:latin typeface="Gill Sans MT"/>
                <a:cs typeface="Gill Sans MT"/>
              </a:rPr>
              <a:t> </a:t>
            </a:r>
            <a:r>
              <a:rPr sz="5600" spc="-5" dirty="0">
                <a:latin typeface="Gill Sans MT"/>
                <a:cs typeface="Gill Sans MT"/>
              </a:rPr>
              <a:t>list</a:t>
            </a:r>
            <a:endParaRPr sz="56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1785701"/>
            <a:ext cx="2799715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100"/>
              </a:lnSpc>
            </a:pPr>
            <a:r>
              <a:rPr sz="2800" spc="-5" dirty="0">
                <a:latin typeface="Courier New"/>
                <a:cs typeface="Courier New"/>
              </a:rPr>
              <a:t>class Point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  private: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191" y="3238500"/>
            <a:ext cx="2372360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Point(float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191" y="2768600"/>
            <a:ext cx="3653154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const float x,</a:t>
            </a:r>
            <a:r>
              <a:rPr sz="2800" spc="-7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y;</a:t>
            </a:r>
          </a:p>
          <a:p>
            <a:pPr marR="218440" algn="r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/>
                <a:cs typeface="Courier New"/>
              </a:rPr>
              <a:t>xa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62267" y="3238500"/>
            <a:ext cx="1946275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9500" algn="l"/>
              </a:tabLst>
            </a:pPr>
            <a:r>
              <a:rPr sz="2800" spc="-5" dirty="0">
                <a:latin typeface="Courier New"/>
                <a:cs typeface="Courier New"/>
              </a:rPr>
              <a:t>y</a:t>
            </a:r>
            <a:r>
              <a:rPr sz="2800" dirty="0">
                <a:latin typeface="Courier New"/>
                <a:cs typeface="Courier New"/>
              </a:rPr>
              <a:t>a =	0.0)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7374" y="3708400"/>
            <a:ext cx="1732914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9420" algn="l"/>
              </a:tabLst>
            </a:pPr>
            <a:r>
              <a:rPr sz="2800" dirty="0">
                <a:latin typeface="Courier New"/>
                <a:cs typeface="Courier New"/>
              </a:rPr>
              <a:t>:	</a:t>
            </a:r>
            <a:r>
              <a:rPr sz="2800" spc="-5" dirty="0">
                <a:latin typeface="Courier New"/>
                <a:cs typeface="Courier New"/>
              </a:rPr>
              <a:t>y(ya),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7934" y="3708400"/>
            <a:ext cx="1092835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x(xa)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14915" y="3238500"/>
            <a:ext cx="2159635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0.0,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float</a:t>
            </a:r>
            <a:endParaRPr sz="28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Courier New"/>
                <a:cs typeface="Courier New"/>
              </a:rPr>
              <a:t>{}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0400" y="4178300"/>
            <a:ext cx="452755" cy="1177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400" dirty="0">
                <a:latin typeface="Arial"/>
                <a:cs typeface="Arial"/>
              </a:rPr>
              <a:t>•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0753" y="6962355"/>
            <a:ext cx="17716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•</a:t>
            </a:r>
            <a:endParaRPr sz="3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74000" y="6934200"/>
            <a:ext cx="2540000" cy="58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44953" y="4876800"/>
            <a:ext cx="11886847" cy="410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ct val="100000"/>
              </a:lnSpc>
            </a:pPr>
            <a:r>
              <a:rPr sz="3400" dirty="0">
                <a:latin typeface="Gill Sans MT"/>
                <a:cs typeface="Gill Sans MT"/>
              </a:rPr>
              <a:t>Can </a:t>
            </a:r>
            <a:r>
              <a:rPr sz="3400" spc="-5" dirty="0">
                <a:latin typeface="Gill Sans MT"/>
                <a:cs typeface="Gill Sans MT"/>
              </a:rPr>
              <a:t>initialize </a:t>
            </a:r>
            <a:r>
              <a:rPr sz="3400" spc="-25" dirty="0">
                <a:latin typeface="Gill Sans MT"/>
                <a:cs typeface="Gill Sans MT"/>
              </a:rPr>
              <a:t>any </a:t>
            </a:r>
            <a:r>
              <a:rPr sz="3400" dirty="0">
                <a:latin typeface="Gill Sans MT"/>
                <a:cs typeface="Gill Sans MT"/>
              </a:rPr>
              <a:t>type of</a:t>
            </a:r>
            <a:r>
              <a:rPr sz="3400" spc="-55" dirty="0">
                <a:latin typeface="Gill Sans MT"/>
                <a:cs typeface="Gill Sans MT"/>
              </a:rPr>
              <a:t> </a:t>
            </a:r>
            <a:r>
              <a:rPr sz="3400" dirty="0">
                <a:latin typeface="Gill Sans MT"/>
                <a:cs typeface="Gill Sans MT"/>
              </a:rPr>
              <a:t>data</a:t>
            </a:r>
          </a:p>
          <a:p>
            <a:pPr marL="24765" indent="-12065">
              <a:lnSpc>
                <a:spcPct val="100000"/>
              </a:lnSpc>
              <a:spcBef>
                <a:spcPts val="1540"/>
              </a:spcBef>
              <a:buFont typeface="Arial"/>
              <a:buChar char="–"/>
              <a:tabLst>
                <a:tab pos="419100" algn="l"/>
              </a:tabLst>
            </a:pPr>
            <a:r>
              <a:rPr lang="en-US" sz="3400" spc="-5" dirty="0" smtClean="0">
                <a:latin typeface="Gill Sans MT"/>
                <a:cs typeface="Gill Sans MT"/>
              </a:rPr>
              <a:t> </a:t>
            </a:r>
            <a:r>
              <a:rPr sz="3400" spc="-5" dirty="0" smtClean="0">
                <a:latin typeface="Gill Sans MT"/>
                <a:cs typeface="Gill Sans MT"/>
              </a:rPr>
              <a:t>pseudo-constructor </a:t>
            </a:r>
            <a:r>
              <a:rPr sz="3400" spc="-5" dirty="0">
                <a:latin typeface="Gill Sans MT"/>
                <a:cs typeface="Gill Sans MT"/>
              </a:rPr>
              <a:t>calls </a:t>
            </a:r>
            <a:r>
              <a:rPr sz="3400" spc="-15" dirty="0">
                <a:latin typeface="Gill Sans MT"/>
                <a:cs typeface="Gill Sans MT"/>
              </a:rPr>
              <a:t>for</a:t>
            </a:r>
            <a:r>
              <a:rPr sz="3400" spc="45" dirty="0">
                <a:latin typeface="Gill Sans MT"/>
                <a:cs typeface="Gill Sans MT"/>
              </a:rPr>
              <a:t> </a:t>
            </a:r>
            <a:r>
              <a:rPr sz="3400" spc="-5" dirty="0">
                <a:latin typeface="Gill Sans MT"/>
                <a:cs typeface="Gill Sans MT"/>
              </a:rPr>
              <a:t>built-ins</a:t>
            </a:r>
            <a:endParaRPr sz="3400" dirty="0">
              <a:latin typeface="Gill Sans MT"/>
              <a:cs typeface="Gill Sans MT"/>
            </a:endParaRPr>
          </a:p>
          <a:p>
            <a:pPr marL="24765" marR="5080" indent="-12065">
              <a:lnSpc>
                <a:spcPct val="136700"/>
              </a:lnSpc>
              <a:spcBef>
                <a:spcPts val="20"/>
              </a:spcBef>
              <a:buFont typeface="Arial"/>
              <a:buChar char="–"/>
              <a:tabLst>
                <a:tab pos="419100" algn="l"/>
              </a:tabLst>
            </a:pPr>
            <a:r>
              <a:rPr lang="en-US" sz="3400" dirty="0" smtClean="0">
                <a:latin typeface="Gill Sans MT"/>
                <a:cs typeface="Gill Sans MT"/>
              </a:rPr>
              <a:t> </a:t>
            </a:r>
            <a:r>
              <a:rPr sz="3400" dirty="0" smtClean="0">
                <a:latin typeface="Gill Sans MT"/>
                <a:cs typeface="Gill Sans MT"/>
              </a:rPr>
              <a:t>No </a:t>
            </a:r>
            <a:r>
              <a:rPr sz="3400" dirty="0">
                <a:latin typeface="Gill Sans MT"/>
                <a:cs typeface="Gill Sans MT"/>
              </a:rPr>
              <a:t>need to </a:t>
            </a:r>
            <a:r>
              <a:rPr sz="3400" spc="-5" dirty="0">
                <a:latin typeface="Gill Sans MT"/>
                <a:cs typeface="Gill Sans MT"/>
              </a:rPr>
              <a:t>perform assignment within </a:t>
            </a:r>
            <a:r>
              <a:rPr sz="3400" dirty="0">
                <a:latin typeface="Gill Sans MT"/>
                <a:cs typeface="Gill Sans MT"/>
              </a:rPr>
              <a:t>body of ctor  </a:t>
            </a:r>
            <a:r>
              <a:rPr sz="3400" spc="-15" dirty="0">
                <a:latin typeface="Gill Sans MT"/>
                <a:cs typeface="Gill Sans MT"/>
              </a:rPr>
              <a:t>Order </a:t>
            </a:r>
            <a:r>
              <a:rPr sz="3400" dirty="0">
                <a:latin typeface="Gill Sans MT"/>
                <a:cs typeface="Gill Sans MT"/>
              </a:rPr>
              <a:t>of </a:t>
            </a:r>
            <a:r>
              <a:rPr sz="3400" spc="-5" dirty="0">
                <a:latin typeface="Gill Sans MT"/>
                <a:cs typeface="Gill Sans MT"/>
              </a:rPr>
              <a:t>initialization is </a:t>
            </a:r>
            <a:r>
              <a:rPr sz="3400" spc="-15" dirty="0">
                <a:latin typeface="Gill Sans MT"/>
                <a:cs typeface="Gill Sans MT"/>
              </a:rPr>
              <a:t>order </a:t>
            </a:r>
            <a:r>
              <a:rPr sz="3400" dirty="0">
                <a:latin typeface="Gill Sans MT"/>
                <a:cs typeface="Gill Sans MT"/>
              </a:rPr>
              <a:t>of</a:t>
            </a:r>
            <a:r>
              <a:rPr sz="3400" spc="45" dirty="0">
                <a:latin typeface="Gill Sans MT"/>
                <a:cs typeface="Gill Sans MT"/>
              </a:rPr>
              <a:t> </a:t>
            </a:r>
            <a:r>
              <a:rPr sz="3400" b="1" i="1" spc="-5" dirty="0">
                <a:solidFill>
                  <a:srgbClr val="942192"/>
                </a:solidFill>
                <a:latin typeface="Arial"/>
                <a:cs typeface="Arial"/>
              </a:rPr>
              <a:t>declaration</a:t>
            </a:r>
            <a:endParaRPr sz="3400" dirty="0">
              <a:latin typeface="Arial"/>
              <a:cs typeface="Arial"/>
            </a:endParaRPr>
          </a:p>
          <a:p>
            <a:pPr marL="418465" indent="-405765">
              <a:lnSpc>
                <a:spcPct val="100000"/>
              </a:lnSpc>
              <a:spcBef>
                <a:spcPts val="1650"/>
              </a:spcBef>
              <a:buFont typeface="Arial"/>
              <a:buChar char="–"/>
              <a:tabLst>
                <a:tab pos="419100" algn="l"/>
              </a:tabLst>
            </a:pPr>
            <a:r>
              <a:rPr sz="3400" dirty="0">
                <a:latin typeface="Gill Sans MT"/>
                <a:cs typeface="Gill Sans MT"/>
              </a:rPr>
              <a:t>Not the </a:t>
            </a:r>
            <a:r>
              <a:rPr sz="3400" spc="-15" dirty="0">
                <a:latin typeface="Gill Sans MT"/>
                <a:cs typeface="Gill Sans MT"/>
              </a:rPr>
              <a:t>order </a:t>
            </a:r>
            <a:r>
              <a:rPr sz="3400" spc="-5" dirty="0">
                <a:latin typeface="Gill Sans MT"/>
                <a:cs typeface="Gill Sans MT"/>
              </a:rPr>
              <a:t>in </a:t>
            </a:r>
            <a:r>
              <a:rPr sz="3400" dirty="0">
                <a:latin typeface="Gill Sans MT"/>
                <a:cs typeface="Gill Sans MT"/>
              </a:rPr>
              <a:t>the</a:t>
            </a:r>
            <a:r>
              <a:rPr sz="3400" spc="-50" dirty="0">
                <a:latin typeface="Gill Sans MT"/>
                <a:cs typeface="Gill Sans MT"/>
              </a:rPr>
              <a:t> </a:t>
            </a:r>
            <a:r>
              <a:rPr sz="3400" spc="-5" dirty="0">
                <a:latin typeface="Gill Sans MT"/>
                <a:cs typeface="Gill Sans MT"/>
              </a:rPr>
              <a:t>list!</a:t>
            </a:r>
            <a:endParaRPr sz="3400" dirty="0">
              <a:latin typeface="Gill Sans MT"/>
              <a:cs typeface="Gill Sans MT"/>
            </a:endParaRPr>
          </a:p>
          <a:p>
            <a:pPr marL="418465" indent="-405765">
              <a:lnSpc>
                <a:spcPct val="100000"/>
              </a:lnSpc>
              <a:spcBef>
                <a:spcPts val="1520"/>
              </a:spcBef>
              <a:buFont typeface="Arial"/>
              <a:buChar char="–"/>
              <a:tabLst>
                <a:tab pos="419100" algn="l"/>
              </a:tabLst>
            </a:pPr>
            <a:r>
              <a:rPr sz="3400" spc="-25" dirty="0">
                <a:latin typeface="Gill Sans MT"/>
                <a:cs typeface="Gill Sans MT"/>
              </a:rPr>
              <a:t>Destroyed </a:t>
            </a:r>
            <a:r>
              <a:rPr sz="3400" spc="-5" dirty="0">
                <a:latin typeface="Gill Sans MT"/>
                <a:cs typeface="Gill Sans MT"/>
              </a:rPr>
              <a:t>in </a:t>
            </a:r>
            <a:r>
              <a:rPr sz="3400" dirty="0">
                <a:latin typeface="Gill Sans MT"/>
                <a:cs typeface="Gill Sans MT"/>
              </a:rPr>
              <a:t>the </a:t>
            </a:r>
            <a:r>
              <a:rPr sz="3400" spc="-30" dirty="0">
                <a:latin typeface="Gill Sans MT"/>
                <a:cs typeface="Gill Sans MT"/>
              </a:rPr>
              <a:t>reverse</a:t>
            </a:r>
            <a:r>
              <a:rPr sz="3400" spc="-40" dirty="0">
                <a:latin typeface="Gill Sans MT"/>
                <a:cs typeface="Gill Sans MT"/>
              </a:rPr>
              <a:t> </a:t>
            </a:r>
            <a:r>
              <a:rPr sz="3400" spc="-70" dirty="0">
                <a:latin typeface="Gill Sans MT"/>
                <a:cs typeface="Gill Sans MT"/>
              </a:rPr>
              <a:t>order.</a:t>
            </a:r>
            <a:endParaRPr sz="34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/>
          </p:cNvSpPr>
          <p:nvPr/>
        </p:nvSpPr>
        <p:spPr>
          <a:xfrm>
            <a:off x="660400" y="762000"/>
            <a:ext cx="149098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-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/>
                <a:ea typeface="+mj-ea"/>
                <a:cs typeface="Gill Sans MT"/>
              </a:rPr>
              <a:t>Initialization </a:t>
            </a:r>
            <a:r>
              <a:rPr kumimoji="0" lang="en-US" sz="7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/>
                <a:ea typeface="+mj-ea"/>
                <a:cs typeface="Gill Sans MT"/>
              </a:rPr>
              <a:t>vs.</a:t>
            </a:r>
            <a:r>
              <a:rPr kumimoji="0" lang="en-US" sz="7200" b="0" i="0" u="none" strike="noStrike" kern="0" cap="none" spc="-83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/>
                <a:ea typeface="+mj-ea"/>
                <a:cs typeface="Gill Sans MT"/>
              </a:rPr>
              <a:t> </a:t>
            </a:r>
            <a:r>
              <a:rPr kumimoji="0" lang="en-US" sz="7200" b="0" i="0" u="none" strike="noStrike" kern="0" cap="none" spc="-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/>
                <a:ea typeface="+mj-ea"/>
                <a:cs typeface="Gill Sans MT"/>
              </a:rPr>
              <a:t>assignment</a:t>
            </a: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/>
              <a:ea typeface="+mj-ea"/>
              <a:cs typeface="Gill Sans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88956" y="2730500"/>
            <a:ext cx="339407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s):name(s)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{}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88956" y="4851400"/>
            <a:ext cx="313499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s)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{name=s;}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0000" y="2730500"/>
            <a:ext cx="10033000" cy="3388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Student::Student(string</a:t>
            </a:r>
            <a:endParaRPr sz="34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720"/>
              </a:spcBef>
            </a:pPr>
            <a:r>
              <a:rPr sz="3400" spc="-5" dirty="0">
                <a:latin typeface="Gill Sans MT"/>
                <a:cs typeface="Gill Sans MT"/>
              </a:rPr>
              <a:t>initialization</a:t>
            </a:r>
            <a:endParaRPr sz="3400" dirty="0">
              <a:latin typeface="Gill Sans MT"/>
              <a:cs typeface="Gill Sans MT"/>
            </a:endParaRPr>
          </a:p>
          <a:p>
            <a:pPr marL="355600">
              <a:lnSpc>
                <a:spcPct val="100000"/>
              </a:lnSpc>
              <a:spcBef>
                <a:spcPts val="1520"/>
              </a:spcBef>
            </a:pPr>
            <a:r>
              <a:rPr sz="3400" spc="-20" dirty="0">
                <a:latin typeface="Gill Sans MT"/>
                <a:cs typeface="Gill Sans MT"/>
              </a:rPr>
              <a:t>before</a:t>
            </a:r>
            <a:r>
              <a:rPr sz="3400" spc="-90" dirty="0">
                <a:latin typeface="Gill Sans MT"/>
                <a:cs typeface="Gill Sans MT"/>
              </a:rPr>
              <a:t> </a:t>
            </a:r>
            <a:r>
              <a:rPr sz="3400" dirty="0">
                <a:latin typeface="Gill Sans MT"/>
                <a:cs typeface="Gill Sans MT"/>
              </a:rPr>
              <a:t>constructor</a:t>
            </a: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3400" spc="-5" dirty="0">
                <a:latin typeface="Courier New"/>
                <a:cs typeface="Courier New"/>
              </a:rPr>
              <a:t>Student::Student(string</a:t>
            </a:r>
            <a:endParaRPr sz="34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720"/>
              </a:spcBef>
            </a:pPr>
            <a:r>
              <a:rPr sz="3400" spc="-5" dirty="0">
                <a:latin typeface="Gill Sans MT"/>
                <a:cs typeface="Gill Sans MT"/>
              </a:rPr>
              <a:t>assignment</a:t>
            </a:r>
            <a:endParaRPr sz="3400" dirty="0">
              <a:latin typeface="Gill Sans MT"/>
              <a:cs typeface="Gill Sans MT"/>
            </a:endParaRP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660400" y="762000"/>
            <a:ext cx="149098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-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/>
                <a:ea typeface="+mj-ea"/>
                <a:cs typeface="Gill Sans MT"/>
              </a:rPr>
              <a:t>Initialization </a:t>
            </a:r>
            <a:r>
              <a:rPr kumimoji="0" lang="en-US" sz="7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/>
                <a:ea typeface="+mj-ea"/>
                <a:cs typeface="Gill Sans MT"/>
              </a:rPr>
              <a:t>vs.</a:t>
            </a:r>
            <a:r>
              <a:rPr kumimoji="0" lang="en-US" sz="7200" b="0" i="0" u="none" strike="noStrike" kern="0" cap="none" spc="-83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/>
                <a:ea typeface="+mj-ea"/>
                <a:cs typeface="Gill Sans MT"/>
              </a:rPr>
              <a:t> </a:t>
            </a:r>
            <a:r>
              <a:rPr kumimoji="0" lang="en-US" sz="7200" b="0" i="0" u="none" strike="noStrike" kern="0" cap="none" spc="-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/>
                <a:ea typeface="+mj-ea"/>
                <a:cs typeface="Gill Sans MT"/>
              </a:rPr>
              <a:t>assignment</a:t>
            </a: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/>
              <a:ea typeface="+mj-ea"/>
              <a:cs typeface="Gill Sans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762000"/>
            <a:ext cx="149098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-5" dirty="0">
                <a:latin typeface="Gill Sans MT"/>
                <a:cs typeface="Gill Sans MT"/>
              </a:rPr>
              <a:t>Initialization </a:t>
            </a:r>
            <a:r>
              <a:rPr sz="7200" dirty="0">
                <a:latin typeface="Gill Sans MT"/>
                <a:cs typeface="Gill Sans MT"/>
              </a:rPr>
              <a:t>vs.</a:t>
            </a:r>
            <a:r>
              <a:rPr sz="7200" spc="-835" dirty="0">
                <a:latin typeface="Gill Sans MT"/>
                <a:cs typeface="Gill Sans MT"/>
              </a:rPr>
              <a:t> </a:t>
            </a:r>
            <a:r>
              <a:rPr sz="7200" spc="-5" dirty="0">
                <a:latin typeface="Gill Sans MT"/>
                <a:cs typeface="Gill Sans MT"/>
              </a:rPr>
              <a:t>assignment</a:t>
            </a:r>
            <a:endParaRPr sz="7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88956" y="2730500"/>
            <a:ext cx="339407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s):name(s)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{}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8956" y="4851400"/>
            <a:ext cx="313499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s)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{name=s;}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0000" y="2730500"/>
            <a:ext cx="5984875" cy="412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Student::Student(string</a:t>
            </a:r>
            <a:endParaRPr sz="34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720"/>
              </a:spcBef>
            </a:pPr>
            <a:r>
              <a:rPr sz="3400" spc="-5" dirty="0">
                <a:latin typeface="Gill Sans MT"/>
                <a:cs typeface="Gill Sans MT"/>
              </a:rPr>
              <a:t>initialization</a:t>
            </a:r>
            <a:endParaRPr sz="3400">
              <a:latin typeface="Gill Sans MT"/>
              <a:cs typeface="Gill Sans MT"/>
            </a:endParaRPr>
          </a:p>
          <a:p>
            <a:pPr marL="355600">
              <a:lnSpc>
                <a:spcPct val="100000"/>
              </a:lnSpc>
              <a:spcBef>
                <a:spcPts val="1520"/>
              </a:spcBef>
            </a:pPr>
            <a:r>
              <a:rPr sz="3400" spc="-20" dirty="0">
                <a:latin typeface="Gill Sans MT"/>
                <a:cs typeface="Gill Sans MT"/>
              </a:rPr>
              <a:t>before</a:t>
            </a:r>
            <a:r>
              <a:rPr sz="3400" spc="-90" dirty="0">
                <a:latin typeface="Gill Sans MT"/>
                <a:cs typeface="Gill Sans MT"/>
              </a:rPr>
              <a:t> </a:t>
            </a:r>
            <a:r>
              <a:rPr sz="3400" dirty="0">
                <a:latin typeface="Gill Sans MT"/>
                <a:cs typeface="Gill Sans MT"/>
              </a:rPr>
              <a:t>constructor</a:t>
            </a:r>
            <a:endParaRPr sz="3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3400" spc="-5" dirty="0">
                <a:latin typeface="Courier New"/>
                <a:cs typeface="Courier New"/>
              </a:rPr>
              <a:t>Student::Student(string</a:t>
            </a:r>
            <a:endParaRPr sz="34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720"/>
              </a:spcBef>
            </a:pPr>
            <a:r>
              <a:rPr sz="3400" spc="-5" dirty="0">
                <a:latin typeface="Gill Sans MT"/>
                <a:cs typeface="Gill Sans MT"/>
              </a:rPr>
              <a:t>assignment</a:t>
            </a:r>
            <a:endParaRPr sz="3400">
              <a:latin typeface="Gill Sans MT"/>
              <a:cs typeface="Gill Sans MT"/>
            </a:endParaRPr>
          </a:p>
          <a:p>
            <a:pPr marL="355600">
              <a:lnSpc>
                <a:spcPct val="100000"/>
              </a:lnSpc>
              <a:spcBef>
                <a:spcPts val="1720"/>
              </a:spcBef>
            </a:pPr>
            <a:r>
              <a:rPr sz="3400" spc="-5" dirty="0">
                <a:latin typeface="Gill Sans MT"/>
                <a:cs typeface="Gill Sans MT"/>
              </a:rPr>
              <a:t>inside</a:t>
            </a:r>
            <a:r>
              <a:rPr sz="3400" spc="-85" dirty="0">
                <a:latin typeface="Gill Sans MT"/>
                <a:cs typeface="Gill Sans MT"/>
              </a:rPr>
              <a:t> </a:t>
            </a:r>
            <a:r>
              <a:rPr sz="3400" dirty="0">
                <a:latin typeface="Gill Sans MT"/>
                <a:cs typeface="Gill Sans MT"/>
              </a:rPr>
              <a:t>constructor</a:t>
            </a:r>
            <a:endParaRPr sz="34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2900" y="7035800"/>
            <a:ext cx="9385300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Gill Sans MT"/>
                <a:cs typeface="Gill Sans MT"/>
              </a:rPr>
              <a:t>string </a:t>
            </a:r>
            <a:r>
              <a:rPr sz="3400" spc="-10" dirty="0">
                <a:latin typeface="Gill Sans MT"/>
                <a:cs typeface="Gill Sans MT"/>
              </a:rPr>
              <a:t>must </a:t>
            </a:r>
            <a:r>
              <a:rPr sz="3400" spc="-50" dirty="0">
                <a:latin typeface="Gill Sans MT"/>
                <a:cs typeface="Gill Sans MT"/>
              </a:rPr>
              <a:t>have </a:t>
            </a:r>
            <a:r>
              <a:rPr sz="3400" dirty="0">
                <a:latin typeface="Gill Sans MT"/>
                <a:cs typeface="Gill Sans MT"/>
              </a:rPr>
              <a:t>a </a:t>
            </a:r>
            <a:r>
              <a:rPr sz="3400" spc="-5" dirty="0">
                <a:latin typeface="Gill Sans MT"/>
                <a:cs typeface="Gill Sans MT"/>
              </a:rPr>
              <a:t>default</a:t>
            </a:r>
            <a:r>
              <a:rPr sz="3400" spc="-10" dirty="0">
                <a:latin typeface="Gill Sans MT"/>
                <a:cs typeface="Gill Sans MT"/>
              </a:rPr>
              <a:t> </a:t>
            </a:r>
            <a:r>
              <a:rPr sz="3400" dirty="0">
                <a:latin typeface="Gill Sans MT"/>
                <a:cs typeface="Gill Sans MT"/>
              </a:rPr>
              <a:t>constructor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4449" y="3141979"/>
            <a:ext cx="3359785" cy="2819400"/>
          </a:xfrm>
          <a:custGeom>
            <a:avLst/>
            <a:gdLst/>
            <a:ahLst/>
            <a:cxnLst/>
            <a:rect l="l" t="t" r="r" b="b"/>
            <a:pathLst>
              <a:path w="3359785" h="2819400">
                <a:moveTo>
                  <a:pt x="0" y="0"/>
                </a:moveTo>
                <a:lnTo>
                  <a:pt x="3359581" y="0"/>
                </a:lnTo>
                <a:lnTo>
                  <a:pt x="3359581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9700" y="2895600"/>
            <a:ext cx="2108200" cy="133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5900" y="2882900"/>
            <a:ext cx="1689100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6100" y="3403600"/>
            <a:ext cx="1651000" cy="134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00500" y="3403600"/>
            <a:ext cx="1371600" cy="142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79700" y="3924300"/>
            <a:ext cx="2349500" cy="142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2100" y="4025900"/>
            <a:ext cx="1092200" cy="1244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0700" y="4445000"/>
            <a:ext cx="1854200" cy="142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7000" y="4965700"/>
            <a:ext cx="1384300" cy="1422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98800" y="3213049"/>
            <a:ext cx="2083435" cy="261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0" marR="5080" indent="-406400">
              <a:lnSpc>
                <a:spcPct val="113900"/>
              </a:lnSpc>
              <a:tabLst>
                <a:tab pos="1333500" algn="l"/>
                <a:tab pos="1384300" algn="l"/>
                <a:tab pos="1841500" algn="l"/>
              </a:tabLst>
            </a:pP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class		</a:t>
            </a:r>
            <a:r>
              <a:rPr sz="3000" dirty="0">
                <a:latin typeface="Courier New"/>
                <a:cs typeface="Courier New"/>
              </a:rPr>
              <a:t>X	{  </a:t>
            </a: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int	</a:t>
            </a:r>
            <a:r>
              <a:rPr sz="3000" spc="-5" dirty="0">
                <a:latin typeface="Courier New"/>
                <a:cs typeface="Courier New"/>
              </a:rPr>
              <a:t>i;</a:t>
            </a:r>
            <a:endParaRPr sz="3000" dirty="0">
              <a:latin typeface="Courier New"/>
              <a:cs typeface="Courier New"/>
            </a:endParaRPr>
          </a:p>
          <a:p>
            <a:pPr marL="419100" marR="462280" indent="-406400">
              <a:lnSpc>
                <a:spcPct val="113900"/>
              </a:lnSpc>
            </a:pP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public</a:t>
            </a:r>
            <a:r>
              <a:rPr sz="3000" dirty="0">
                <a:latin typeface="Courier New"/>
                <a:cs typeface="Courier New"/>
              </a:rPr>
              <a:t>:  </a:t>
            </a:r>
            <a:r>
              <a:rPr sz="3000" spc="-5" dirty="0">
                <a:latin typeface="Courier New"/>
                <a:cs typeface="Courier New"/>
              </a:rPr>
              <a:t>X();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3000" spc="-5" dirty="0">
                <a:latin typeface="Courier New"/>
                <a:cs typeface="Courier New"/>
              </a:rPr>
              <a:t>};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15" name="object 32"/>
          <p:cNvSpPr txBox="1">
            <a:spLocks noGrp="1"/>
          </p:cNvSpPr>
          <p:nvPr>
            <p:ph type="title"/>
          </p:nvPr>
        </p:nvSpPr>
        <p:spPr>
          <a:xfrm>
            <a:off x="1625600" y="813137"/>
            <a:ext cx="1050290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07690" algn="l"/>
              </a:tabLst>
            </a:pPr>
            <a:r>
              <a:rPr lang="en-US" sz="6600" spc="-30" dirty="0" smtClean="0">
                <a:latin typeface="Gill Sans MT"/>
                <a:cs typeface="Gill Sans MT"/>
              </a:rPr>
              <a:t>How </a:t>
            </a:r>
            <a:r>
              <a:rPr lang="en-US" sz="6600" spc="-30" smtClean="0">
                <a:latin typeface="Gill Sans MT"/>
                <a:cs typeface="Gill Sans MT"/>
              </a:rPr>
              <a:t>a </a:t>
            </a:r>
            <a:r>
              <a:rPr lang="en-US" sz="6600" spc="-30" smtClean="0">
                <a:latin typeface="Gill Sans MT"/>
                <a:cs typeface="Gill Sans MT"/>
              </a:rPr>
              <a:t>constructor </a:t>
            </a:r>
            <a:r>
              <a:rPr lang="en-US" sz="6600" spc="-30" dirty="0" smtClean="0">
                <a:latin typeface="Gill Sans MT"/>
                <a:cs typeface="Gill Sans MT"/>
              </a:rPr>
              <a:t>does?</a:t>
            </a:r>
            <a:endParaRPr sz="66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33400"/>
            <a:ext cx="12712700" cy="1518364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673100">
              <a:lnSpc>
                <a:spcPct val="100000"/>
              </a:lnSpc>
            </a:pPr>
            <a:r>
              <a:rPr sz="8200" spc="-5" dirty="0">
                <a:latin typeface="Gill Sans MT"/>
                <a:cs typeface="Gill Sans MT"/>
              </a:rPr>
              <a:t>Function</a:t>
            </a:r>
            <a:r>
              <a:rPr sz="8200" spc="-55" dirty="0">
                <a:latin typeface="Gill Sans MT"/>
                <a:cs typeface="Gill Sans MT"/>
              </a:rPr>
              <a:t> </a:t>
            </a:r>
            <a:r>
              <a:rPr sz="8200" spc="-25" dirty="0">
                <a:latin typeface="Gill Sans MT"/>
                <a:cs typeface="Gill Sans MT"/>
              </a:rPr>
              <a:t>overloading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0" y="2686209"/>
            <a:ext cx="10974705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084830" algn="l"/>
                <a:tab pos="4074160" algn="l"/>
                <a:tab pos="8011795" algn="l"/>
              </a:tabLst>
            </a:pPr>
            <a:r>
              <a:rPr sz="3800" dirty="0">
                <a:latin typeface="Gill Sans MT"/>
                <a:cs typeface="Gill Sans MT"/>
              </a:rPr>
              <a:t>Same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funct</a:t>
            </a:r>
            <a:r>
              <a:rPr sz="3800" spc="-5" dirty="0" smtClean="0">
                <a:latin typeface="Gill Sans MT"/>
                <a:cs typeface="Gill Sans MT"/>
              </a:rPr>
              <a:t>i</a:t>
            </a:r>
            <a:r>
              <a:rPr sz="3800" dirty="0" smtClean="0">
                <a:latin typeface="Gill Sans MT"/>
                <a:cs typeface="Gill Sans MT"/>
              </a:rPr>
              <a:t>ons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wi</a:t>
            </a:r>
            <a:r>
              <a:rPr sz="3800" dirty="0" smtClean="0">
                <a:latin typeface="Gill Sans MT"/>
                <a:cs typeface="Gill Sans MT"/>
              </a:rPr>
              <a:t>th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d</a:t>
            </a:r>
            <a:r>
              <a:rPr sz="3800" spc="-5" dirty="0" smtClean="0">
                <a:latin typeface="Gill Sans MT"/>
                <a:cs typeface="Gill Sans MT"/>
              </a:rPr>
              <a:t>i</a:t>
            </a:r>
            <a:r>
              <a:rPr sz="3800" dirty="0" smtClean="0">
                <a:latin typeface="Gill Sans MT"/>
                <a:cs typeface="Gill Sans MT"/>
              </a:rPr>
              <a:t>f</a:t>
            </a:r>
            <a:r>
              <a:rPr sz="3800" spc="-40" dirty="0" smtClean="0">
                <a:latin typeface="Gill Sans MT"/>
                <a:cs typeface="Gill Sans MT"/>
              </a:rPr>
              <a:t>f</a:t>
            </a:r>
            <a:r>
              <a:rPr sz="3800" dirty="0" smtClean="0">
                <a:latin typeface="Gill Sans MT"/>
                <a:cs typeface="Gill Sans MT"/>
              </a:rPr>
              <a:t>e</a:t>
            </a:r>
            <a:r>
              <a:rPr sz="3800" spc="-80" dirty="0" smtClean="0">
                <a:latin typeface="Gill Sans MT"/>
                <a:cs typeface="Gill Sans MT"/>
              </a:rPr>
              <a:t>r</a:t>
            </a:r>
            <a:r>
              <a:rPr sz="3800" dirty="0" smtClean="0">
                <a:latin typeface="Gill Sans MT"/>
                <a:cs typeface="Gill Sans MT"/>
              </a:rPr>
              <a:t>ent</a:t>
            </a:r>
            <a:r>
              <a:rPr sz="3800" spc="-5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arguments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li</a:t>
            </a:r>
            <a:r>
              <a:rPr sz="3800" dirty="0" smtClean="0">
                <a:latin typeface="Gill Sans MT"/>
                <a:cs typeface="Gill Sans MT"/>
              </a:rPr>
              <a:t>st</a:t>
            </a:r>
            <a:r>
              <a:rPr sz="3800" dirty="0">
                <a:latin typeface="Gill Sans MT"/>
                <a:cs typeface="Gill Sans MT"/>
              </a:rPr>
              <a:t>.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35000" y="3352800"/>
            <a:ext cx="10591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print(char * str, int width); // #1</a:t>
            </a:r>
          </a:p>
          <a:p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print(double d, int width); // #2</a:t>
            </a:r>
          </a:p>
          <a:p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print(long l, int width); // #3</a:t>
            </a:r>
          </a:p>
          <a:p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print(int i, int width); // #4</a:t>
            </a:r>
          </a:p>
          <a:p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print(char *str); // #5</a:t>
            </a:r>
          </a:p>
          <a:p>
            <a:endParaRPr lang="en-US" altLang="zh-CN" sz="2800" dirty="0" smtClean="0"/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print("Pancakes", 15);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print("Syrup");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print(1999.0, 10);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print(1999, 12);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print(1999L, 15);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Example: leftover.cpp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762000"/>
            <a:ext cx="13449300" cy="1249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83710" algn="l"/>
                <a:tab pos="6069330" algn="l"/>
              </a:tabLst>
            </a:pPr>
            <a:r>
              <a:rPr sz="8200" spc="-25" dirty="0" smtClean="0">
                <a:latin typeface="Gill Sans MT"/>
                <a:cs typeface="Gill Sans MT"/>
              </a:rPr>
              <a:t>Overload</a:t>
            </a:r>
            <a:r>
              <a:rPr lang="en-US" sz="8200" spc="-25" dirty="0" smtClean="0">
                <a:latin typeface="Gill Sans MT"/>
                <a:cs typeface="Gill Sans MT"/>
              </a:rPr>
              <a:t> </a:t>
            </a:r>
            <a:r>
              <a:rPr sz="8200" dirty="0" smtClean="0">
                <a:latin typeface="Gill Sans MT"/>
                <a:cs typeface="Gill Sans MT"/>
              </a:rPr>
              <a:t>and</a:t>
            </a:r>
            <a:r>
              <a:rPr lang="en-US" sz="8200" dirty="0" smtClean="0">
                <a:latin typeface="Gill Sans MT"/>
                <a:cs typeface="Gill Sans MT"/>
              </a:rPr>
              <a:t> </a:t>
            </a:r>
            <a:r>
              <a:rPr sz="8200" spc="-5" dirty="0" smtClean="0">
                <a:latin typeface="Gill Sans MT"/>
                <a:cs typeface="Gill Sans MT"/>
              </a:rPr>
              <a:t>auto-cast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00" y="2814187"/>
            <a:ext cx="8267700" cy="5080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99"/>
              </a:lnSpc>
            </a:pPr>
            <a:r>
              <a:rPr sz="3800" spc="-5" dirty="0">
                <a:latin typeface="Courier New"/>
                <a:cs typeface="Courier New"/>
              </a:rPr>
              <a:t>void f(short </a:t>
            </a:r>
            <a:r>
              <a:rPr sz="3800" dirty="0">
                <a:latin typeface="Courier New"/>
                <a:cs typeface="Courier New"/>
              </a:rPr>
              <a:t>i);  </a:t>
            </a:r>
            <a:endParaRPr lang="en-US" sz="3800" dirty="0" smtClean="0">
              <a:latin typeface="Courier New"/>
              <a:cs typeface="Courier New"/>
            </a:endParaRPr>
          </a:p>
          <a:p>
            <a:pPr marL="12700" marR="5080">
              <a:lnSpc>
                <a:spcPct val="100899"/>
              </a:lnSpc>
            </a:pPr>
            <a:r>
              <a:rPr sz="3800" spc="-5" dirty="0" smtClean="0">
                <a:latin typeface="Courier New"/>
                <a:cs typeface="Courier New"/>
              </a:rPr>
              <a:t>void </a:t>
            </a:r>
            <a:r>
              <a:rPr sz="3800" spc="-5" dirty="0">
                <a:latin typeface="Courier New"/>
                <a:cs typeface="Courier New"/>
              </a:rPr>
              <a:t>f(double</a:t>
            </a:r>
            <a:r>
              <a:rPr sz="3800" spc="-85" dirty="0">
                <a:latin typeface="Courier New"/>
                <a:cs typeface="Courier New"/>
              </a:rPr>
              <a:t> </a:t>
            </a:r>
            <a:r>
              <a:rPr sz="3800" dirty="0">
                <a:latin typeface="Courier New"/>
                <a:cs typeface="Courier New"/>
              </a:rPr>
              <a:t>d);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12700" marR="2900680">
              <a:lnSpc>
                <a:spcPct val="100899"/>
              </a:lnSpc>
            </a:pPr>
            <a:r>
              <a:rPr sz="3800" dirty="0">
                <a:latin typeface="Courier New"/>
                <a:cs typeface="Courier New"/>
              </a:rPr>
              <a:t>f(‘a’);  f(2);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800" dirty="0">
                <a:latin typeface="Courier New"/>
                <a:cs typeface="Courier New"/>
              </a:rPr>
              <a:t>f(2L);</a:t>
            </a: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800" dirty="0">
                <a:latin typeface="Courier New"/>
                <a:cs typeface="Courier New"/>
              </a:rPr>
              <a:t>f(3.2);</a:t>
            </a:r>
          </a:p>
          <a:p>
            <a:pPr>
              <a:lnSpc>
                <a:spcPct val="100000"/>
              </a:lnSpc>
            </a:pPr>
            <a:endParaRPr sz="3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3800" spc="-5" dirty="0">
                <a:latin typeface="Gill Sans MT"/>
                <a:cs typeface="Gill Sans MT"/>
              </a:rPr>
              <a:t>Example:</a:t>
            </a:r>
            <a:r>
              <a:rPr sz="3800" spc="-400" dirty="0">
                <a:latin typeface="Gill Sans MT"/>
                <a:cs typeface="Gill Sans MT"/>
              </a:rPr>
              <a:t> </a:t>
            </a:r>
            <a:r>
              <a:rPr sz="3800" spc="-15" dirty="0">
                <a:latin typeface="Gill Sans MT"/>
                <a:cs typeface="Gill Sans MT"/>
              </a:rPr>
              <a:t>overload.cpp</a:t>
            </a:r>
            <a:endParaRPr sz="3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457200"/>
            <a:ext cx="14465300" cy="1518364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06500">
              <a:lnSpc>
                <a:spcPct val="100000"/>
              </a:lnSpc>
            </a:pPr>
            <a:r>
              <a:rPr sz="8200" spc="-5" dirty="0">
                <a:latin typeface="Gill Sans MT"/>
                <a:cs typeface="Gill Sans MT"/>
              </a:rPr>
              <a:t>Default</a:t>
            </a:r>
            <a:r>
              <a:rPr sz="8200" spc="-75" dirty="0">
                <a:latin typeface="Gill Sans MT"/>
                <a:cs typeface="Gill Sans MT"/>
              </a:rPr>
              <a:t> </a:t>
            </a:r>
            <a:r>
              <a:rPr sz="8200" dirty="0">
                <a:latin typeface="Gill Sans MT"/>
                <a:cs typeface="Gill Sans MT"/>
              </a:rPr>
              <a:t>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1398" y="3332645"/>
            <a:ext cx="318135" cy="100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900" y="6096000"/>
            <a:ext cx="1047750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03500" algn="l"/>
                <a:tab pos="5194935" algn="l"/>
              </a:tabLst>
            </a:pPr>
            <a:r>
              <a:rPr sz="3400" dirty="0">
                <a:latin typeface="Courier New"/>
                <a:cs typeface="Courier New"/>
              </a:rPr>
              <a:t>Stash(</a:t>
            </a:r>
            <a:r>
              <a:rPr sz="3400" dirty="0">
                <a:solidFill>
                  <a:srgbClr val="0433FF"/>
                </a:solidFill>
                <a:latin typeface="Courier New"/>
                <a:cs typeface="Courier New"/>
              </a:rPr>
              <a:t>int	</a:t>
            </a:r>
            <a:r>
              <a:rPr sz="3400" spc="-5" dirty="0">
                <a:latin typeface="Courier New"/>
                <a:cs typeface="Courier New"/>
              </a:rPr>
              <a:t>size,</a:t>
            </a:r>
            <a:r>
              <a:rPr sz="3400" dirty="0">
                <a:latin typeface="Courier New"/>
                <a:cs typeface="Courier New"/>
              </a:rPr>
              <a:t> </a:t>
            </a:r>
            <a:r>
              <a:rPr sz="3400" dirty="0">
                <a:solidFill>
                  <a:srgbClr val="0433FF"/>
                </a:solidFill>
                <a:latin typeface="Courier New"/>
                <a:cs typeface="Courier New"/>
              </a:rPr>
              <a:t>int	</a:t>
            </a:r>
            <a:r>
              <a:rPr sz="3400" spc="-5" dirty="0" err="1" smtClean="0">
                <a:latin typeface="Courier New"/>
                <a:cs typeface="Courier New"/>
              </a:rPr>
              <a:t>initQuantity</a:t>
            </a:r>
            <a:r>
              <a:rPr lang="en-US" sz="3400" spc="-5" dirty="0" smtClean="0">
                <a:latin typeface="Courier New"/>
                <a:cs typeface="Courier New"/>
              </a:rPr>
              <a:t> = 0);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2800" y="3429000"/>
            <a:ext cx="10363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A default argument is a value given in the declaration that the compiler automatically inserts if you don’t provide a value in the function call.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345" y="1676400"/>
            <a:ext cx="11014710" cy="1128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ts val="4400"/>
              </a:lnSpc>
              <a:buFont typeface="Arial" panose="020B0604020202020204" pitchFamily="34" charset="0"/>
              <a:buChar char="•"/>
              <a:tabLst>
                <a:tab pos="631825" algn="l"/>
                <a:tab pos="1957070" algn="l"/>
                <a:tab pos="2296795" algn="l"/>
                <a:tab pos="3012440" algn="l"/>
                <a:tab pos="5008880" algn="l"/>
                <a:tab pos="5684520" algn="l"/>
              </a:tabLst>
            </a:pPr>
            <a:r>
              <a:rPr sz="3800" spc="-285" dirty="0" smtClean="0">
                <a:latin typeface="Gill Sans MT"/>
                <a:cs typeface="Gill Sans MT"/>
              </a:rPr>
              <a:t>To</a:t>
            </a:r>
            <a:r>
              <a:rPr lang="en-US" sz="3800" spc="-285" dirty="0" smtClean="0">
                <a:latin typeface="Gill Sans MT"/>
                <a:cs typeface="Gill Sans MT"/>
              </a:rPr>
              <a:t> </a:t>
            </a:r>
            <a:r>
              <a:rPr sz="3800" spc="15" dirty="0" smtClean="0">
                <a:latin typeface="Gill Sans MT"/>
                <a:cs typeface="Gill Sans MT"/>
              </a:rPr>
              <a:t>define</a:t>
            </a:r>
            <a:r>
              <a:rPr lang="en-US" sz="3800" spc="15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a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function</a:t>
            </a:r>
            <a:r>
              <a:rPr lang="en-US" sz="3800" spc="15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with</a:t>
            </a:r>
            <a:r>
              <a:rPr lang="en-US" sz="3800" spc="-5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an </a:t>
            </a:r>
            <a:r>
              <a:rPr sz="3800" dirty="0">
                <a:latin typeface="Gill Sans MT"/>
                <a:cs typeface="Gill Sans MT"/>
              </a:rPr>
              <a:t>argument</a:t>
            </a:r>
            <a:r>
              <a:rPr sz="3800" spc="-5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list,</a:t>
            </a:r>
            <a:r>
              <a:rPr sz="3800" spc="-400" dirty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defaults</a:t>
            </a:r>
            <a:r>
              <a:rPr lang="en-US" sz="3800" spc="-5" dirty="0" smtClean="0">
                <a:latin typeface="Gill Sans MT"/>
                <a:cs typeface="Gill Sans MT"/>
              </a:rPr>
              <a:t> </a:t>
            </a:r>
            <a:r>
              <a:rPr sz="3800" spc="-10" dirty="0" smtClean="0">
                <a:latin typeface="Gill Sans MT"/>
                <a:cs typeface="Gill Sans MT"/>
              </a:rPr>
              <a:t>must</a:t>
            </a:r>
            <a:r>
              <a:rPr sz="3800" spc="-5" dirty="0" smtClean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be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spc="-10" dirty="0" smtClean="0">
                <a:latin typeface="Gill Sans MT"/>
                <a:cs typeface="Gill Sans MT"/>
              </a:rPr>
              <a:t>added</a:t>
            </a:r>
            <a:r>
              <a:rPr lang="en-US" sz="3800" spc="-10" dirty="0" smtClean="0">
                <a:latin typeface="Gill Sans MT"/>
                <a:cs typeface="Gill Sans MT"/>
              </a:rPr>
              <a:t> </a:t>
            </a:r>
            <a:r>
              <a:rPr sz="3800" spc="-25" dirty="0" smtClean="0">
                <a:latin typeface="Gill Sans MT"/>
                <a:cs typeface="Gill Sans MT"/>
              </a:rPr>
              <a:t>from</a:t>
            </a:r>
            <a:r>
              <a:rPr sz="3800" dirty="0" smtClean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right</a:t>
            </a:r>
            <a:r>
              <a:rPr sz="3800" dirty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to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left</a:t>
            </a:r>
            <a:r>
              <a:rPr sz="3800" spc="-5" dirty="0">
                <a:latin typeface="Gill Sans MT"/>
                <a:cs typeface="Gill Sans MT"/>
              </a:rPr>
              <a:t>.</a:t>
            </a:r>
            <a:endParaRPr sz="3800" dirty="0">
              <a:latin typeface="Gill Sans MT"/>
              <a:cs typeface="Gill Sans M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49400" y="3200400"/>
            <a:ext cx="84802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harpo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 n, int m = 4, int j = 5);</a:t>
            </a:r>
          </a:p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chico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 n, int m = 6, int j);//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illeagle</a:t>
            </a:r>
            <a:endParaRPr lang="en-US" altLang="zh-C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groucho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 k = 1, int m = 2, int n = 3);</a:t>
            </a:r>
          </a:p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beeps = 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harpo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beeps = 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harpo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(1,8);</a:t>
            </a:r>
          </a:p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beeps = 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harpo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(8,7,6);</a:t>
            </a:r>
          </a:p>
          <a:p>
            <a:endParaRPr lang="en-US" altLang="zh-CN" sz="24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Example: left.cpp</a:t>
            </a:r>
            <a:endParaRPr lang="zh-CN" alt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5700" y="4241800"/>
            <a:ext cx="5616575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85" dirty="0"/>
              <a:t>const</a:t>
            </a:r>
            <a:r>
              <a:rPr sz="8000" spc="-65" dirty="0"/>
              <a:t> </a:t>
            </a:r>
            <a:r>
              <a:rPr sz="8000" spc="145" dirty="0"/>
              <a:t>object</a:t>
            </a:r>
            <a:endParaRPr sz="8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5600" rIns="0" bIns="0" rtlCol="0">
            <a:spAutoFit/>
          </a:bodyPr>
          <a:lstStyle/>
          <a:p>
            <a:pPr marL="1257300">
              <a:lnSpc>
                <a:spcPct val="100000"/>
              </a:lnSpc>
            </a:pPr>
            <a:r>
              <a:rPr sz="8000" spc="-5" dirty="0"/>
              <a:t>Constant</a:t>
            </a:r>
            <a:r>
              <a:rPr sz="8000" spc="-55" dirty="0"/>
              <a:t> </a:t>
            </a:r>
            <a:r>
              <a:rPr sz="8000" spc="125" dirty="0"/>
              <a:t>objects</a:t>
            </a:r>
            <a:endParaRPr sz="8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5600" rIns="0" bIns="0" rtlCol="0">
            <a:spAutoFit/>
          </a:bodyPr>
          <a:lstStyle/>
          <a:p>
            <a:pPr marL="1257300">
              <a:lnSpc>
                <a:spcPct val="100000"/>
              </a:lnSpc>
            </a:pPr>
            <a:r>
              <a:rPr sz="8000" spc="-5" dirty="0"/>
              <a:t>Constant</a:t>
            </a:r>
            <a:r>
              <a:rPr sz="8000" spc="-55" dirty="0"/>
              <a:t> </a:t>
            </a:r>
            <a:r>
              <a:rPr sz="8000" spc="125" dirty="0"/>
              <a:t>objects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31875" y="2720467"/>
            <a:ext cx="13843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1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2660650"/>
            <a:ext cx="5062855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-30" dirty="0">
                <a:latin typeface="Arial"/>
                <a:cs typeface="Arial"/>
              </a:rPr>
              <a:t>What </a:t>
            </a:r>
            <a:r>
              <a:rPr sz="3350" spc="5" dirty="0">
                <a:latin typeface="Arial"/>
                <a:cs typeface="Arial"/>
              </a:rPr>
              <a:t>if </a:t>
            </a:r>
            <a:r>
              <a:rPr sz="3350" spc="15" dirty="0">
                <a:latin typeface="Arial"/>
                <a:cs typeface="Arial"/>
              </a:rPr>
              <a:t>an </a:t>
            </a:r>
            <a:r>
              <a:rPr sz="3350" spc="75" dirty="0">
                <a:latin typeface="Arial"/>
                <a:cs typeface="Arial"/>
              </a:rPr>
              <a:t>object </a:t>
            </a:r>
            <a:r>
              <a:rPr sz="3350" spc="10" dirty="0">
                <a:latin typeface="Arial"/>
                <a:cs typeface="Arial"/>
              </a:rPr>
              <a:t>is</a:t>
            </a:r>
            <a:r>
              <a:rPr sz="3350" spc="-110" dirty="0">
                <a:latin typeface="Arial"/>
                <a:cs typeface="Arial"/>
              </a:rPr>
              <a:t> </a:t>
            </a:r>
            <a:r>
              <a:rPr sz="3350" spc="15" dirty="0">
                <a:latin typeface="Arial"/>
                <a:cs typeface="Arial"/>
              </a:rPr>
              <a:t>const?</a:t>
            </a:r>
            <a:endParaRPr sz="33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5900" y="3860800"/>
            <a:ext cx="88265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spc="10" dirty="0" smtClean="0">
                <a:latin typeface="Courier New"/>
                <a:cs typeface="Courier New"/>
              </a:rPr>
              <a:t>c</a:t>
            </a:r>
            <a:r>
              <a:rPr sz="3000" spc="10" dirty="0" smtClean="0">
                <a:latin typeface="Courier New"/>
                <a:cs typeface="Courier New"/>
              </a:rPr>
              <a:t>onst</a:t>
            </a:r>
            <a:r>
              <a:rPr lang="en-US" sz="3000" spc="10" dirty="0" smtClean="0">
                <a:latin typeface="Courier New"/>
                <a:cs typeface="Courier New"/>
              </a:rPr>
              <a:t> Currency </a:t>
            </a:r>
            <a:r>
              <a:rPr lang="en-US" sz="3000" spc="10" dirty="0" err="1" smtClean="0">
                <a:latin typeface="Courier New"/>
                <a:cs typeface="Courier New"/>
              </a:rPr>
              <a:t>the_raise</a:t>
            </a:r>
            <a:r>
              <a:rPr lang="en-US" sz="3000" spc="10" dirty="0" smtClean="0">
                <a:latin typeface="Courier New"/>
                <a:cs typeface="Courier New"/>
              </a:rPr>
              <a:t>(42, 38);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875" y="5098669"/>
            <a:ext cx="13843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1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7800" y="5035550"/>
            <a:ext cx="7959090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-30" dirty="0">
                <a:latin typeface="Arial"/>
                <a:cs typeface="Arial"/>
              </a:rPr>
              <a:t>What </a:t>
            </a:r>
            <a:r>
              <a:rPr sz="3350" spc="45" dirty="0">
                <a:latin typeface="Arial"/>
                <a:cs typeface="Arial"/>
              </a:rPr>
              <a:t>members </a:t>
            </a:r>
            <a:r>
              <a:rPr sz="3350" spc="80" dirty="0">
                <a:latin typeface="Arial"/>
                <a:cs typeface="Arial"/>
              </a:rPr>
              <a:t>can </a:t>
            </a:r>
            <a:r>
              <a:rPr sz="3350" spc="75" dirty="0">
                <a:latin typeface="Arial"/>
                <a:cs typeface="Arial"/>
              </a:rPr>
              <a:t>access </a:t>
            </a:r>
            <a:r>
              <a:rPr sz="3350" spc="10" dirty="0">
                <a:latin typeface="Arial"/>
                <a:cs typeface="Arial"/>
              </a:rPr>
              <a:t>the</a:t>
            </a:r>
            <a:r>
              <a:rPr sz="3350" spc="-190" dirty="0">
                <a:latin typeface="Arial"/>
                <a:cs typeface="Arial"/>
              </a:rPr>
              <a:t> </a:t>
            </a:r>
            <a:r>
              <a:rPr sz="3350" dirty="0">
                <a:latin typeface="Arial"/>
                <a:cs typeface="Arial"/>
              </a:rPr>
              <a:t>internals?</a:t>
            </a:r>
            <a:endParaRPr sz="3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5600" rIns="0" bIns="0" rtlCol="0">
            <a:spAutoFit/>
          </a:bodyPr>
          <a:lstStyle/>
          <a:p>
            <a:pPr marL="1257300">
              <a:lnSpc>
                <a:spcPct val="100000"/>
              </a:lnSpc>
            </a:pPr>
            <a:r>
              <a:rPr sz="8000" spc="-5" dirty="0"/>
              <a:t>Constant</a:t>
            </a:r>
            <a:r>
              <a:rPr sz="8000" spc="-55" dirty="0"/>
              <a:t> </a:t>
            </a:r>
            <a:r>
              <a:rPr sz="8000" spc="125" dirty="0"/>
              <a:t>objects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31875" y="2720467"/>
            <a:ext cx="13843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1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2660650"/>
            <a:ext cx="5062855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-30" dirty="0">
                <a:latin typeface="Arial"/>
                <a:cs typeface="Arial"/>
              </a:rPr>
              <a:t>What </a:t>
            </a:r>
            <a:r>
              <a:rPr sz="3350" spc="5" dirty="0">
                <a:latin typeface="Arial"/>
                <a:cs typeface="Arial"/>
              </a:rPr>
              <a:t>if </a:t>
            </a:r>
            <a:r>
              <a:rPr sz="3350" spc="15" dirty="0">
                <a:latin typeface="Arial"/>
                <a:cs typeface="Arial"/>
              </a:rPr>
              <a:t>an </a:t>
            </a:r>
            <a:r>
              <a:rPr sz="3350" spc="75" dirty="0">
                <a:latin typeface="Arial"/>
                <a:cs typeface="Arial"/>
              </a:rPr>
              <a:t>object </a:t>
            </a:r>
            <a:r>
              <a:rPr sz="3350" spc="10" dirty="0">
                <a:latin typeface="Arial"/>
                <a:cs typeface="Arial"/>
              </a:rPr>
              <a:t>is</a:t>
            </a:r>
            <a:r>
              <a:rPr sz="3350" spc="-110" dirty="0">
                <a:latin typeface="Arial"/>
                <a:cs typeface="Arial"/>
              </a:rPr>
              <a:t> </a:t>
            </a:r>
            <a:r>
              <a:rPr sz="3350" spc="15" dirty="0">
                <a:latin typeface="Arial"/>
                <a:cs typeface="Arial"/>
              </a:rPr>
              <a:t>const?</a:t>
            </a:r>
            <a:endParaRPr sz="33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875" y="5098669"/>
            <a:ext cx="13843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1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7800" y="5035550"/>
            <a:ext cx="7959090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-30" dirty="0">
                <a:latin typeface="Arial"/>
                <a:cs typeface="Arial"/>
              </a:rPr>
              <a:t>What </a:t>
            </a:r>
            <a:r>
              <a:rPr sz="3350" spc="45" dirty="0">
                <a:latin typeface="Arial"/>
                <a:cs typeface="Arial"/>
              </a:rPr>
              <a:t>members </a:t>
            </a:r>
            <a:r>
              <a:rPr sz="3350" spc="80" dirty="0">
                <a:latin typeface="Arial"/>
                <a:cs typeface="Arial"/>
              </a:rPr>
              <a:t>can </a:t>
            </a:r>
            <a:r>
              <a:rPr sz="3350" spc="75" dirty="0">
                <a:latin typeface="Arial"/>
                <a:cs typeface="Arial"/>
              </a:rPr>
              <a:t>access </a:t>
            </a:r>
            <a:r>
              <a:rPr sz="3350" spc="10" dirty="0">
                <a:latin typeface="Arial"/>
                <a:cs typeface="Arial"/>
              </a:rPr>
              <a:t>the</a:t>
            </a:r>
            <a:r>
              <a:rPr sz="3350" spc="-190" dirty="0">
                <a:latin typeface="Arial"/>
                <a:cs typeface="Arial"/>
              </a:rPr>
              <a:t> </a:t>
            </a:r>
            <a:r>
              <a:rPr sz="3350" dirty="0">
                <a:latin typeface="Arial"/>
                <a:cs typeface="Arial"/>
              </a:rPr>
              <a:t>internals?</a:t>
            </a:r>
            <a:endParaRPr sz="3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1875" y="6354445"/>
            <a:ext cx="13843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1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7800" y="6292850"/>
            <a:ext cx="9105900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20" dirty="0">
                <a:latin typeface="Arial"/>
                <a:cs typeface="Arial"/>
              </a:rPr>
              <a:t>How </a:t>
            </a:r>
            <a:r>
              <a:rPr sz="3350" spc="80" dirty="0">
                <a:latin typeface="Arial"/>
                <a:cs typeface="Arial"/>
              </a:rPr>
              <a:t>can </a:t>
            </a:r>
            <a:r>
              <a:rPr sz="3350" spc="10" dirty="0">
                <a:latin typeface="Arial"/>
                <a:cs typeface="Arial"/>
              </a:rPr>
              <a:t>the </a:t>
            </a:r>
            <a:r>
              <a:rPr sz="3350" spc="75" dirty="0">
                <a:latin typeface="Arial"/>
                <a:cs typeface="Arial"/>
              </a:rPr>
              <a:t>object </a:t>
            </a:r>
            <a:r>
              <a:rPr sz="3350" spc="110" dirty="0">
                <a:latin typeface="Arial"/>
                <a:cs typeface="Arial"/>
              </a:rPr>
              <a:t>be </a:t>
            </a:r>
            <a:r>
              <a:rPr sz="3350" spc="65" dirty="0">
                <a:latin typeface="Arial"/>
                <a:cs typeface="Arial"/>
              </a:rPr>
              <a:t>protected </a:t>
            </a:r>
            <a:r>
              <a:rPr sz="3350" spc="-5" dirty="0">
                <a:latin typeface="Arial"/>
                <a:cs typeface="Arial"/>
              </a:rPr>
              <a:t>from</a:t>
            </a:r>
            <a:r>
              <a:rPr sz="3350" spc="-315" dirty="0">
                <a:latin typeface="Arial"/>
                <a:cs typeface="Arial"/>
              </a:rPr>
              <a:t> </a:t>
            </a:r>
            <a:r>
              <a:rPr sz="3350" spc="40" dirty="0">
                <a:latin typeface="Arial"/>
                <a:cs typeface="Arial"/>
              </a:rPr>
              <a:t>change?</a:t>
            </a:r>
            <a:endParaRPr sz="3350">
              <a:latin typeface="Arial"/>
              <a:cs typeface="Arial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1485900" y="3860800"/>
            <a:ext cx="88265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spc="10" dirty="0" smtClean="0">
                <a:latin typeface="Courier New"/>
                <a:cs typeface="Courier New"/>
              </a:rPr>
              <a:t>c</a:t>
            </a:r>
            <a:r>
              <a:rPr sz="3000" spc="10" dirty="0" smtClean="0">
                <a:latin typeface="Courier New"/>
                <a:cs typeface="Courier New"/>
              </a:rPr>
              <a:t>onst</a:t>
            </a:r>
            <a:r>
              <a:rPr lang="en-US" sz="3000" spc="10" dirty="0" smtClean="0">
                <a:latin typeface="Courier New"/>
                <a:cs typeface="Courier New"/>
              </a:rPr>
              <a:t> Currency </a:t>
            </a:r>
            <a:r>
              <a:rPr lang="en-US" sz="3000" spc="10" dirty="0" err="1" smtClean="0">
                <a:latin typeface="Courier New"/>
                <a:cs typeface="Courier New"/>
              </a:rPr>
              <a:t>the_raise</a:t>
            </a:r>
            <a:r>
              <a:rPr lang="en-US" sz="3000" spc="10" dirty="0" smtClean="0">
                <a:latin typeface="Courier New"/>
                <a:cs typeface="Courier New"/>
              </a:rPr>
              <a:t>(42, 38);</a:t>
            </a:r>
            <a:endParaRPr sz="3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5600" rIns="0" bIns="0" rtlCol="0">
            <a:spAutoFit/>
          </a:bodyPr>
          <a:lstStyle/>
          <a:p>
            <a:pPr marL="1257300">
              <a:lnSpc>
                <a:spcPct val="100000"/>
              </a:lnSpc>
            </a:pPr>
            <a:r>
              <a:rPr sz="8000" spc="-5" dirty="0"/>
              <a:t>Constant</a:t>
            </a:r>
            <a:r>
              <a:rPr sz="8000" spc="-55" dirty="0"/>
              <a:t> </a:t>
            </a:r>
            <a:r>
              <a:rPr sz="8000" spc="125" dirty="0"/>
              <a:t>objects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31875" y="2720467"/>
            <a:ext cx="13843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1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2660650"/>
            <a:ext cx="5062855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-30" dirty="0">
                <a:latin typeface="Arial"/>
                <a:cs typeface="Arial"/>
              </a:rPr>
              <a:t>What </a:t>
            </a:r>
            <a:r>
              <a:rPr sz="3350" spc="5" dirty="0">
                <a:latin typeface="Arial"/>
                <a:cs typeface="Arial"/>
              </a:rPr>
              <a:t>if </a:t>
            </a:r>
            <a:r>
              <a:rPr sz="3350" spc="15" dirty="0">
                <a:latin typeface="Arial"/>
                <a:cs typeface="Arial"/>
              </a:rPr>
              <a:t>an </a:t>
            </a:r>
            <a:r>
              <a:rPr sz="3350" spc="75" dirty="0">
                <a:latin typeface="Arial"/>
                <a:cs typeface="Arial"/>
              </a:rPr>
              <a:t>object </a:t>
            </a:r>
            <a:r>
              <a:rPr sz="3350" spc="10" dirty="0">
                <a:latin typeface="Arial"/>
                <a:cs typeface="Arial"/>
              </a:rPr>
              <a:t>is</a:t>
            </a:r>
            <a:r>
              <a:rPr sz="3350" spc="-110" dirty="0">
                <a:latin typeface="Arial"/>
                <a:cs typeface="Arial"/>
              </a:rPr>
              <a:t> </a:t>
            </a:r>
            <a:r>
              <a:rPr sz="3350" spc="15" dirty="0">
                <a:latin typeface="Arial"/>
                <a:cs typeface="Arial"/>
              </a:rPr>
              <a:t>const?</a:t>
            </a:r>
            <a:endParaRPr sz="33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5900" y="3860800"/>
            <a:ext cx="1178560" cy="495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Courier New"/>
                <a:cs typeface="Courier New"/>
              </a:rPr>
              <a:t>const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9617" y="3860800"/>
            <a:ext cx="1870075" cy="495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Courier New"/>
                <a:cs typeface="Courier New"/>
              </a:rPr>
              <a:t>Currency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5194" y="3860800"/>
            <a:ext cx="3023235" cy="495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Courier New"/>
                <a:cs typeface="Courier New"/>
              </a:rPr>
              <a:t>the_raise(42,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73869" y="3860800"/>
            <a:ext cx="948055" cy="495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latin typeface="Courier New"/>
                <a:cs typeface="Courier New"/>
              </a:rPr>
              <a:t>38);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875" y="5098669"/>
            <a:ext cx="13843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1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7800" y="5035550"/>
            <a:ext cx="7959090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-30" dirty="0">
                <a:latin typeface="Arial"/>
                <a:cs typeface="Arial"/>
              </a:rPr>
              <a:t>What </a:t>
            </a:r>
            <a:r>
              <a:rPr sz="3350" spc="45" dirty="0">
                <a:latin typeface="Arial"/>
                <a:cs typeface="Arial"/>
              </a:rPr>
              <a:t>members </a:t>
            </a:r>
            <a:r>
              <a:rPr sz="3350" spc="80" dirty="0">
                <a:latin typeface="Arial"/>
                <a:cs typeface="Arial"/>
              </a:rPr>
              <a:t>can </a:t>
            </a:r>
            <a:r>
              <a:rPr sz="3350" spc="75" dirty="0">
                <a:latin typeface="Arial"/>
                <a:cs typeface="Arial"/>
              </a:rPr>
              <a:t>access </a:t>
            </a:r>
            <a:r>
              <a:rPr sz="3350" spc="10" dirty="0">
                <a:latin typeface="Arial"/>
                <a:cs typeface="Arial"/>
              </a:rPr>
              <a:t>the</a:t>
            </a:r>
            <a:r>
              <a:rPr sz="3350" spc="-190" dirty="0">
                <a:latin typeface="Arial"/>
                <a:cs typeface="Arial"/>
              </a:rPr>
              <a:t> </a:t>
            </a:r>
            <a:r>
              <a:rPr sz="3350" dirty="0">
                <a:latin typeface="Arial"/>
                <a:cs typeface="Arial"/>
              </a:rPr>
              <a:t>internals?</a:t>
            </a:r>
            <a:endParaRPr sz="3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1875" y="6354445"/>
            <a:ext cx="13843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1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7800" y="6292850"/>
            <a:ext cx="9105900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20" dirty="0">
                <a:latin typeface="Arial"/>
                <a:cs typeface="Arial"/>
              </a:rPr>
              <a:t>How </a:t>
            </a:r>
            <a:r>
              <a:rPr sz="3350" spc="80" dirty="0">
                <a:latin typeface="Arial"/>
                <a:cs typeface="Arial"/>
              </a:rPr>
              <a:t>can </a:t>
            </a:r>
            <a:r>
              <a:rPr sz="3350" spc="10" dirty="0">
                <a:latin typeface="Arial"/>
                <a:cs typeface="Arial"/>
              </a:rPr>
              <a:t>the </a:t>
            </a:r>
            <a:r>
              <a:rPr sz="3350" spc="75" dirty="0">
                <a:latin typeface="Arial"/>
                <a:cs typeface="Arial"/>
              </a:rPr>
              <a:t>object </a:t>
            </a:r>
            <a:r>
              <a:rPr sz="3350" spc="110" dirty="0">
                <a:latin typeface="Arial"/>
                <a:cs typeface="Arial"/>
              </a:rPr>
              <a:t>be </a:t>
            </a:r>
            <a:r>
              <a:rPr sz="3350" spc="65" dirty="0">
                <a:latin typeface="Arial"/>
                <a:cs typeface="Arial"/>
              </a:rPr>
              <a:t>protected </a:t>
            </a:r>
            <a:r>
              <a:rPr sz="3350" spc="-5" dirty="0">
                <a:latin typeface="Arial"/>
                <a:cs typeface="Arial"/>
              </a:rPr>
              <a:t>from</a:t>
            </a:r>
            <a:r>
              <a:rPr sz="3350" spc="-315" dirty="0">
                <a:latin typeface="Arial"/>
                <a:cs typeface="Arial"/>
              </a:rPr>
              <a:t> </a:t>
            </a:r>
            <a:r>
              <a:rPr sz="3350" spc="40" dirty="0">
                <a:latin typeface="Arial"/>
                <a:cs typeface="Arial"/>
              </a:rPr>
              <a:t>change?</a:t>
            </a:r>
            <a:endParaRPr sz="3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875" y="7610220"/>
            <a:ext cx="13843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1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47800" y="7550150"/>
            <a:ext cx="7990840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-10" dirty="0">
                <a:latin typeface="Arial"/>
                <a:cs typeface="Arial"/>
              </a:rPr>
              <a:t>Solution: </a:t>
            </a:r>
            <a:r>
              <a:rPr sz="3350" spc="55" dirty="0">
                <a:latin typeface="Arial"/>
                <a:cs typeface="Arial"/>
              </a:rPr>
              <a:t>declare </a:t>
            </a:r>
            <a:r>
              <a:rPr sz="3350" spc="50" dirty="0">
                <a:latin typeface="Arial"/>
                <a:cs typeface="Arial"/>
              </a:rPr>
              <a:t>member </a:t>
            </a:r>
            <a:r>
              <a:rPr sz="3350" spc="35" dirty="0">
                <a:latin typeface="Arial"/>
                <a:cs typeface="Arial"/>
              </a:rPr>
              <a:t>functions</a:t>
            </a:r>
            <a:r>
              <a:rPr sz="3350" spc="-110" dirty="0">
                <a:latin typeface="Arial"/>
                <a:cs typeface="Arial"/>
              </a:rPr>
              <a:t> </a:t>
            </a:r>
            <a:r>
              <a:rPr sz="3350" spc="50" dirty="0">
                <a:latin typeface="Arial"/>
                <a:cs typeface="Arial"/>
              </a:rPr>
              <a:t>const</a:t>
            </a:r>
            <a:endParaRPr sz="33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9075" y="8439663"/>
            <a:ext cx="186055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10" dirty="0">
                <a:latin typeface="Arial"/>
                <a:cs typeface="Arial"/>
              </a:rPr>
              <a:t>–</a:t>
            </a:r>
            <a:endParaRPr sz="22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54200" y="8369300"/>
            <a:ext cx="8783320" cy="466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20490" algn="l"/>
              </a:tabLst>
            </a:pPr>
            <a:r>
              <a:rPr sz="3000" spc="10" dirty="0">
                <a:latin typeface="Arial"/>
                <a:cs typeface="Arial"/>
              </a:rPr>
              <a:t>Programmer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10" dirty="0">
                <a:latin typeface="Arial"/>
                <a:cs typeface="Arial"/>
              </a:rPr>
              <a:t>declares	</a:t>
            </a:r>
            <a:r>
              <a:rPr sz="3000" spc="15" dirty="0">
                <a:latin typeface="Arial"/>
                <a:cs typeface="Arial"/>
              </a:rPr>
              <a:t>member </a:t>
            </a:r>
            <a:r>
              <a:rPr sz="3000" spc="10" dirty="0">
                <a:latin typeface="Arial"/>
                <a:cs typeface="Arial"/>
              </a:rPr>
              <a:t>functions to be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10" dirty="0">
                <a:latin typeface="Arial"/>
                <a:cs typeface="Arial"/>
              </a:rPr>
              <a:t>safe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895350"/>
            <a:ext cx="10926445" cy="123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800" spc="-10" dirty="0"/>
              <a:t>Const </a:t>
            </a:r>
            <a:r>
              <a:rPr sz="7800" spc="60" dirty="0"/>
              <a:t>member</a:t>
            </a:r>
            <a:r>
              <a:rPr sz="7800" spc="10" dirty="0"/>
              <a:t> </a:t>
            </a:r>
            <a:r>
              <a:rPr sz="7800" spc="40" dirty="0"/>
              <a:t>functions</a:t>
            </a:r>
            <a:endParaRPr sz="7800" dirty="0"/>
          </a:p>
        </p:txBody>
      </p:sp>
      <p:sp>
        <p:nvSpPr>
          <p:cNvPr id="3" name="object 3"/>
          <p:cNvSpPr txBox="1"/>
          <p:nvPr/>
        </p:nvSpPr>
        <p:spPr>
          <a:xfrm>
            <a:off x="1031875" y="2703372"/>
            <a:ext cx="965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2667000"/>
            <a:ext cx="82931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Cannot </a:t>
            </a:r>
            <a:r>
              <a:rPr sz="2800" spc="30" dirty="0">
                <a:latin typeface="Arial"/>
                <a:cs typeface="Arial"/>
              </a:rPr>
              <a:t>modify </a:t>
            </a:r>
            <a:r>
              <a:rPr sz="2800" spc="5" dirty="0">
                <a:latin typeface="Arial"/>
                <a:cs typeface="Arial"/>
              </a:rPr>
              <a:t>their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objects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25600" y="3251775"/>
            <a:ext cx="992451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  <a:r>
              <a:rPr lang="en-US" altLang="zh-CN" sz="2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sz="2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set_day</a:t>
            </a:r>
            <a:r>
              <a:rPr lang="en-US" altLang="zh-CN" sz="2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6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altLang="zh-CN" sz="2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zh-CN" sz="26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//...error check d here...</a:t>
            </a:r>
          </a:p>
          <a:p>
            <a:r>
              <a:rPr lang="en-US" altLang="zh-CN" sz="2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day </a:t>
            </a:r>
            <a:r>
              <a:rPr lang="en-US" altLang="zh-CN" sz="2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2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altLang="zh-CN" sz="2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ok, non-const so can modify</a:t>
            </a:r>
          </a:p>
          <a:p>
            <a:r>
              <a:rPr lang="en-US" altLang="zh-CN" sz="2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sz="26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6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  <a:r>
              <a:rPr lang="en-US" altLang="zh-CN" sz="2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sz="2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get_day</a:t>
            </a:r>
            <a:r>
              <a:rPr lang="en-US" altLang="zh-CN" sz="2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sz="2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6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2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600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6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en-US" altLang="zh-CN" sz="2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-US" altLang="zh-CN" sz="26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//ERROR modifies data member</a:t>
            </a:r>
          </a:p>
          <a:p>
            <a:r>
              <a:rPr lang="en-US" altLang="zh-CN" sz="26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6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set_day</a:t>
            </a:r>
            <a:r>
              <a:rPr lang="en-US" altLang="zh-CN" sz="2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6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zh-CN" sz="2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26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 ERROR calls non-const member</a:t>
            </a:r>
          </a:p>
          <a:p>
            <a:r>
              <a:rPr lang="en-US" altLang="zh-CN" sz="2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day</a:t>
            </a:r>
            <a:r>
              <a:rPr lang="en-US" altLang="zh-CN" sz="2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r>
              <a:rPr lang="en-US" altLang="zh-CN" sz="2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4449" y="3141979"/>
            <a:ext cx="3359785" cy="2819400"/>
          </a:xfrm>
          <a:custGeom>
            <a:avLst/>
            <a:gdLst/>
            <a:ahLst/>
            <a:cxnLst/>
            <a:rect l="l" t="t" r="r" b="b"/>
            <a:pathLst>
              <a:path w="3359785" h="2819400">
                <a:moveTo>
                  <a:pt x="0" y="0"/>
                </a:moveTo>
                <a:lnTo>
                  <a:pt x="3359581" y="0"/>
                </a:lnTo>
                <a:lnTo>
                  <a:pt x="3359581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9700" y="2895600"/>
            <a:ext cx="2108200" cy="133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5900" y="2882900"/>
            <a:ext cx="1689100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6100" y="3403600"/>
            <a:ext cx="1651000" cy="134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00500" y="3403600"/>
            <a:ext cx="1371600" cy="142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79700" y="3924300"/>
            <a:ext cx="2349500" cy="142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2100" y="4025900"/>
            <a:ext cx="1092200" cy="1244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0700" y="4445000"/>
            <a:ext cx="1854200" cy="142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7000" y="4965700"/>
            <a:ext cx="1384300" cy="1422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98800" y="3213049"/>
            <a:ext cx="2083435" cy="261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0" marR="5080" indent="-406400">
              <a:lnSpc>
                <a:spcPct val="113900"/>
              </a:lnSpc>
              <a:tabLst>
                <a:tab pos="1333500" algn="l"/>
                <a:tab pos="1384300" algn="l"/>
                <a:tab pos="1841500" algn="l"/>
              </a:tabLst>
            </a:pP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class		</a:t>
            </a:r>
            <a:r>
              <a:rPr sz="3000" dirty="0">
                <a:latin typeface="Courier New"/>
                <a:cs typeface="Courier New"/>
              </a:rPr>
              <a:t>X	{  </a:t>
            </a: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int	</a:t>
            </a:r>
            <a:r>
              <a:rPr sz="3000" spc="-5" dirty="0">
                <a:latin typeface="Courier New"/>
                <a:cs typeface="Courier New"/>
              </a:rPr>
              <a:t>i;</a:t>
            </a:r>
            <a:endParaRPr sz="3000" dirty="0">
              <a:latin typeface="Courier New"/>
              <a:cs typeface="Courier New"/>
            </a:endParaRPr>
          </a:p>
          <a:p>
            <a:pPr marL="419100" marR="462280" indent="-406400">
              <a:lnSpc>
                <a:spcPct val="113900"/>
              </a:lnSpc>
            </a:pP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public</a:t>
            </a:r>
            <a:r>
              <a:rPr sz="3000" dirty="0">
                <a:latin typeface="Courier New"/>
                <a:cs typeface="Courier New"/>
              </a:rPr>
              <a:t>:  </a:t>
            </a:r>
            <a:r>
              <a:rPr sz="3000" spc="-5" dirty="0">
                <a:latin typeface="Courier New"/>
                <a:cs typeface="Courier New"/>
              </a:rPr>
              <a:t>X();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3000" spc="-5" dirty="0">
                <a:latin typeface="Courier New"/>
                <a:cs typeface="Courier New"/>
              </a:rPr>
              <a:t>};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54661" y="3594823"/>
            <a:ext cx="4131729" cy="2057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94031" y="4234179"/>
            <a:ext cx="2709545" cy="635000"/>
          </a:xfrm>
          <a:custGeom>
            <a:avLst/>
            <a:gdLst/>
            <a:ahLst/>
            <a:cxnLst/>
            <a:rect l="l" t="t" r="r" b="b"/>
            <a:pathLst>
              <a:path w="2709545" h="635000">
                <a:moveTo>
                  <a:pt x="0" y="0"/>
                </a:moveTo>
                <a:lnTo>
                  <a:pt x="2709329" y="0"/>
                </a:lnTo>
                <a:lnTo>
                  <a:pt x="2709329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94500" y="4318000"/>
            <a:ext cx="1915795" cy="45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ahoma"/>
                <a:cs typeface="Tahoma"/>
              </a:rPr>
              <a:t>constructor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21259" y="4551679"/>
            <a:ext cx="1772920" cy="439420"/>
          </a:xfrm>
          <a:custGeom>
            <a:avLst/>
            <a:gdLst/>
            <a:ahLst/>
            <a:cxnLst/>
            <a:rect l="l" t="t" r="r" b="b"/>
            <a:pathLst>
              <a:path w="1772920" h="439420">
                <a:moveTo>
                  <a:pt x="1772758" y="0"/>
                </a:moveTo>
                <a:lnTo>
                  <a:pt x="24677" y="432859"/>
                </a:lnTo>
                <a:lnTo>
                  <a:pt x="0" y="438972"/>
                </a:lnTo>
              </a:path>
            </a:pathLst>
          </a:custGeom>
          <a:ln w="50800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7489" y="4910328"/>
            <a:ext cx="167005" cy="148590"/>
          </a:xfrm>
          <a:custGeom>
            <a:avLst/>
            <a:gdLst/>
            <a:ahLst/>
            <a:cxnLst/>
            <a:rect l="l" t="t" r="r" b="b"/>
            <a:pathLst>
              <a:path w="167004" h="148589">
                <a:moveTo>
                  <a:pt x="130060" y="0"/>
                </a:moveTo>
                <a:lnTo>
                  <a:pt x="0" y="110972"/>
                </a:lnTo>
                <a:lnTo>
                  <a:pt x="166801" y="148437"/>
                </a:lnTo>
                <a:lnTo>
                  <a:pt x="130060" y="0"/>
                </a:lnTo>
                <a:close/>
              </a:path>
            </a:pathLst>
          </a:custGeom>
          <a:solidFill>
            <a:srgbClr val="4349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32"/>
          <p:cNvSpPr txBox="1">
            <a:spLocks noGrp="1"/>
          </p:cNvSpPr>
          <p:nvPr>
            <p:ph type="title"/>
          </p:nvPr>
        </p:nvSpPr>
        <p:spPr>
          <a:xfrm>
            <a:off x="1625600" y="813137"/>
            <a:ext cx="1050290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07690" algn="l"/>
              </a:tabLst>
            </a:pPr>
            <a:r>
              <a:rPr lang="en-US" sz="6600" spc="-30" dirty="0" smtClean="0">
                <a:latin typeface="Gill Sans MT"/>
                <a:cs typeface="Gill Sans MT"/>
              </a:rPr>
              <a:t>How a </a:t>
            </a:r>
            <a:r>
              <a:rPr lang="en-US" sz="6600" spc="-30" dirty="0" smtClean="0">
                <a:latin typeface="Gill Sans MT"/>
                <a:cs typeface="Gill Sans MT"/>
              </a:rPr>
              <a:t>constructor </a:t>
            </a:r>
            <a:r>
              <a:rPr lang="en-US" sz="6600" spc="-30" dirty="0" smtClean="0">
                <a:latin typeface="Gill Sans MT"/>
                <a:cs typeface="Gill Sans MT"/>
              </a:rPr>
              <a:t>does?</a:t>
            </a:r>
            <a:endParaRPr sz="66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1600" marR="5080" indent="-3276600">
              <a:lnSpc>
                <a:spcPts val="8000"/>
              </a:lnSpc>
            </a:pPr>
            <a:r>
              <a:rPr sz="6700" spc="10" dirty="0"/>
              <a:t>Const </a:t>
            </a:r>
            <a:r>
              <a:rPr sz="6700" spc="70" dirty="0"/>
              <a:t>member</a:t>
            </a:r>
            <a:r>
              <a:rPr sz="6700" spc="-80" dirty="0"/>
              <a:t> </a:t>
            </a:r>
            <a:r>
              <a:rPr sz="6700" spc="55" dirty="0"/>
              <a:t>function  </a:t>
            </a:r>
            <a:r>
              <a:rPr sz="6700" spc="80" dirty="0"/>
              <a:t>usage</a:t>
            </a:r>
            <a:endParaRPr sz="67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30135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017520"/>
            <a:ext cx="10105390" cy="96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600" spc="-5" dirty="0">
                <a:latin typeface="Arial"/>
                <a:cs typeface="Arial"/>
              </a:rPr>
              <a:t>Repeat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40" dirty="0">
                <a:latin typeface="Arial"/>
                <a:cs typeface="Arial"/>
              </a:rPr>
              <a:t>const </a:t>
            </a:r>
            <a:r>
              <a:rPr sz="3600" spc="15" dirty="0">
                <a:latin typeface="Arial"/>
                <a:cs typeface="Arial"/>
              </a:rPr>
              <a:t>keyword </a:t>
            </a:r>
            <a:r>
              <a:rPr sz="3600" spc="-5" dirty="0">
                <a:latin typeface="Arial"/>
                <a:cs typeface="Arial"/>
              </a:rPr>
              <a:t>in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15" dirty="0">
                <a:latin typeface="Arial"/>
                <a:cs typeface="Arial"/>
              </a:rPr>
              <a:t>definition </a:t>
            </a:r>
            <a:r>
              <a:rPr sz="3600" spc="-5" dirty="0">
                <a:latin typeface="Arial"/>
                <a:cs typeface="Arial"/>
              </a:rPr>
              <a:t>as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well  as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75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declaration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6534022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406900"/>
            <a:ext cx="10189845" cy="312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int get_day ()</a:t>
            </a:r>
            <a:r>
              <a:rPr sz="3600" spc="-7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const;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tabLst>
                <a:tab pos="6099175" algn="l"/>
              </a:tabLst>
            </a:pPr>
            <a:r>
              <a:rPr sz="3600" spc="-5" dirty="0">
                <a:latin typeface="Courier New"/>
                <a:cs typeface="Courier New"/>
              </a:rPr>
              <a:t>int get_day()</a:t>
            </a:r>
            <a:r>
              <a:rPr sz="3600" spc="10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const</a:t>
            </a:r>
            <a:r>
              <a:rPr sz="3600" dirty="0">
                <a:latin typeface="Courier New"/>
                <a:cs typeface="Courier New"/>
              </a:rPr>
              <a:t> {	</a:t>
            </a:r>
            <a:r>
              <a:rPr sz="3600" spc="-5" dirty="0">
                <a:latin typeface="Courier New"/>
                <a:cs typeface="Courier New"/>
              </a:rPr>
              <a:t>return day</a:t>
            </a:r>
            <a:r>
              <a:rPr sz="3600" spc="-8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};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12700" marR="5080">
              <a:lnSpc>
                <a:spcPts val="3900"/>
              </a:lnSpc>
            </a:pPr>
            <a:r>
              <a:rPr sz="3600" dirty="0">
                <a:latin typeface="Arial"/>
                <a:cs typeface="Arial"/>
              </a:rPr>
              <a:t>Function </a:t>
            </a:r>
            <a:r>
              <a:rPr sz="3600" spc="25" dirty="0">
                <a:latin typeface="Arial"/>
                <a:cs typeface="Arial"/>
              </a:rPr>
              <a:t>members </a:t>
            </a:r>
            <a:r>
              <a:rPr sz="3600" dirty="0">
                <a:latin typeface="Arial"/>
                <a:cs typeface="Arial"/>
              </a:rPr>
              <a:t>that </a:t>
            </a:r>
            <a:r>
              <a:rPr sz="3600" spc="95" dirty="0">
                <a:latin typeface="Arial"/>
                <a:cs typeface="Arial"/>
              </a:rPr>
              <a:t>do </a:t>
            </a:r>
            <a:r>
              <a:rPr sz="3600" dirty="0">
                <a:latin typeface="Arial"/>
                <a:cs typeface="Arial"/>
              </a:rPr>
              <a:t>not </a:t>
            </a:r>
            <a:r>
              <a:rPr sz="3600" spc="30" dirty="0">
                <a:latin typeface="Arial"/>
                <a:cs typeface="Arial"/>
              </a:rPr>
              <a:t>modify </a:t>
            </a:r>
            <a:r>
              <a:rPr sz="3600" spc="45" dirty="0">
                <a:latin typeface="Arial"/>
                <a:cs typeface="Arial"/>
              </a:rPr>
              <a:t>data</a:t>
            </a:r>
            <a:r>
              <a:rPr sz="3600" spc="-175" dirty="0">
                <a:latin typeface="Arial"/>
                <a:cs typeface="Arial"/>
              </a:rPr>
              <a:t> </a:t>
            </a:r>
            <a:r>
              <a:rPr sz="3600" spc="30" dirty="0">
                <a:latin typeface="Arial"/>
                <a:cs typeface="Arial"/>
              </a:rPr>
              <a:t>should  </a:t>
            </a:r>
            <a:r>
              <a:rPr sz="3600" spc="95" dirty="0">
                <a:latin typeface="Arial"/>
                <a:cs typeface="Arial"/>
              </a:rPr>
              <a:t>be </a:t>
            </a:r>
            <a:r>
              <a:rPr sz="3600" spc="65" dirty="0">
                <a:latin typeface="Arial"/>
                <a:cs typeface="Arial"/>
              </a:rPr>
              <a:t>declared</a:t>
            </a:r>
            <a:r>
              <a:rPr sz="3600" spc="-180" dirty="0">
                <a:latin typeface="Arial"/>
                <a:cs typeface="Arial"/>
              </a:rPr>
              <a:t> </a:t>
            </a:r>
            <a:r>
              <a:rPr sz="3600" spc="40" dirty="0">
                <a:latin typeface="Arial"/>
                <a:cs typeface="Arial"/>
              </a:rPr>
              <a:t>const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805040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7975600"/>
            <a:ext cx="1025842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40" dirty="0">
                <a:latin typeface="Arial"/>
                <a:cs typeface="Arial"/>
              </a:rPr>
              <a:t>const </a:t>
            </a:r>
            <a:r>
              <a:rPr sz="3600" spc="30" dirty="0">
                <a:latin typeface="Arial"/>
                <a:cs typeface="Arial"/>
              </a:rPr>
              <a:t>member </a:t>
            </a:r>
            <a:r>
              <a:rPr sz="3600" spc="20" dirty="0">
                <a:latin typeface="Arial"/>
                <a:cs typeface="Arial"/>
              </a:rPr>
              <a:t>functions </a:t>
            </a:r>
            <a:r>
              <a:rPr sz="3600" spc="-25" dirty="0">
                <a:latin typeface="Arial"/>
                <a:cs typeface="Arial"/>
              </a:rPr>
              <a:t>are </a:t>
            </a:r>
            <a:r>
              <a:rPr sz="3600" dirty="0">
                <a:latin typeface="Arial"/>
                <a:cs typeface="Arial"/>
              </a:rPr>
              <a:t>safe for </a:t>
            </a:r>
            <a:r>
              <a:rPr sz="3600" spc="40" dirty="0">
                <a:latin typeface="Arial"/>
                <a:cs typeface="Arial"/>
              </a:rPr>
              <a:t>const</a:t>
            </a:r>
            <a:r>
              <a:rPr sz="3600" spc="-105" dirty="0">
                <a:latin typeface="Arial"/>
                <a:cs typeface="Arial"/>
              </a:rPr>
              <a:t> </a:t>
            </a:r>
            <a:r>
              <a:rPr sz="3600" spc="55" dirty="0">
                <a:latin typeface="Arial"/>
                <a:cs typeface="Arial"/>
              </a:rPr>
              <a:t>objects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6100" rIns="0" bIns="0" rtlCol="0">
            <a:spAutoFit/>
          </a:bodyPr>
          <a:lstStyle/>
          <a:p>
            <a:pPr marL="2895600">
              <a:lnSpc>
                <a:spcPct val="100000"/>
              </a:lnSpc>
            </a:pPr>
            <a:r>
              <a:rPr sz="5600" spc="-5" dirty="0"/>
              <a:t>Const</a:t>
            </a:r>
            <a:r>
              <a:rPr sz="5600" spc="-55" dirty="0"/>
              <a:t> </a:t>
            </a:r>
            <a:r>
              <a:rPr sz="5600" spc="85" dirty="0"/>
              <a:t>objects</a:t>
            </a:r>
            <a:endParaRPr sz="56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6100" rIns="0" bIns="0" rtlCol="0">
            <a:spAutoFit/>
          </a:bodyPr>
          <a:lstStyle/>
          <a:p>
            <a:pPr marL="2895600">
              <a:lnSpc>
                <a:spcPct val="100000"/>
              </a:lnSpc>
            </a:pPr>
            <a:r>
              <a:rPr sz="5600" spc="-5" dirty="0"/>
              <a:t>Const</a:t>
            </a:r>
            <a:r>
              <a:rPr sz="5600" spc="-55" dirty="0"/>
              <a:t> </a:t>
            </a:r>
            <a:r>
              <a:rPr sz="5600" spc="85" dirty="0"/>
              <a:t>objects</a:t>
            </a:r>
            <a:endParaRPr sz="5600" dirty="0"/>
          </a:p>
        </p:txBody>
      </p:sp>
      <p:sp>
        <p:nvSpPr>
          <p:cNvPr id="3" name="object 3"/>
          <p:cNvSpPr txBox="1"/>
          <p:nvPr/>
        </p:nvSpPr>
        <p:spPr>
          <a:xfrm>
            <a:off x="1031875" y="2716072"/>
            <a:ext cx="965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679700"/>
            <a:ext cx="72263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Const </a:t>
            </a:r>
            <a:r>
              <a:rPr sz="2800" spc="50" dirty="0">
                <a:latin typeface="Arial"/>
                <a:cs typeface="Arial"/>
              </a:rPr>
              <a:t>and </a:t>
            </a:r>
            <a:r>
              <a:rPr sz="2800" spc="20" dirty="0">
                <a:latin typeface="Arial"/>
                <a:cs typeface="Arial"/>
              </a:rPr>
              <a:t>non-const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objects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47568" y="3276600"/>
            <a:ext cx="10210800" cy="544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non-const object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 when(1,1,2001); // not a const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day = </a:t>
            </a:r>
            <a:r>
              <a:rPr lang="en-US" altLang="zh-CN" sz="2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when.get_day</a:t>
            </a:r>
            <a:r>
              <a:rPr lang="en-US" altLang="zh-CN" sz="2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OK</a:t>
            </a:r>
          </a:p>
          <a:p>
            <a:pPr>
              <a:lnSpc>
                <a:spcPct val="150000"/>
              </a:lnSpc>
            </a:pPr>
            <a:r>
              <a:rPr lang="en-US" altLang="zh-CN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when.set_day</a:t>
            </a:r>
            <a:r>
              <a:rPr lang="en-US" altLang="zh-CN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(13); // OK</a:t>
            </a:r>
          </a:p>
          <a:p>
            <a:pPr>
              <a:lnSpc>
                <a:spcPct val="150000"/>
              </a:lnSpc>
            </a:pPr>
            <a:endParaRPr lang="en-US" altLang="zh-CN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Date birthday(12,25,1994); // const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day = </a:t>
            </a:r>
            <a:r>
              <a:rPr lang="en-US" altLang="zh-CN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birthday.get_day</a:t>
            </a:r>
            <a:r>
              <a:rPr lang="en-US" altLang="zh-CN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// OK</a:t>
            </a:r>
          </a:p>
          <a:p>
            <a:pPr>
              <a:lnSpc>
                <a:spcPct val="150000"/>
              </a:lnSpc>
            </a:pPr>
            <a:r>
              <a:rPr lang="en-US" altLang="zh-CN" sz="2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birthday.set_day</a:t>
            </a:r>
            <a:r>
              <a:rPr lang="en-US" altLang="zh-CN" sz="2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(14); // ERROR</a:t>
            </a:r>
            <a:endParaRPr lang="zh-CN" altLang="en-US" sz="2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5600" rIns="0" bIns="0" rtlCol="0">
            <a:spAutoFit/>
          </a:bodyPr>
          <a:lstStyle/>
          <a:p>
            <a:pPr marL="1193800">
              <a:lnSpc>
                <a:spcPct val="100000"/>
              </a:lnSpc>
            </a:pPr>
            <a:r>
              <a:rPr sz="8000" spc="-5" dirty="0"/>
              <a:t>Constant in</a:t>
            </a:r>
            <a:r>
              <a:rPr sz="8000" spc="-35" dirty="0"/>
              <a:t> </a:t>
            </a:r>
            <a:r>
              <a:rPr sz="8000" spc="85" dirty="0"/>
              <a:t>class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371600" y="3035300"/>
            <a:ext cx="2592070" cy="273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40" dirty="0">
                <a:latin typeface="Arial"/>
                <a:cs typeface="Arial"/>
              </a:rPr>
              <a:t>class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14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{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</a:pPr>
            <a:r>
              <a:rPr sz="3600" spc="40" dirty="0">
                <a:latin typeface="Arial"/>
                <a:cs typeface="Arial"/>
              </a:rPr>
              <a:t>const </a:t>
            </a:r>
            <a:r>
              <a:rPr sz="3600" spc="-5" dirty="0">
                <a:latin typeface="Arial"/>
                <a:cs typeface="Arial"/>
              </a:rPr>
              <a:t>int</a:t>
            </a:r>
            <a:r>
              <a:rPr sz="3600" spc="-1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i;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};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7420482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7373619"/>
            <a:ext cx="830897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5" dirty="0">
                <a:latin typeface="Arial"/>
                <a:cs typeface="Arial"/>
              </a:rPr>
              <a:t>has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95" dirty="0">
                <a:latin typeface="Arial"/>
                <a:cs typeface="Arial"/>
              </a:rPr>
              <a:t>be </a:t>
            </a:r>
            <a:r>
              <a:rPr sz="3600" spc="15" dirty="0">
                <a:latin typeface="Arial"/>
                <a:cs typeface="Arial"/>
              </a:rPr>
              <a:t>initialized </a:t>
            </a:r>
            <a:r>
              <a:rPr sz="3600" spc="-5" dirty="0">
                <a:latin typeface="Arial"/>
                <a:cs typeface="Arial"/>
              </a:rPr>
              <a:t>in initializer list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  </a:t>
            </a:r>
            <a:r>
              <a:rPr sz="3600" spc="35" dirty="0">
                <a:latin typeface="Arial"/>
                <a:cs typeface="Arial"/>
              </a:rPr>
              <a:t>constructor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2200" marR="5080" indent="-3619500">
              <a:lnSpc>
                <a:spcPts val="8000"/>
              </a:lnSpc>
            </a:pPr>
            <a:r>
              <a:rPr sz="6850" spc="45" dirty="0"/>
              <a:t>Compile-time </a:t>
            </a:r>
            <a:r>
              <a:rPr sz="6850" spc="55" dirty="0"/>
              <a:t>constants</a:t>
            </a:r>
            <a:r>
              <a:rPr sz="6850" spc="-110" dirty="0"/>
              <a:t> </a:t>
            </a:r>
            <a:r>
              <a:rPr sz="6850" i="1" spc="5" dirty="0">
                <a:latin typeface="Arial"/>
                <a:cs typeface="Arial"/>
              </a:rPr>
              <a:t>in  </a:t>
            </a:r>
            <a:r>
              <a:rPr sz="6850" i="1" spc="10" dirty="0">
                <a:latin typeface="Arial"/>
                <a:cs typeface="Arial"/>
              </a:rPr>
              <a:t>classes</a:t>
            </a:r>
            <a:endParaRPr sz="68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00" y="533400"/>
            <a:ext cx="10185400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2200" marR="5080" indent="-3619500">
              <a:lnSpc>
                <a:spcPts val="8000"/>
              </a:lnSpc>
            </a:pPr>
            <a:r>
              <a:rPr sz="6850" spc="45" dirty="0"/>
              <a:t>Compile-time </a:t>
            </a:r>
            <a:r>
              <a:rPr sz="6850" spc="55" dirty="0"/>
              <a:t>constants</a:t>
            </a:r>
            <a:r>
              <a:rPr sz="6850" spc="-110" dirty="0"/>
              <a:t> </a:t>
            </a:r>
            <a:r>
              <a:rPr sz="6850" i="1" spc="5" dirty="0">
                <a:latin typeface="Arial"/>
                <a:cs typeface="Arial"/>
              </a:rPr>
              <a:t>in  </a:t>
            </a:r>
            <a:r>
              <a:rPr sz="6850" i="1" spc="10" dirty="0" smtClean="0">
                <a:latin typeface="Arial"/>
                <a:cs typeface="Arial"/>
              </a:rPr>
              <a:t>classes</a:t>
            </a:r>
            <a:endParaRPr sz="6850" dirty="0">
              <a:latin typeface="Arial"/>
              <a:cs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2600" y="2465974"/>
            <a:ext cx="5946500" cy="222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9900" lvl="1"/>
            <a:r>
              <a:rPr lang="en-US" altLang="zh-CN" sz="2400" spc="15" dirty="0" smtClean="0">
                <a:latin typeface="Courier New"/>
                <a:cs typeface="Courier New"/>
              </a:rPr>
              <a:t>class </a:t>
            </a:r>
            <a:r>
              <a:rPr lang="en-US" altLang="zh-CN" sz="2400" spc="15" dirty="0" err="1" smtClean="0">
                <a:latin typeface="Courier New"/>
                <a:cs typeface="Courier New"/>
              </a:rPr>
              <a:t>HasArray</a:t>
            </a:r>
            <a:r>
              <a:rPr lang="en-US" altLang="zh-CN" sz="2400" spc="-60" dirty="0" smtClean="0">
                <a:latin typeface="Courier New"/>
                <a:cs typeface="Courier New"/>
              </a:rPr>
              <a:t> </a:t>
            </a:r>
            <a:r>
              <a:rPr lang="en-US" altLang="zh-CN" sz="2400" spc="20" dirty="0" smtClean="0">
                <a:latin typeface="Courier New"/>
                <a:cs typeface="Courier New"/>
              </a:rPr>
              <a:t>{</a:t>
            </a:r>
            <a:endParaRPr lang="en-US" altLang="zh-CN" sz="2400" spc="15" dirty="0" smtClean="0">
              <a:latin typeface="Courier New"/>
              <a:cs typeface="Courier New"/>
            </a:endParaRPr>
          </a:p>
          <a:p>
            <a:pPr marL="469900" lvl="1"/>
            <a:r>
              <a:rPr lang="en-US" altLang="zh-CN" sz="2400" spc="15" dirty="0" smtClean="0">
                <a:latin typeface="Courier New"/>
                <a:cs typeface="Courier New"/>
              </a:rPr>
              <a:t>	const int</a:t>
            </a:r>
            <a:r>
              <a:rPr lang="en-US" altLang="zh-CN" sz="2400" spc="-60" dirty="0" smtClean="0">
                <a:latin typeface="Courier New"/>
                <a:cs typeface="Courier New"/>
              </a:rPr>
              <a:t> </a:t>
            </a:r>
            <a:r>
              <a:rPr lang="en-US" altLang="zh-CN" sz="2400" spc="20" dirty="0" smtClean="0">
                <a:latin typeface="Courier New"/>
                <a:cs typeface="Courier New"/>
              </a:rPr>
              <a:t>size;</a:t>
            </a:r>
            <a:endParaRPr lang="en-US" altLang="zh-CN" sz="2400" dirty="0" smtClean="0">
              <a:latin typeface="Courier New"/>
              <a:cs typeface="Courier New"/>
            </a:endParaRPr>
          </a:p>
          <a:p>
            <a:pPr marL="469900" lvl="1">
              <a:spcBef>
                <a:spcPts val="60"/>
              </a:spcBef>
            </a:pPr>
            <a:r>
              <a:rPr lang="en-US" altLang="zh-CN" sz="2400" spc="15" dirty="0" smtClean="0">
                <a:solidFill>
                  <a:srgbClr val="FF2600"/>
                </a:solidFill>
                <a:latin typeface="Courier New"/>
                <a:cs typeface="Courier New"/>
              </a:rPr>
              <a:t>	int array[size]; //</a:t>
            </a:r>
            <a:r>
              <a:rPr lang="en-US" altLang="zh-CN" sz="2400" spc="-50" dirty="0" smtClean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lang="en-US" altLang="zh-CN" sz="2400" spc="20" dirty="0" smtClean="0">
                <a:solidFill>
                  <a:srgbClr val="FF2600"/>
                </a:solidFill>
                <a:latin typeface="Courier New"/>
                <a:cs typeface="Courier New"/>
              </a:rPr>
              <a:t>ERROR!</a:t>
            </a:r>
            <a:endParaRPr lang="en-US" altLang="zh-CN" sz="24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2400" spc="15" dirty="0" smtClean="0">
                <a:latin typeface="Courier New"/>
                <a:cs typeface="Courier New"/>
              </a:rPr>
              <a:t>	...</a:t>
            </a:r>
          </a:p>
          <a:p>
            <a:pPr marL="12700"/>
            <a:r>
              <a:rPr lang="en-US" altLang="zh-CN" sz="2400" dirty="0" smtClean="0">
                <a:latin typeface="Courier New"/>
                <a:cs typeface="Courier New"/>
              </a:rPr>
              <a:t>  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274602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00" y="533400"/>
            <a:ext cx="10185400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2200" marR="5080" indent="-3619500">
              <a:lnSpc>
                <a:spcPts val="8000"/>
              </a:lnSpc>
            </a:pPr>
            <a:r>
              <a:rPr sz="6850" spc="45" dirty="0"/>
              <a:t>Compile-time </a:t>
            </a:r>
            <a:r>
              <a:rPr sz="6850" spc="55" dirty="0"/>
              <a:t>constants</a:t>
            </a:r>
            <a:r>
              <a:rPr sz="6850" spc="-110" dirty="0"/>
              <a:t> </a:t>
            </a:r>
            <a:r>
              <a:rPr sz="6850" i="1" spc="5" dirty="0">
                <a:latin typeface="Arial"/>
                <a:cs typeface="Arial"/>
              </a:rPr>
              <a:t>in  </a:t>
            </a:r>
            <a:r>
              <a:rPr sz="6850" i="1" spc="10" dirty="0" smtClean="0">
                <a:latin typeface="Arial"/>
                <a:cs typeface="Arial"/>
              </a:rPr>
              <a:t>classes</a:t>
            </a:r>
            <a:endParaRPr sz="68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000" y="4517818"/>
            <a:ext cx="6273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sz="3200" dirty="0" smtClean="0">
                <a:latin typeface="Arial"/>
                <a:cs typeface="Arial"/>
              </a:rPr>
              <a:t>Make </a:t>
            </a:r>
            <a:r>
              <a:rPr sz="3200" dirty="0">
                <a:latin typeface="Arial"/>
                <a:cs typeface="Arial"/>
              </a:rPr>
              <a:t>the const value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static: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7158" y="5105400"/>
            <a:ext cx="940864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2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sz="2000" spc="2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sz="20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const  </a:t>
            </a:r>
            <a:r>
              <a:rPr sz="20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sz="2000" spc="15" dirty="0">
                <a:latin typeface="Courier New" panose="02070309020205020404" pitchFamily="49" charset="0"/>
                <a:cs typeface="Courier New" panose="02070309020205020404" pitchFamily="49" charset="0"/>
              </a:rPr>
              <a:t>size </a:t>
            </a:r>
            <a:r>
              <a:rPr sz="2000" spc="13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2000" spc="-13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15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sz="2000" spc="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spc="15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/>
            <a:r>
              <a:rPr lang="en-US" altLang="zh-CN" sz="2000" spc="2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static </a:t>
            </a:r>
            <a:r>
              <a:rPr lang="en-US" altLang="zh-CN" sz="2000" spc="3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indicates </a:t>
            </a:r>
            <a:r>
              <a:rPr lang="en-US" altLang="zh-CN" sz="2000" spc="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only one </a:t>
            </a:r>
            <a:r>
              <a:rPr lang="en-US" altLang="zh-CN" sz="2000" spc="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 </a:t>
            </a:r>
            <a:r>
              <a:rPr lang="en-US" altLang="zh-CN" sz="2000" spc="3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CN" sz="2000" spc="1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(not </a:t>
            </a:r>
            <a:r>
              <a:rPr lang="en-US" altLang="zh-CN" sz="2000" spc="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 </a:t>
            </a:r>
            <a:r>
              <a:rPr lang="en-US" altLang="zh-CN" sz="2000" spc="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</a:t>
            </a:r>
            <a:r>
              <a:rPr lang="en-US" altLang="zh-CN" sz="2000" spc="-10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spc="3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object)</a:t>
            </a:r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2600" y="2465974"/>
            <a:ext cx="5946500" cy="222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9900" lvl="1"/>
            <a:r>
              <a:rPr lang="en-US" altLang="zh-CN" sz="2400" spc="15" dirty="0" smtClean="0">
                <a:latin typeface="Courier New"/>
                <a:cs typeface="Courier New"/>
              </a:rPr>
              <a:t>class </a:t>
            </a:r>
            <a:r>
              <a:rPr lang="en-US" altLang="zh-CN" sz="2400" spc="15" dirty="0" err="1" smtClean="0">
                <a:latin typeface="Courier New"/>
                <a:cs typeface="Courier New"/>
              </a:rPr>
              <a:t>HasArray</a:t>
            </a:r>
            <a:r>
              <a:rPr lang="en-US" altLang="zh-CN" sz="2400" spc="-60" dirty="0" smtClean="0">
                <a:latin typeface="Courier New"/>
                <a:cs typeface="Courier New"/>
              </a:rPr>
              <a:t> </a:t>
            </a:r>
            <a:r>
              <a:rPr lang="en-US" altLang="zh-CN" sz="2400" spc="20" dirty="0" smtClean="0">
                <a:latin typeface="Courier New"/>
                <a:cs typeface="Courier New"/>
              </a:rPr>
              <a:t>{</a:t>
            </a:r>
            <a:endParaRPr lang="en-US" altLang="zh-CN" sz="2400" spc="15" dirty="0" smtClean="0">
              <a:latin typeface="Courier New"/>
              <a:cs typeface="Courier New"/>
            </a:endParaRPr>
          </a:p>
          <a:p>
            <a:pPr marL="469900" lvl="1"/>
            <a:r>
              <a:rPr lang="en-US" altLang="zh-CN" sz="2400" spc="15" dirty="0" smtClean="0">
                <a:latin typeface="Courier New"/>
                <a:cs typeface="Courier New"/>
              </a:rPr>
              <a:t>	const int</a:t>
            </a:r>
            <a:r>
              <a:rPr lang="en-US" altLang="zh-CN" sz="2400" spc="-60" dirty="0" smtClean="0">
                <a:latin typeface="Courier New"/>
                <a:cs typeface="Courier New"/>
              </a:rPr>
              <a:t> </a:t>
            </a:r>
            <a:r>
              <a:rPr lang="en-US" altLang="zh-CN" sz="2400" spc="20" dirty="0" smtClean="0">
                <a:latin typeface="Courier New"/>
                <a:cs typeface="Courier New"/>
              </a:rPr>
              <a:t>size;</a:t>
            </a:r>
            <a:endParaRPr lang="en-US" altLang="zh-CN" sz="2400" dirty="0" smtClean="0">
              <a:latin typeface="Courier New"/>
              <a:cs typeface="Courier New"/>
            </a:endParaRPr>
          </a:p>
          <a:p>
            <a:pPr marL="469900" lvl="1">
              <a:spcBef>
                <a:spcPts val="60"/>
              </a:spcBef>
            </a:pPr>
            <a:r>
              <a:rPr lang="en-US" altLang="zh-CN" sz="2400" spc="15" dirty="0" smtClean="0">
                <a:solidFill>
                  <a:srgbClr val="FF2600"/>
                </a:solidFill>
                <a:latin typeface="Courier New"/>
                <a:cs typeface="Courier New"/>
              </a:rPr>
              <a:t>	int array[size]; //</a:t>
            </a:r>
            <a:r>
              <a:rPr lang="en-US" altLang="zh-CN" sz="2400" spc="-50" dirty="0" smtClean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lang="en-US" altLang="zh-CN" sz="2400" spc="20" dirty="0" smtClean="0">
                <a:solidFill>
                  <a:srgbClr val="FF2600"/>
                </a:solidFill>
                <a:latin typeface="Courier New"/>
                <a:cs typeface="Courier New"/>
              </a:rPr>
              <a:t>ERROR!</a:t>
            </a:r>
            <a:endParaRPr lang="en-US" altLang="zh-CN" sz="24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2400" spc="15" dirty="0" smtClean="0">
                <a:latin typeface="Courier New"/>
                <a:cs typeface="Courier New"/>
              </a:rPr>
              <a:t>	...</a:t>
            </a:r>
          </a:p>
          <a:p>
            <a:pPr marL="12700"/>
            <a:r>
              <a:rPr lang="en-US" altLang="zh-CN" sz="2400" dirty="0" smtClean="0">
                <a:latin typeface="Courier New"/>
                <a:cs typeface="Courier New"/>
              </a:rPr>
              <a:t>  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88548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00" y="533400"/>
            <a:ext cx="10185400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2200" marR="5080" indent="-3619500">
              <a:lnSpc>
                <a:spcPts val="8000"/>
              </a:lnSpc>
            </a:pPr>
            <a:r>
              <a:rPr sz="6850" spc="45" dirty="0"/>
              <a:t>Compile-time </a:t>
            </a:r>
            <a:r>
              <a:rPr sz="6850" spc="55" dirty="0"/>
              <a:t>constants</a:t>
            </a:r>
            <a:r>
              <a:rPr sz="6850" spc="-110" dirty="0"/>
              <a:t> </a:t>
            </a:r>
            <a:r>
              <a:rPr sz="6850" i="1" spc="5" dirty="0">
                <a:latin typeface="Arial"/>
                <a:cs typeface="Arial"/>
              </a:rPr>
              <a:t>in  </a:t>
            </a:r>
            <a:r>
              <a:rPr sz="6850" i="1" spc="10" dirty="0" smtClean="0">
                <a:latin typeface="Arial"/>
                <a:cs typeface="Arial"/>
              </a:rPr>
              <a:t>classes</a:t>
            </a:r>
            <a:endParaRPr sz="68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000" y="4517818"/>
            <a:ext cx="6273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sz="3200" dirty="0" smtClean="0">
                <a:latin typeface="Arial"/>
                <a:cs typeface="Arial"/>
              </a:rPr>
              <a:t>Make </a:t>
            </a:r>
            <a:r>
              <a:rPr sz="3200" dirty="0">
                <a:latin typeface="Arial"/>
                <a:cs typeface="Arial"/>
              </a:rPr>
              <a:t>the const value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static: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7158" y="5105400"/>
            <a:ext cx="940864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2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sz="2000" spc="2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sz="20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const  </a:t>
            </a:r>
            <a:r>
              <a:rPr sz="20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sz="2000" spc="15" dirty="0">
                <a:latin typeface="Courier New" panose="02070309020205020404" pitchFamily="49" charset="0"/>
                <a:cs typeface="Courier New" panose="02070309020205020404" pitchFamily="49" charset="0"/>
              </a:rPr>
              <a:t>size </a:t>
            </a:r>
            <a:r>
              <a:rPr sz="2000" spc="13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2000" spc="-13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15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sz="2000" spc="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spc="15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/>
            <a:r>
              <a:rPr lang="en-US" altLang="zh-CN" sz="2000" spc="2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static </a:t>
            </a:r>
            <a:r>
              <a:rPr lang="en-US" altLang="zh-CN" sz="2000" spc="3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indicates </a:t>
            </a:r>
            <a:r>
              <a:rPr lang="en-US" altLang="zh-CN" sz="2000" spc="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only one </a:t>
            </a:r>
            <a:r>
              <a:rPr lang="en-US" altLang="zh-CN" sz="2000" spc="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 </a:t>
            </a:r>
            <a:r>
              <a:rPr lang="en-US" altLang="zh-CN" sz="2000" spc="3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CN" sz="2000" spc="1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(not </a:t>
            </a:r>
            <a:r>
              <a:rPr lang="en-US" altLang="zh-CN" sz="2000" spc="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 </a:t>
            </a:r>
            <a:r>
              <a:rPr lang="en-US" altLang="zh-CN" sz="2000" spc="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</a:t>
            </a:r>
            <a:r>
              <a:rPr lang="en-US" altLang="zh-CN" sz="2000" spc="-10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spc="3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object)</a:t>
            </a:r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2600" y="2465974"/>
            <a:ext cx="5946500" cy="222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9900" lvl="1"/>
            <a:r>
              <a:rPr lang="en-US" altLang="zh-CN" sz="2400" spc="15" dirty="0" smtClean="0">
                <a:latin typeface="Courier New"/>
                <a:cs typeface="Courier New"/>
              </a:rPr>
              <a:t>class </a:t>
            </a:r>
            <a:r>
              <a:rPr lang="en-US" altLang="zh-CN" sz="2400" spc="15" dirty="0" err="1" smtClean="0">
                <a:latin typeface="Courier New"/>
                <a:cs typeface="Courier New"/>
              </a:rPr>
              <a:t>HasArray</a:t>
            </a:r>
            <a:r>
              <a:rPr lang="en-US" altLang="zh-CN" sz="2400" spc="-60" dirty="0" smtClean="0">
                <a:latin typeface="Courier New"/>
                <a:cs typeface="Courier New"/>
              </a:rPr>
              <a:t> </a:t>
            </a:r>
            <a:r>
              <a:rPr lang="en-US" altLang="zh-CN" sz="2400" spc="20" dirty="0" smtClean="0">
                <a:latin typeface="Courier New"/>
                <a:cs typeface="Courier New"/>
              </a:rPr>
              <a:t>{</a:t>
            </a:r>
            <a:endParaRPr lang="en-US" altLang="zh-CN" sz="2400" spc="15" dirty="0" smtClean="0">
              <a:latin typeface="Courier New"/>
              <a:cs typeface="Courier New"/>
            </a:endParaRPr>
          </a:p>
          <a:p>
            <a:pPr marL="469900" lvl="1"/>
            <a:r>
              <a:rPr lang="en-US" altLang="zh-CN" sz="2400" spc="15" dirty="0" smtClean="0">
                <a:latin typeface="Courier New"/>
                <a:cs typeface="Courier New"/>
              </a:rPr>
              <a:t>	const int</a:t>
            </a:r>
            <a:r>
              <a:rPr lang="en-US" altLang="zh-CN" sz="2400" spc="-60" dirty="0" smtClean="0">
                <a:latin typeface="Courier New"/>
                <a:cs typeface="Courier New"/>
              </a:rPr>
              <a:t> </a:t>
            </a:r>
            <a:r>
              <a:rPr lang="en-US" altLang="zh-CN" sz="2400" spc="20" dirty="0" smtClean="0">
                <a:latin typeface="Courier New"/>
                <a:cs typeface="Courier New"/>
              </a:rPr>
              <a:t>size;</a:t>
            </a:r>
            <a:endParaRPr lang="en-US" altLang="zh-CN" sz="2400" dirty="0" smtClean="0">
              <a:latin typeface="Courier New"/>
              <a:cs typeface="Courier New"/>
            </a:endParaRPr>
          </a:p>
          <a:p>
            <a:pPr marL="469900" lvl="1">
              <a:spcBef>
                <a:spcPts val="60"/>
              </a:spcBef>
            </a:pPr>
            <a:r>
              <a:rPr lang="en-US" altLang="zh-CN" sz="2400" spc="15" dirty="0" smtClean="0">
                <a:solidFill>
                  <a:srgbClr val="FF2600"/>
                </a:solidFill>
                <a:latin typeface="Courier New"/>
                <a:cs typeface="Courier New"/>
              </a:rPr>
              <a:t>	int array[size]; //</a:t>
            </a:r>
            <a:r>
              <a:rPr lang="en-US" altLang="zh-CN" sz="2400" spc="-50" dirty="0" smtClean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lang="en-US" altLang="zh-CN" sz="2400" spc="20" dirty="0" smtClean="0">
                <a:solidFill>
                  <a:srgbClr val="FF2600"/>
                </a:solidFill>
                <a:latin typeface="Courier New"/>
                <a:cs typeface="Courier New"/>
              </a:rPr>
              <a:t>ERROR!</a:t>
            </a:r>
            <a:endParaRPr lang="en-US" altLang="zh-CN" sz="24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2400" spc="15" dirty="0" smtClean="0">
                <a:latin typeface="Courier New"/>
                <a:cs typeface="Courier New"/>
              </a:rPr>
              <a:t>	...</a:t>
            </a:r>
          </a:p>
          <a:p>
            <a:pPr marL="12700"/>
            <a:r>
              <a:rPr lang="en-US" altLang="zh-CN" sz="2400" dirty="0" smtClean="0">
                <a:latin typeface="Courier New"/>
                <a:cs typeface="Courier New"/>
              </a:rPr>
              <a:t>  };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4706" y="5831481"/>
            <a:ext cx="6437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Or use “anonymous </a:t>
            </a:r>
            <a:r>
              <a:rPr lang="en-US" altLang="zh-CN" sz="32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enum</a:t>
            </a:r>
            <a:r>
              <a:rPr lang="en-US" altLang="zh-CN" sz="3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 hack:</a:t>
            </a:r>
            <a:endParaRPr lang="zh-CN" altLang="en-US" sz="3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9700" y="6416256"/>
            <a:ext cx="53463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HasArray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size = 100 };</a:t>
            </a:r>
          </a:p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array[size];  // OK!</a:t>
            </a:r>
          </a:p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91533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9300" y="3286759"/>
            <a:ext cx="8969375" cy="320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065" algn="ctr">
              <a:lnSpc>
                <a:spcPts val="8400"/>
              </a:lnSpc>
            </a:pPr>
            <a:r>
              <a:rPr sz="7000" spc="90" dirty="0">
                <a:latin typeface="Arial"/>
                <a:cs typeface="Arial"/>
              </a:rPr>
              <a:t>type </a:t>
            </a:r>
            <a:r>
              <a:rPr sz="7000" spc="-5" dirty="0">
                <a:latin typeface="Arial"/>
                <a:cs typeface="Arial"/>
              </a:rPr>
              <a:t>of </a:t>
            </a:r>
            <a:r>
              <a:rPr sz="7000" spc="40" dirty="0">
                <a:latin typeface="Arial"/>
                <a:cs typeface="Arial"/>
              </a:rPr>
              <a:t>function  </a:t>
            </a:r>
            <a:r>
              <a:rPr sz="7000" spc="30" dirty="0">
                <a:latin typeface="Arial"/>
                <a:cs typeface="Arial"/>
              </a:rPr>
              <a:t>parameters </a:t>
            </a:r>
            <a:r>
              <a:rPr sz="7000" spc="120" dirty="0">
                <a:latin typeface="Arial"/>
                <a:cs typeface="Arial"/>
              </a:rPr>
              <a:t>and </a:t>
            </a:r>
            <a:r>
              <a:rPr sz="7000" spc="-10" dirty="0">
                <a:latin typeface="Arial"/>
                <a:cs typeface="Arial"/>
              </a:rPr>
              <a:t>return  value</a:t>
            </a:r>
            <a:endParaRPr sz="7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879600" y="8258556"/>
            <a:ext cx="996188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spc="30" dirty="0">
                <a:latin typeface="Arial"/>
                <a:cs typeface="Arial"/>
              </a:rPr>
              <a:t>better </a:t>
            </a:r>
            <a:r>
              <a:rPr sz="3600" spc="-5" dirty="0">
                <a:latin typeface="Arial"/>
                <a:cs typeface="Arial"/>
              </a:rPr>
              <a:t>with </a:t>
            </a:r>
            <a:r>
              <a:rPr sz="3600" spc="40" dirty="0">
                <a:latin typeface="Arial"/>
                <a:cs typeface="Arial"/>
              </a:rPr>
              <a:t>const </a:t>
            </a:r>
            <a:r>
              <a:rPr sz="3600" dirty="0">
                <a:latin typeface="Arial"/>
                <a:cs typeface="Arial"/>
              </a:rPr>
              <a:t>if </a:t>
            </a:r>
            <a:r>
              <a:rPr sz="3600" spc="-5" dirty="0">
                <a:latin typeface="Arial"/>
                <a:cs typeface="Arial"/>
              </a:rPr>
              <a:t>no </a:t>
            </a:r>
            <a:r>
              <a:rPr sz="3600" spc="30" dirty="0">
                <a:latin typeface="Arial"/>
                <a:cs typeface="Arial"/>
              </a:rPr>
              <a:t>intend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30" dirty="0">
                <a:latin typeface="Arial"/>
                <a:cs typeface="Arial"/>
              </a:rPr>
              <a:t>modify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135" dirty="0">
                <a:latin typeface="Arial"/>
                <a:cs typeface="Arial"/>
              </a:rPr>
              <a:t> </a:t>
            </a:r>
            <a:r>
              <a:rPr sz="3600" spc="65" dirty="0">
                <a:latin typeface="Arial"/>
                <a:cs typeface="Arial"/>
              </a:rPr>
              <a:t>object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5100" y="8299451"/>
            <a:ext cx="19685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5600" rIns="0" bIns="0" rtlCol="0">
            <a:spAutoFit/>
          </a:bodyPr>
          <a:lstStyle/>
          <a:p>
            <a:pPr marL="3657600">
              <a:lnSpc>
                <a:spcPct val="100000"/>
              </a:lnSpc>
            </a:pPr>
            <a:r>
              <a:rPr sz="8000" spc="-5" dirty="0"/>
              <a:t>way</a:t>
            </a:r>
            <a:r>
              <a:rPr sz="8000" spc="-85" dirty="0"/>
              <a:t> </a:t>
            </a:r>
            <a:r>
              <a:rPr sz="8000" spc="-5" dirty="0"/>
              <a:t>in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835782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68600"/>
            <a:ext cx="337947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45" dirty="0">
                <a:latin typeface="Arial"/>
                <a:cs typeface="Arial"/>
              </a:rPr>
              <a:t>void </a:t>
            </a:r>
            <a:r>
              <a:rPr sz="3600" spc="-5" dirty="0">
                <a:latin typeface="Arial"/>
                <a:cs typeface="Arial"/>
              </a:rPr>
              <a:t>f(Student</a:t>
            </a:r>
            <a:r>
              <a:rPr sz="3600" spc="-9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5100" y="39152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3848100"/>
            <a:ext cx="670052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a new </a:t>
            </a:r>
            <a:r>
              <a:rPr sz="3600" spc="65" dirty="0">
                <a:latin typeface="Arial"/>
                <a:cs typeface="Arial"/>
              </a:rPr>
              <a:t>object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95" dirty="0">
                <a:latin typeface="Arial"/>
                <a:cs typeface="Arial"/>
              </a:rPr>
              <a:t>be </a:t>
            </a:r>
            <a:r>
              <a:rPr sz="3600" spc="45" dirty="0">
                <a:latin typeface="Arial"/>
                <a:cs typeface="Arial"/>
              </a:rPr>
              <a:t>created </a:t>
            </a:r>
            <a:r>
              <a:rPr sz="3600" spc="-5" dirty="0">
                <a:latin typeface="Arial"/>
                <a:cs typeface="Arial"/>
              </a:rPr>
              <a:t>in</a:t>
            </a:r>
            <a:r>
              <a:rPr sz="3600" spc="-2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9947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4927600"/>
            <a:ext cx="373507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45" dirty="0">
                <a:latin typeface="Arial"/>
                <a:cs typeface="Arial"/>
              </a:rPr>
              <a:t>void </a:t>
            </a:r>
            <a:r>
              <a:rPr sz="3600" spc="-5" dirty="0">
                <a:latin typeface="Arial"/>
                <a:cs typeface="Arial"/>
              </a:rPr>
              <a:t>f(Student</a:t>
            </a:r>
            <a:r>
              <a:rPr sz="3600" spc="-75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*p);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0742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6007100"/>
            <a:ext cx="996188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better </a:t>
            </a:r>
            <a:r>
              <a:rPr sz="3600" spc="-5" dirty="0">
                <a:latin typeface="Arial"/>
                <a:cs typeface="Arial"/>
              </a:rPr>
              <a:t>with </a:t>
            </a:r>
            <a:r>
              <a:rPr sz="3600" spc="40" dirty="0">
                <a:latin typeface="Arial"/>
                <a:cs typeface="Arial"/>
              </a:rPr>
              <a:t>const </a:t>
            </a:r>
            <a:r>
              <a:rPr sz="3600" dirty="0">
                <a:latin typeface="Arial"/>
                <a:cs typeface="Arial"/>
              </a:rPr>
              <a:t>if </a:t>
            </a:r>
            <a:r>
              <a:rPr sz="3600" spc="-5" dirty="0">
                <a:latin typeface="Arial"/>
                <a:cs typeface="Arial"/>
              </a:rPr>
              <a:t>no </a:t>
            </a:r>
            <a:r>
              <a:rPr sz="3600" spc="30" dirty="0">
                <a:latin typeface="Arial"/>
                <a:cs typeface="Arial"/>
              </a:rPr>
              <a:t>intend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30" dirty="0">
                <a:latin typeface="Arial"/>
                <a:cs typeface="Arial"/>
              </a:rPr>
              <a:t>modify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135" dirty="0">
                <a:latin typeface="Arial"/>
                <a:cs typeface="Arial"/>
              </a:rPr>
              <a:t> </a:t>
            </a:r>
            <a:r>
              <a:rPr sz="3600" spc="65" dirty="0">
                <a:latin typeface="Arial"/>
                <a:cs typeface="Arial"/>
              </a:rPr>
              <a:t>object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153782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7086600"/>
            <a:ext cx="368427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45" dirty="0">
                <a:latin typeface="Arial"/>
                <a:cs typeface="Arial"/>
              </a:rPr>
              <a:t>void </a:t>
            </a:r>
            <a:r>
              <a:rPr sz="3600" spc="-5" dirty="0">
                <a:latin typeface="Arial"/>
                <a:cs typeface="Arial"/>
              </a:rPr>
              <a:t>f(Student&amp;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4449" y="3141979"/>
            <a:ext cx="3359785" cy="2819400"/>
          </a:xfrm>
          <a:custGeom>
            <a:avLst/>
            <a:gdLst/>
            <a:ahLst/>
            <a:cxnLst/>
            <a:rect l="l" t="t" r="r" b="b"/>
            <a:pathLst>
              <a:path w="3359785" h="2819400">
                <a:moveTo>
                  <a:pt x="0" y="0"/>
                </a:moveTo>
                <a:lnTo>
                  <a:pt x="3359581" y="0"/>
                </a:lnTo>
                <a:lnTo>
                  <a:pt x="3359581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9700" y="2895600"/>
            <a:ext cx="2108200" cy="133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5900" y="2882900"/>
            <a:ext cx="1689100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6100" y="3403600"/>
            <a:ext cx="1651000" cy="134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00500" y="3403600"/>
            <a:ext cx="1371600" cy="142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79700" y="3924300"/>
            <a:ext cx="2349500" cy="142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2100" y="4025900"/>
            <a:ext cx="1092200" cy="1244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0700" y="4445000"/>
            <a:ext cx="1854200" cy="142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7000" y="4965700"/>
            <a:ext cx="1384300" cy="1422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98800" y="3213049"/>
            <a:ext cx="2083435" cy="261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0" marR="5080" indent="-406400">
              <a:lnSpc>
                <a:spcPct val="113900"/>
              </a:lnSpc>
              <a:tabLst>
                <a:tab pos="1333500" algn="l"/>
                <a:tab pos="1384300" algn="l"/>
                <a:tab pos="1841500" algn="l"/>
              </a:tabLst>
            </a:pP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class		</a:t>
            </a:r>
            <a:r>
              <a:rPr sz="3000" dirty="0">
                <a:latin typeface="Courier New"/>
                <a:cs typeface="Courier New"/>
              </a:rPr>
              <a:t>X	{  </a:t>
            </a: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int	</a:t>
            </a:r>
            <a:r>
              <a:rPr sz="3000" spc="-5" dirty="0">
                <a:latin typeface="Courier New"/>
                <a:cs typeface="Courier New"/>
              </a:rPr>
              <a:t>i;</a:t>
            </a:r>
            <a:endParaRPr sz="3000" dirty="0">
              <a:latin typeface="Courier New"/>
              <a:cs typeface="Courier New"/>
            </a:endParaRPr>
          </a:p>
          <a:p>
            <a:pPr marL="419100" marR="462280" indent="-406400">
              <a:lnSpc>
                <a:spcPct val="113900"/>
              </a:lnSpc>
            </a:pP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public</a:t>
            </a:r>
            <a:r>
              <a:rPr sz="3000" dirty="0">
                <a:latin typeface="Courier New"/>
                <a:cs typeface="Courier New"/>
              </a:rPr>
              <a:t>:  </a:t>
            </a:r>
            <a:r>
              <a:rPr sz="3000" spc="-5" dirty="0">
                <a:latin typeface="Courier New"/>
                <a:cs typeface="Courier New"/>
              </a:rPr>
              <a:t>X();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3000" spc="-5" dirty="0">
                <a:latin typeface="Courier New"/>
                <a:cs typeface="Courier New"/>
              </a:rPr>
              <a:t>};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95092" y="5655326"/>
            <a:ext cx="4781969" cy="36982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34449" y="6294678"/>
            <a:ext cx="3359785" cy="2275840"/>
          </a:xfrm>
          <a:custGeom>
            <a:avLst/>
            <a:gdLst/>
            <a:ahLst/>
            <a:cxnLst/>
            <a:rect l="l" t="t" r="r" b="b"/>
            <a:pathLst>
              <a:path w="3359785" h="2275840">
                <a:moveTo>
                  <a:pt x="0" y="0"/>
                </a:moveTo>
                <a:lnTo>
                  <a:pt x="3359581" y="0"/>
                </a:lnTo>
                <a:lnTo>
                  <a:pt x="3359581" y="2275846"/>
                </a:lnTo>
                <a:lnTo>
                  <a:pt x="0" y="2275846"/>
                </a:lnTo>
                <a:lnTo>
                  <a:pt x="0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4300" y="6019800"/>
            <a:ext cx="1905000" cy="1346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98800" y="6413500"/>
            <a:ext cx="9404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void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22700" y="6019800"/>
            <a:ext cx="2120900" cy="14097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41986" y="6413500"/>
            <a:ext cx="11690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f()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60700" y="6565900"/>
            <a:ext cx="1854200" cy="1397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60700" y="7073900"/>
            <a:ext cx="2311400" cy="1333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67000" y="7581900"/>
            <a:ext cx="1193800" cy="14097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98800" y="6934200"/>
            <a:ext cx="1804035" cy="151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  <a:tabLst>
                <a:tab pos="876300" algn="l"/>
              </a:tabLst>
            </a:pPr>
            <a:r>
              <a:rPr sz="3000" dirty="0">
                <a:latin typeface="Courier New"/>
                <a:cs typeface="Courier New"/>
              </a:rPr>
              <a:t>X	</a:t>
            </a:r>
            <a:r>
              <a:rPr sz="3000" spc="-5" dirty="0">
                <a:latin typeface="Courier New"/>
                <a:cs typeface="Courier New"/>
              </a:rPr>
              <a:t>a;</a:t>
            </a:r>
            <a:endParaRPr sz="30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500"/>
              </a:spcBef>
            </a:pPr>
            <a:r>
              <a:rPr sz="3000" spc="-5" dirty="0">
                <a:solidFill>
                  <a:srgbClr val="00A500"/>
                </a:solidFill>
                <a:latin typeface="Courier New"/>
                <a:cs typeface="Courier New"/>
              </a:rPr>
              <a:t>//</a:t>
            </a:r>
            <a:r>
              <a:rPr sz="3000" spc="-95" dirty="0">
                <a:solidFill>
                  <a:srgbClr val="00A500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00A500"/>
                </a:solidFill>
                <a:latin typeface="Courier New"/>
                <a:cs typeface="Courier New"/>
              </a:rPr>
              <a:t>...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3000" dirty="0"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54661" y="3594823"/>
            <a:ext cx="4131729" cy="20574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94031" y="4234179"/>
            <a:ext cx="2709545" cy="635000"/>
          </a:xfrm>
          <a:custGeom>
            <a:avLst/>
            <a:gdLst/>
            <a:ahLst/>
            <a:cxnLst/>
            <a:rect l="l" t="t" r="r" b="b"/>
            <a:pathLst>
              <a:path w="2709545" h="635000">
                <a:moveTo>
                  <a:pt x="0" y="0"/>
                </a:moveTo>
                <a:lnTo>
                  <a:pt x="2709329" y="0"/>
                </a:lnTo>
                <a:lnTo>
                  <a:pt x="2709329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794500" y="4318000"/>
            <a:ext cx="1915795" cy="45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ahoma"/>
                <a:cs typeface="Tahoma"/>
              </a:rPr>
              <a:t>constructor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21259" y="4551679"/>
            <a:ext cx="1772920" cy="439420"/>
          </a:xfrm>
          <a:custGeom>
            <a:avLst/>
            <a:gdLst/>
            <a:ahLst/>
            <a:cxnLst/>
            <a:rect l="l" t="t" r="r" b="b"/>
            <a:pathLst>
              <a:path w="1772920" h="439420">
                <a:moveTo>
                  <a:pt x="1772758" y="0"/>
                </a:moveTo>
                <a:lnTo>
                  <a:pt x="24677" y="432859"/>
                </a:lnTo>
                <a:lnTo>
                  <a:pt x="0" y="438972"/>
                </a:lnTo>
              </a:path>
            </a:pathLst>
          </a:custGeom>
          <a:ln w="50800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7489" y="4910328"/>
            <a:ext cx="167005" cy="148590"/>
          </a:xfrm>
          <a:custGeom>
            <a:avLst/>
            <a:gdLst/>
            <a:ahLst/>
            <a:cxnLst/>
            <a:rect l="l" t="t" r="r" b="b"/>
            <a:pathLst>
              <a:path w="167004" h="148589">
                <a:moveTo>
                  <a:pt x="130060" y="0"/>
                </a:moveTo>
                <a:lnTo>
                  <a:pt x="0" y="110972"/>
                </a:lnTo>
                <a:lnTo>
                  <a:pt x="166801" y="148437"/>
                </a:lnTo>
                <a:lnTo>
                  <a:pt x="130060" y="0"/>
                </a:lnTo>
                <a:close/>
              </a:path>
            </a:pathLst>
          </a:custGeom>
          <a:solidFill>
            <a:srgbClr val="4349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2"/>
          <p:cNvSpPr txBox="1">
            <a:spLocks/>
          </p:cNvSpPr>
          <p:nvPr/>
        </p:nvSpPr>
        <p:spPr>
          <a:xfrm>
            <a:off x="1625600" y="813137"/>
            <a:ext cx="1050290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07690" algn="l"/>
              </a:tabLst>
              <a:defRPr/>
            </a:pPr>
            <a:r>
              <a:rPr kumimoji="0" lang="en-US" sz="6600" b="0" i="0" u="none" strike="noStrike" kern="0" cap="none" spc="-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/>
                <a:ea typeface="+mj-ea"/>
                <a:cs typeface="Gill Sans MT"/>
              </a:rPr>
              <a:t>How a construcor does?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/>
              <a:ea typeface="+mj-ea"/>
              <a:cs typeface="Gill Sans M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879600" y="8258556"/>
            <a:ext cx="487045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600" spc="-5" dirty="0">
                <a:latin typeface="Arial"/>
                <a:cs typeface="Arial"/>
              </a:rPr>
              <a:t>what </a:t>
            </a:r>
            <a:r>
              <a:rPr sz="3600" spc="30" dirty="0">
                <a:latin typeface="Arial"/>
                <a:cs typeface="Arial"/>
              </a:rPr>
              <a:t>should </a:t>
            </a:r>
            <a:r>
              <a:rPr sz="3600" dirty="0">
                <a:latin typeface="Arial"/>
                <a:cs typeface="Arial"/>
              </a:rPr>
              <a:t>it </a:t>
            </a:r>
            <a:r>
              <a:rPr sz="3600" spc="-15" dirty="0">
                <a:latin typeface="Arial"/>
                <a:cs typeface="Arial"/>
              </a:rPr>
              <a:t>refers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-70" dirty="0">
                <a:latin typeface="Arial"/>
                <a:cs typeface="Arial"/>
              </a:rPr>
              <a:t>to?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5100" y="8299451"/>
            <a:ext cx="19685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5600" rIns="0" bIns="0" rtlCol="0">
            <a:spAutoFit/>
          </a:bodyPr>
          <a:lstStyle/>
          <a:p>
            <a:pPr marL="3340100">
              <a:lnSpc>
                <a:spcPct val="100000"/>
              </a:lnSpc>
            </a:pPr>
            <a:r>
              <a:rPr sz="8000" spc="-5" dirty="0"/>
              <a:t>way</a:t>
            </a:r>
            <a:r>
              <a:rPr sz="8000" spc="-90" dirty="0"/>
              <a:t> </a:t>
            </a:r>
            <a:r>
              <a:rPr sz="8000" dirty="0"/>
              <a:t>out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835782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68600"/>
            <a:ext cx="228727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Student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f();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9152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3848100"/>
            <a:ext cx="842835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a new </a:t>
            </a:r>
            <a:r>
              <a:rPr sz="3600" spc="65" dirty="0">
                <a:latin typeface="Arial"/>
                <a:cs typeface="Arial"/>
              </a:rPr>
              <a:t>object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95" dirty="0">
                <a:latin typeface="Arial"/>
                <a:cs typeface="Arial"/>
              </a:rPr>
              <a:t>be </a:t>
            </a:r>
            <a:r>
              <a:rPr sz="3600" spc="45" dirty="0">
                <a:latin typeface="Arial"/>
                <a:cs typeface="Arial"/>
              </a:rPr>
              <a:t>created </a:t>
            </a:r>
            <a:r>
              <a:rPr sz="3600" dirty="0">
                <a:latin typeface="Arial"/>
                <a:cs typeface="Arial"/>
              </a:rPr>
              <a:t>at</a:t>
            </a:r>
            <a:r>
              <a:rPr sz="3600" spc="-220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returning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9947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4927600"/>
            <a:ext cx="246507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Student*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f();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0742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6007100"/>
            <a:ext cx="495554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what </a:t>
            </a:r>
            <a:r>
              <a:rPr sz="3600" spc="30" dirty="0">
                <a:latin typeface="Arial"/>
                <a:cs typeface="Arial"/>
              </a:rPr>
              <a:t>should </a:t>
            </a:r>
            <a:r>
              <a:rPr sz="3600" dirty="0">
                <a:latin typeface="Arial"/>
                <a:cs typeface="Arial"/>
              </a:rPr>
              <a:t>it </a:t>
            </a:r>
            <a:r>
              <a:rPr sz="3600" spc="30" dirty="0">
                <a:latin typeface="Arial"/>
                <a:cs typeface="Arial"/>
              </a:rPr>
              <a:t>points</a:t>
            </a:r>
            <a:r>
              <a:rPr sz="3600" spc="-70" dirty="0">
                <a:latin typeface="Arial"/>
                <a:cs typeface="Arial"/>
              </a:rPr>
              <a:t> to?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153782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7086600"/>
            <a:ext cx="259207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Student&amp;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f();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00" y="228600"/>
            <a:ext cx="10185400" cy="2412365"/>
          </a:xfrm>
          <a:prstGeom prst="rect">
            <a:avLst/>
          </a:prstGeom>
        </p:spPr>
        <p:txBody>
          <a:bodyPr vert="horz" wrap="square" lIns="0" tIns="355600" rIns="0" bIns="0" rtlCol="0">
            <a:spAutoFit/>
          </a:bodyPr>
          <a:lstStyle/>
          <a:p>
            <a:pPr marL="1993900">
              <a:lnSpc>
                <a:spcPts val="9150"/>
              </a:lnSpc>
            </a:pPr>
            <a:r>
              <a:rPr sz="8000" spc="70" dirty="0"/>
              <a:t>hard</a:t>
            </a:r>
            <a:r>
              <a:rPr sz="8000" spc="-90" dirty="0"/>
              <a:t> </a:t>
            </a:r>
            <a:r>
              <a:rPr sz="8000" spc="110" dirty="0"/>
              <a:t>decision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0" y="2051050"/>
            <a:ext cx="6124575" cy="719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70"/>
              </a:lnSpc>
            </a:pPr>
            <a:r>
              <a:rPr sz="3600" dirty="0">
                <a:latin typeface="Verdana"/>
                <a:cs typeface="Verdana"/>
              </a:rPr>
              <a:t>char</a:t>
            </a:r>
            <a:r>
              <a:rPr sz="3600" spc="-85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*foo()</a:t>
            </a:r>
            <a:endParaRPr sz="3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3600" dirty="0">
                <a:latin typeface="Verdana"/>
                <a:cs typeface="Verdana"/>
              </a:rPr>
              <a:t>{</a:t>
            </a:r>
          </a:p>
          <a:p>
            <a:pPr marL="655320">
              <a:lnSpc>
                <a:spcPct val="100000"/>
              </a:lnSpc>
              <a:spcBef>
                <a:spcPts val="80"/>
              </a:spcBef>
            </a:pPr>
            <a:r>
              <a:rPr sz="3600" dirty="0">
                <a:latin typeface="Verdana"/>
                <a:cs typeface="Verdana"/>
              </a:rPr>
              <a:t>char</a:t>
            </a:r>
            <a:r>
              <a:rPr sz="3600" spc="-10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*p;</a:t>
            </a:r>
            <a:endParaRPr sz="3600" dirty="0">
              <a:latin typeface="Verdana"/>
              <a:cs typeface="Verdana"/>
            </a:endParaRPr>
          </a:p>
          <a:p>
            <a:pPr marL="655320" marR="5080">
              <a:lnSpc>
                <a:spcPts val="4400"/>
              </a:lnSpc>
              <a:spcBef>
                <a:spcPts val="160"/>
              </a:spcBef>
              <a:tabLst>
                <a:tab pos="1101090" algn="l"/>
                <a:tab pos="2237740" algn="l"/>
              </a:tabLst>
            </a:pPr>
            <a:r>
              <a:rPr sz="3600" dirty="0">
                <a:latin typeface="Verdana"/>
                <a:cs typeface="Verdana"/>
              </a:rPr>
              <a:t>p	=</a:t>
            </a:r>
            <a:r>
              <a:rPr sz="3600" spc="-3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new</a:t>
            </a:r>
            <a:r>
              <a:rPr sz="3600" spc="-35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char[10]; </a:t>
            </a:r>
            <a:r>
              <a:rPr sz="360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strcpy(p, </a:t>
            </a:r>
            <a:r>
              <a:rPr sz="3600" spc="-5" dirty="0">
                <a:latin typeface="Verdana"/>
                <a:cs typeface="Verdana"/>
              </a:rPr>
              <a:t>"something");  return	p;</a:t>
            </a:r>
            <a:endParaRPr sz="3600" dirty="0">
              <a:latin typeface="Verdana"/>
              <a:cs typeface="Verdana"/>
            </a:endParaRPr>
          </a:p>
          <a:p>
            <a:pPr marL="12700">
              <a:lnSpc>
                <a:spcPts val="4240"/>
              </a:lnSpc>
            </a:pPr>
            <a:r>
              <a:rPr sz="3600" dirty="0">
                <a:latin typeface="Verdana"/>
                <a:cs typeface="Verdana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1127125" algn="l"/>
              </a:tabLst>
            </a:pPr>
            <a:r>
              <a:rPr sz="3600" spc="-10" dirty="0">
                <a:latin typeface="Verdana"/>
                <a:cs typeface="Verdana"/>
              </a:rPr>
              <a:t>void	</a:t>
            </a:r>
            <a:r>
              <a:rPr sz="3600" spc="-5" dirty="0">
                <a:latin typeface="Verdana"/>
                <a:cs typeface="Verdana"/>
              </a:rPr>
              <a:t>bar()</a:t>
            </a:r>
            <a:endParaRPr sz="3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3600" dirty="0">
                <a:latin typeface="Verdana"/>
                <a:cs typeface="Verdana"/>
              </a:rPr>
              <a:t>{</a:t>
            </a:r>
          </a:p>
          <a:p>
            <a:pPr marL="655320" marR="1692910">
              <a:lnSpc>
                <a:spcPts val="4400"/>
              </a:lnSpc>
              <a:spcBef>
                <a:spcPts val="160"/>
              </a:spcBef>
              <a:tabLst>
                <a:tab pos="2223770" algn="l"/>
                <a:tab pos="2549525" algn="l"/>
              </a:tabLst>
            </a:pPr>
            <a:r>
              <a:rPr sz="3600" dirty="0">
                <a:latin typeface="Verdana"/>
                <a:cs typeface="Verdana"/>
              </a:rPr>
              <a:t>char </a:t>
            </a:r>
            <a:r>
              <a:rPr sz="3600" spc="-5" dirty="0">
                <a:latin typeface="Verdana"/>
                <a:cs typeface="Verdana"/>
              </a:rPr>
              <a:t>*p	</a:t>
            </a:r>
            <a:r>
              <a:rPr sz="3600" dirty="0">
                <a:latin typeface="Verdana"/>
                <a:cs typeface="Verdana"/>
              </a:rPr>
              <a:t>=</a:t>
            </a:r>
            <a:r>
              <a:rPr sz="3600" spc="-8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foo(); </a:t>
            </a:r>
            <a:r>
              <a:rPr sz="360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printf("%s", p);  delete	p;</a:t>
            </a:r>
            <a:endParaRPr sz="3600" dirty="0">
              <a:latin typeface="Verdana"/>
              <a:cs typeface="Verdana"/>
            </a:endParaRPr>
          </a:p>
          <a:p>
            <a:pPr marL="12700">
              <a:lnSpc>
                <a:spcPts val="4240"/>
              </a:lnSpc>
            </a:pPr>
            <a:r>
              <a:rPr sz="3600" dirty="0">
                <a:latin typeface="Verdana"/>
                <a:cs typeface="Verdana"/>
              </a:rPr>
              <a:t>}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00" y="0"/>
            <a:ext cx="10185400" cy="2412365"/>
          </a:xfrm>
          <a:prstGeom prst="rect">
            <a:avLst/>
          </a:prstGeom>
        </p:spPr>
        <p:txBody>
          <a:bodyPr vert="horz" wrap="square" lIns="0" tIns="355600" rIns="0" bIns="0" rtlCol="0">
            <a:spAutoFit/>
          </a:bodyPr>
          <a:lstStyle/>
          <a:p>
            <a:pPr marL="1993900">
              <a:lnSpc>
                <a:spcPct val="100000"/>
              </a:lnSpc>
            </a:pPr>
            <a:r>
              <a:rPr sz="8000" spc="70" dirty="0"/>
              <a:t>hard</a:t>
            </a:r>
            <a:r>
              <a:rPr sz="8000" spc="-90" dirty="0"/>
              <a:t> </a:t>
            </a:r>
            <a:r>
              <a:rPr sz="8000" spc="110" dirty="0"/>
              <a:t>decision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2286000" y="1993900"/>
            <a:ext cx="2605405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Verdana"/>
                <a:cs typeface="Verdana"/>
              </a:rPr>
              <a:t>char</a:t>
            </a:r>
            <a:r>
              <a:rPr sz="3600" spc="-85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*foo()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3600" dirty="0">
                <a:latin typeface="Verdana"/>
                <a:cs typeface="Verdana"/>
              </a:rPr>
              <a:t>{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9006" y="3111500"/>
            <a:ext cx="5481320" cy="222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Verdana"/>
                <a:cs typeface="Verdana"/>
              </a:rPr>
              <a:t>char</a:t>
            </a:r>
            <a:r>
              <a:rPr sz="3600" spc="-10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*p;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ts val="4400"/>
              </a:lnSpc>
              <a:spcBef>
                <a:spcPts val="160"/>
              </a:spcBef>
              <a:tabLst>
                <a:tab pos="457834" algn="l"/>
                <a:tab pos="1594485" algn="l"/>
              </a:tabLst>
            </a:pPr>
            <a:r>
              <a:rPr sz="3600" dirty="0">
                <a:latin typeface="Verdana"/>
                <a:cs typeface="Verdana"/>
              </a:rPr>
              <a:t>p	=</a:t>
            </a:r>
            <a:r>
              <a:rPr sz="3600" spc="-3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new</a:t>
            </a:r>
            <a:r>
              <a:rPr sz="3600" spc="-35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char[10]; </a:t>
            </a:r>
            <a:r>
              <a:rPr sz="360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strcpy(p, </a:t>
            </a:r>
            <a:r>
              <a:rPr sz="3600" spc="-5" dirty="0">
                <a:latin typeface="Verdana"/>
                <a:cs typeface="Verdana"/>
              </a:rPr>
              <a:t>"something");  return	p;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0" y="5346700"/>
            <a:ext cx="4436110" cy="3902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Verdana"/>
                <a:cs typeface="Verdana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1127125" algn="l"/>
              </a:tabLst>
            </a:pPr>
            <a:r>
              <a:rPr sz="3600" spc="-10" dirty="0">
                <a:latin typeface="Verdana"/>
                <a:cs typeface="Verdana"/>
              </a:rPr>
              <a:t>void	</a:t>
            </a:r>
            <a:r>
              <a:rPr sz="3600" spc="-5" dirty="0">
                <a:latin typeface="Verdana"/>
                <a:cs typeface="Verdana"/>
              </a:rPr>
              <a:t>bar()</a:t>
            </a:r>
            <a:endParaRPr sz="3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3600" dirty="0">
                <a:latin typeface="Verdana"/>
                <a:cs typeface="Verdana"/>
              </a:rPr>
              <a:t>{</a:t>
            </a:r>
          </a:p>
          <a:p>
            <a:pPr marL="655320" marR="5080">
              <a:lnSpc>
                <a:spcPts val="4400"/>
              </a:lnSpc>
              <a:spcBef>
                <a:spcPts val="160"/>
              </a:spcBef>
              <a:tabLst>
                <a:tab pos="2223770" algn="l"/>
                <a:tab pos="2549525" algn="l"/>
              </a:tabLst>
            </a:pPr>
            <a:r>
              <a:rPr sz="3600" dirty="0">
                <a:latin typeface="Verdana"/>
                <a:cs typeface="Verdana"/>
              </a:rPr>
              <a:t>char </a:t>
            </a:r>
            <a:r>
              <a:rPr sz="3600" spc="-5" dirty="0">
                <a:latin typeface="Verdana"/>
                <a:cs typeface="Verdana"/>
              </a:rPr>
              <a:t>*p	</a:t>
            </a:r>
            <a:r>
              <a:rPr sz="3600" dirty="0">
                <a:latin typeface="Verdana"/>
                <a:cs typeface="Verdana"/>
              </a:rPr>
              <a:t>=</a:t>
            </a:r>
            <a:r>
              <a:rPr sz="3600" spc="-8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foo(); </a:t>
            </a:r>
            <a:r>
              <a:rPr sz="360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printf("%s", p);  delete	p;</a:t>
            </a:r>
            <a:endParaRPr sz="3600" dirty="0">
              <a:latin typeface="Verdana"/>
              <a:cs typeface="Verdana"/>
            </a:endParaRPr>
          </a:p>
          <a:p>
            <a:pPr marL="12700">
              <a:lnSpc>
                <a:spcPts val="4240"/>
              </a:lnSpc>
            </a:pPr>
            <a:r>
              <a:rPr sz="3600" dirty="0">
                <a:latin typeface="Verdana"/>
                <a:cs typeface="Verdana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7786293" y="1905000"/>
            <a:ext cx="5116906" cy="191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86293" y="1905000"/>
            <a:ext cx="5117465" cy="1917700"/>
          </a:xfrm>
          <a:custGeom>
            <a:avLst/>
            <a:gdLst/>
            <a:ahLst/>
            <a:cxnLst/>
            <a:rect l="l" t="t" r="r" b="b"/>
            <a:pathLst>
              <a:path w="5117465" h="1917700">
                <a:moveTo>
                  <a:pt x="1726006" y="0"/>
                </a:moveTo>
                <a:lnTo>
                  <a:pt x="1680349" y="4092"/>
                </a:lnTo>
                <a:lnTo>
                  <a:pt x="1637377" y="15890"/>
                </a:lnTo>
                <a:lnTo>
                  <a:pt x="1597807" y="34678"/>
                </a:lnTo>
                <a:lnTo>
                  <a:pt x="1562357" y="59737"/>
                </a:lnTo>
                <a:lnTo>
                  <a:pt x="1531743" y="90351"/>
                </a:lnTo>
                <a:lnTo>
                  <a:pt x="1506684" y="125801"/>
                </a:lnTo>
                <a:lnTo>
                  <a:pt x="1487897" y="165371"/>
                </a:lnTo>
                <a:lnTo>
                  <a:pt x="1476098" y="208343"/>
                </a:lnTo>
                <a:lnTo>
                  <a:pt x="1472006" y="254000"/>
                </a:lnTo>
                <a:lnTo>
                  <a:pt x="1472006" y="1471218"/>
                </a:lnTo>
                <a:lnTo>
                  <a:pt x="0" y="1682750"/>
                </a:lnTo>
                <a:lnTo>
                  <a:pt x="1585512" y="1875231"/>
                </a:lnTo>
                <a:lnTo>
                  <a:pt x="1617135" y="1893166"/>
                </a:lnTo>
                <a:lnTo>
                  <a:pt x="1651363" y="1906509"/>
                </a:lnTo>
                <a:lnTo>
                  <a:pt x="1687788" y="1914830"/>
                </a:lnTo>
                <a:lnTo>
                  <a:pt x="1726006" y="1917700"/>
                </a:lnTo>
                <a:lnTo>
                  <a:pt x="4862906" y="1917700"/>
                </a:lnTo>
                <a:lnTo>
                  <a:pt x="4908564" y="1913607"/>
                </a:lnTo>
                <a:lnTo>
                  <a:pt x="4951536" y="1901809"/>
                </a:lnTo>
                <a:lnTo>
                  <a:pt x="4991106" y="1883022"/>
                </a:lnTo>
                <a:lnTo>
                  <a:pt x="5026556" y="1857963"/>
                </a:lnTo>
                <a:lnTo>
                  <a:pt x="5057169" y="1827350"/>
                </a:lnTo>
                <a:lnTo>
                  <a:pt x="5082228" y="1791900"/>
                </a:lnTo>
                <a:lnTo>
                  <a:pt x="5101015" y="1752330"/>
                </a:lnTo>
                <a:lnTo>
                  <a:pt x="5112814" y="1709357"/>
                </a:lnTo>
                <a:lnTo>
                  <a:pt x="5116906" y="1663700"/>
                </a:lnTo>
                <a:lnTo>
                  <a:pt x="5116906" y="254000"/>
                </a:lnTo>
                <a:lnTo>
                  <a:pt x="5112814" y="208343"/>
                </a:lnTo>
                <a:lnTo>
                  <a:pt x="5101015" y="165371"/>
                </a:lnTo>
                <a:lnTo>
                  <a:pt x="5082228" y="125801"/>
                </a:lnTo>
                <a:lnTo>
                  <a:pt x="5057169" y="90351"/>
                </a:lnTo>
                <a:lnTo>
                  <a:pt x="5026556" y="59737"/>
                </a:lnTo>
                <a:lnTo>
                  <a:pt x="4991106" y="34678"/>
                </a:lnTo>
                <a:lnTo>
                  <a:pt x="4951536" y="15890"/>
                </a:lnTo>
                <a:lnTo>
                  <a:pt x="4908564" y="4092"/>
                </a:lnTo>
                <a:lnTo>
                  <a:pt x="4862906" y="0"/>
                </a:lnTo>
                <a:lnTo>
                  <a:pt x="17260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9017000" y="1871008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define a pair functions of 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alloc</a:t>
            </a:r>
            <a:r>
              <a:rPr lang="en-US" altLang="zh-CN" sz="4000" dirty="0" smtClean="0">
                <a:solidFill>
                  <a:schemeClr val="bg1"/>
                </a:solidFill>
              </a:rPr>
              <a:t> and free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00" y="-152400"/>
            <a:ext cx="10185400" cy="2412365"/>
          </a:xfrm>
          <a:prstGeom prst="rect">
            <a:avLst/>
          </a:prstGeom>
        </p:spPr>
        <p:txBody>
          <a:bodyPr vert="horz" wrap="square" lIns="0" tIns="355600" rIns="0" bIns="0" rtlCol="0">
            <a:spAutoFit/>
          </a:bodyPr>
          <a:lstStyle/>
          <a:p>
            <a:pPr marL="1993900">
              <a:lnSpc>
                <a:spcPct val="100000"/>
              </a:lnSpc>
            </a:pPr>
            <a:r>
              <a:rPr sz="8000" spc="70" dirty="0"/>
              <a:t>hard</a:t>
            </a:r>
            <a:r>
              <a:rPr sz="8000" spc="-90" dirty="0"/>
              <a:t> </a:t>
            </a:r>
            <a:r>
              <a:rPr sz="8000" spc="110" dirty="0"/>
              <a:t>decision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0" y="1993900"/>
            <a:ext cx="2605405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Verdana"/>
                <a:cs typeface="Verdana"/>
              </a:rPr>
              <a:t>char</a:t>
            </a:r>
            <a:r>
              <a:rPr sz="3600" spc="-85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*foo()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3600" dirty="0">
                <a:latin typeface="Verdana"/>
                <a:cs typeface="Verdana"/>
              </a:rPr>
              <a:t>{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9006" y="3111500"/>
            <a:ext cx="5481320" cy="222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Verdana"/>
                <a:cs typeface="Verdana"/>
              </a:rPr>
              <a:t>char</a:t>
            </a:r>
            <a:r>
              <a:rPr sz="3600" spc="-10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*p;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ts val="4400"/>
              </a:lnSpc>
              <a:spcBef>
                <a:spcPts val="160"/>
              </a:spcBef>
              <a:tabLst>
                <a:tab pos="457834" algn="l"/>
                <a:tab pos="1594485" algn="l"/>
              </a:tabLst>
            </a:pPr>
            <a:r>
              <a:rPr sz="3600" dirty="0">
                <a:latin typeface="Verdana"/>
                <a:cs typeface="Verdana"/>
              </a:rPr>
              <a:t>p	=</a:t>
            </a:r>
            <a:r>
              <a:rPr sz="3600" spc="-3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new</a:t>
            </a:r>
            <a:r>
              <a:rPr sz="3600" spc="-35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char[10]; </a:t>
            </a:r>
            <a:r>
              <a:rPr sz="360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strcpy(p, </a:t>
            </a:r>
            <a:r>
              <a:rPr sz="3600" spc="-5" dirty="0">
                <a:latin typeface="Verdana"/>
                <a:cs typeface="Verdana"/>
              </a:rPr>
              <a:t>"something");  return	p;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0" y="5346700"/>
            <a:ext cx="4436110" cy="3902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Verdana"/>
                <a:cs typeface="Verdana"/>
              </a:rPr>
              <a:t>}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1127125" algn="l"/>
              </a:tabLst>
            </a:pPr>
            <a:r>
              <a:rPr sz="3600" spc="-10" dirty="0">
                <a:latin typeface="Verdana"/>
                <a:cs typeface="Verdana"/>
              </a:rPr>
              <a:t>void	</a:t>
            </a:r>
            <a:r>
              <a:rPr sz="3600" spc="-5" dirty="0">
                <a:latin typeface="Verdana"/>
                <a:cs typeface="Verdana"/>
              </a:rPr>
              <a:t>bar()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3600" dirty="0">
                <a:latin typeface="Verdana"/>
                <a:cs typeface="Verdana"/>
              </a:rPr>
              <a:t>{</a:t>
            </a:r>
            <a:endParaRPr sz="3600">
              <a:latin typeface="Verdana"/>
              <a:cs typeface="Verdana"/>
            </a:endParaRPr>
          </a:p>
          <a:p>
            <a:pPr marL="655320" marR="5080">
              <a:lnSpc>
                <a:spcPts val="4400"/>
              </a:lnSpc>
              <a:spcBef>
                <a:spcPts val="160"/>
              </a:spcBef>
              <a:tabLst>
                <a:tab pos="2223770" algn="l"/>
                <a:tab pos="2549525" algn="l"/>
              </a:tabLst>
            </a:pPr>
            <a:r>
              <a:rPr sz="3600" dirty="0">
                <a:latin typeface="Verdana"/>
                <a:cs typeface="Verdana"/>
              </a:rPr>
              <a:t>char </a:t>
            </a:r>
            <a:r>
              <a:rPr sz="3600" spc="-5" dirty="0">
                <a:latin typeface="Verdana"/>
                <a:cs typeface="Verdana"/>
              </a:rPr>
              <a:t>*p	</a:t>
            </a:r>
            <a:r>
              <a:rPr sz="3600" dirty="0">
                <a:latin typeface="Verdana"/>
                <a:cs typeface="Verdana"/>
              </a:rPr>
              <a:t>=</a:t>
            </a:r>
            <a:r>
              <a:rPr sz="3600" spc="-8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foo(); </a:t>
            </a:r>
            <a:r>
              <a:rPr sz="360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printf("%s", p);  delete	p;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ts val="4240"/>
              </a:lnSpc>
            </a:pPr>
            <a:r>
              <a:rPr sz="3600" dirty="0">
                <a:latin typeface="Verdana"/>
                <a:cs typeface="Verdana"/>
              </a:rPr>
              <a:t>}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86293" y="1905000"/>
            <a:ext cx="5116906" cy="191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86293" y="1905000"/>
            <a:ext cx="5117465" cy="1917700"/>
          </a:xfrm>
          <a:custGeom>
            <a:avLst/>
            <a:gdLst/>
            <a:ahLst/>
            <a:cxnLst/>
            <a:rect l="l" t="t" r="r" b="b"/>
            <a:pathLst>
              <a:path w="5117465" h="1917700">
                <a:moveTo>
                  <a:pt x="1726006" y="0"/>
                </a:moveTo>
                <a:lnTo>
                  <a:pt x="1680349" y="4092"/>
                </a:lnTo>
                <a:lnTo>
                  <a:pt x="1637377" y="15890"/>
                </a:lnTo>
                <a:lnTo>
                  <a:pt x="1597807" y="34678"/>
                </a:lnTo>
                <a:lnTo>
                  <a:pt x="1562357" y="59737"/>
                </a:lnTo>
                <a:lnTo>
                  <a:pt x="1531743" y="90351"/>
                </a:lnTo>
                <a:lnTo>
                  <a:pt x="1506684" y="125801"/>
                </a:lnTo>
                <a:lnTo>
                  <a:pt x="1487897" y="165371"/>
                </a:lnTo>
                <a:lnTo>
                  <a:pt x="1476098" y="208343"/>
                </a:lnTo>
                <a:lnTo>
                  <a:pt x="1472006" y="254000"/>
                </a:lnTo>
                <a:lnTo>
                  <a:pt x="1472006" y="1471218"/>
                </a:lnTo>
                <a:lnTo>
                  <a:pt x="0" y="1682750"/>
                </a:lnTo>
                <a:lnTo>
                  <a:pt x="1585512" y="1875231"/>
                </a:lnTo>
                <a:lnTo>
                  <a:pt x="1617135" y="1893166"/>
                </a:lnTo>
                <a:lnTo>
                  <a:pt x="1651363" y="1906509"/>
                </a:lnTo>
                <a:lnTo>
                  <a:pt x="1687788" y="1914830"/>
                </a:lnTo>
                <a:lnTo>
                  <a:pt x="1726006" y="1917700"/>
                </a:lnTo>
                <a:lnTo>
                  <a:pt x="4862906" y="1917700"/>
                </a:lnTo>
                <a:lnTo>
                  <a:pt x="4908564" y="1913607"/>
                </a:lnTo>
                <a:lnTo>
                  <a:pt x="4951536" y="1901809"/>
                </a:lnTo>
                <a:lnTo>
                  <a:pt x="4991106" y="1883022"/>
                </a:lnTo>
                <a:lnTo>
                  <a:pt x="5026556" y="1857963"/>
                </a:lnTo>
                <a:lnTo>
                  <a:pt x="5057169" y="1827350"/>
                </a:lnTo>
                <a:lnTo>
                  <a:pt x="5082228" y="1791900"/>
                </a:lnTo>
                <a:lnTo>
                  <a:pt x="5101015" y="1752330"/>
                </a:lnTo>
                <a:lnTo>
                  <a:pt x="5112814" y="1709357"/>
                </a:lnTo>
                <a:lnTo>
                  <a:pt x="5116906" y="1663700"/>
                </a:lnTo>
                <a:lnTo>
                  <a:pt x="5116906" y="254000"/>
                </a:lnTo>
                <a:lnTo>
                  <a:pt x="5112814" y="208343"/>
                </a:lnTo>
                <a:lnTo>
                  <a:pt x="5101015" y="165371"/>
                </a:lnTo>
                <a:lnTo>
                  <a:pt x="5082228" y="125801"/>
                </a:lnTo>
                <a:lnTo>
                  <a:pt x="5057169" y="90351"/>
                </a:lnTo>
                <a:lnTo>
                  <a:pt x="5026556" y="59737"/>
                </a:lnTo>
                <a:lnTo>
                  <a:pt x="4991106" y="34678"/>
                </a:lnTo>
                <a:lnTo>
                  <a:pt x="4951536" y="15890"/>
                </a:lnTo>
                <a:lnTo>
                  <a:pt x="4908564" y="4092"/>
                </a:lnTo>
                <a:lnTo>
                  <a:pt x="4862906" y="0"/>
                </a:lnTo>
                <a:lnTo>
                  <a:pt x="1726006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64500" y="5232400"/>
            <a:ext cx="4521200" cy="241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8064500" y="5232400"/>
            <a:ext cx="4521200" cy="2413000"/>
          </a:xfrm>
          <a:custGeom>
            <a:avLst/>
            <a:gdLst/>
            <a:ahLst/>
            <a:cxnLst/>
            <a:rect l="l" t="t" r="r" b="b"/>
            <a:pathLst>
              <a:path w="4521200" h="2413000">
                <a:moveTo>
                  <a:pt x="889000" y="0"/>
                </a:moveTo>
                <a:lnTo>
                  <a:pt x="843343" y="4092"/>
                </a:lnTo>
                <a:lnTo>
                  <a:pt x="800371" y="15890"/>
                </a:lnTo>
                <a:lnTo>
                  <a:pt x="760801" y="34678"/>
                </a:lnTo>
                <a:lnTo>
                  <a:pt x="725351" y="59737"/>
                </a:lnTo>
                <a:lnTo>
                  <a:pt x="694737" y="90351"/>
                </a:lnTo>
                <a:lnTo>
                  <a:pt x="669678" y="125801"/>
                </a:lnTo>
                <a:lnTo>
                  <a:pt x="650890" y="165371"/>
                </a:lnTo>
                <a:lnTo>
                  <a:pt x="639092" y="208343"/>
                </a:lnTo>
                <a:lnTo>
                  <a:pt x="635000" y="254000"/>
                </a:lnTo>
                <a:lnTo>
                  <a:pt x="635000" y="508000"/>
                </a:lnTo>
                <a:lnTo>
                  <a:pt x="0" y="635000"/>
                </a:lnTo>
                <a:lnTo>
                  <a:pt x="635000" y="762000"/>
                </a:lnTo>
                <a:lnTo>
                  <a:pt x="635000" y="2159000"/>
                </a:lnTo>
                <a:lnTo>
                  <a:pt x="639092" y="2204657"/>
                </a:lnTo>
                <a:lnTo>
                  <a:pt x="650890" y="2247630"/>
                </a:lnTo>
                <a:lnTo>
                  <a:pt x="669678" y="2287200"/>
                </a:lnTo>
                <a:lnTo>
                  <a:pt x="694737" y="2322650"/>
                </a:lnTo>
                <a:lnTo>
                  <a:pt x="725351" y="2353263"/>
                </a:lnTo>
                <a:lnTo>
                  <a:pt x="760801" y="2378322"/>
                </a:lnTo>
                <a:lnTo>
                  <a:pt x="800371" y="2397109"/>
                </a:lnTo>
                <a:lnTo>
                  <a:pt x="843343" y="2408907"/>
                </a:lnTo>
                <a:lnTo>
                  <a:pt x="889000" y="2413000"/>
                </a:lnTo>
                <a:lnTo>
                  <a:pt x="4267200" y="2413000"/>
                </a:lnTo>
                <a:lnTo>
                  <a:pt x="4312857" y="2408907"/>
                </a:lnTo>
                <a:lnTo>
                  <a:pt x="4355830" y="2397109"/>
                </a:lnTo>
                <a:lnTo>
                  <a:pt x="4395400" y="2378322"/>
                </a:lnTo>
                <a:lnTo>
                  <a:pt x="4430850" y="2353263"/>
                </a:lnTo>
                <a:lnTo>
                  <a:pt x="4461463" y="2322650"/>
                </a:lnTo>
                <a:lnTo>
                  <a:pt x="4486522" y="2287200"/>
                </a:lnTo>
                <a:lnTo>
                  <a:pt x="4505309" y="2247630"/>
                </a:lnTo>
                <a:lnTo>
                  <a:pt x="4517107" y="2204657"/>
                </a:lnTo>
                <a:lnTo>
                  <a:pt x="4521200" y="2159000"/>
                </a:lnTo>
                <a:lnTo>
                  <a:pt x="4521200" y="254000"/>
                </a:lnTo>
                <a:lnTo>
                  <a:pt x="4517107" y="208343"/>
                </a:lnTo>
                <a:lnTo>
                  <a:pt x="4505309" y="165371"/>
                </a:lnTo>
                <a:lnTo>
                  <a:pt x="4486522" y="125801"/>
                </a:lnTo>
                <a:lnTo>
                  <a:pt x="4461463" y="90351"/>
                </a:lnTo>
                <a:lnTo>
                  <a:pt x="4430850" y="59737"/>
                </a:lnTo>
                <a:lnTo>
                  <a:pt x="4395400" y="34678"/>
                </a:lnTo>
                <a:lnTo>
                  <a:pt x="4355830" y="15890"/>
                </a:lnTo>
                <a:lnTo>
                  <a:pt x="4312857" y="4092"/>
                </a:lnTo>
                <a:lnTo>
                  <a:pt x="4267200" y="0"/>
                </a:lnTo>
                <a:lnTo>
                  <a:pt x="8890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9017000" y="1871008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define a pair functions of 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alloc</a:t>
            </a:r>
            <a:r>
              <a:rPr lang="en-US" altLang="zh-CN" sz="4000" dirty="0" smtClean="0">
                <a:solidFill>
                  <a:schemeClr val="bg1"/>
                </a:solidFill>
              </a:rPr>
              <a:t> and free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36000" y="5468541"/>
            <a:ext cx="4038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800" dirty="0" smtClean="0">
                <a:solidFill>
                  <a:schemeClr val="bg1"/>
                </a:solidFill>
              </a:rPr>
              <a:t>Let user take resp., pass pointers in &amp; out</a:t>
            </a:r>
            <a:endParaRPr lang="zh-CN" altLang="en-US" sz="3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5600" rIns="0" bIns="0" rtlCol="0">
            <a:spAutoFit/>
          </a:bodyPr>
          <a:lstStyle/>
          <a:p>
            <a:pPr marL="4279900">
              <a:lnSpc>
                <a:spcPct val="100000"/>
              </a:lnSpc>
            </a:pPr>
            <a:r>
              <a:rPr sz="8000" spc="105" dirty="0"/>
              <a:t>tips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37294"/>
            <a:ext cx="176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65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300" y="2673350"/>
            <a:ext cx="6906259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spc="-35" dirty="0">
                <a:latin typeface="Arial"/>
                <a:cs typeface="Arial"/>
              </a:rPr>
              <a:t>Pass </a:t>
            </a:r>
            <a:r>
              <a:rPr sz="3150" spc="5" dirty="0">
                <a:latin typeface="Arial"/>
                <a:cs typeface="Arial"/>
              </a:rPr>
              <a:t>in an </a:t>
            </a:r>
            <a:r>
              <a:rPr sz="3150" spc="65" dirty="0">
                <a:latin typeface="Arial"/>
                <a:cs typeface="Arial"/>
              </a:rPr>
              <a:t>object </a:t>
            </a:r>
            <a:r>
              <a:rPr sz="3150" dirty="0">
                <a:latin typeface="Arial"/>
                <a:cs typeface="Arial"/>
              </a:rPr>
              <a:t>if </a:t>
            </a:r>
            <a:r>
              <a:rPr sz="3150" spc="5" dirty="0">
                <a:latin typeface="Arial"/>
                <a:cs typeface="Arial"/>
              </a:rPr>
              <a:t>you want to </a:t>
            </a:r>
            <a:r>
              <a:rPr sz="3150" spc="-5" dirty="0">
                <a:latin typeface="Arial"/>
                <a:cs typeface="Arial"/>
              </a:rPr>
              <a:t>store</a:t>
            </a:r>
            <a:r>
              <a:rPr sz="3150" spc="-35" dirty="0">
                <a:latin typeface="Arial"/>
                <a:cs typeface="Arial"/>
              </a:rPr>
              <a:t> </a:t>
            </a:r>
            <a:r>
              <a:rPr sz="3150" dirty="0">
                <a:latin typeface="Arial"/>
                <a:cs typeface="Arial"/>
              </a:rPr>
              <a:t>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3676586"/>
            <a:ext cx="176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65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4300" y="3637279"/>
            <a:ext cx="10253345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00"/>
              </a:lnSpc>
            </a:pPr>
            <a:r>
              <a:rPr sz="3150" spc="-35" dirty="0">
                <a:latin typeface="Arial"/>
                <a:cs typeface="Arial"/>
              </a:rPr>
              <a:t>Pass </a:t>
            </a:r>
            <a:r>
              <a:rPr sz="3150" spc="5" dirty="0">
                <a:latin typeface="Arial"/>
                <a:cs typeface="Arial"/>
              </a:rPr>
              <a:t>in a </a:t>
            </a:r>
            <a:r>
              <a:rPr sz="3150" spc="40" dirty="0">
                <a:latin typeface="Arial"/>
                <a:cs typeface="Arial"/>
              </a:rPr>
              <a:t>const </a:t>
            </a:r>
            <a:r>
              <a:rPr sz="3150" spc="30" dirty="0">
                <a:latin typeface="Arial"/>
                <a:cs typeface="Arial"/>
              </a:rPr>
              <a:t>pointer </a:t>
            </a:r>
            <a:r>
              <a:rPr sz="3150" spc="5" dirty="0">
                <a:latin typeface="Arial"/>
                <a:cs typeface="Arial"/>
              </a:rPr>
              <a:t>or </a:t>
            </a:r>
            <a:r>
              <a:rPr sz="3150" spc="10" dirty="0">
                <a:latin typeface="Arial"/>
                <a:cs typeface="Arial"/>
              </a:rPr>
              <a:t>reference </a:t>
            </a:r>
            <a:r>
              <a:rPr sz="3150" dirty="0">
                <a:latin typeface="Arial"/>
                <a:cs typeface="Arial"/>
              </a:rPr>
              <a:t>if </a:t>
            </a:r>
            <a:r>
              <a:rPr sz="3150" spc="5" dirty="0">
                <a:latin typeface="Arial"/>
                <a:cs typeface="Arial"/>
              </a:rPr>
              <a:t>you want to </a:t>
            </a:r>
            <a:r>
              <a:rPr sz="3150" spc="65" dirty="0">
                <a:latin typeface="Arial"/>
                <a:cs typeface="Arial"/>
              </a:rPr>
              <a:t>get</a:t>
            </a:r>
            <a:r>
              <a:rPr sz="3150" spc="35" dirty="0">
                <a:latin typeface="Arial"/>
                <a:cs typeface="Arial"/>
              </a:rPr>
              <a:t> </a:t>
            </a:r>
            <a:r>
              <a:rPr sz="3150" spc="5" dirty="0">
                <a:latin typeface="Arial"/>
                <a:cs typeface="Arial"/>
              </a:rPr>
              <a:t>the  values</a:t>
            </a:r>
            <a:endParaRPr sz="31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085778"/>
            <a:ext cx="176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65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4300" y="5046979"/>
            <a:ext cx="10364470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00"/>
              </a:lnSpc>
            </a:pPr>
            <a:r>
              <a:rPr sz="3150" spc="-35" dirty="0">
                <a:latin typeface="Arial"/>
                <a:cs typeface="Arial"/>
              </a:rPr>
              <a:t>Pass </a:t>
            </a:r>
            <a:r>
              <a:rPr sz="3150" spc="5" dirty="0">
                <a:latin typeface="Arial"/>
                <a:cs typeface="Arial"/>
              </a:rPr>
              <a:t>in a </a:t>
            </a:r>
            <a:r>
              <a:rPr sz="3150" spc="30" dirty="0">
                <a:latin typeface="Arial"/>
                <a:cs typeface="Arial"/>
              </a:rPr>
              <a:t>pointer </a:t>
            </a:r>
            <a:r>
              <a:rPr sz="3150" spc="5" dirty="0">
                <a:latin typeface="Arial"/>
                <a:cs typeface="Arial"/>
              </a:rPr>
              <a:t>or </a:t>
            </a:r>
            <a:r>
              <a:rPr sz="3150" spc="10" dirty="0">
                <a:latin typeface="Arial"/>
                <a:cs typeface="Arial"/>
              </a:rPr>
              <a:t>reference </a:t>
            </a:r>
            <a:r>
              <a:rPr sz="3150" dirty="0">
                <a:latin typeface="Arial"/>
                <a:cs typeface="Arial"/>
              </a:rPr>
              <a:t>if </a:t>
            </a:r>
            <a:r>
              <a:rPr sz="3150" spc="5" dirty="0">
                <a:latin typeface="Arial"/>
                <a:cs typeface="Arial"/>
              </a:rPr>
              <a:t>you want to </a:t>
            </a:r>
            <a:r>
              <a:rPr sz="3150" spc="95" dirty="0">
                <a:latin typeface="Arial"/>
                <a:cs typeface="Arial"/>
              </a:rPr>
              <a:t>do</a:t>
            </a:r>
            <a:r>
              <a:rPr sz="3150" spc="70" dirty="0">
                <a:latin typeface="Arial"/>
                <a:cs typeface="Arial"/>
              </a:rPr>
              <a:t> </a:t>
            </a:r>
            <a:r>
              <a:rPr sz="3150" spc="25" dirty="0">
                <a:latin typeface="Arial"/>
                <a:cs typeface="Arial"/>
              </a:rPr>
              <a:t>something  </a:t>
            </a:r>
            <a:r>
              <a:rPr sz="3150" spc="5" dirty="0">
                <a:latin typeface="Arial"/>
                <a:cs typeface="Arial"/>
              </a:rPr>
              <a:t>to</a:t>
            </a:r>
            <a:r>
              <a:rPr sz="3150" spc="-85" dirty="0">
                <a:latin typeface="Arial"/>
                <a:cs typeface="Arial"/>
              </a:rPr>
              <a:t> </a:t>
            </a:r>
            <a:r>
              <a:rPr sz="3150" dirty="0">
                <a:latin typeface="Arial"/>
                <a:cs typeface="Arial"/>
              </a:rPr>
              <a:t>it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0600" y="6494970"/>
            <a:ext cx="176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65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4300" y="6432550"/>
            <a:ext cx="862901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spc="-35" dirty="0">
                <a:latin typeface="Arial"/>
                <a:cs typeface="Arial"/>
              </a:rPr>
              <a:t>Pass </a:t>
            </a:r>
            <a:r>
              <a:rPr sz="3150" spc="5" dirty="0">
                <a:latin typeface="Arial"/>
                <a:cs typeface="Arial"/>
              </a:rPr>
              <a:t>out an </a:t>
            </a:r>
            <a:r>
              <a:rPr sz="3150" spc="65" dirty="0">
                <a:latin typeface="Arial"/>
                <a:cs typeface="Arial"/>
              </a:rPr>
              <a:t>object </a:t>
            </a:r>
            <a:r>
              <a:rPr sz="3150" dirty="0">
                <a:latin typeface="Arial"/>
                <a:cs typeface="Arial"/>
              </a:rPr>
              <a:t>if </a:t>
            </a:r>
            <a:r>
              <a:rPr sz="3150" spc="5" dirty="0">
                <a:latin typeface="Arial"/>
                <a:cs typeface="Arial"/>
              </a:rPr>
              <a:t>you </a:t>
            </a:r>
            <a:r>
              <a:rPr sz="3150" spc="25" dirty="0">
                <a:latin typeface="Arial"/>
                <a:cs typeface="Arial"/>
              </a:rPr>
              <a:t>create </a:t>
            </a:r>
            <a:r>
              <a:rPr sz="3150" dirty="0">
                <a:latin typeface="Arial"/>
                <a:cs typeface="Arial"/>
              </a:rPr>
              <a:t>it </a:t>
            </a:r>
            <a:r>
              <a:rPr sz="3150" spc="5" dirty="0">
                <a:latin typeface="Arial"/>
                <a:cs typeface="Arial"/>
              </a:rPr>
              <a:t>in the</a:t>
            </a:r>
            <a:r>
              <a:rPr sz="3150" dirty="0">
                <a:latin typeface="Arial"/>
                <a:cs typeface="Arial"/>
              </a:rPr>
              <a:t> </a:t>
            </a:r>
            <a:r>
              <a:rPr sz="3150" spc="25" dirty="0">
                <a:latin typeface="Arial"/>
                <a:cs typeface="Arial"/>
              </a:rPr>
              <a:t>function</a:t>
            </a:r>
            <a:endParaRPr sz="31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434262"/>
            <a:ext cx="176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65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4300" y="7372350"/>
            <a:ext cx="906780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spc="-35" dirty="0">
                <a:latin typeface="Arial"/>
                <a:cs typeface="Arial"/>
              </a:rPr>
              <a:t>Pass </a:t>
            </a:r>
            <a:r>
              <a:rPr sz="3150" spc="5" dirty="0">
                <a:latin typeface="Arial"/>
                <a:cs typeface="Arial"/>
              </a:rPr>
              <a:t>out </a:t>
            </a:r>
            <a:r>
              <a:rPr sz="3150" spc="30" dirty="0">
                <a:latin typeface="Arial"/>
                <a:cs typeface="Arial"/>
              </a:rPr>
              <a:t>pointer </a:t>
            </a:r>
            <a:r>
              <a:rPr sz="3150" spc="5" dirty="0">
                <a:latin typeface="Arial"/>
                <a:cs typeface="Arial"/>
              </a:rPr>
              <a:t>or </a:t>
            </a:r>
            <a:r>
              <a:rPr sz="3150" spc="10" dirty="0">
                <a:latin typeface="Arial"/>
                <a:cs typeface="Arial"/>
              </a:rPr>
              <a:t>reference </a:t>
            </a:r>
            <a:r>
              <a:rPr sz="3150" spc="5" dirty="0">
                <a:latin typeface="Arial"/>
                <a:cs typeface="Arial"/>
              </a:rPr>
              <a:t>of the </a:t>
            </a:r>
            <a:r>
              <a:rPr sz="3150" spc="65" dirty="0">
                <a:latin typeface="Arial"/>
                <a:cs typeface="Arial"/>
              </a:rPr>
              <a:t>passed </a:t>
            </a:r>
            <a:r>
              <a:rPr sz="3150" spc="5" dirty="0">
                <a:latin typeface="Arial"/>
                <a:cs typeface="Arial"/>
              </a:rPr>
              <a:t>in</a:t>
            </a:r>
            <a:r>
              <a:rPr sz="3150" spc="-30" dirty="0">
                <a:latin typeface="Arial"/>
                <a:cs typeface="Arial"/>
              </a:rPr>
              <a:t> </a:t>
            </a:r>
            <a:r>
              <a:rPr sz="3150" spc="5" dirty="0">
                <a:latin typeface="Arial"/>
                <a:cs typeface="Arial"/>
              </a:rPr>
              <a:t>only</a:t>
            </a:r>
            <a:endParaRPr sz="31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8373558"/>
            <a:ext cx="176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65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300" y="8312150"/>
            <a:ext cx="7941309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spc="5" dirty="0">
                <a:latin typeface="Arial"/>
                <a:cs typeface="Arial"/>
              </a:rPr>
              <a:t>Never </a:t>
            </a:r>
            <a:r>
              <a:rPr sz="3150" spc="10" dirty="0">
                <a:latin typeface="Arial"/>
                <a:cs typeface="Arial"/>
              </a:rPr>
              <a:t>new </a:t>
            </a:r>
            <a:r>
              <a:rPr sz="3150" spc="25" dirty="0">
                <a:latin typeface="Arial"/>
                <a:cs typeface="Arial"/>
              </a:rPr>
              <a:t>something </a:t>
            </a:r>
            <a:r>
              <a:rPr sz="3150" spc="65" dirty="0">
                <a:latin typeface="Arial"/>
                <a:cs typeface="Arial"/>
              </a:rPr>
              <a:t>and </a:t>
            </a:r>
            <a:r>
              <a:rPr sz="3150" spc="5" dirty="0">
                <a:latin typeface="Arial"/>
                <a:cs typeface="Arial"/>
              </a:rPr>
              <a:t>return the</a:t>
            </a:r>
            <a:r>
              <a:rPr sz="3150" spc="-85" dirty="0">
                <a:latin typeface="Arial"/>
                <a:cs typeface="Arial"/>
              </a:rPr>
              <a:t> </a:t>
            </a:r>
            <a:r>
              <a:rPr sz="3150" spc="30" dirty="0">
                <a:latin typeface="Arial"/>
                <a:cs typeface="Arial"/>
              </a:rPr>
              <a:t>pointer</a:t>
            </a:r>
            <a:endParaRPr sz="31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2600" y="4241800"/>
            <a:ext cx="4429760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5" dirty="0"/>
              <a:t>Container</a:t>
            </a:r>
            <a:endParaRPr sz="80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400" y="685800"/>
            <a:ext cx="11595100" cy="126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6315" algn="l"/>
              </a:tabLst>
            </a:pPr>
            <a:r>
              <a:rPr sz="8200" dirty="0">
                <a:latin typeface="Gill Sans MT"/>
                <a:cs typeface="Gill Sans MT"/>
              </a:rPr>
              <a:t>A	personal</a:t>
            </a:r>
            <a:r>
              <a:rPr sz="8200" spc="-105" dirty="0">
                <a:latin typeface="Gill Sans MT"/>
                <a:cs typeface="Gill Sans MT"/>
              </a:rPr>
              <a:t> </a:t>
            </a:r>
            <a:r>
              <a:rPr sz="8200" dirty="0">
                <a:latin typeface="Gill Sans MT"/>
                <a:cs typeface="Gill Sans MT"/>
              </a:rPr>
              <a:t>notebook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6000" y="2667000"/>
            <a:ext cx="701621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500" dirty="0" smtClean="0"/>
              <a:t> It allows notes to be stored.</a:t>
            </a:r>
            <a:endParaRPr lang="zh-CN" altLang="en-US" sz="4500" dirty="0"/>
          </a:p>
        </p:txBody>
      </p:sp>
      <p:sp>
        <p:nvSpPr>
          <p:cNvPr id="6" name="TextBox 5"/>
          <p:cNvSpPr txBox="1"/>
          <p:nvPr/>
        </p:nvSpPr>
        <p:spPr>
          <a:xfrm>
            <a:off x="1016000" y="3581400"/>
            <a:ext cx="109361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500" dirty="0" smtClean="0"/>
              <a:t> It has no limit on the number of notes it can </a:t>
            </a:r>
          </a:p>
          <a:p>
            <a:r>
              <a:rPr lang="en-US" altLang="zh-CN" sz="4500" dirty="0" smtClean="0"/>
              <a:t>  store.</a:t>
            </a:r>
            <a:endParaRPr lang="zh-CN" altLang="en-US" sz="4500" dirty="0"/>
          </a:p>
        </p:txBody>
      </p:sp>
      <p:sp>
        <p:nvSpPr>
          <p:cNvPr id="7" name="TextBox 6"/>
          <p:cNvSpPr txBox="1"/>
          <p:nvPr/>
        </p:nvSpPr>
        <p:spPr>
          <a:xfrm>
            <a:off x="1016000" y="5257800"/>
            <a:ext cx="71652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500" dirty="0" smtClean="0"/>
              <a:t> It will show individual notes.</a:t>
            </a:r>
            <a:endParaRPr lang="zh-CN" altLang="en-US" sz="4500" dirty="0"/>
          </a:p>
        </p:txBody>
      </p:sp>
      <p:sp>
        <p:nvSpPr>
          <p:cNvPr id="8" name="TextBox 7"/>
          <p:cNvSpPr txBox="1"/>
          <p:nvPr/>
        </p:nvSpPr>
        <p:spPr>
          <a:xfrm>
            <a:off x="1013505" y="6225570"/>
            <a:ext cx="106540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500" dirty="0" smtClean="0"/>
              <a:t> It will tell us how many notes it is currently </a:t>
            </a:r>
          </a:p>
          <a:p>
            <a:r>
              <a:rPr lang="en-US" altLang="zh-CN" sz="4500" dirty="0" smtClean="0"/>
              <a:t>  storing.</a:t>
            </a:r>
            <a:endParaRPr lang="zh-CN" altLang="en-US" sz="45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987800" y="787400"/>
            <a:ext cx="5486400" cy="126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Collection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473200" y="5105400"/>
            <a:ext cx="10036810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5805" marR="5080" indent="-571500">
              <a:lnSpc>
                <a:spcPts val="4400"/>
              </a:lnSpc>
              <a:buSzPct val="171052"/>
              <a:buFont typeface="Arial" pitchFamily="34" charset="0"/>
              <a:buChar char="•"/>
              <a:tabLst>
                <a:tab pos="725805" algn="l"/>
                <a:tab pos="2578100" algn="l"/>
                <a:tab pos="4432300" algn="l"/>
                <a:tab pos="5971540" algn="l"/>
                <a:tab pos="6721475" algn="l"/>
              </a:tabLst>
            </a:pPr>
            <a:r>
              <a:rPr lang="en-US" dirty="0" smtClean="0"/>
              <a:t>Collection objects are objects that can store an arbitrary number of other objects.</a:t>
            </a:r>
            <a:endParaRPr sz="38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46400">
              <a:lnSpc>
                <a:spcPct val="100000"/>
              </a:lnSpc>
            </a:pPr>
            <a:r>
              <a:rPr spc="-5" dirty="0"/>
              <a:t>What </a:t>
            </a:r>
            <a:r>
              <a:rPr dirty="0"/>
              <a:t>is</a:t>
            </a:r>
            <a:r>
              <a:rPr spc="-80" dirty="0"/>
              <a:t> </a:t>
            </a:r>
            <a:r>
              <a:rPr spc="-5" dirty="0"/>
              <a:t>STL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263597"/>
            <a:ext cx="10243185" cy="2207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  <a:tab pos="1993264" algn="l"/>
                <a:tab pos="6829425" algn="l"/>
              </a:tabLst>
            </a:pPr>
            <a:r>
              <a:rPr sz="4400" spc="-5" dirty="0">
                <a:latin typeface="Arial"/>
                <a:cs typeface="Arial"/>
              </a:rPr>
              <a:t>STL</a:t>
            </a:r>
            <a:r>
              <a:rPr sz="4400" spc="-16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=	</a:t>
            </a:r>
            <a:r>
              <a:rPr sz="4400" spc="-5" dirty="0">
                <a:latin typeface="Arial"/>
                <a:cs typeface="Arial"/>
              </a:rPr>
              <a:t>Standard</a:t>
            </a:r>
            <a:r>
              <a:rPr sz="4400" spc="-55" dirty="0">
                <a:latin typeface="Arial"/>
                <a:cs typeface="Arial"/>
              </a:rPr>
              <a:t> </a:t>
            </a:r>
            <a:r>
              <a:rPr sz="4400" spc="-65" dirty="0">
                <a:latin typeface="Arial"/>
                <a:cs typeface="Arial"/>
              </a:rPr>
              <a:t>Template	</a:t>
            </a:r>
            <a:r>
              <a:rPr sz="4400" dirty="0">
                <a:latin typeface="Arial"/>
                <a:cs typeface="Arial"/>
              </a:rPr>
              <a:t>Library</a:t>
            </a:r>
            <a:endParaRPr sz="4400">
              <a:latin typeface="Arial"/>
              <a:cs typeface="Arial"/>
            </a:endParaRPr>
          </a:p>
          <a:p>
            <a:pPr marL="353060" indent="-340360">
              <a:lnSpc>
                <a:spcPct val="100000"/>
              </a:lnSpc>
              <a:spcBef>
                <a:spcPts val="795"/>
              </a:spcBef>
              <a:buChar char="•"/>
              <a:tabLst>
                <a:tab pos="353060" algn="l"/>
                <a:tab pos="3086100" algn="l"/>
                <a:tab pos="6627495" algn="l"/>
              </a:tabLst>
            </a:pPr>
            <a:r>
              <a:rPr sz="4400" dirty="0">
                <a:latin typeface="Arial"/>
                <a:cs typeface="Arial"/>
              </a:rPr>
              <a:t>Part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of</a:t>
            </a:r>
            <a:r>
              <a:rPr sz="4400" spc="-5" dirty="0">
                <a:latin typeface="Arial"/>
                <a:cs typeface="Arial"/>
              </a:rPr>
              <a:t> the	ISO</a:t>
            </a:r>
            <a:r>
              <a:rPr sz="4400" spc="1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Standard	</a:t>
            </a:r>
            <a:r>
              <a:rPr sz="4400" dirty="0">
                <a:latin typeface="Arial"/>
                <a:cs typeface="Arial"/>
              </a:rPr>
              <a:t>C++</a:t>
            </a:r>
            <a:r>
              <a:rPr sz="4400" spc="-10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Library</a:t>
            </a:r>
            <a:endParaRPr sz="4400">
              <a:latin typeface="Arial"/>
              <a:cs typeface="Arial"/>
            </a:endParaRPr>
          </a:p>
          <a:p>
            <a:pPr marL="353060" indent="-340360">
              <a:lnSpc>
                <a:spcPct val="100000"/>
              </a:lnSpc>
              <a:spcBef>
                <a:spcPts val="745"/>
              </a:spcBef>
              <a:buChar char="•"/>
              <a:tabLst>
                <a:tab pos="353060" algn="l"/>
                <a:tab pos="1688464" algn="l"/>
                <a:tab pos="5477510" algn="l"/>
                <a:tab pos="8210550" algn="l"/>
              </a:tabLst>
            </a:pPr>
            <a:r>
              <a:rPr sz="4400" spc="-5" dirty="0">
                <a:latin typeface="Arial"/>
                <a:cs typeface="Arial"/>
              </a:rPr>
              <a:t>Data	Structures</a:t>
            </a:r>
            <a:r>
              <a:rPr sz="4400" spc="1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	</a:t>
            </a:r>
            <a:r>
              <a:rPr sz="4400" spc="-5" dirty="0">
                <a:latin typeface="Arial"/>
                <a:cs typeface="Arial"/>
              </a:rPr>
              <a:t>algorithms	for</a:t>
            </a:r>
            <a:r>
              <a:rPr sz="4400" spc="-9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C++.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700" y="698500"/>
            <a:ext cx="816610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45305" algn="l"/>
                <a:tab pos="6270625" algn="l"/>
              </a:tabLst>
            </a:pPr>
            <a:r>
              <a:rPr spc="-5" dirty="0"/>
              <a:t>W</a:t>
            </a:r>
            <a:r>
              <a:rPr dirty="0"/>
              <a:t>hy</a:t>
            </a:r>
            <a:r>
              <a:rPr spc="-5" dirty="0"/>
              <a:t> </a:t>
            </a:r>
            <a:r>
              <a:rPr dirty="0"/>
              <a:t>should	I</a:t>
            </a:r>
            <a:r>
              <a:rPr spc="-5" dirty="0"/>
              <a:t> </a:t>
            </a:r>
            <a:r>
              <a:rPr dirty="0"/>
              <a:t>use	S</a:t>
            </a:r>
            <a:r>
              <a:rPr spc="-5" dirty="0"/>
              <a:t>T</a:t>
            </a:r>
            <a:r>
              <a:rPr dirty="0"/>
              <a:t>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273300"/>
            <a:ext cx="9615805" cy="539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960" indent="-302260">
              <a:lnSpc>
                <a:spcPct val="100000"/>
              </a:lnSpc>
              <a:buChar char="•"/>
              <a:tabLst>
                <a:tab pos="314960" algn="l"/>
                <a:tab pos="2112010" algn="l"/>
              </a:tabLst>
            </a:pPr>
            <a:r>
              <a:rPr sz="3800" dirty="0">
                <a:latin typeface="Arial"/>
                <a:cs typeface="Arial"/>
              </a:rPr>
              <a:t>Reduce	development</a:t>
            </a:r>
            <a:r>
              <a:rPr sz="3800" spc="-8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time.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3400" dirty="0">
                <a:latin typeface="Arial"/>
                <a:cs typeface="Arial"/>
              </a:rPr>
              <a:t>–Data-structures already </a:t>
            </a:r>
            <a:r>
              <a:rPr sz="3400" spc="-5" dirty="0">
                <a:latin typeface="Arial"/>
                <a:cs typeface="Arial"/>
              </a:rPr>
              <a:t>written </a:t>
            </a:r>
            <a:r>
              <a:rPr sz="3400" dirty="0">
                <a:latin typeface="Arial"/>
                <a:cs typeface="Arial"/>
              </a:rPr>
              <a:t>and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debugged.</a:t>
            </a:r>
            <a:endParaRPr sz="3400">
              <a:latin typeface="Arial"/>
              <a:cs typeface="Arial"/>
            </a:endParaRPr>
          </a:p>
          <a:p>
            <a:pPr marL="314960" indent="-302260">
              <a:lnSpc>
                <a:spcPct val="100000"/>
              </a:lnSpc>
              <a:spcBef>
                <a:spcPts val="355"/>
              </a:spcBef>
              <a:buChar char="•"/>
              <a:tabLst>
                <a:tab pos="314960" algn="l"/>
                <a:tab pos="1602740" algn="l"/>
              </a:tabLst>
            </a:pPr>
            <a:r>
              <a:rPr sz="3800" dirty="0">
                <a:latin typeface="Arial"/>
                <a:cs typeface="Arial"/>
              </a:rPr>
              <a:t>Code	</a:t>
            </a:r>
            <a:r>
              <a:rPr sz="3800" spc="-5" dirty="0">
                <a:latin typeface="Arial"/>
                <a:cs typeface="Arial"/>
              </a:rPr>
              <a:t>readability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30"/>
              </a:spcBef>
            </a:pPr>
            <a:r>
              <a:rPr sz="3400" spc="20" dirty="0">
                <a:latin typeface="Arial"/>
                <a:cs typeface="Arial"/>
              </a:rPr>
              <a:t>–Fit </a:t>
            </a:r>
            <a:r>
              <a:rPr sz="3400" dirty="0">
                <a:latin typeface="Arial"/>
                <a:cs typeface="Arial"/>
              </a:rPr>
              <a:t>more </a:t>
            </a:r>
            <a:r>
              <a:rPr sz="3400" spc="-5" dirty="0">
                <a:latin typeface="Arial"/>
                <a:cs typeface="Arial"/>
              </a:rPr>
              <a:t>meaningful </a:t>
            </a:r>
            <a:r>
              <a:rPr sz="3400" spc="-15" dirty="0">
                <a:latin typeface="Arial"/>
                <a:cs typeface="Arial"/>
              </a:rPr>
              <a:t>stuff </a:t>
            </a:r>
            <a:r>
              <a:rPr sz="3400" dirty="0">
                <a:latin typeface="Arial"/>
                <a:cs typeface="Arial"/>
              </a:rPr>
              <a:t>on one</a:t>
            </a:r>
            <a:r>
              <a:rPr sz="3400" spc="-6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page.</a:t>
            </a:r>
            <a:endParaRPr sz="3400">
              <a:latin typeface="Arial"/>
              <a:cs typeface="Arial"/>
            </a:endParaRPr>
          </a:p>
          <a:p>
            <a:pPr marL="314960" indent="-302260">
              <a:lnSpc>
                <a:spcPct val="100000"/>
              </a:lnSpc>
              <a:spcBef>
                <a:spcPts val="395"/>
              </a:spcBef>
              <a:buChar char="•"/>
              <a:tabLst>
                <a:tab pos="314960" algn="l"/>
              </a:tabLst>
            </a:pPr>
            <a:r>
              <a:rPr sz="3800" spc="-5" dirty="0">
                <a:latin typeface="Arial"/>
                <a:cs typeface="Arial"/>
              </a:rPr>
              <a:t>Robustness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3400" spc="20" dirty="0">
                <a:latin typeface="Arial"/>
                <a:cs typeface="Arial"/>
              </a:rPr>
              <a:t>–STL </a:t>
            </a:r>
            <a:r>
              <a:rPr sz="3400" spc="-5" dirty="0">
                <a:latin typeface="Arial"/>
                <a:cs typeface="Arial"/>
              </a:rPr>
              <a:t>data structures </a:t>
            </a:r>
            <a:r>
              <a:rPr sz="3400" dirty="0">
                <a:latin typeface="Arial"/>
                <a:cs typeface="Arial"/>
              </a:rPr>
              <a:t>grow</a:t>
            </a:r>
            <a:r>
              <a:rPr sz="3400" spc="-175" dirty="0">
                <a:latin typeface="Arial"/>
                <a:cs typeface="Arial"/>
              </a:rPr>
              <a:t> </a:t>
            </a:r>
            <a:r>
              <a:rPr sz="3400" spc="-20" dirty="0">
                <a:latin typeface="Arial"/>
                <a:cs typeface="Arial"/>
              </a:rPr>
              <a:t>automatically.</a:t>
            </a:r>
            <a:endParaRPr sz="3400">
              <a:latin typeface="Arial"/>
              <a:cs typeface="Arial"/>
            </a:endParaRPr>
          </a:p>
          <a:p>
            <a:pPr marL="314960" indent="-302260">
              <a:lnSpc>
                <a:spcPct val="100000"/>
              </a:lnSpc>
              <a:spcBef>
                <a:spcPts val="420"/>
              </a:spcBef>
              <a:buChar char="•"/>
              <a:tabLst>
                <a:tab pos="314960" algn="l"/>
                <a:tab pos="2245995" algn="l"/>
              </a:tabLst>
            </a:pPr>
            <a:r>
              <a:rPr sz="3800" spc="-5" dirty="0">
                <a:latin typeface="Arial"/>
                <a:cs typeface="Arial"/>
              </a:rPr>
              <a:t>Portable	</a:t>
            </a:r>
            <a:r>
              <a:rPr sz="3800" dirty="0">
                <a:latin typeface="Arial"/>
                <a:cs typeface="Arial"/>
              </a:rPr>
              <a:t>code.</a:t>
            </a:r>
            <a:endParaRPr sz="3800">
              <a:latin typeface="Arial"/>
              <a:cs typeface="Arial"/>
            </a:endParaRPr>
          </a:p>
          <a:p>
            <a:pPr marL="314960" indent="-302260">
              <a:lnSpc>
                <a:spcPct val="100000"/>
              </a:lnSpc>
              <a:spcBef>
                <a:spcPts val="340"/>
              </a:spcBef>
              <a:buChar char="•"/>
              <a:tabLst>
                <a:tab pos="314960" algn="l"/>
                <a:tab pos="3185160" algn="l"/>
              </a:tabLst>
            </a:pPr>
            <a:r>
              <a:rPr sz="3800" spc="-5" dirty="0">
                <a:latin typeface="Arial"/>
                <a:cs typeface="Arial"/>
              </a:rPr>
              <a:t>Maintainable	</a:t>
            </a:r>
            <a:r>
              <a:rPr sz="3800" dirty="0">
                <a:latin typeface="Arial"/>
                <a:cs typeface="Arial"/>
              </a:rPr>
              <a:t>code</a:t>
            </a:r>
            <a:endParaRPr sz="3800">
              <a:latin typeface="Arial"/>
              <a:cs typeface="Arial"/>
            </a:endParaRPr>
          </a:p>
          <a:p>
            <a:pPr marL="314960" indent="-302260">
              <a:lnSpc>
                <a:spcPct val="100000"/>
              </a:lnSpc>
              <a:spcBef>
                <a:spcPts val="375"/>
              </a:spcBef>
              <a:buChar char="•"/>
              <a:tabLst>
                <a:tab pos="314960" algn="l"/>
              </a:tabLst>
            </a:pPr>
            <a:r>
              <a:rPr sz="3800" dirty="0">
                <a:latin typeface="Arial"/>
                <a:cs typeface="Arial"/>
              </a:rPr>
              <a:t>Easy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4449" y="3141979"/>
            <a:ext cx="3359785" cy="2819400"/>
          </a:xfrm>
          <a:custGeom>
            <a:avLst/>
            <a:gdLst/>
            <a:ahLst/>
            <a:cxnLst/>
            <a:rect l="l" t="t" r="r" b="b"/>
            <a:pathLst>
              <a:path w="3359785" h="2819400">
                <a:moveTo>
                  <a:pt x="0" y="0"/>
                </a:moveTo>
                <a:lnTo>
                  <a:pt x="3359581" y="0"/>
                </a:lnTo>
                <a:lnTo>
                  <a:pt x="3359581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9700" y="2895600"/>
            <a:ext cx="2108200" cy="133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5900" y="2882900"/>
            <a:ext cx="1689100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6100" y="3403600"/>
            <a:ext cx="1651000" cy="134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00500" y="3403600"/>
            <a:ext cx="1371600" cy="142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98800" y="3213049"/>
            <a:ext cx="2083435" cy="1054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0" marR="5080" indent="-406400">
              <a:lnSpc>
                <a:spcPct val="113900"/>
              </a:lnSpc>
              <a:tabLst>
                <a:tab pos="1333500" algn="l"/>
                <a:tab pos="1384300" algn="l"/>
                <a:tab pos="1841500" algn="l"/>
              </a:tabLst>
            </a:pP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class		</a:t>
            </a:r>
            <a:r>
              <a:rPr sz="3000" dirty="0">
                <a:latin typeface="Courier New"/>
                <a:cs typeface="Courier New"/>
              </a:rPr>
              <a:t>X	{  </a:t>
            </a: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int	</a:t>
            </a:r>
            <a:r>
              <a:rPr sz="3000" spc="-5" dirty="0">
                <a:latin typeface="Courier New"/>
                <a:cs typeface="Courier New"/>
              </a:rPr>
              <a:t>i;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79700" y="3924300"/>
            <a:ext cx="2349500" cy="142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2100" y="4025900"/>
            <a:ext cx="1092200" cy="1244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0700" y="4445000"/>
            <a:ext cx="1854200" cy="142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7000" y="4965700"/>
            <a:ext cx="1384300" cy="1422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98800" y="4254449"/>
            <a:ext cx="1626235" cy="157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0" marR="5080" indent="-406400">
              <a:lnSpc>
                <a:spcPct val="113900"/>
              </a:lnSpc>
            </a:pP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public</a:t>
            </a:r>
            <a:r>
              <a:rPr sz="3000" dirty="0">
                <a:latin typeface="Courier New"/>
                <a:cs typeface="Courier New"/>
              </a:rPr>
              <a:t>:  </a:t>
            </a:r>
            <a:r>
              <a:rPr sz="3000" spc="-5" dirty="0">
                <a:latin typeface="Courier New"/>
                <a:cs typeface="Courier New"/>
              </a:rPr>
              <a:t>X();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3000" spc="-5" dirty="0">
                <a:latin typeface="Courier New"/>
                <a:cs typeface="Courier New"/>
              </a:rPr>
              <a:t>};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95092" y="5655326"/>
            <a:ext cx="4781969" cy="36982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4449" y="6294678"/>
            <a:ext cx="3359785" cy="2275840"/>
          </a:xfrm>
          <a:custGeom>
            <a:avLst/>
            <a:gdLst/>
            <a:ahLst/>
            <a:cxnLst/>
            <a:rect l="l" t="t" r="r" b="b"/>
            <a:pathLst>
              <a:path w="3359785" h="2275840">
                <a:moveTo>
                  <a:pt x="0" y="0"/>
                </a:moveTo>
                <a:lnTo>
                  <a:pt x="3359581" y="0"/>
                </a:lnTo>
                <a:lnTo>
                  <a:pt x="3359581" y="2275846"/>
                </a:lnTo>
                <a:lnTo>
                  <a:pt x="0" y="2275846"/>
                </a:lnTo>
                <a:lnTo>
                  <a:pt x="0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54300" y="6019800"/>
            <a:ext cx="1905000" cy="1346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98800" y="6413500"/>
            <a:ext cx="9404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433FF"/>
                </a:solidFill>
                <a:latin typeface="Courier New"/>
                <a:cs typeface="Courier New"/>
              </a:rPr>
              <a:t>void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2700" y="6019800"/>
            <a:ext cx="2120900" cy="14097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41986" y="6413500"/>
            <a:ext cx="11690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f()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60700" y="6565900"/>
            <a:ext cx="1854200" cy="1397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60700" y="7073900"/>
            <a:ext cx="2311400" cy="1333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05200" y="6934200"/>
            <a:ext cx="1397635" cy="99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3000" dirty="0">
                <a:latin typeface="Courier New"/>
                <a:cs typeface="Courier New"/>
              </a:rPr>
              <a:t>X	</a:t>
            </a:r>
            <a:r>
              <a:rPr sz="3000" spc="-5" dirty="0">
                <a:latin typeface="Courier New"/>
                <a:cs typeface="Courier New"/>
              </a:rPr>
              <a:t>a;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3000" spc="-5" dirty="0">
                <a:solidFill>
                  <a:srgbClr val="00A500"/>
                </a:solidFill>
                <a:latin typeface="Courier New"/>
                <a:cs typeface="Courier New"/>
              </a:rPr>
              <a:t>//</a:t>
            </a:r>
            <a:r>
              <a:rPr sz="3000" spc="-95" dirty="0">
                <a:solidFill>
                  <a:srgbClr val="00A500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00A500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67000" y="7581900"/>
            <a:ext cx="1193800" cy="14097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98800" y="7975600"/>
            <a:ext cx="2546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54661" y="3594823"/>
            <a:ext cx="4131729" cy="20574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94031" y="4234179"/>
            <a:ext cx="2709545" cy="635000"/>
          </a:xfrm>
          <a:custGeom>
            <a:avLst/>
            <a:gdLst/>
            <a:ahLst/>
            <a:cxnLst/>
            <a:rect l="l" t="t" r="r" b="b"/>
            <a:pathLst>
              <a:path w="2709545" h="635000">
                <a:moveTo>
                  <a:pt x="0" y="0"/>
                </a:moveTo>
                <a:lnTo>
                  <a:pt x="2709329" y="0"/>
                </a:lnTo>
                <a:lnTo>
                  <a:pt x="2709329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94500" y="4318000"/>
            <a:ext cx="1915795" cy="45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ahoma"/>
                <a:cs typeface="Tahoma"/>
              </a:rPr>
              <a:t>constructor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21259" y="4551679"/>
            <a:ext cx="1772920" cy="439420"/>
          </a:xfrm>
          <a:custGeom>
            <a:avLst/>
            <a:gdLst/>
            <a:ahLst/>
            <a:cxnLst/>
            <a:rect l="l" t="t" r="r" b="b"/>
            <a:pathLst>
              <a:path w="1772920" h="439420">
                <a:moveTo>
                  <a:pt x="1772758" y="0"/>
                </a:moveTo>
                <a:lnTo>
                  <a:pt x="24677" y="432859"/>
                </a:lnTo>
                <a:lnTo>
                  <a:pt x="0" y="438972"/>
                </a:lnTo>
              </a:path>
            </a:pathLst>
          </a:custGeom>
          <a:ln w="50800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97489" y="4910328"/>
            <a:ext cx="167005" cy="148590"/>
          </a:xfrm>
          <a:custGeom>
            <a:avLst/>
            <a:gdLst/>
            <a:ahLst/>
            <a:cxnLst/>
            <a:rect l="l" t="t" r="r" b="b"/>
            <a:pathLst>
              <a:path w="167004" h="148589">
                <a:moveTo>
                  <a:pt x="130060" y="0"/>
                </a:moveTo>
                <a:lnTo>
                  <a:pt x="0" y="110972"/>
                </a:lnTo>
                <a:lnTo>
                  <a:pt x="166801" y="148437"/>
                </a:lnTo>
                <a:lnTo>
                  <a:pt x="130060" y="0"/>
                </a:lnTo>
                <a:close/>
              </a:path>
            </a:pathLst>
          </a:custGeom>
          <a:solidFill>
            <a:srgbClr val="4349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79302" y="6520901"/>
            <a:ext cx="4131729" cy="20574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18670" y="7160259"/>
            <a:ext cx="2709545" cy="635000"/>
          </a:xfrm>
          <a:custGeom>
            <a:avLst/>
            <a:gdLst/>
            <a:ahLst/>
            <a:cxnLst/>
            <a:rect l="l" t="t" r="r" b="b"/>
            <a:pathLst>
              <a:path w="2709545" h="635000">
                <a:moveTo>
                  <a:pt x="0" y="0"/>
                </a:moveTo>
                <a:lnTo>
                  <a:pt x="2709329" y="0"/>
                </a:lnTo>
                <a:lnTo>
                  <a:pt x="2709329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73800" y="7239000"/>
            <a:ext cx="988694" cy="45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ahoma"/>
                <a:cs typeface="Tahoma"/>
              </a:rPr>
              <a:t>a.X();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4" name="object 32"/>
          <p:cNvSpPr txBox="1">
            <a:spLocks/>
          </p:cNvSpPr>
          <p:nvPr/>
        </p:nvSpPr>
        <p:spPr>
          <a:xfrm>
            <a:off x="1625600" y="813137"/>
            <a:ext cx="1050290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07690" algn="l"/>
              </a:tabLst>
              <a:defRPr/>
            </a:pPr>
            <a:r>
              <a:rPr kumimoji="0" lang="en-US" sz="6600" b="0" i="0" u="none" strike="noStrike" kern="0" cap="none" spc="-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/>
                <a:ea typeface="+mj-ea"/>
                <a:cs typeface="Gill Sans MT"/>
              </a:rPr>
              <a:t>How a construcor does?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/>
              <a:ea typeface="+mj-ea"/>
              <a:cs typeface="Gill Sans M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500" y="685800"/>
            <a:ext cx="7554595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33975" algn="l"/>
              </a:tabLst>
            </a:pPr>
            <a:r>
              <a:rPr dirty="0"/>
              <a:t>C++</a:t>
            </a:r>
            <a:r>
              <a:rPr spc="-5" dirty="0"/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andard	Library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263597"/>
            <a:ext cx="11448415" cy="646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  <a:tab pos="2216150" algn="l"/>
              </a:tabLst>
            </a:pPr>
            <a:r>
              <a:rPr sz="4400" dirty="0">
                <a:latin typeface="Arial"/>
                <a:cs typeface="Arial"/>
              </a:rPr>
              <a:t>Library	includes:</a:t>
            </a:r>
          </a:p>
          <a:p>
            <a:pPr marL="469900">
              <a:lnSpc>
                <a:spcPct val="100000"/>
              </a:lnSpc>
              <a:spcBef>
                <a:spcPts val="695"/>
              </a:spcBef>
              <a:tabLst>
                <a:tab pos="4755515" algn="l"/>
              </a:tabLst>
            </a:pPr>
            <a:r>
              <a:rPr sz="3800" spc="80" dirty="0">
                <a:latin typeface="Arial"/>
                <a:cs typeface="Arial"/>
              </a:rPr>
              <a:t>–A </a:t>
            </a:r>
            <a:r>
              <a:rPr sz="3800" dirty="0">
                <a:solidFill>
                  <a:srgbClr val="008F00"/>
                </a:solidFill>
                <a:latin typeface="Arial"/>
                <a:cs typeface="Arial"/>
              </a:rPr>
              <a:t>Pair</a:t>
            </a:r>
            <a:r>
              <a:rPr sz="3800" spc="-29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class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(pairs	of </a:t>
            </a:r>
            <a:r>
              <a:rPr sz="3800" spc="-5" dirty="0">
                <a:latin typeface="Arial"/>
                <a:cs typeface="Arial"/>
              </a:rPr>
              <a:t>anything, int/int, </a:t>
            </a:r>
            <a:r>
              <a:rPr sz="3800" spc="-25" dirty="0">
                <a:latin typeface="Arial"/>
                <a:cs typeface="Arial"/>
              </a:rPr>
              <a:t>int/char, </a:t>
            </a:r>
            <a:r>
              <a:rPr sz="3800" spc="-5" dirty="0">
                <a:latin typeface="Arial"/>
                <a:cs typeface="Arial"/>
              </a:rPr>
              <a:t>etc)</a:t>
            </a:r>
            <a:endParaRPr sz="3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3800" spc="10" dirty="0">
                <a:latin typeface="Arial"/>
                <a:cs typeface="Arial"/>
              </a:rPr>
              <a:t>–Containers</a:t>
            </a:r>
            <a:endParaRPr sz="3800" dirty="0">
              <a:latin typeface="Arial"/>
              <a:cs typeface="Arial"/>
            </a:endParaRPr>
          </a:p>
          <a:p>
            <a:pPr marL="1153160" lvl="1" indent="-226060">
              <a:lnSpc>
                <a:spcPct val="100000"/>
              </a:lnSpc>
              <a:spcBef>
                <a:spcPts val="640"/>
              </a:spcBef>
              <a:buClr>
                <a:srgbClr val="008F00"/>
              </a:buClr>
              <a:buFont typeface="Arial"/>
              <a:buChar char="•"/>
              <a:tabLst>
                <a:tab pos="1153160" algn="l"/>
              </a:tabLst>
            </a:pPr>
            <a:r>
              <a:rPr sz="3400" b="1" spc="-35" dirty="0">
                <a:latin typeface="Arial"/>
                <a:cs typeface="Arial"/>
              </a:rPr>
              <a:t>Vector </a:t>
            </a:r>
            <a:r>
              <a:rPr sz="3400" b="1" spc="-5" dirty="0">
                <a:latin typeface="Arial"/>
                <a:cs typeface="Arial"/>
              </a:rPr>
              <a:t>(expandable</a:t>
            </a:r>
            <a:r>
              <a:rPr sz="3400" b="1" spc="-20" dirty="0">
                <a:latin typeface="Arial"/>
                <a:cs typeface="Arial"/>
              </a:rPr>
              <a:t> </a:t>
            </a:r>
            <a:r>
              <a:rPr sz="3400" b="1" dirty="0">
                <a:latin typeface="Arial"/>
                <a:cs typeface="Arial"/>
              </a:rPr>
              <a:t>array)</a:t>
            </a:r>
            <a:endParaRPr sz="3400" dirty="0">
              <a:latin typeface="Arial"/>
              <a:cs typeface="Arial"/>
            </a:endParaRPr>
          </a:p>
          <a:p>
            <a:pPr marL="1153160" lvl="1" indent="-226060">
              <a:lnSpc>
                <a:spcPct val="100000"/>
              </a:lnSpc>
              <a:spcBef>
                <a:spcPts val="620"/>
              </a:spcBef>
              <a:buClr>
                <a:srgbClr val="008F00"/>
              </a:buClr>
              <a:buFont typeface="Arial"/>
              <a:buChar char="•"/>
              <a:tabLst>
                <a:tab pos="1153160" algn="l"/>
              </a:tabLst>
            </a:pPr>
            <a:r>
              <a:rPr sz="3400" b="1" spc="-5" dirty="0">
                <a:latin typeface="Arial"/>
                <a:cs typeface="Arial"/>
              </a:rPr>
              <a:t>Deque (expandable </a:t>
            </a:r>
            <a:r>
              <a:rPr sz="3400" b="1" spc="-45" dirty="0">
                <a:latin typeface="Arial"/>
                <a:cs typeface="Arial"/>
              </a:rPr>
              <a:t>array, </a:t>
            </a:r>
            <a:r>
              <a:rPr sz="3400" b="1" spc="-5" dirty="0">
                <a:latin typeface="Arial"/>
                <a:cs typeface="Arial"/>
              </a:rPr>
              <a:t>expands </a:t>
            </a:r>
            <a:r>
              <a:rPr sz="3400" b="1" dirty="0">
                <a:latin typeface="Arial"/>
                <a:cs typeface="Arial"/>
              </a:rPr>
              <a:t>at </a:t>
            </a:r>
            <a:r>
              <a:rPr sz="3400" b="1" spc="-5" dirty="0">
                <a:latin typeface="Arial"/>
                <a:cs typeface="Arial"/>
              </a:rPr>
              <a:t>both</a:t>
            </a:r>
            <a:r>
              <a:rPr sz="3400" b="1" spc="50" dirty="0"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ends)</a:t>
            </a:r>
            <a:endParaRPr sz="3400" dirty="0">
              <a:latin typeface="Arial"/>
              <a:cs typeface="Arial"/>
            </a:endParaRPr>
          </a:p>
          <a:p>
            <a:pPr marL="1153160" lvl="1" indent="-226060">
              <a:lnSpc>
                <a:spcPct val="100000"/>
              </a:lnSpc>
              <a:spcBef>
                <a:spcPts val="620"/>
              </a:spcBef>
              <a:buClr>
                <a:srgbClr val="008F00"/>
              </a:buClr>
              <a:buFont typeface="Arial"/>
              <a:buChar char="•"/>
              <a:tabLst>
                <a:tab pos="1153160" algn="l"/>
              </a:tabLst>
            </a:pPr>
            <a:r>
              <a:rPr sz="3400" b="1" spc="-5" dirty="0">
                <a:latin typeface="Arial"/>
                <a:cs typeface="Arial"/>
              </a:rPr>
              <a:t>List</a:t>
            </a:r>
            <a:r>
              <a:rPr sz="3400" b="1" spc="-65" dirty="0"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(double-linked)</a:t>
            </a:r>
            <a:endParaRPr sz="3400" dirty="0">
              <a:latin typeface="Arial"/>
              <a:cs typeface="Arial"/>
            </a:endParaRPr>
          </a:p>
          <a:p>
            <a:pPr marL="1153160" lvl="1" indent="-226060">
              <a:lnSpc>
                <a:spcPct val="100000"/>
              </a:lnSpc>
              <a:spcBef>
                <a:spcPts val="620"/>
              </a:spcBef>
              <a:buClr>
                <a:srgbClr val="008F00"/>
              </a:buClr>
              <a:buFont typeface="Arial"/>
              <a:buChar char="•"/>
              <a:tabLst>
                <a:tab pos="1153160" algn="l"/>
              </a:tabLst>
            </a:pPr>
            <a:r>
              <a:rPr sz="3400" b="1" dirty="0">
                <a:latin typeface="Arial"/>
                <a:cs typeface="Arial"/>
              </a:rPr>
              <a:t>Sets </a:t>
            </a:r>
            <a:r>
              <a:rPr sz="3400" b="1" spc="-5" dirty="0">
                <a:latin typeface="Arial"/>
                <a:cs typeface="Arial"/>
              </a:rPr>
              <a:t>and</a:t>
            </a:r>
            <a:r>
              <a:rPr sz="3400" b="1" spc="-80" dirty="0"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Maps</a:t>
            </a:r>
            <a:endParaRPr sz="3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  <a:tabLst>
                <a:tab pos="4460240" algn="l"/>
              </a:tabLst>
            </a:pPr>
            <a:r>
              <a:rPr sz="3800" spc="25" dirty="0">
                <a:latin typeface="Arial"/>
                <a:cs typeface="Arial"/>
              </a:rPr>
              <a:t>–Basic</a:t>
            </a:r>
            <a:r>
              <a:rPr sz="3800" spc="-18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Algorithms	(sort, </a:t>
            </a:r>
            <a:r>
              <a:rPr sz="3800" dirty="0">
                <a:latin typeface="Arial"/>
                <a:cs typeface="Arial"/>
              </a:rPr>
              <a:t>search,</a:t>
            </a:r>
            <a:r>
              <a:rPr sz="3800" spc="-6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etc)</a:t>
            </a:r>
            <a:endParaRPr sz="3800" dirty="0">
              <a:latin typeface="Arial"/>
              <a:cs typeface="Arial"/>
            </a:endParaRPr>
          </a:p>
          <a:p>
            <a:pPr marL="353060" indent="-340360">
              <a:lnSpc>
                <a:spcPct val="100000"/>
              </a:lnSpc>
              <a:spcBef>
                <a:spcPts val="740"/>
              </a:spcBef>
              <a:buChar char="•"/>
              <a:tabLst>
                <a:tab pos="353060" algn="l"/>
                <a:tab pos="1129030" algn="l"/>
                <a:tab pos="3676015" algn="l"/>
                <a:tab pos="4265930" algn="l"/>
                <a:tab pos="5942965" algn="l"/>
                <a:tab pos="6905625" algn="l"/>
                <a:tab pos="8396605" algn="l"/>
              </a:tabLst>
            </a:pPr>
            <a:r>
              <a:rPr sz="4400" dirty="0">
                <a:latin typeface="Arial"/>
                <a:cs typeface="Arial"/>
              </a:rPr>
              <a:t>All	</a:t>
            </a:r>
            <a:r>
              <a:rPr sz="4400" spc="-5" dirty="0">
                <a:latin typeface="Arial"/>
                <a:cs typeface="Arial"/>
              </a:rPr>
              <a:t>identifiers	</a:t>
            </a:r>
            <a:r>
              <a:rPr sz="4400" dirty="0">
                <a:latin typeface="Arial"/>
                <a:cs typeface="Arial"/>
              </a:rPr>
              <a:t>in	library	are	in </a:t>
            </a:r>
            <a:r>
              <a:rPr sz="4400" spc="-5" dirty="0">
                <a:solidFill>
                  <a:srgbClr val="D81E00"/>
                </a:solidFill>
                <a:latin typeface="Arial"/>
                <a:cs typeface="Arial"/>
              </a:rPr>
              <a:t>std	</a:t>
            </a:r>
            <a:r>
              <a:rPr sz="4400" dirty="0">
                <a:latin typeface="Arial"/>
                <a:cs typeface="Arial"/>
              </a:rPr>
              <a:t>namespace</a:t>
            </a:r>
          </a:p>
          <a:p>
            <a:pPr marL="3566160">
              <a:lnSpc>
                <a:spcPct val="100000"/>
              </a:lnSpc>
              <a:spcBef>
                <a:spcPts val="620"/>
              </a:spcBef>
              <a:tabLst>
                <a:tab pos="7750175" algn="l"/>
              </a:tabLst>
            </a:pPr>
            <a:r>
              <a:rPr sz="3800" b="1" spc="-5" dirty="0">
                <a:solidFill>
                  <a:srgbClr val="008F00"/>
                </a:solidFill>
                <a:latin typeface="Arial"/>
                <a:cs typeface="Arial"/>
              </a:rPr>
              <a:t>using</a:t>
            </a:r>
            <a:r>
              <a:rPr sz="3800" b="1" spc="1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3800" b="1" spc="-5" dirty="0">
                <a:solidFill>
                  <a:srgbClr val="008F00"/>
                </a:solidFill>
                <a:latin typeface="Arial"/>
                <a:cs typeface="Arial"/>
              </a:rPr>
              <a:t>namespace	std;</a:t>
            </a:r>
            <a:endParaRPr sz="3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700" y="698500"/>
            <a:ext cx="7903845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88135" algn="l"/>
                <a:tab pos="3601720" algn="l"/>
              </a:tabLst>
            </a:pPr>
            <a:r>
              <a:rPr spc="-5" dirty="0"/>
              <a:t>The	three	parts </a:t>
            </a:r>
            <a:r>
              <a:rPr dirty="0"/>
              <a:t>of</a:t>
            </a:r>
            <a:r>
              <a:rPr spc="-75" dirty="0"/>
              <a:t> </a:t>
            </a:r>
            <a:r>
              <a:rPr spc="-5" dirty="0"/>
              <a:t>STL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263597"/>
            <a:ext cx="3068320" cy="2207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</a:tabLst>
            </a:pPr>
            <a:r>
              <a:rPr sz="4400" spc="-5" dirty="0">
                <a:latin typeface="Arial"/>
                <a:cs typeface="Arial"/>
              </a:rPr>
              <a:t>Containers</a:t>
            </a:r>
            <a:endParaRPr sz="4400">
              <a:latin typeface="Arial"/>
              <a:cs typeface="Arial"/>
            </a:endParaRPr>
          </a:p>
          <a:p>
            <a:pPr marL="353060" indent="-340360">
              <a:lnSpc>
                <a:spcPct val="100000"/>
              </a:lnSpc>
              <a:spcBef>
                <a:spcPts val="795"/>
              </a:spcBef>
              <a:buChar char="•"/>
              <a:tabLst>
                <a:tab pos="353060" algn="l"/>
              </a:tabLst>
            </a:pPr>
            <a:r>
              <a:rPr sz="4400" spc="-5" dirty="0">
                <a:latin typeface="Arial"/>
                <a:cs typeface="Arial"/>
              </a:rPr>
              <a:t>Algorithms</a:t>
            </a:r>
            <a:endParaRPr sz="4400">
              <a:latin typeface="Arial"/>
              <a:cs typeface="Arial"/>
            </a:endParaRPr>
          </a:p>
          <a:p>
            <a:pPr marL="353060" indent="-340360">
              <a:lnSpc>
                <a:spcPct val="100000"/>
              </a:lnSpc>
              <a:spcBef>
                <a:spcPts val="745"/>
              </a:spcBef>
              <a:buChar char="•"/>
              <a:tabLst>
                <a:tab pos="353060" algn="l"/>
              </a:tabLst>
            </a:pPr>
            <a:r>
              <a:rPr sz="4400" spc="-5" dirty="0">
                <a:latin typeface="Arial"/>
                <a:cs typeface="Arial"/>
              </a:rPr>
              <a:t>Iterators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900" y="698500"/>
            <a:ext cx="9275445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88135" algn="l"/>
                <a:tab pos="3251200" algn="l"/>
                <a:tab pos="5805170" algn="l"/>
              </a:tabLst>
            </a:pPr>
            <a:r>
              <a:rPr spc="-5" dirty="0"/>
              <a:t>The	</a:t>
            </a:r>
            <a:r>
              <a:rPr spc="-175" dirty="0"/>
              <a:t>‘Top	</a:t>
            </a:r>
            <a:r>
              <a:rPr dirty="0"/>
              <a:t>3’</a:t>
            </a:r>
            <a:r>
              <a:rPr spc="-225" dirty="0"/>
              <a:t> </a:t>
            </a:r>
            <a:r>
              <a:rPr spc="-5" dirty="0"/>
              <a:t>data	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11400"/>
            <a:ext cx="7631430" cy="488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Font typeface="Arial"/>
              <a:buChar char="•"/>
              <a:tabLst>
                <a:tab pos="353060" algn="l"/>
              </a:tabLst>
            </a:pPr>
            <a:r>
              <a:rPr sz="4400" dirty="0">
                <a:latin typeface="Lucida Sans"/>
                <a:cs typeface="Lucida Sans"/>
              </a:rPr>
              <a:t>map</a:t>
            </a:r>
            <a:endParaRPr sz="440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  <a:tabLst>
                <a:tab pos="5990590" algn="l"/>
              </a:tabLst>
            </a:pPr>
            <a:r>
              <a:rPr sz="3800" spc="40" dirty="0">
                <a:latin typeface="Arial"/>
                <a:cs typeface="Arial"/>
              </a:rPr>
              <a:t>–Any </a:t>
            </a:r>
            <a:r>
              <a:rPr sz="3800" dirty="0">
                <a:latin typeface="Arial"/>
                <a:cs typeface="Arial"/>
              </a:rPr>
              <a:t>key </a:t>
            </a:r>
            <a:r>
              <a:rPr sz="3800" spc="-5" dirty="0">
                <a:latin typeface="Arial"/>
                <a:cs typeface="Arial"/>
              </a:rPr>
              <a:t>type,</a:t>
            </a:r>
            <a:r>
              <a:rPr sz="3800" spc="-4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any value	</a:t>
            </a:r>
            <a:r>
              <a:rPr sz="3800" spc="-5" dirty="0">
                <a:latin typeface="Arial"/>
                <a:cs typeface="Arial"/>
              </a:rPr>
              <a:t>type.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3800" spc="20" dirty="0">
                <a:latin typeface="Arial"/>
                <a:cs typeface="Arial"/>
              </a:rPr>
              <a:t>–Sorted.</a:t>
            </a:r>
            <a:endParaRPr sz="3800">
              <a:latin typeface="Arial"/>
              <a:cs typeface="Arial"/>
            </a:endParaRPr>
          </a:p>
          <a:p>
            <a:pPr marL="353060" indent="-340360">
              <a:lnSpc>
                <a:spcPct val="100000"/>
              </a:lnSpc>
              <a:spcBef>
                <a:spcPts val="1050"/>
              </a:spcBef>
              <a:buFont typeface="Arial"/>
              <a:buChar char="•"/>
              <a:tabLst>
                <a:tab pos="353060" algn="l"/>
              </a:tabLst>
            </a:pPr>
            <a:r>
              <a:rPr sz="4400" spc="-5" dirty="0">
                <a:latin typeface="Lucida Sans"/>
                <a:cs typeface="Lucida Sans"/>
              </a:rPr>
              <a:t>vector</a:t>
            </a:r>
            <a:endParaRPr sz="440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  <a:tabLst>
                <a:tab pos="1778635" algn="l"/>
              </a:tabLst>
            </a:pPr>
            <a:r>
              <a:rPr sz="3800" spc="30" dirty="0">
                <a:latin typeface="Arial"/>
                <a:cs typeface="Arial"/>
              </a:rPr>
              <a:t>–Like	</a:t>
            </a:r>
            <a:r>
              <a:rPr sz="3800" dirty="0">
                <a:latin typeface="Arial"/>
                <a:cs typeface="Arial"/>
              </a:rPr>
              <a:t>c </a:t>
            </a:r>
            <a:r>
              <a:rPr sz="3800" spc="-50" dirty="0">
                <a:latin typeface="Arial"/>
                <a:cs typeface="Arial"/>
              </a:rPr>
              <a:t>array, </a:t>
            </a:r>
            <a:r>
              <a:rPr sz="3800" dirty="0">
                <a:latin typeface="Arial"/>
                <a:cs typeface="Arial"/>
              </a:rPr>
              <a:t>but</a:t>
            </a:r>
            <a:r>
              <a:rPr sz="3800" spc="1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auto-extending.</a:t>
            </a:r>
            <a:endParaRPr sz="3800">
              <a:latin typeface="Arial"/>
              <a:cs typeface="Arial"/>
            </a:endParaRPr>
          </a:p>
          <a:p>
            <a:pPr marL="353060" indent="-340360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353060" algn="l"/>
              </a:tabLst>
            </a:pPr>
            <a:r>
              <a:rPr sz="4400" dirty="0">
                <a:latin typeface="Lucida Sans"/>
                <a:cs typeface="Lucida Sans"/>
              </a:rPr>
              <a:t>list</a:t>
            </a:r>
            <a:endParaRPr sz="440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  <a:tabLst>
                <a:tab pos="3736975" algn="l"/>
              </a:tabLst>
            </a:pPr>
            <a:r>
              <a:rPr sz="3800" spc="10" dirty="0">
                <a:latin typeface="Arial"/>
                <a:cs typeface="Arial"/>
              </a:rPr>
              <a:t>–doubly-linked	</a:t>
            </a:r>
            <a:r>
              <a:rPr sz="3800" dirty="0">
                <a:latin typeface="Arial"/>
                <a:cs typeface="Arial"/>
              </a:rPr>
              <a:t>list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100" y="698500"/>
            <a:ext cx="8867775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6170" algn="l"/>
                <a:tab pos="5046345" algn="l"/>
              </a:tabLst>
            </a:pPr>
            <a:r>
              <a:rPr dirty="0"/>
              <a:t>All	</a:t>
            </a:r>
            <a:r>
              <a:rPr spc="-5" dirty="0"/>
              <a:t>Sequential	Containers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263597"/>
            <a:ext cx="6115050" cy="451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  <a:tab pos="4297045" algn="l"/>
              </a:tabLst>
            </a:pPr>
            <a:r>
              <a:rPr sz="4400" spc="-5" dirty="0">
                <a:latin typeface="Arial"/>
                <a:cs typeface="Arial"/>
              </a:rPr>
              <a:t>vector: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variable	array</a:t>
            </a:r>
          </a:p>
          <a:p>
            <a:pPr marL="353060" indent="-340360">
              <a:lnSpc>
                <a:spcPct val="100000"/>
              </a:lnSpc>
              <a:spcBef>
                <a:spcPts val="795"/>
              </a:spcBef>
              <a:buChar char="•"/>
              <a:tabLst>
                <a:tab pos="353060" algn="l"/>
                <a:tab pos="4547235" algn="l"/>
              </a:tabLst>
            </a:pPr>
            <a:r>
              <a:rPr sz="4400" dirty="0">
                <a:latin typeface="Arial"/>
                <a:cs typeface="Arial"/>
              </a:rPr>
              <a:t>deque: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dual-end	queue</a:t>
            </a:r>
          </a:p>
          <a:p>
            <a:pPr marL="353060" indent="-340360">
              <a:lnSpc>
                <a:spcPct val="100000"/>
              </a:lnSpc>
              <a:spcBef>
                <a:spcPts val="745"/>
              </a:spcBef>
              <a:buChar char="•"/>
              <a:tabLst>
                <a:tab pos="353060" algn="l"/>
              </a:tabLst>
            </a:pPr>
            <a:r>
              <a:rPr sz="4400" spc="-5" dirty="0">
                <a:latin typeface="Arial"/>
                <a:cs typeface="Arial"/>
              </a:rPr>
              <a:t>list:</a:t>
            </a:r>
            <a:r>
              <a:rPr sz="4400" spc="-8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double-linked-list</a:t>
            </a:r>
          </a:p>
          <a:p>
            <a:pPr marL="353060" indent="-340360">
              <a:lnSpc>
                <a:spcPct val="100000"/>
              </a:lnSpc>
              <a:spcBef>
                <a:spcPts val="790"/>
              </a:spcBef>
              <a:buChar char="•"/>
              <a:tabLst>
                <a:tab pos="353060" algn="l"/>
              </a:tabLst>
            </a:pPr>
            <a:r>
              <a:rPr sz="4400" spc="-5" dirty="0">
                <a:latin typeface="Arial"/>
                <a:cs typeface="Arial"/>
              </a:rPr>
              <a:t>forward_list: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it</a:t>
            </a:r>
          </a:p>
          <a:p>
            <a:pPr marL="353060" indent="-340360">
              <a:lnSpc>
                <a:spcPct val="100000"/>
              </a:lnSpc>
              <a:spcBef>
                <a:spcPts val="750"/>
              </a:spcBef>
              <a:buChar char="•"/>
              <a:tabLst>
                <a:tab pos="353060" algn="l"/>
              </a:tabLst>
            </a:pPr>
            <a:r>
              <a:rPr sz="4400" dirty="0">
                <a:latin typeface="Arial"/>
                <a:cs typeface="Arial"/>
              </a:rPr>
              <a:t>array: as</a:t>
            </a:r>
            <a:r>
              <a:rPr sz="4400" spc="-1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“array”</a:t>
            </a:r>
          </a:p>
          <a:p>
            <a:pPr marL="353060" indent="-340360">
              <a:lnSpc>
                <a:spcPct val="100000"/>
              </a:lnSpc>
              <a:spcBef>
                <a:spcPts val="785"/>
              </a:spcBef>
              <a:buChar char="•"/>
              <a:tabLst>
                <a:tab pos="353060" algn="l"/>
              </a:tabLst>
            </a:pPr>
            <a:r>
              <a:rPr sz="4400" spc="-5" dirty="0">
                <a:latin typeface="Arial"/>
                <a:cs typeface="Arial"/>
              </a:rPr>
              <a:t>string: </a:t>
            </a:r>
            <a:r>
              <a:rPr sz="4400" spc="-50" dirty="0">
                <a:latin typeface="Arial"/>
                <a:cs typeface="Arial"/>
              </a:rPr>
              <a:t>char.</a:t>
            </a:r>
            <a:r>
              <a:rPr sz="4400" spc="-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array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685800"/>
            <a:ext cx="1087945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4379" algn="l"/>
                <a:tab pos="5396230" algn="l"/>
                <a:tab pos="6709409" algn="l"/>
              </a:tabLst>
            </a:pPr>
            <a:r>
              <a:rPr dirty="0"/>
              <a:t>Example	using	</a:t>
            </a:r>
            <a:r>
              <a:rPr spc="-5" dirty="0"/>
              <a:t>the	vector</a:t>
            </a:r>
            <a:r>
              <a:rPr spc="-80" dirty="0"/>
              <a:t> </a:t>
            </a:r>
            <a:r>
              <a:rPr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640" y="1671320"/>
            <a:ext cx="6984365" cy="5304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960" marR="1430655" indent="-302260">
              <a:lnSpc>
                <a:spcPts val="4300"/>
              </a:lnSpc>
              <a:buChar char="•"/>
              <a:tabLst>
                <a:tab pos="314960" algn="l"/>
                <a:tab pos="1306830" algn="l"/>
                <a:tab pos="2004060" algn="l"/>
                <a:tab pos="2165985" algn="l"/>
                <a:tab pos="2513965" algn="l"/>
                <a:tab pos="3077845" algn="l"/>
                <a:tab pos="4097020" algn="l"/>
              </a:tabLst>
            </a:pPr>
            <a:r>
              <a:rPr sz="3800" dirty="0">
                <a:latin typeface="Arial"/>
                <a:cs typeface="Arial"/>
              </a:rPr>
              <a:t>Use	“namespace	</a:t>
            </a:r>
            <a:r>
              <a:rPr sz="3800" spc="-5" dirty="0">
                <a:latin typeface="Arial"/>
                <a:cs typeface="Arial"/>
              </a:rPr>
              <a:t>std”</a:t>
            </a:r>
            <a:r>
              <a:rPr sz="3800" spc="-9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so  </a:t>
            </a:r>
            <a:r>
              <a:rPr sz="3800" spc="-5" dirty="0">
                <a:latin typeface="Arial"/>
                <a:cs typeface="Arial"/>
              </a:rPr>
              <a:t>that</a:t>
            </a:r>
            <a:r>
              <a:rPr sz="3800" dirty="0">
                <a:latin typeface="Arial"/>
                <a:cs typeface="Arial"/>
              </a:rPr>
              <a:t> you	can	</a:t>
            </a:r>
            <a:r>
              <a:rPr sz="3800" spc="-5" dirty="0">
                <a:latin typeface="Arial"/>
                <a:cs typeface="Arial"/>
              </a:rPr>
              <a:t>refer</a:t>
            </a:r>
            <a:r>
              <a:rPr sz="3800" spc="-8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to 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vectors	</a:t>
            </a:r>
            <a:r>
              <a:rPr sz="3800" dirty="0">
                <a:latin typeface="Arial"/>
                <a:cs typeface="Arial"/>
              </a:rPr>
              <a:t>in	C++</a:t>
            </a:r>
            <a:r>
              <a:rPr sz="3800" spc="-10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library</a:t>
            </a:r>
          </a:p>
          <a:p>
            <a:pPr marL="314960" indent="-302260">
              <a:lnSpc>
                <a:spcPts val="4420"/>
              </a:lnSpc>
              <a:spcBef>
                <a:spcPts val="660"/>
              </a:spcBef>
              <a:buChar char="•"/>
              <a:tabLst>
                <a:tab pos="314960" algn="l"/>
                <a:tab pos="3050540" algn="l"/>
                <a:tab pos="3453129" algn="l"/>
              </a:tabLst>
            </a:pPr>
            <a:r>
              <a:rPr sz="3800" dirty="0">
                <a:latin typeface="Arial"/>
                <a:cs typeface="Arial"/>
              </a:rPr>
              <a:t>Just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declare	a	</a:t>
            </a:r>
            <a:r>
              <a:rPr sz="3800" spc="-5" dirty="0">
                <a:latin typeface="Arial"/>
                <a:cs typeface="Arial"/>
              </a:rPr>
              <a:t>vector</a:t>
            </a:r>
            <a:r>
              <a:rPr sz="3800" spc="-8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of</a:t>
            </a:r>
          </a:p>
          <a:p>
            <a:pPr marL="314960" marR="5080">
              <a:lnSpc>
                <a:spcPts val="4300"/>
              </a:lnSpc>
              <a:spcBef>
                <a:spcPts val="215"/>
              </a:spcBef>
              <a:tabLst>
                <a:tab pos="2031364" algn="l"/>
                <a:tab pos="3239135" algn="l"/>
                <a:tab pos="3775710" algn="l"/>
                <a:tab pos="5558790" algn="l"/>
                <a:tab pos="6971030" algn="l"/>
              </a:tabLst>
            </a:pPr>
            <a:r>
              <a:rPr sz="3800" spc="-5" dirty="0">
                <a:latin typeface="Arial"/>
                <a:cs typeface="Arial"/>
              </a:rPr>
              <a:t>ints</a:t>
            </a:r>
            <a:r>
              <a:rPr sz="3800" dirty="0">
                <a:latin typeface="Arial"/>
                <a:cs typeface="Arial"/>
              </a:rPr>
              <a:t> (no	need	</a:t>
            </a:r>
            <a:r>
              <a:rPr sz="3800" spc="-5" dirty="0">
                <a:latin typeface="Arial"/>
                <a:cs typeface="Arial"/>
              </a:rPr>
              <a:t>to	</a:t>
            </a:r>
            <a:r>
              <a:rPr sz="3800" dirty="0">
                <a:latin typeface="Arial"/>
                <a:cs typeface="Arial"/>
              </a:rPr>
              <a:t>worry 	</a:t>
            </a:r>
            <a:r>
              <a:rPr sz="3800" u="sng" dirty="0">
                <a:latin typeface="Arial"/>
                <a:cs typeface="Arial"/>
              </a:rPr>
              <a:t>	</a:t>
            </a:r>
            <a:r>
              <a:rPr sz="3800" dirty="0">
                <a:latin typeface="Arial"/>
                <a:cs typeface="Arial"/>
              </a:rPr>
              <a:t> about</a:t>
            </a:r>
            <a:r>
              <a:rPr sz="3800" spc="-10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size)</a:t>
            </a:r>
          </a:p>
          <a:p>
            <a:pPr marL="314960" indent="-302260">
              <a:lnSpc>
                <a:spcPct val="100000"/>
              </a:lnSpc>
              <a:spcBef>
                <a:spcPts val="740"/>
              </a:spcBef>
              <a:buChar char="•"/>
              <a:tabLst>
                <a:tab pos="314960" algn="l"/>
                <a:tab pos="1307465" algn="l"/>
              </a:tabLst>
            </a:pPr>
            <a:r>
              <a:rPr sz="3800" dirty="0">
                <a:latin typeface="Arial"/>
                <a:cs typeface="Arial"/>
              </a:rPr>
              <a:t>Add	</a:t>
            </a:r>
            <a:r>
              <a:rPr sz="3800" spc="-5" dirty="0">
                <a:latin typeface="Arial"/>
                <a:cs typeface="Arial"/>
              </a:rPr>
              <a:t>elements</a:t>
            </a:r>
            <a:endParaRPr sz="3800" dirty="0">
              <a:latin typeface="Arial"/>
              <a:cs typeface="Arial"/>
            </a:endParaRPr>
          </a:p>
          <a:p>
            <a:pPr marL="314960" marR="1645920" indent="-302260">
              <a:lnSpc>
                <a:spcPts val="4270"/>
              </a:lnSpc>
              <a:spcBef>
                <a:spcPts val="1150"/>
              </a:spcBef>
              <a:buChar char="•"/>
              <a:tabLst>
                <a:tab pos="314960" algn="l"/>
                <a:tab pos="1575435" algn="l"/>
                <a:tab pos="1978025" algn="l"/>
              </a:tabLst>
            </a:pPr>
            <a:r>
              <a:rPr sz="3800" dirty="0">
                <a:latin typeface="Arial"/>
                <a:cs typeface="Arial"/>
              </a:rPr>
              <a:t>Have	a	</a:t>
            </a:r>
            <a:r>
              <a:rPr sz="3800" spc="-5" dirty="0">
                <a:latin typeface="Arial"/>
                <a:cs typeface="Arial"/>
              </a:rPr>
              <a:t>pre-defined  iterator for vector</a:t>
            </a:r>
            <a:r>
              <a:rPr sz="3800" spc="-4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class,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6900" y="6979919"/>
            <a:ext cx="5311140" cy="108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  <a:tabLst>
                <a:tab pos="924560" algn="l"/>
                <a:tab pos="1299210" algn="l"/>
                <a:tab pos="1809114" algn="l"/>
                <a:tab pos="1837055" algn="l"/>
                <a:tab pos="2748915" algn="l"/>
              </a:tabLst>
            </a:pPr>
            <a:r>
              <a:rPr sz="3800" dirty="0">
                <a:latin typeface="Arial"/>
                <a:cs typeface="Arial"/>
              </a:rPr>
              <a:t>can	use		it</a:t>
            </a:r>
            <a:r>
              <a:rPr sz="3800" spc="-5" dirty="0">
                <a:latin typeface="Arial"/>
                <a:cs typeface="Arial"/>
              </a:rPr>
              <a:t> to	</a:t>
            </a:r>
            <a:r>
              <a:rPr sz="3800" dirty="0">
                <a:latin typeface="Arial"/>
                <a:cs typeface="Arial"/>
              </a:rPr>
              <a:t>print</a:t>
            </a:r>
            <a:r>
              <a:rPr sz="3800" spc="-5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out</a:t>
            </a:r>
            <a:r>
              <a:rPr sz="3800" spc="-5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the 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items	</a:t>
            </a:r>
            <a:r>
              <a:rPr sz="3800" dirty="0">
                <a:latin typeface="Arial"/>
                <a:cs typeface="Arial"/>
              </a:rPr>
              <a:t>in	</a:t>
            </a:r>
            <a:r>
              <a:rPr sz="3800" spc="-5" dirty="0">
                <a:latin typeface="Arial"/>
                <a:cs typeface="Arial"/>
              </a:rPr>
              <a:t>vector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69100" y="1638300"/>
            <a:ext cx="3760470" cy="141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434ED6"/>
                </a:solidFill>
                <a:latin typeface="Arial"/>
                <a:cs typeface="Arial"/>
              </a:rPr>
              <a:t>#include</a:t>
            </a:r>
            <a:r>
              <a:rPr sz="2800" b="1" spc="-30" dirty="0">
                <a:solidFill>
                  <a:srgbClr val="434ED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34ED6"/>
                </a:solidFill>
                <a:latin typeface="Arial"/>
                <a:cs typeface="Arial"/>
              </a:rPr>
              <a:t>&lt;iostream&gt;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D81E00"/>
                </a:solidFill>
                <a:latin typeface="Arial"/>
                <a:cs typeface="Arial"/>
              </a:rPr>
              <a:t>#include &lt;vector&gt;  using namespace</a:t>
            </a:r>
            <a:r>
              <a:rPr sz="2800" b="1" spc="-35" dirty="0">
                <a:solidFill>
                  <a:srgbClr val="D81E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D81E00"/>
                </a:solidFill>
                <a:latin typeface="Arial"/>
                <a:cs typeface="Arial"/>
              </a:rPr>
              <a:t>std;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9100" y="3543300"/>
            <a:ext cx="1961514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434ED6"/>
                </a:solidFill>
                <a:latin typeface="Arial"/>
                <a:cs typeface="Arial"/>
              </a:rPr>
              <a:t>int main( </a:t>
            </a:r>
            <a:r>
              <a:rPr sz="2800" b="1" dirty="0">
                <a:solidFill>
                  <a:srgbClr val="434ED6"/>
                </a:solidFill>
                <a:latin typeface="Arial"/>
                <a:cs typeface="Arial"/>
              </a:rPr>
              <a:t>)</a:t>
            </a:r>
            <a:r>
              <a:rPr sz="2800" b="1" spc="-75" dirty="0">
                <a:solidFill>
                  <a:srgbClr val="434ED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34ED6"/>
                </a:solidFill>
                <a:latin typeface="Arial"/>
                <a:cs typeface="Arial"/>
              </a:rPr>
              <a:t>{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9385" y="4038600"/>
            <a:ext cx="4321810" cy="3776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7B1979"/>
                </a:solidFill>
                <a:latin typeface="Arial"/>
                <a:cs typeface="Arial"/>
              </a:rPr>
              <a:t>vector&lt;int&gt;</a:t>
            </a:r>
            <a:r>
              <a:rPr sz="2800" b="1" spc="-55" dirty="0">
                <a:solidFill>
                  <a:srgbClr val="7B197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7B1979"/>
                </a:solidFill>
                <a:latin typeface="Arial"/>
                <a:cs typeface="Arial"/>
              </a:rPr>
              <a:t>x;</a:t>
            </a:r>
            <a:endParaRPr sz="2800" dirty="0">
              <a:latin typeface="Arial"/>
              <a:cs typeface="Arial"/>
            </a:endParaRPr>
          </a:p>
          <a:p>
            <a:pPr marL="802640" marR="111125" indent="-790575">
              <a:lnSpc>
                <a:spcPts val="3900"/>
              </a:lnSpc>
              <a:spcBef>
                <a:spcPts val="120"/>
              </a:spcBef>
            </a:pPr>
            <a:r>
              <a:rPr sz="2800" b="1" spc="-5" dirty="0">
                <a:solidFill>
                  <a:srgbClr val="434ED6"/>
                </a:solidFill>
                <a:latin typeface="Arial"/>
                <a:cs typeface="Arial"/>
              </a:rPr>
              <a:t>for (int </a:t>
            </a:r>
            <a:r>
              <a:rPr sz="2800" b="1" dirty="0">
                <a:solidFill>
                  <a:srgbClr val="434ED6"/>
                </a:solidFill>
                <a:latin typeface="Arial"/>
                <a:cs typeface="Arial"/>
              </a:rPr>
              <a:t>a=0; a&lt;1000;</a:t>
            </a:r>
            <a:r>
              <a:rPr sz="2800" b="1" spc="-80" dirty="0">
                <a:solidFill>
                  <a:srgbClr val="434ED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34ED6"/>
                </a:solidFill>
                <a:latin typeface="Arial"/>
                <a:cs typeface="Arial"/>
              </a:rPr>
              <a:t>a++)  </a:t>
            </a:r>
            <a:r>
              <a:rPr sz="2800" b="1" spc="-5" dirty="0">
                <a:solidFill>
                  <a:srgbClr val="D81E00"/>
                </a:solidFill>
                <a:latin typeface="Arial"/>
                <a:cs typeface="Arial"/>
              </a:rPr>
              <a:t>x.push_back(a);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2800" b="1" spc="-5" dirty="0">
                <a:solidFill>
                  <a:srgbClr val="7B1979"/>
                </a:solidFill>
                <a:latin typeface="Arial"/>
                <a:cs typeface="Arial"/>
              </a:rPr>
              <a:t>vector&lt;int&gt;::iterator p;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ts val="3279"/>
              </a:lnSpc>
              <a:spcBef>
                <a:spcPts val="540"/>
              </a:spcBef>
            </a:pPr>
            <a:r>
              <a:rPr sz="2800" b="1" spc="-5" dirty="0">
                <a:solidFill>
                  <a:srgbClr val="7B1979"/>
                </a:solidFill>
                <a:latin typeface="Arial"/>
                <a:cs typeface="Arial"/>
              </a:rPr>
              <a:t>for</a:t>
            </a:r>
            <a:r>
              <a:rPr sz="2800" b="1" spc="-45" dirty="0">
                <a:solidFill>
                  <a:srgbClr val="7B197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7B1979"/>
                </a:solidFill>
                <a:latin typeface="Arial"/>
                <a:cs typeface="Arial"/>
              </a:rPr>
              <a:t>(p=x.begin();</a:t>
            </a:r>
            <a:endParaRPr sz="2800" dirty="0">
              <a:latin typeface="Arial"/>
              <a:cs typeface="Arial"/>
            </a:endParaRPr>
          </a:p>
          <a:p>
            <a:pPr marL="1750060">
              <a:lnSpc>
                <a:spcPts val="3279"/>
              </a:lnSpc>
            </a:pPr>
            <a:r>
              <a:rPr sz="2800" b="1" spc="-5" dirty="0">
                <a:solidFill>
                  <a:srgbClr val="7B1979"/>
                </a:solidFill>
                <a:latin typeface="Arial"/>
                <a:cs typeface="Arial"/>
              </a:rPr>
              <a:t>p&lt;x.end();</a:t>
            </a:r>
            <a:r>
              <a:rPr sz="2800" b="1" spc="-50" dirty="0">
                <a:solidFill>
                  <a:srgbClr val="7B197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7B1979"/>
                </a:solidFill>
                <a:latin typeface="Arial"/>
                <a:cs typeface="Arial"/>
              </a:rPr>
              <a:t>p++)</a:t>
            </a:r>
            <a:endParaRPr sz="2800" dirty="0">
              <a:latin typeface="Arial"/>
              <a:cs typeface="Arial"/>
            </a:endParaRPr>
          </a:p>
          <a:p>
            <a:pPr marL="12700" marR="624205" indent="789940">
              <a:lnSpc>
                <a:spcPct val="1131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B1979"/>
                </a:solidFill>
                <a:latin typeface="Arial"/>
                <a:cs typeface="Arial"/>
              </a:rPr>
              <a:t>cout </a:t>
            </a:r>
            <a:r>
              <a:rPr sz="2800" b="1" dirty="0">
                <a:solidFill>
                  <a:srgbClr val="7B1979"/>
                </a:solidFill>
                <a:latin typeface="Arial"/>
                <a:cs typeface="Arial"/>
              </a:rPr>
              <a:t>&lt;&lt; *p &lt;&lt; "</a:t>
            </a:r>
            <a:r>
              <a:rPr sz="2800" b="1" spc="-100" dirty="0">
                <a:solidFill>
                  <a:srgbClr val="7B197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7B1979"/>
                </a:solidFill>
                <a:latin typeface="Arial"/>
                <a:cs typeface="Arial"/>
              </a:rPr>
              <a:t>";  </a:t>
            </a:r>
            <a:r>
              <a:rPr sz="2800" b="1" spc="-5" dirty="0">
                <a:solidFill>
                  <a:srgbClr val="434ED6"/>
                </a:solidFill>
                <a:latin typeface="Arial"/>
                <a:cs typeface="Arial"/>
              </a:rPr>
              <a:t>return</a:t>
            </a:r>
            <a:r>
              <a:rPr sz="2800" b="1" spc="-80" dirty="0">
                <a:solidFill>
                  <a:srgbClr val="434ED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34ED6"/>
                </a:solidFill>
                <a:latin typeface="Arial"/>
                <a:cs typeface="Arial"/>
              </a:rPr>
              <a:t>0;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69100" y="7874000"/>
            <a:ext cx="16383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434ED6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40400" y="1955800"/>
            <a:ext cx="1001394" cy="701040"/>
          </a:xfrm>
          <a:custGeom>
            <a:avLst/>
            <a:gdLst/>
            <a:ahLst/>
            <a:cxnLst/>
            <a:rect l="l" t="t" r="r" b="b"/>
            <a:pathLst>
              <a:path w="1001395" h="701039">
                <a:moveTo>
                  <a:pt x="0" y="0"/>
                </a:moveTo>
                <a:lnTo>
                  <a:pt x="985292" y="689705"/>
                </a:lnTo>
                <a:lnTo>
                  <a:pt x="1000914" y="700641"/>
                </a:lnTo>
              </a:path>
            </a:pathLst>
          </a:custGeom>
          <a:ln w="38100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91261" y="2596299"/>
            <a:ext cx="133350" cy="118110"/>
          </a:xfrm>
          <a:custGeom>
            <a:avLst/>
            <a:gdLst/>
            <a:ahLst/>
            <a:cxnLst/>
            <a:rect l="l" t="t" r="r" b="b"/>
            <a:pathLst>
              <a:path w="133350" h="118110">
                <a:moveTo>
                  <a:pt x="68897" y="0"/>
                </a:moveTo>
                <a:lnTo>
                  <a:pt x="0" y="98425"/>
                </a:lnTo>
                <a:lnTo>
                  <a:pt x="132867" y="118109"/>
                </a:lnTo>
                <a:lnTo>
                  <a:pt x="68897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45769" y="4488599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77" y="0"/>
                </a:moveTo>
                <a:lnTo>
                  <a:pt x="0" y="120141"/>
                </a:lnTo>
                <a:lnTo>
                  <a:pt x="120230" y="60248"/>
                </a:lnTo>
                <a:lnTo>
                  <a:pt x="177" y="0"/>
                </a:lnTo>
                <a:close/>
              </a:path>
            </a:pathLst>
          </a:custGeom>
          <a:solidFill>
            <a:srgbClr val="7B1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14800" y="5532456"/>
            <a:ext cx="4017645" cy="317500"/>
          </a:xfrm>
          <a:custGeom>
            <a:avLst/>
            <a:gdLst/>
            <a:ahLst/>
            <a:cxnLst/>
            <a:rect l="l" t="t" r="r" b="b"/>
            <a:pathLst>
              <a:path w="4017645" h="317500">
                <a:moveTo>
                  <a:pt x="0" y="317163"/>
                </a:moveTo>
                <a:lnTo>
                  <a:pt x="3998417" y="1499"/>
                </a:lnTo>
                <a:lnTo>
                  <a:pt x="4017403" y="0"/>
                </a:lnTo>
              </a:path>
            </a:pathLst>
          </a:custGeom>
          <a:ln w="38100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08492" y="5474068"/>
            <a:ext cx="125095" cy="120014"/>
          </a:xfrm>
          <a:custGeom>
            <a:avLst/>
            <a:gdLst/>
            <a:ahLst/>
            <a:cxnLst/>
            <a:rect l="l" t="t" r="r" b="b"/>
            <a:pathLst>
              <a:path w="125095" h="120014">
                <a:moveTo>
                  <a:pt x="0" y="0"/>
                </a:moveTo>
                <a:lnTo>
                  <a:pt x="9448" y="119773"/>
                </a:lnTo>
                <a:lnTo>
                  <a:pt x="124498" y="50431"/>
                </a:lnTo>
                <a:lnTo>
                  <a:pt x="0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22900" y="6718300"/>
            <a:ext cx="1854835" cy="2540"/>
          </a:xfrm>
          <a:custGeom>
            <a:avLst/>
            <a:gdLst/>
            <a:ahLst/>
            <a:cxnLst/>
            <a:rect l="l" t="t" r="r" b="b"/>
            <a:pathLst>
              <a:path w="1854834" h="2540">
                <a:moveTo>
                  <a:pt x="0" y="1073"/>
                </a:moveTo>
                <a:lnTo>
                  <a:pt x="1854707" y="1073"/>
                </a:lnTo>
              </a:path>
            </a:pathLst>
          </a:custGeom>
          <a:ln w="3175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58481" y="666035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39" y="0"/>
                </a:moveTo>
                <a:lnTo>
                  <a:pt x="0" y="120141"/>
                </a:lnTo>
                <a:lnTo>
                  <a:pt x="120218" y="60210"/>
                </a:lnTo>
                <a:lnTo>
                  <a:pt x="139" y="0"/>
                </a:lnTo>
                <a:close/>
              </a:path>
            </a:pathLst>
          </a:custGeom>
          <a:solidFill>
            <a:srgbClr val="7B197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0" y="685800"/>
            <a:ext cx="9359900" cy="126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1054" algn="l"/>
              </a:tabLst>
            </a:pPr>
            <a:r>
              <a:rPr lang="en-US" sz="8200" spc="-5" dirty="0" smtClean="0">
                <a:latin typeface="Gill Sans MT"/>
                <a:cs typeface="Gill Sans MT"/>
              </a:rPr>
              <a:t>g</a:t>
            </a:r>
            <a:r>
              <a:rPr sz="8200" spc="-5" dirty="0" smtClean="0">
                <a:latin typeface="Gill Sans MT"/>
                <a:cs typeface="Gill Sans MT"/>
              </a:rPr>
              <a:t>eneric</a:t>
            </a:r>
            <a:r>
              <a:rPr lang="en-US" sz="8200" spc="-5" dirty="0" smtClean="0">
                <a:latin typeface="Gill Sans MT"/>
                <a:cs typeface="Gill Sans MT"/>
              </a:rPr>
              <a:t> </a:t>
            </a:r>
            <a:r>
              <a:rPr sz="8200" spc="-5" dirty="0" smtClean="0">
                <a:latin typeface="Gill Sans MT"/>
                <a:cs typeface="Gill Sans MT"/>
              </a:rPr>
              <a:t>classes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8100" y="4025900"/>
            <a:ext cx="10193655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>
              <a:lnSpc>
                <a:spcPct val="100000"/>
              </a:lnSpc>
            </a:pPr>
            <a:r>
              <a:rPr sz="3800" spc="-5" dirty="0">
                <a:latin typeface="Courier New"/>
                <a:cs typeface="Courier New"/>
              </a:rPr>
              <a:t>vector&lt;string&gt;</a:t>
            </a:r>
            <a:r>
              <a:rPr sz="3800" spc="-55" dirty="0">
                <a:latin typeface="Courier New"/>
                <a:cs typeface="Courier New"/>
              </a:rPr>
              <a:t> </a:t>
            </a:r>
            <a:r>
              <a:rPr sz="3800" spc="-5" dirty="0">
                <a:latin typeface="Courier New"/>
                <a:cs typeface="Courier New"/>
              </a:rPr>
              <a:t>notes</a:t>
            </a:r>
            <a:r>
              <a:rPr sz="3800" spc="-5" dirty="0" smtClean="0">
                <a:latin typeface="Courier New"/>
                <a:cs typeface="Courier New"/>
              </a:rPr>
              <a:t>;</a:t>
            </a:r>
            <a:endParaRPr sz="3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8000" y="5105400"/>
            <a:ext cx="1066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Have to specify two types: the type of the collection itself (here: vector) and the type of the elements that we plan to store in the collection (here: string)</a:t>
            </a:r>
            <a:endParaRPr lang="zh-CN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450782" y="5105400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000" dirty="0" smtClean="0"/>
              <a:t> 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3721100">
              <a:lnSpc>
                <a:spcPct val="100000"/>
              </a:lnSpc>
            </a:pPr>
            <a:r>
              <a:rPr sz="8200" spc="-165" dirty="0">
                <a:latin typeface="Gill Sans MT"/>
                <a:cs typeface="Gill Sans MT"/>
              </a:rPr>
              <a:t>v</a:t>
            </a:r>
            <a:r>
              <a:rPr sz="8200" dirty="0">
                <a:latin typeface="Gill Sans MT"/>
                <a:cs typeface="Gill Sans MT"/>
              </a:rPr>
              <a:t>ector</a:t>
            </a:r>
            <a:endParaRPr sz="8200">
              <a:latin typeface="Gill Sans MT"/>
              <a:cs typeface="Gill Sans M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1800" y="2209800"/>
            <a:ext cx="102108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It is able to increase its internal capacity as  required: as more items are added, it simply  makes enough room for them.</a:t>
            </a:r>
          </a:p>
          <a:p>
            <a:endParaRPr lang="en-US" altLang="zh-CN" sz="4000" dirty="0" smtClean="0"/>
          </a:p>
          <a:p>
            <a:r>
              <a:rPr lang="en-US" altLang="zh-CN" sz="4000" dirty="0" smtClean="0"/>
              <a:t>It keeps its own private count of how many items it is currently storing. Its size method returns the number of objects currently stored in it.</a:t>
            </a:r>
          </a:p>
          <a:p>
            <a:endParaRPr lang="en-US" altLang="zh-CN" sz="4000" dirty="0" smtClean="0"/>
          </a:p>
          <a:p>
            <a:r>
              <a:rPr lang="en-US" altLang="zh-CN" sz="4000" dirty="0" smtClean="0"/>
              <a:t>It maintains the order of items you insert into it. You can later retrieve them in the same order.</a:t>
            </a:r>
            <a:endParaRPr lang="zh-CN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222182" y="2209800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000" dirty="0" smtClean="0"/>
              <a:t> </a:t>
            </a:r>
            <a:endParaRPr lang="zh-CN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222182" y="4702314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000" dirty="0" smtClean="0"/>
              <a:t> </a:t>
            </a:r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222182" y="7696200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000" dirty="0" smtClean="0"/>
              <a:t> 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298700">
              <a:lnSpc>
                <a:spcPct val="100000"/>
              </a:lnSpc>
            </a:pPr>
            <a:r>
              <a:rPr dirty="0"/>
              <a:t>Class</a:t>
            </a:r>
            <a:r>
              <a:rPr spc="-105" dirty="0"/>
              <a:t> </a:t>
            </a:r>
            <a:r>
              <a:rPr dirty="0"/>
              <a:t>Exercises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3740" y="2300478"/>
            <a:ext cx="11330940" cy="320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marR="5080" indent="-340360">
              <a:lnSpc>
                <a:spcPct val="94500"/>
              </a:lnSpc>
              <a:buChar char="•"/>
              <a:tabLst>
                <a:tab pos="353060" algn="l"/>
                <a:tab pos="1408430" algn="l"/>
                <a:tab pos="1470660" algn="l"/>
                <a:tab pos="1842770" algn="l"/>
                <a:tab pos="2433320" algn="l"/>
                <a:tab pos="2837815" algn="l"/>
                <a:tab pos="3365500" algn="l"/>
                <a:tab pos="4577080" algn="l"/>
                <a:tab pos="6254115" algn="l"/>
                <a:tab pos="7497445" algn="l"/>
                <a:tab pos="7558405" algn="l"/>
                <a:tab pos="8303895" algn="l"/>
                <a:tab pos="8521700" algn="l"/>
              </a:tabLst>
            </a:pPr>
            <a:r>
              <a:rPr sz="4400" spc="-5" dirty="0">
                <a:latin typeface="Arial"/>
                <a:cs typeface="Arial"/>
              </a:rPr>
              <a:t>The		</a:t>
            </a:r>
            <a:r>
              <a:rPr sz="4400" dirty="0">
                <a:latin typeface="Arial"/>
                <a:cs typeface="Arial"/>
              </a:rPr>
              <a:t>code	</a:t>
            </a:r>
            <a:r>
              <a:rPr sz="4400" spc="-5" dirty="0">
                <a:latin typeface="Arial"/>
                <a:cs typeface="Arial"/>
              </a:rPr>
              <a:t>for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the	vector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example	</a:t>
            </a:r>
            <a:r>
              <a:rPr sz="4400" spc="-5" dirty="0">
                <a:latin typeface="Arial"/>
                <a:cs typeface="Arial"/>
              </a:rPr>
              <a:t>exists</a:t>
            </a:r>
            <a:r>
              <a:rPr sz="4400" spc="-8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at  </a:t>
            </a:r>
            <a:r>
              <a:rPr sz="4400" spc="-25" dirty="0">
                <a:solidFill>
                  <a:srgbClr val="008F00"/>
                </a:solidFill>
                <a:latin typeface="Arial"/>
                <a:cs typeface="Arial"/>
              </a:rPr>
              <a:t>vector.cpp</a:t>
            </a:r>
            <a:r>
              <a:rPr sz="4400" spc="-25" dirty="0">
                <a:latin typeface="Arial"/>
                <a:cs typeface="Arial"/>
              </a:rPr>
              <a:t>.	</a:t>
            </a:r>
            <a:r>
              <a:rPr sz="4400" spc="-5" dirty="0">
                <a:latin typeface="Arial"/>
                <a:cs typeface="Arial"/>
              </a:rPr>
              <a:t>Modify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this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code		so	it</a:t>
            </a:r>
            <a:r>
              <a:rPr sz="4400" spc="-5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puts</a:t>
            </a:r>
            <a:r>
              <a:rPr sz="4400" spc="-5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5000  </a:t>
            </a:r>
            <a:r>
              <a:rPr sz="4400" spc="-5" dirty="0">
                <a:latin typeface="Arial"/>
                <a:cs typeface="Arial"/>
              </a:rPr>
              <a:t>items	</a:t>
            </a:r>
            <a:r>
              <a:rPr sz="4400" dirty="0">
                <a:latin typeface="Arial"/>
                <a:cs typeface="Arial"/>
              </a:rPr>
              <a:t>in	</a:t>
            </a:r>
            <a:r>
              <a:rPr sz="4400" spc="-5" dirty="0">
                <a:latin typeface="Arial"/>
                <a:cs typeface="Arial"/>
              </a:rPr>
              <a:t>the	</a:t>
            </a:r>
            <a:r>
              <a:rPr sz="4400" spc="-40" dirty="0">
                <a:latin typeface="Arial"/>
                <a:cs typeface="Arial"/>
              </a:rPr>
              <a:t>vector,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	</a:t>
            </a:r>
            <a:r>
              <a:rPr sz="4400" spc="-5" dirty="0">
                <a:latin typeface="Arial"/>
                <a:cs typeface="Arial"/>
              </a:rPr>
              <a:t>then	prints</a:t>
            </a:r>
            <a:r>
              <a:rPr sz="4400" spc="-4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out</a:t>
            </a:r>
            <a:r>
              <a:rPr sz="4400" spc="-4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every  </a:t>
            </a:r>
            <a:r>
              <a:rPr sz="4400" spc="-5" dirty="0">
                <a:latin typeface="Arial"/>
                <a:cs typeface="Arial"/>
              </a:rPr>
              <a:t>fifth	</a:t>
            </a:r>
            <a:r>
              <a:rPr sz="4400" dirty="0">
                <a:latin typeface="Arial"/>
                <a:cs typeface="Arial"/>
              </a:rPr>
              <a:t>element</a:t>
            </a:r>
            <a:endParaRPr sz="4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3800" spc="20" dirty="0">
                <a:latin typeface="Arial"/>
                <a:cs typeface="Arial"/>
              </a:rPr>
              <a:t>–Element </a:t>
            </a:r>
            <a:r>
              <a:rPr sz="3800" dirty="0">
                <a:latin typeface="Arial"/>
                <a:cs typeface="Arial"/>
              </a:rPr>
              <a:t>0, element 5, element 10,</a:t>
            </a:r>
            <a:r>
              <a:rPr sz="3800" spc="-13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etc.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863600">
              <a:lnSpc>
                <a:spcPct val="100000"/>
              </a:lnSpc>
            </a:pPr>
            <a:r>
              <a:rPr dirty="0"/>
              <a:t>Basic </a:t>
            </a:r>
            <a:r>
              <a:rPr spc="-60" dirty="0"/>
              <a:t>Vector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640" y="1527728"/>
            <a:ext cx="5040630" cy="2582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3260" marR="5080" indent="-670560">
              <a:lnSpc>
                <a:spcPct val="116900"/>
              </a:lnSpc>
              <a:buChar char="•"/>
              <a:tabLst>
                <a:tab pos="314960" algn="l"/>
              </a:tabLst>
            </a:pPr>
            <a:r>
              <a:rPr sz="3800" spc="-5" dirty="0">
                <a:latin typeface="Arial"/>
                <a:cs typeface="Arial"/>
              </a:rPr>
              <a:t>Constructors  </a:t>
            </a:r>
            <a:r>
              <a:rPr sz="3400" b="1" spc="-5" dirty="0">
                <a:solidFill>
                  <a:srgbClr val="008F00"/>
                </a:solidFill>
                <a:latin typeface="Arial"/>
                <a:cs typeface="Arial"/>
              </a:rPr>
              <a:t>vector&lt;Elem&gt; </a:t>
            </a:r>
            <a:r>
              <a:rPr sz="3400" b="1" dirty="0">
                <a:solidFill>
                  <a:srgbClr val="008F00"/>
                </a:solidFill>
                <a:latin typeface="Arial"/>
                <a:cs typeface="Arial"/>
              </a:rPr>
              <a:t>c;  </a:t>
            </a:r>
            <a:r>
              <a:rPr sz="3400" b="1" spc="-5" dirty="0">
                <a:solidFill>
                  <a:srgbClr val="008F00"/>
                </a:solidFill>
                <a:latin typeface="Arial"/>
                <a:cs typeface="Arial"/>
              </a:rPr>
              <a:t>vector&lt;Elem&gt;</a:t>
            </a:r>
            <a:r>
              <a:rPr sz="3400" b="1" spc="-50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008F00"/>
                </a:solidFill>
                <a:latin typeface="Arial"/>
                <a:cs typeface="Arial"/>
              </a:rPr>
              <a:t>c1(c2);</a:t>
            </a:r>
            <a:endParaRPr sz="3400">
              <a:latin typeface="Arial"/>
              <a:cs typeface="Arial"/>
            </a:endParaRPr>
          </a:p>
          <a:p>
            <a:pPr marL="314960" indent="-302260">
              <a:lnSpc>
                <a:spcPct val="100000"/>
              </a:lnSpc>
              <a:spcBef>
                <a:spcPts val="760"/>
              </a:spcBef>
              <a:buChar char="•"/>
              <a:tabLst>
                <a:tab pos="314960" algn="l"/>
                <a:tab pos="1924050" algn="l"/>
              </a:tabLst>
            </a:pPr>
            <a:r>
              <a:rPr sz="3800" dirty="0">
                <a:latin typeface="Arial"/>
                <a:cs typeface="Arial"/>
              </a:rPr>
              <a:t>Simple	</a:t>
            </a:r>
            <a:r>
              <a:rPr sz="3800" spc="-5" dirty="0">
                <a:latin typeface="Arial"/>
                <a:cs typeface="Arial"/>
              </a:rPr>
              <a:t>Methods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200" y="4203700"/>
            <a:ext cx="2073275" cy="1136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spc="-50" dirty="0">
                <a:solidFill>
                  <a:srgbClr val="008F00"/>
                </a:solidFill>
                <a:latin typeface="Arial"/>
                <a:cs typeface="Arial"/>
              </a:rPr>
              <a:t>V.size(</a:t>
            </a:r>
            <a:r>
              <a:rPr sz="3400" b="1" spc="-80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008F00"/>
                </a:solidFill>
                <a:latin typeface="Arial"/>
                <a:cs typeface="Arial"/>
              </a:rPr>
              <a:t>)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400" b="1" spc="-45" dirty="0">
                <a:solidFill>
                  <a:srgbClr val="008F00"/>
                </a:solidFill>
                <a:latin typeface="Arial"/>
                <a:cs typeface="Arial"/>
              </a:rPr>
              <a:t>V.empty(</a:t>
            </a:r>
            <a:r>
              <a:rPr sz="3400" b="1" spc="-70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008F00"/>
                </a:solidFill>
                <a:latin typeface="Arial"/>
                <a:cs typeface="Arial"/>
              </a:rPr>
              <a:t>)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2687" y="4203700"/>
            <a:ext cx="2569210" cy="1136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3400" b="1" spc="-5" dirty="0">
                <a:latin typeface="Arial"/>
                <a:cs typeface="Arial"/>
              </a:rPr>
              <a:t>// num</a:t>
            </a:r>
            <a:r>
              <a:rPr sz="3400" b="1" spc="-70" dirty="0"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items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400" b="1" spc="-5" dirty="0">
                <a:latin typeface="Arial"/>
                <a:cs typeface="Arial"/>
              </a:rPr>
              <a:t>//</a:t>
            </a:r>
            <a:r>
              <a:rPr sz="3400" b="1" spc="-75" dirty="0"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empty?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640" y="5422900"/>
            <a:ext cx="4591050" cy="181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3260">
              <a:lnSpc>
                <a:spcPct val="100000"/>
              </a:lnSpc>
            </a:pPr>
            <a:r>
              <a:rPr sz="3400" b="1" dirty="0">
                <a:solidFill>
                  <a:srgbClr val="008F00"/>
                </a:solidFill>
                <a:latin typeface="Arial"/>
                <a:cs typeface="Arial"/>
              </a:rPr>
              <a:t>==, !=, &lt;, &gt;, &lt;=,</a:t>
            </a:r>
            <a:r>
              <a:rPr sz="3400" b="1" spc="-12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008F00"/>
                </a:solidFill>
                <a:latin typeface="Arial"/>
                <a:cs typeface="Arial"/>
              </a:rPr>
              <a:t>&gt;=</a:t>
            </a:r>
            <a:endParaRPr sz="3400" dirty="0">
              <a:latin typeface="Arial"/>
              <a:cs typeface="Arial"/>
            </a:endParaRPr>
          </a:p>
          <a:p>
            <a:pPr marL="683260">
              <a:lnSpc>
                <a:spcPct val="100000"/>
              </a:lnSpc>
              <a:spcBef>
                <a:spcPts val="720"/>
              </a:spcBef>
              <a:tabLst>
                <a:tab pos="3138805" algn="l"/>
              </a:tabLst>
            </a:pPr>
            <a:r>
              <a:rPr sz="3400" b="1" spc="-35" dirty="0">
                <a:solidFill>
                  <a:srgbClr val="008F00"/>
                </a:solidFill>
                <a:latin typeface="Arial"/>
                <a:cs typeface="Arial"/>
              </a:rPr>
              <a:t>V.swap(v2)	</a:t>
            </a:r>
            <a:r>
              <a:rPr sz="3400" b="1" dirty="0">
                <a:latin typeface="Arial"/>
                <a:cs typeface="Arial"/>
              </a:rPr>
              <a:t>//</a:t>
            </a:r>
            <a:r>
              <a:rPr sz="3400" b="1" spc="-105" dirty="0"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swap</a:t>
            </a:r>
            <a:endParaRPr sz="3400" dirty="0">
              <a:latin typeface="Arial"/>
              <a:cs typeface="Arial"/>
            </a:endParaRPr>
          </a:p>
          <a:p>
            <a:pPr marL="314960" indent="-302260">
              <a:lnSpc>
                <a:spcPct val="100000"/>
              </a:lnSpc>
              <a:spcBef>
                <a:spcPts val="755"/>
              </a:spcBef>
              <a:buChar char="•"/>
              <a:tabLst>
                <a:tab pos="314960" algn="l"/>
              </a:tabLst>
            </a:pPr>
            <a:r>
              <a:rPr sz="3800" spc="-5" dirty="0">
                <a:latin typeface="Arial"/>
                <a:cs typeface="Arial"/>
              </a:rPr>
              <a:t>Iterators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5200" y="7315200"/>
            <a:ext cx="1824355" cy="114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spc="-5" dirty="0" err="1">
                <a:solidFill>
                  <a:srgbClr val="008F00"/>
                </a:solidFill>
                <a:latin typeface="Arial"/>
                <a:cs typeface="Arial"/>
              </a:rPr>
              <a:t>I.begin</a:t>
            </a:r>
            <a:r>
              <a:rPr sz="3400" b="1" spc="-5" dirty="0">
                <a:solidFill>
                  <a:srgbClr val="008F00"/>
                </a:solidFill>
                <a:latin typeface="Arial"/>
                <a:cs typeface="Arial"/>
              </a:rPr>
              <a:t>(</a:t>
            </a:r>
            <a:r>
              <a:rPr sz="3400" b="1" spc="-9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008F00"/>
                </a:solidFill>
                <a:latin typeface="Arial"/>
                <a:cs typeface="Arial"/>
              </a:rPr>
              <a:t>)</a:t>
            </a:r>
            <a:endParaRPr sz="3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3400" b="1" spc="-5" dirty="0" err="1">
                <a:solidFill>
                  <a:srgbClr val="008F00"/>
                </a:solidFill>
                <a:latin typeface="Arial"/>
                <a:cs typeface="Arial"/>
              </a:rPr>
              <a:t>I.end</a:t>
            </a:r>
            <a:r>
              <a:rPr sz="3400" b="1" spc="-5" dirty="0">
                <a:solidFill>
                  <a:srgbClr val="008F00"/>
                </a:solidFill>
                <a:latin typeface="Arial"/>
                <a:cs typeface="Arial"/>
              </a:rPr>
              <a:t>(</a:t>
            </a:r>
            <a:r>
              <a:rPr sz="3400" b="1" spc="-9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008F00"/>
                </a:solidFill>
                <a:latin typeface="Arial"/>
                <a:cs typeface="Arial"/>
              </a:rPr>
              <a:t>)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0039" y="7315200"/>
            <a:ext cx="3023870" cy="114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ct val="100000"/>
              </a:lnSpc>
            </a:pPr>
            <a:r>
              <a:rPr sz="3400" b="1" spc="-5" dirty="0">
                <a:latin typeface="Arial"/>
                <a:cs typeface="Arial"/>
              </a:rPr>
              <a:t>// first</a:t>
            </a:r>
            <a:r>
              <a:rPr sz="3400" b="1" spc="-65" dirty="0"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position</a:t>
            </a:r>
            <a:endParaRPr sz="3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3400" b="1" spc="-5" dirty="0">
                <a:latin typeface="Arial"/>
                <a:cs typeface="Arial"/>
              </a:rPr>
              <a:t>// last</a:t>
            </a:r>
            <a:r>
              <a:rPr sz="3400" b="1" spc="-70" dirty="0"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position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6240" y="1594906"/>
            <a:ext cx="5166360" cy="1712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3260" marR="5080" indent="-670560">
              <a:lnSpc>
                <a:spcPct val="105300"/>
              </a:lnSpc>
              <a:buChar char="•"/>
              <a:tabLst>
                <a:tab pos="353060" algn="l"/>
              </a:tabLst>
            </a:pPr>
            <a:r>
              <a:rPr sz="3800" dirty="0">
                <a:solidFill>
                  <a:srgbClr val="434ED6"/>
                </a:solidFill>
                <a:latin typeface="Arial"/>
                <a:cs typeface="Arial"/>
              </a:rPr>
              <a:t>Element</a:t>
            </a:r>
            <a:r>
              <a:rPr sz="3800" spc="-105" dirty="0">
                <a:solidFill>
                  <a:srgbClr val="434ED6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434ED6"/>
                </a:solidFill>
                <a:latin typeface="Arial"/>
                <a:cs typeface="Arial"/>
              </a:rPr>
              <a:t>access  </a:t>
            </a:r>
            <a:r>
              <a:rPr sz="3400" b="1" spc="-35" dirty="0">
                <a:solidFill>
                  <a:srgbClr val="008F00"/>
                </a:solidFill>
                <a:latin typeface="Arial"/>
                <a:cs typeface="Arial"/>
              </a:rPr>
              <a:t>V.at(index)  </a:t>
            </a:r>
            <a:endParaRPr lang="en-US" sz="3400" b="1" spc="-35" dirty="0" smtClean="0">
              <a:solidFill>
                <a:srgbClr val="008F00"/>
              </a:solidFill>
              <a:latin typeface="Arial"/>
              <a:cs typeface="Arial"/>
            </a:endParaRPr>
          </a:p>
          <a:p>
            <a:pPr marL="12700" marR="5080">
              <a:lnSpc>
                <a:spcPct val="105300"/>
              </a:lnSpc>
              <a:tabLst>
                <a:tab pos="353060" algn="l"/>
              </a:tabLst>
            </a:pPr>
            <a:r>
              <a:rPr lang="en-US" sz="3400" b="1" spc="-35" dirty="0">
                <a:solidFill>
                  <a:srgbClr val="008F00"/>
                </a:solidFill>
                <a:latin typeface="Arial"/>
                <a:cs typeface="Arial"/>
              </a:rPr>
              <a:t>	 </a:t>
            </a:r>
            <a:r>
              <a:rPr lang="en-US" sz="3400" b="1" spc="-35" dirty="0" smtClean="0">
                <a:solidFill>
                  <a:srgbClr val="008F00"/>
                </a:solidFill>
                <a:latin typeface="Arial"/>
                <a:cs typeface="Arial"/>
              </a:rPr>
              <a:t>  </a:t>
            </a:r>
            <a:r>
              <a:rPr sz="3400" b="1" spc="-5" dirty="0" smtClean="0">
                <a:solidFill>
                  <a:srgbClr val="008F00"/>
                </a:solidFill>
                <a:latin typeface="Arial"/>
                <a:cs typeface="Arial"/>
              </a:rPr>
              <a:t>V[index</a:t>
            </a:r>
            <a:r>
              <a:rPr sz="3400" b="1" spc="-5" dirty="0">
                <a:solidFill>
                  <a:srgbClr val="008F00"/>
                </a:solidFill>
                <a:latin typeface="Arial"/>
                <a:cs typeface="Arial"/>
              </a:rPr>
              <a:t>]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6800" y="3327400"/>
            <a:ext cx="2971800" cy="1072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spc="-45" dirty="0">
                <a:solidFill>
                  <a:srgbClr val="008F00"/>
                </a:solidFill>
                <a:latin typeface="Arial"/>
                <a:cs typeface="Arial"/>
              </a:rPr>
              <a:t>V.front(</a:t>
            </a:r>
            <a:r>
              <a:rPr sz="3400" b="1" spc="-7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008F00"/>
                </a:solidFill>
                <a:latin typeface="Arial"/>
                <a:cs typeface="Arial"/>
              </a:rPr>
              <a:t>)</a:t>
            </a:r>
            <a:endParaRPr sz="3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3400" b="1" spc="-50" dirty="0">
                <a:solidFill>
                  <a:srgbClr val="008F00"/>
                </a:solidFill>
                <a:latin typeface="Arial"/>
                <a:cs typeface="Arial"/>
              </a:rPr>
              <a:t>V.back(</a:t>
            </a:r>
            <a:r>
              <a:rPr sz="3400" b="1" spc="-80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008F00"/>
                </a:solidFill>
                <a:latin typeface="Arial"/>
                <a:cs typeface="Arial"/>
              </a:rPr>
              <a:t>)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17835" y="3327400"/>
            <a:ext cx="2209165" cy="1072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spc="-5" dirty="0">
                <a:latin typeface="Arial"/>
                <a:cs typeface="Arial"/>
              </a:rPr>
              <a:t>// first</a:t>
            </a:r>
            <a:r>
              <a:rPr sz="3400" b="1" spc="-65" dirty="0"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item</a:t>
            </a:r>
            <a:endParaRPr sz="3400" dirty="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219"/>
              </a:spcBef>
            </a:pPr>
            <a:r>
              <a:rPr sz="3400" b="1" spc="-5" dirty="0">
                <a:latin typeface="Arial"/>
                <a:cs typeface="Arial"/>
              </a:rPr>
              <a:t>// last</a:t>
            </a:r>
            <a:r>
              <a:rPr sz="3400" b="1" spc="-70" dirty="0"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item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46240" y="4549775"/>
            <a:ext cx="5928360" cy="39084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683260" marR="847090" indent="-670560">
              <a:lnSpc>
                <a:spcPct val="105100"/>
              </a:lnSpc>
              <a:spcBef>
                <a:spcPts val="25"/>
              </a:spcBef>
              <a:buChar char="•"/>
              <a:tabLst>
                <a:tab pos="353060" algn="l"/>
              </a:tabLst>
            </a:pPr>
            <a:r>
              <a:rPr sz="3800" dirty="0">
                <a:solidFill>
                  <a:srgbClr val="434ED6"/>
                </a:solidFill>
                <a:latin typeface="Arial"/>
                <a:cs typeface="Arial"/>
              </a:rPr>
              <a:t>Add</a:t>
            </a:r>
            <a:r>
              <a:rPr sz="3800" spc="-5" dirty="0">
                <a:solidFill>
                  <a:srgbClr val="434ED6"/>
                </a:solidFill>
                <a:latin typeface="Arial"/>
                <a:cs typeface="Arial"/>
              </a:rPr>
              <a:t>/</a:t>
            </a:r>
            <a:r>
              <a:rPr sz="3800" dirty="0">
                <a:solidFill>
                  <a:srgbClr val="434ED6"/>
                </a:solidFill>
                <a:latin typeface="Arial"/>
                <a:cs typeface="Arial"/>
              </a:rPr>
              <a:t>Remove</a:t>
            </a:r>
            <a:r>
              <a:rPr sz="3800" spc="-5" dirty="0">
                <a:solidFill>
                  <a:srgbClr val="434ED6"/>
                </a:solidFill>
                <a:latin typeface="Arial"/>
                <a:cs typeface="Arial"/>
              </a:rPr>
              <a:t>/F</a:t>
            </a:r>
            <a:r>
              <a:rPr sz="3800" dirty="0">
                <a:solidFill>
                  <a:srgbClr val="434ED6"/>
                </a:solidFill>
                <a:latin typeface="Arial"/>
                <a:cs typeface="Arial"/>
              </a:rPr>
              <a:t>ind  </a:t>
            </a:r>
            <a:r>
              <a:rPr sz="3400" b="1" spc="-25" dirty="0">
                <a:solidFill>
                  <a:srgbClr val="008F00"/>
                </a:solidFill>
                <a:latin typeface="Arial"/>
                <a:cs typeface="Arial"/>
              </a:rPr>
              <a:t>V.push_back(e)  </a:t>
            </a:r>
            <a:r>
              <a:rPr sz="3400" b="1" spc="-35" dirty="0">
                <a:solidFill>
                  <a:srgbClr val="008F00"/>
                </a:solidFill>
                <a:latin typeface="Arial"/>
                <a:cs typeface="Arial"/>
              </a:rPr>
              <a:t>V.pop_back( </a:t>
            </a:r>
            <a:r>
              <a:rPr sz="3400" b="1" dirty="0">
                <a:solidFill>
                  <a:srgbClr val="008F00"/>
                </a:solidFill>
                <a:latin typeface="Arial"/>
                <a:cs typeface="Arial"/>
              </a:rPr>
              <a:t>)  </a:t>
            </a:r>
            <a:r>
              <a:rPr sz="3400" b="1" spc="-25" dirty="0">
                <a:solidFill>
                  <a:srgbClr val="008F00"/>
                </a:solidFill>
                <a:latin typeface="Arial"/>
                <a:cs typeface="Arial"/>
              </a:rPr>
              <a:t>v.insert(pos,</a:t>
            </a:r>
            <a:r>
              <a:rPr sz="3400" b="1" spc="-60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008F00"/>
                </a:solidFill>
                <a:latin typeface="Arial"/>
                <a:cs typeface="Arial"/>
              </a:rPr>
              <a:t>e)</a:t>
            </a:r>
            <a:endParaRPr sz="3400" dirty="0">
              <a:latin typeface="Arial"/>
              <a:cs typeface="Arial"/>
            </a:endParaRPr>
          </a:p>
          <a:p>
            <a:pPr marL="682625" marR="1826895">
              <a:lnSpc>
                <a:spcPct val="105400"/>
              </a:lnSpc>
              <a:spcBef>
                <a:spcPts val="100"/>
              </a:spcBef>
            </a:pPr>
            <a:r>
              <a:rPr sz="3400" b="1" spc="-315" dirty="0">
                <a:solidFill>
                  <a:srgbClr val="008F00"/>
                </a:solidFill>
                <a:latin typeface="Arial"/>
                <a:cs typeface="Arial"/>
              </a:rPr>
              <a:t>V</a:t>
            </a:r>
            <a:r>
              <a:rPr sz="3400" b="1" spc="-5" dirty="0">
                <a:solidFill>
                  <a:srgbClr val="008F00"/>
                </a:solidFill>
                <a:latin typeface="Arial"/>
                <a:cs typeface="Arial"/>
              </a:rPr>
              <a:t>.</a:t>
            </a:r>
            <a:r>
              <a:rPr sz="3400" b="1" dirty="0">
                <a:solidFill>
                  <a:srgbClr val="008F00"/>
                </a:solidFill>
                <a:latin typeface="Arial"/>
                <a:cs typeface="Arial"/>
              </a:rPr>
              <a:t>erase(</a:t>
            </a:r>
            <a:r>
              <a:rPr sz="3400" b="1" spc="-5" dirty="0">
                <a:solidFill>
                  <a:srgbClr val="008F00"/>
                </a:solidFill>
                <a:latin typeface="Arial"/>
                <a:cs typeface="Arial"/>
              </a:rPr>
              <a:t>po</a:t>
            </a:r>
            <a:r>
              <a:rPr sz="3400" b="1" dirty="0">
                <a:solidFill>
                  <a:srgbClr val="008F00"/>
                </a:solidFill>
                <a:latin typeface="Arial"/>
                <a:cs typeface="Arial"/>
              </a:rPr>
              <a:t>s)  </a:t>
            </a:r>
            <a:r>
              <a:rPr sz="3400" b="1" spc="-45" dirty="0">
                <a:solidFill>
                  <a:srgbClr val="008F00"/>
                </a:solidFill>
                <a:latin typeface="Arial"/>
                <a:cs typeface="Arial"/>
              </a:rPr>
              <a:t>V.clear(</a:t>
            </a:r>
            <a:r>
              <a:rPr sz="3400" b="1" spc="-70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008F00"/>
                </a:solidFill>
                <a:latin typeface="Arial"/>
                <a:cs typeface="Arial"/>
              </a:rPr>
              <a:t>)</a:t>
            </a:r>
            <a:endParaRPr sz="3400" dirty="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  <a:spcBef>
                <a:spcPts val="219"/>
              </a:spcBef>
            </a:pPr>
            <a:r>
              <a:rPr sz="3400" b="1" spc="-30" dirty="0">
                <a:solidFill>
                  <a:srgbClr val="7B1979"/>
                </a:solidFill>
                <a:latin typeface="Arial"/>
                <a:cs typeface="Arial"/>
              </a:rPr>
              <a:t>V.find(first, </a:t>
            </a:r>
            <a:r>
              <a:rPr sz="3400" b="1" spc="-5" dirty="0">
                <a:solidFill>
                  <a:srgbClr val="7B1979"/>
                </a:solidFill>
                <a:latin typeface="Arial"/>
                <a:cs typeface="Arial"/>
              </a:rPr>
              <a:t>last,</a:t>
            </a:r>
            <a:r>
              <a:rPr sz="3400" b="1" spc="10" dirty="0">
                <a:solidFill>
                  <a:srgbClr val="7B1979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7B1979"/>
                </a:solidFill>
                <a:latin typeface="Arial"/>
                <a:cs typeface="Arial"/>
              </a:rPr>
              <a:t>item)</a:t>
            </a:r>
            <a:endParaRPr sz="3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298700">
              <a:lnSpc>
                <a:spcPct val="100000"/>
              </a:lnSpc>
            </a:pPr>
            <a:r>
              <a:rPr dirty="0"/>
              <a:t>Class</a:t>
            </a:r>
            <a:r>
              <a:rPr spc="-105" dirty="0"/>
              <a:t> </a:t>
            </a:r>
            <a:r>
              <a:rPr dirty="0"/>
              <a:t>Exercises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16429"/>
            <a:ext cx="10057765" cy="2025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marR="5080" indent="-340360">
              <a:lnSpc>
                <a:spcPts val="4980"/>
              </a:lnSpc>
              <a:buChar char="•"/>
              <a:tabLst>
                <a:tab pos="353060" algn="l"/>
                <a:tab pos="1688464" algn="l"/>
                <a:tab pos="2154555" algn="l"/>
                <a:tab pos="3179445" algn="l"/>
                <a:tab pos="4888230" algn="l"/>
                <a:tab pos="6255385" algn="l"/>
              </a:tabLst>
            </a:pPr>
            <a:r>
              <a:rPr sz="4400" spc="-125" dirty="0">
                <a:latin typeface="Arial"/>
                <a:cs typeface="Arial"/>
              </a:rPr>
              <a:t>Take	</a:t>
            </a:r>
            <a:r>
              <a:rPr sz="4400" dirty="0">
                <a:latin typeface="Arial"/>
                <a:cs typeface="Arial"/>
              </a:rPr>
              <a:t>a	look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at</a:t>
            </a:r>
            <a:r>
              <a:rPr sz="4400" spc="-5" dirty="0">
                <a:latin typeface="Arial"/>
                <a:cs typeface="Arial"/>
              </a:rPr>
              <a:t> the	</a:t>
            </a:r>
            <a:r>
              <a:rPr sz="4400" dirty="0">
                <a:latin typeface="Arial"/>
                <a:cs typeface="Arial"/>
              </a:rPr>
              <a:t>code	in</a:t>
            </a:r>
            <a:r>
              <a:rPr sz="4400" spc="-35" dirty="0"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008F00"/>
                </a:solidFill>
                <a:latin typeface="Arial"/>
                <a:cs typeface="Arial"/>
              </a:rPr>
              <a:t>vector2.cpp</a:t>
            </a:r>
            <a:r>
              <a:rPr sz="4400" spc="-3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.  Predict </a:t>
            </a:r>
            <a:r>
              <a:rPr sz="4400" spc="-5" dirty="0">
                <a:latin typeface="Arial"/>
                <a:cs typeface="Arial"/>
              </a:rPr>
              <a:t>the	output </a:t>
            </a:r>
            <a:r>
              <a:rPr sz="4400" dirty="0">
                <a:latin typeface="Arial"/>
                <a:cs typeface="Arial"/>
              </a:rPr>
              <a:t>of </a:t>
            </a:r>
            <a:r>
              <a:rPr sz="4400" spc="-5" dirty="0">
                <a:latin typeface="Arial"/>
                <a:cs typeface="Arial"/>
              </a:rPr>
              <a:t>this</a:t>
            </a:r>
            <a:r>
              <a:rPr sz="4400" spc="-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program.</a:t>
            </a:r>
            <a:endParaRPr sz="4400">
              <a:latin typeface="Arial"/>
              <a:cs typeface="Arial"/>
            </a:endParaRPr>
          </a:p>
          <a:p>
            <a:pPr marL="353060" indent="-340360">
              <a:lnSpc>
                <a:spcPct val="100000"/>
              </a:lnSpc>
              <a:spcBef>
                <a:spcPts val="705"/>
              </a:spcBef>
              <a:buChar char="•"/>
              <a:tabLst>
                <a:tab pos="353060" algn="l"/>
                <a:tab pos="1532890" algn="l"/>
                <a:tab pos="2465070" algn="l"/>
                <a:tab pos="5322570" algn="l"/>
              </a:tabLst>
            </a:pPr>
            <a:r>
              <a:rPr sz="4400" dirty="0">
                <a:latin typeface="Arial"/>
                <a:cs typeface="Arial"/>
              </a:rPr>
              <a:t>Run	</a:t>
            </a:r>
            <a:r>
              <a:rPr sz="4400" spc="-5" dirty="0">
                <a:latin typeface="Arial"/>
                <a:cs typeface="Arial"/>
              </a:rPr>
              <a:t>the	</a:t>
            </a:r>
            <a:r>
              <a:rPr sz="4400" dirty="0">
                <a:latin typeface="Arial"/>
                <a:cs typeface="Arial"/>
              </a:rPr>
              <a:t>program</a:t>
            </a:r>
            <a:r>
              <a:rPr sz="4400" spc="-5" dirty="0">
                <a:latin typeface="Arial"/>
                <a:cs typeface="Arial"/>
              </a:rPr>
              <a:t> to	</a:t>
            </a:r>
            <a:r>
              <a:rPr sz="4400" dirty="0">
                <a:latin typeface="Arial"/>
                <a:cs typeface="Arial"/>
              </a:rPr>
              <a:t>check your</a:t>
            </a:r>
            <a:r>
              <a:rPr sz="4400" spc="-8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output.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1398" y="3270554"/>
            <a:ext cx="318135" cy="100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3000" y="3528059"/>
            <a:ext cx="9017635" cy="167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4400"/>
              </a:lnSpc>
            </a:pPr>
            <a:r>
              <a:rPr sz="3800" dirty="0">
                <a:latin typeface="Gill Sans MT"/>
                <a:cs typeface="Gill Sans MT"/>
              </a:rPr>
              <a:t>The constructor can </a:t>
            </a:r>
            <a:r>
              <a:rPr sz="3800" spc="-55" dirty="0">
                <a:latin typeface="Gill Sans MT"/>
                <a:cs typeface="Gill Sans MT"/>
              </a:rPr>
              <a:t>have </a:t>
            </a:r>
            <a:r>
              <a:rPr sz="3800" dirty="0">
                <a:latin typeface="Gill Sans MT"/>
                <a:cs typeface="Gill Sans MT"/>
              </a:rPr>
              <a:t>arguments to </a:t>
            </a:r>
            <a:r>
              <a:rPr sz="3800" spc="-10" dirty="0">
                <a:latin typeface="Gill Sans MT"/>
                <a:cs typeface="Gill Sans MT"/>
              </a:rPr>
              <a:t>allow  </a:t>
            </a:r>
            <a:r>
              <a:rPr sz="3800" spc="-30" dirty="0">
                <a:latin typeface="Gill Sans MT"/>
                <a:cs typeface="Gill Sans MT"/>
              </a:rPr>
              <a:t>you </a:t>
            </a:r>
            <a:r>
              <a:rPr sz="3800" dirty="0">
                <a:latin typeface="Gill Sans MT"/>
                <a:cs typeface="Gill Sans MT"/>
              </a:rPr>
              <a:t>to </a:t>
            </a:r>
            <a:r>
              <a:rPr sz="3800" spc="-5" dirty="0">
                <a:latin typeface="Gill Sans MT"/>
                <a:cs typeface="Gill Sans MT"/>
              </a:rPr>
              <a:t>specify </a:t>
            </a:r>
            <a:r>
              <a:rPr sz="3800" spc="-15" dirty="0">
                <a:latin typeface="Gill Sans MT"/>
                <a:cs typeface="Gill Sans MT"/>
              </a:rPr>
              <a:t>how </a:t>
            </a:r>
            <a:r>
              <a:rPr sz="3800" dirty="0">
                <a:latin typeface="Gill Sans MT"/>
                <a:cs typeface="Gill Sans MT"/>
              </a:rPr>
              <a:t>an </a:t>
            </a:r>
            <a:r>
              <a:rPr sz="3800" spc="-5" dirty="0">
                <a:latin typeface="Gill Sans MT"/>
                <a:cs typeface="Gill Sans MT"/>
              </a:rPr>
              <a:t>object is </a:t>
            </a:r>
            <a:r>
              <a:rPr sz="3800" spc="-10" dirty="0">
                <a:latin typeface="Gill Sans MT"/>
                <a:cs typeface="Gill Sans MT"/>
              </a:rPr>
              <a:t>created, </a:t>
            </a:r>
            <a:r>
              <a:rPr sz="3800" spc="-25" dirty="0">
                <a:latin typeface="Gill Sans MT"/>
                <a:cs typeface="Gill Sans MT"/>
              </a:rPr>
              <a:t>give</a:t>
            </a:r>
            <a:r>
              <a:rPr sz="3800" spc="-34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it  initialization values, </a:t>
            </a:r>
            <a:r>
              <a:rPr sz="3800" dirty="0">
                <a:latin typeface="Gill Sans MT"/>
                <a:cs typeface="Gill Sans MT"/>
              </a:rPr>
              <a:t>and so</a:t>
            </a:r>
            <a:r>
              <a:rPr sz="3800" spc="-409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78000" y="5994393"/>
            <a:ext cx="4370070" cy="173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100"/>
              </a:lnSpc>
            </a:pPr>
            <a:r>
              <a:rPr sz="3800" spc="-5" dirty="0">
                <a:latin typeface="Courier New"/>
                <a:cs typeface="Courier New"/>
              </a:rPr>
              <a:t>Tree(int i)</a:t>
            </a:r>
            <a:r>
              <a:rPr sz="3800" spc="-85" dirty="0">
                <a:latin typeface="Courier New"/>
                <a:cs typeface="Courier New"/>
              </a:rPr>
              <a:t> </a:t>
            </a:r>
            <a:r>
              <a:rPr sz="3800" dirty="0">
                <a:latin typeface="Courier New"/>
                <a:cs typeface="Courier New"/>
              </a:rPr>
              <a:t>{…}  </a:t>
            </a:r>
            <a:r>
              <a:rPr sz="3800" spc="-5" dirty="0">
                <a:latin typeface="Courier New"/>
                <a:cs typeface="Courier New"/>
              </a:rPr>
              <a:t>Tree</a:t>
            </a:r>
            <a:r>
              <a:rPr sz="3800" spc="-95" dirty="0">
                <a:latin typeface="Courier New"/>
                <a:cs typeface="Courier New"/>
              </a:rPr>
              <a:t> </a:t>
            </a:r>
            <a:r>
              <a:rPr sz="3800" dirty="0">
                <a:latin typeface="Courier New"/>
                <a:cs typeface="Courier New"/>
              </a:rPr>
              <a:t>t(12);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5600" y="304800"/>
            <a:ext cx="130048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05830" algn="l"/>
                <a:tab pos="8139430" algn="l"/>
              </a:tabLst>
            </a:pPr>
            <a:r>
              <a:rPr lang="en-US" sz="7000" dirty="0" smtClean="0">
                <a:latin typeface="Gill Sans MT"/>
                <a:cs typeface="Gill Sans MT"/>
              </a:rPr>
              <a:t>Constructors with arguments</a:t>
            </a:r>
            <a:endParaRPr sz="70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3519" y="8090243"/>
            <a:ext cx="194945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solidFill>
                  <a:srgbClr val="00A500"/>
                </a:solidFill>
                <a:latin typeface="Arial"/>
                <a:cs typeface="Arial"/>
              </a:rPr>
              <a:t>•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0600" y="8077200"/>
            <a:ext cx="3700779" cy="587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>
                <a:solidFill>
                  <a:srgbClr val="00A500"/>
                </a:solidFill>
                <a:latin typeface="Arial"/>
                <a:cs typeface="Arial"/>
              </a:rPr>
              <a:t>Constructor1.cpp</a:t>
            </a:r>
            <a:endParaRPr sz="3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390900">
              <a:lnSpc>
                <a:spcPct val="100000"/>
              </a:lnSpc>
            </a:pPr>
            <a:r>
              <a:rPr dirty="0"/>
              <a:t>List</a:t>
            </a:r>
            <a:r>
              <a:rPr spc="-105" dirty="0"/>
              <a:t> </a:t>
            </a:r>
            <a:r>
              <a:rPr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263597"/>
            <a:ext cx="10240010" cy="570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  <a:tab pos="1967864" algn="l"/>
              </a:tabLst>
            </a:pPr>
            <a:r>
              <a:rPr sz="4400" dirty="0">
                <a:latin typeface="Arial"/>
                <a:cs typeface="Arial"/>
              </a:rPr>
              <a:t>Same	basic </a:t>
            </a:r>
            <a:r>
              <a:rPr sz="4400" spc="-5" dirty="0">
                <a:latin typeface="Arial"/>
                <a:cs typeface="Arial"/>
              </a:rPr>
              <a:t>concepts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vector</a:t>
            </a:r>
            <a:endParaRPr sz="4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sz="3800" spc="10" dirty="0">
                <a:latin typeface="Arial"/>
                <a:cs typeface="Arial"/>
              </a:rPr>
              <a:t>–Constructors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  <a:tabLst>
                <a:tab pos="2717165" algn="l"/>
                <a:tab pos="4728845" algn="l"/>
                <a:tab pos="6686550" algn="l"/>
              </a:tabLst>
            </a:pPr>
            <a:r>
              <a:rPr sz="3800" spc="20" dirty="0">
                <a:latin typeface="Arial"/>
                <a:cs typeface="Arial"/>
              </a:rPr>
              <a:t>–Ability</a:t>
            </a:r>
            <a:r>
              <a:rPr sz="3800" spc="-5" dirty="0">
                <a:latin typeface="Arial"/>
                <a:cs typeface="Arial"/>
              </a:rPr>
              <a:t> to	</a:t>
            </a:r>
            <a:r>
              <a:rPr sz="3800" dirty="0">
                <a:latin typeface="Arial"/>
                <a:cs typeface="Arial"/>
              </a:rPr>
              <a:t>compare	</a:t>
            </a:r>
            <a:r>
              <a:rPr sz="3800" spc="-5" dirty="0">
                <a:latin typeface="Arial"/>
                <a:cs typeface="Arial"/>
              </a:rPr>
              <a:t>lists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(==,	</a:t>
            </a:r>
            <a:r>
              <a:rPr sz="3800" spc="-5" dirty="0">
                <a:latin typeface="Arial"/>
                <a:cs typeface="Arial"/>
              </a:rPr>
              <a:t>!=, </a:t>
            </a:r>
            <a:r>
              <a:rPr sz="3800" dirty="0">
                <a:latin typeface="Arial"/>
                <a:cs typeface="Arial"/>
              </a:rPr>
              <a:t>&lt;, &lt;=, &gt;,</a:t>
            </a:r>
            <a:r>
              <a:rPr sz="3800" spc="-10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&gt;=)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  <a:tabLst>
                <a:tab pos="2717165" algn="l"/>
                <a:tab pos="6392545" algn="l"/>
              </a:tabLst>
            </a:pPr>
            <a:r>
              <a:rPr sz="3800" spc="20" dirty="0">
                <a:latin typeface="Arial"/>
                <a:cs typeface="Arial"/>
              </a:rPr>
              <a:t>–Ability</a:t>
            </a:r>
            <a:r>
              <a:rPr sz="3800" spc="-5" dirty="0">
                <a:latin typeface="Arial"/>
                <a:cs typeface="Arial"/>
              </a:rPr>
              <a:t> to	</a:t>
            </a:r>
            <a:r>
              <a:rPr sz="3800" dirty="0">
                <a:latin typeface="Arial"/>
                <a:cs typeface="Arial"/>
              </a:rPr>
              <a:t>access </a:t>
            </a:r>
            <a:r>
              <a:rPr sz="3800" spc="-5" dirty="0">
                <a:latin typeface="Arial"/>
                <a:cs typeface="Arial"/>
              </a:rPr>
              <a:t>front</a:t>
            </a:r>
            <a:r>
              <a:rPr sz="3800" dirty="0">
                <a:latin typeface="Arial"/>
                <a:cs typeface="Arial"/>
              </a:rPr>
              <a:t> and	back of</a:t>
            </a:r>
            <a:r>
              <a:rPr sz="3800" spc="-11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list</a:t>
            </a:r>
            <a:endParaRPr sz="3800">
              <a:latin typeface="Arial"/>
              <a:cs typeface="Arial"/>
            </a:endParaRPr>
          </a:p>
          <a:p>
            <a:pPr marL="1330960">
              <a:lnSpc>
                <a:spcPct val="100000"/>
              </a:lnSpc>
              <a:spcBef>
                <a:spcPts val="635"/>
              </a:spcBef>
            </a:pPr>
            <a:r>
              <a:rPr sz="3400" b="1" spc="-5" dirty="0">
                <a:latin typeface="Arial"/>
                <a:cs typeface="Arial"/>
              </a:rPr>
              <a:t>x.front(),</a:t>
            </a:r>
            <a:r>
              <a:rPr sz="3400" b="1" spc="-40" dirty="0"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x.back()</a:t>
            </a:r>
            <a:endParaRPr sz="3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  <a:tabLst>
                <a:tab pos="2717165" algn="l"/>
                <a:tab pos="4246245" algn="l"/>
                <a:tab pos="5533390" algn="l"/>
                <a:tab pos="6069965" algn="l"/>
                <a:tab pos="6472555" algn="l"/>
                <a:tab pos="9073515" algn="l"/>
              </a:tabLst>
            </a:pPr>
            <a:r>
              <a:rPr sz="3800" spc="165" dirty="0">
                <a:latin typeface="Arial"/>
                <a:cs typeface="Arial"/>
              </a:rPr>
              <a:t>–</a:t>
            </a:r>
            <a:r>
              <a:rPr sz="3800" dirty="0">
                <a:latin typeface="Arial"/>
                <a:cs typeface="Arial"/>
              </a:rPr>
              <a:t>Abili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y</a:t>
            </a:r>
            <a:r>
              <a:rPr sz="3800" spc="-5" dirty="0">
                <a:latin typeface="Arial"/>
                <a:cs typeface="Arial"/>
              </a:rPr>
              <a:t> t</a:t>
            </a:r>
            <a:r>
              <a:rPr sz="3800" dirty="0">
                <a:latin typeface="Arial"/>
                <a:cs typeface="Arial"/>
              </a:rPr>
              <a:t>o	assign	i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ems	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	a	lis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,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remove	i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ems</a:t>
            </a:r>
            <a:endParaRPr sz="3800">
              <a:latin typeface="Arial"/>
              <a:cs typeface="Arial"/>
            </a:endParaRPr>
          </a:p>
          <a:p>
            <a:pPr marL="1330960" marR="1079500">
              <a:lnSpc>
                <a:spcPct val="115199"/>
              </a:lnSpc>
              <a:spcBef>
                <a:spcPts val="10"/>
              </a:spcBef>
            </a:pPr>
            <a:r>
              <a:rPr sz="3400" b="1" spc="-5" dirty="0">
                <a:latin typeface="Arial"/>
                <a:cs typeface="Arial"/>
              </a:rPr>
              <a:t>x.push_back(item), x.push_front(item)  x.pop_back(), x.pop_front()  x.remove(item)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0" y="685800"/>
            <a:ext cx="816737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00680" algn="l"/>
              </a:tabLst>
            </a:pPr>
            <a:r>
              <a:rPr dirty="0"/>
              <a:t>Sample	List</a:t>
            </a:r>
            <a:r>
              <a:rPr spc="-395" dirty="0"/>
              <a:t> </a:t>
            </a:r>
            <a:r>
              <a:rPr spc="-5" dirty="0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640" y="1625600"/>
            <a:ext cx="5968365" cy="697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960" indent="-302260">
              <a:lnSpc>
                <a:spcPct val="100000"/>
              </a:lnSpc>
              <a:buChar char="•"/>
              <a:tabLst>
                <a:tab pos="314960" algn="l"/>
                <a:tab pos="2112010" algn="l"/>
                <a:tab pos="2513965" algn="l"/>
              </a:tabLst>
            </a:pPr>
            <a:r>
              <a:rPr sz="3800" dirty="0">
                <a:latin typeface="Arial"/>
                <a:cs typeface="Arial"/>
              </a:rPr>
              <a:t>Declare	a	list of</a:t>
            </a:r>
            <a:r>
              <a:rPr sz="3800" spc="-8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strings</a:t>
            </a:r>
            <a:endParaRPr sz="3800">
              <a:latin typeface="Arial"/>
              <a:cs typeface="Arial"/>
            </a:endParaRPr>
          </a:p>
          <a:p>
            <a:pPr marL="314960" indent="-302260">
              <a:lnSpc>
                <a:spcPct val="100000"/>
              </a:lnSpc>
              <a:spcBef>
                <a:spcPts val="760"/>
              </a:spcBef>
              <a:buChar char="•"/>
              <a:tabLst>
                <a:tab pos="314960" algn="l"/>
                <a:tab pos="1307465" algn="l"/>
              </a:tabLst>
            </a:pPr>
            <a:r>
              <a:rPr sz="3800" dirty="0">
                <a:latin typeface="Arial"/>
                <a:cs typeface="Arial"/>
              </a:rPr>
              <a:t>Add	</a:t>
            </a:r>
            <a:r>
              <a:rPr sz="3800" spc="-5" dirty="0">
                <a:latin typeface="Arial"/>
                <a:cs typeface="Arial"/>
              </a:rPr>
              <a:t>elements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3400" spc="15" dirty="0">
                <a:latin typeface="Arial"/>
                <a:cs typeface="Arial"/>
              </a:rPr>
              <a:t>–Some </a:t>
            </a:r>
            <a:r>
              <a:rPr sz="3400" spc="-5" dirty="0">
                <a:latin typeface="Arial"/>
                <a:cs typeface="Arial"/>
              </a:rPr>
              <a:t>to the</a:t>
            </a:r>
            <a:r>
              <a:rPr sz="3400" spc="-8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back</a:t>
            </a:r>
            <a:endParaRPr sz="3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30"/>
              </a:spcBef>
            </a:pPr>
            <a:r>
              <a:rPr sz="3400" spc="15" dirty="0">
                <a:latin typeface="Arial"/>
                <a:cs typeface="Arial"/>
              </a:rPr>
              <a:t>–Some </a:t>
            </a:r>
            <a:r>
              <a:rPr sz="3400" spc="-5" dirty="0">
                <a:latin typeface="Arial"/>
                <a:cs typeface="Arial"/>
              </a:rPr>
              <a:t>to the</a:t>
            </a:r>
            <a:r>
              <a:rPr sz="3400" spc="-6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front</a:t>
            </a:r>
            <a:endParaRPr sz="3400">
              <a:latin typeface="Arial"/>
              <a:cs typeface="Arial"/>
            </a:endParaRPr>
          </a:p>
          <a:p>
            <a:pPr marL="314960" indent="-302260">
              <a:lnSpc>
                <a:spcPct val="100000"/>
              </a:lnSpc>
              <a:spcBef>
                <a:spcPts val="775"/>
              </a:spcBef>
              <a:buChar char="•"/>
              <a:tabLst>
                <a:tab pos="314960" algn="l"/>
                <a:tab pos="1816735" algn="l"/>
                <a:tab pos="3587750" algn="l"/>
                <a:tab pos="4392930" algn="l"/>
              </a:tabLst>
            </a:pPr>
            <a:r>
              <a:rPr sz="3800" spc="-5" dirty="0">
                <a:latin typeface="Arial"/>
                <a:cs typeface="Arial"/>
              </a:rPr>
              <a:t>Iterate	through	the	</a:t>
            </a:r>
            <a:r>
              <a:rPr sz="3800" dirty="0">
                <a:latin typeface="Arial"/>
                <a:cs typeface="Arial"/>
              </a:rPr>
              <a:t>list</a:t>
            </a:r>
            <a:endParaRPr sz="3800">
              <a:latin typeface="Arial"/>
              <a:cs typeface="Arial"/>
            </a:endParaRPr>
          </a:p>
          <a:p>
            <a:pPr marL="721360" marR="678180" indent="-251460">
              <a:lnSpc>
                <a:spcPts val="3900"/>
              </a:lnSpc>
              <a:spcBef>
                <a:spcPts val="1019"/>
              </a:spcBef>
            </a:pPr>
            <a:r>
              <a:rPr sz="3400" spc="15" dirty="0">
                <a:latin typeface="Arial"/>
                <a:cs typeface="Arial"/>
              </a:rPr>
              <a:t>–Note </a:t>
            </a:r>
            <a:r>
              <a:rPr sz="3400" spc="-5" dirty="0">
                <a:latin typeface="Arial"/>
                <a:cs typeface="Arial"/>
              </a:rPr>
              <a:t>the termination  condition for </a:t>
            </a:r>
            <a:r>
              <a:rPr sz="3400" dirty="0">
                <a:latin typeface="Arial"/>
                <a:cs typeface="Arial"/>
              </a:rPr>
              <a:t>our</a:t>
            </a:r>
            <a:r>
              <a:rPr sz="3400" spc="-2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iterator</a:t>
            </a:r>
            <a:endParaRPr sz="3400">
              <a:latin typeface="Arial"/>
              <a:cs typeface="Arial"/>
            </a:endParaRPr>
          </a:p>
          <a:p>
            <a:pPr marL="2143760">
              <a:lnSpc>
                <a:spcPct val="100000"/>
              </a:lnSpc>
              <a:spcBef>
                <a:spcPts val="620"/>
              </a:spcBef>
            </a:pPr>
            <a:r>
              <a:rPr sz="3400" b="1" dirty="0">
                <a:solidFill>
                  <a:srgbClr val="D81E00"/>
                </a:solidFill>
                <a:latin typeface="Arial"/>
                <a:cs typeface="Arial"/>
              </a:rPr>
              <a:t>p != </a:t>
            </a:r>
            <a:r>
              <a:rPr sz="3400" b="1" spc="-5" dirty="0">
                <a:solidFill>
                  <a:srgbClr val="D81E00"/>
                </a:solidFill>
                <a:latin typeface="Arial"/>
                <a:cs typeface="Arial"/>
              </a:rPr>
              <a:t>s.end(</a:t>
            </a:r>
            <a:r>
              <a:rPr sz="3400" b="1" spc="-95" dirty="0">
                <a:solidFill>
                  <a:srgbClr val="D81E00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D81E00"/>
                </a:solidFill>
                <a:latin typeface="Arial"/>
                <a:cs typeface="Arial"/>
              </a:rPr>
              <a:t>)</a:t>
            </a:r>
            <a:endParaRPr sz="3400">
              <a:latin typeface="Arial"/>
              <a:cs typeface="Arial"/>
            </a:endParaRPr>
          </a:p>
          <a:p>
            <a:pPr marL="759460" marR="5080" indent="-289560">
              <a:lnSpc>
                <a:spcPct val="95400"/>
              </a:lnSpc>
              <a:spcBef>
                <a:spcPts val="930"/>
              </a:spcBef>
            </a:pPr>
            <a:r>
              <a:rPr sz="3400" dirty="0">
                <a:latin typeface="Arial"/>
                <a:cs typeface="Arial"/>
              </a:rPr>
              <a:t>–</a:t>
            </a:r>
            <a:r>
              <a:rPr sz="3400" spc="-66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Cannot use </a:t>
            </a:r>
            <a:r>
              <a:rPr sz="3400" b="1" dirty="0">
                <a:solidFill>
                  <a:srgbClr val="D81E00"/>
                </a:solidFill>
                <a:latin typeface="Arial"/>
                <a:cs typeface="Arial"/>
              </a:rPr>
              <a:t>p &lt; </a:t>
            </a:r>
            <a:r>
              <a:rPr sz="3400" b="1" spc="-5" dirty="0">
                <a:solidFill>
                  <a:srgbClr val="D81E00"/>
                </a:solidFill>
                <a:latin typeface="Arial"/>
                <a:cs typeface="Arial"/>
              </a:rPr>
              <a:t>s.end( </a:t>
            </a:r>
            <a:r>
              <a:rPr sz="3400" b="1" dirty="0">
                <a:solidFill>
                  <a:srgbClr val="D81E00"/>
                </a:solidFill>
                <a:latin typeface="Arial"/>
                <a:cs typeface="Arial"/>
              </a:rPr>
              <a:t>) </a:t>
            </a:r>
            <a:r>
              <a:rPr sz="3400" dirty="0">
                <a:latin typeface="Arial"/>
                <a:cs typeface="Arial"/>
              </a:rPr>
              <a:t>as  </a:t>
            </a:r>
            <a:r>
              <a:rPr sz="3400" spc="-5" dirty="0">
                <a:latin typeface="Arial"/>
                <a:cs typeface="Arial"/>
              </a:rPr>
              <a:t>with vectors, </a:t>
            </a:r>
            <a:r>
              <a:rPr sz="3400" dirty="0">
                <a:latin typeface="Arial"/>
                <a:cs typeface="Arial"/>
              </a:rPr>
              <a:t>as </a:t>
            </a:r>
            <a:r>
              <a:rPr sz="3400" spc="-5" dirty="0">
                <a:latin typeface="Arial"/>
                <a:cs typeface="Arial"/>
              </a:rPr>
              <a:t>the </a:t>
            </a:r>
            <a:r>
              <a:rPr sz="3400" dirty="0">
                <a:latin typeface="Arial"/>
                <a:cs typeface="Arial"/>
              </a:rPr>
              <a:t>list  </a:t>
            </a:r>
            <a:r>
              <a:rPr sz="3400" spc="-5" dirty="0">
                <a:latin typeface="Arial"/>
                <a:cs typeface="Arial"/>
              </a:rPr>
              <a:t>elements </a:t>
            </a:r>
            <a:r>
              <a:rPr sz="3400" dirty="0">
                <a:latin typeface="Arial"/>
                <a:cs typeface="Arial"/>
              </a:rPr>
              <a:t>may not be  </a:t>
            </a:r>
            <a:r>
              <a:rPr sz="3400" spc="-5" dirty="0">
                <a:latin typeface="Arial"/>
                <a:cs typeface="Arial"/>
              </a:rPr>
              <a:t>stored </a:t>
            </a:r>
            <a:r>
              <a:rPr sz="3400" dirty="0">
                <a:latin typeface="Arial"/>
                <a:cs typeface="Arial"/>
              </a:rPr>
              <a:t>in</a:t>
            </a:r>
            <a:r>
              <a:rPr sz="3400" spc="-7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order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0500" y="1638300"/>
            <a:ext cx="6011545" cy="62147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2255520" indent="5080">
              <a:lnSpc>
                <a:spcPts val="3200"/>
              </a:lnSpc>
              <a:spcBef>
                <a:spcPts val="240"/>
              </a:spcBef>
            </a:pP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#include &lt;iostream&gt;  </a:t>
            </a:r>
            <a:r>
              <a:rPr sz="2800" b="1" spc="-5" dirty="0">
                <a:solidFill>
                  <a:srgbClr val="7B1979"/>
                </a:solidFill>
                <a:latin typeface="Arial"/>
                <a:cs typeface="Arial"/>
              </a:rPr>
              <a:t>using namespace</a:t>
            </a:r>
            <a:r>
              <a:rPr sz="2800" b="1" spc="-35" dirty="0">
                <a:solidFill>
                  <a:srgbClr val="7B197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7B1979"/>
                </a:solidFill>
                <a:latin typeface="Arial"/>
                <a:cs typeface="Arial"/>
              </a:rPr>
              <a:t>std;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ts val="3040"/>
              </a:lnSpc>
            </a:pPr>
            <a:r>
              <a:rPr sz="2800" b="1" spc="-5" dirty="0">
                <a:solidFill>
                  <a:srgbClr val="7B1979"/>
                </a:solidFill>
                <a:latin typeface="Arial"/>
                <a:cs typeface="Arial"/>
              </a:rPr>
              <a:t>#include</a:t>
            </a:r>
            <a:r>
              <a:rPr sz="2800" b="1" spc="-75" dirty="0">
                <a:solidFill>
                  <a:srgbClr val="7B197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7B1979"/>
                </a:solidFill>
                <a:latin typeface="Arial"/>
                <a:cs typeface="Arial"/>
              </a:rPr>
              <a:t>&lt;list&gt;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ts val="3279"/>
              </a:lnSpc>
            </a:pPr>
            <a:r>
              <a:rPr sz="2800" b="1" spc="-5" dirty="0">
                <a:solidFill>
                  <a:srgbClr val="7B1979"/>
                </a:solidFill>
                <a:latin typeface="Arial"/>
                <a:cs typeface="Arial"/>
              </a:rPr>
              <a:t>#include</a:t>
            </a:r>
            <a:r>
              <a:rPr sz="2800" b="1" spc="-45" dirty="0">
                <a:solidFill>
                  <a:srgbClr val="7B197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7B1979"/>
                </a:solidFill>
                <a:latin typeface="Arial"/>
                <a:cs typeface="Arial"/>
              </a:rPr>
              <a:t>&lt;string&gt;</a:t>
            </a:r>
            <a:endParaRPr sz="2800" dirty="0">
              <a:latin typeface="Arial"/>
              <a:cs typeface="Arial"/>
            </a:endParaRPr>
          </a:p>
          <a:p>
            <a:pPr marL="506095" marR="3164840" indent="-488950">
              <a:lnSpc>
                <a:spcPts val="3200"/>
              </a:lnSpc>
              <a:spcBef>
                <a:spcPts val="780"/>
              </a:spcBef>
            </a:pP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int main( 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) {  </a:t>
            </a: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list&lt;string&gt;</a:t>
            </a:r>
            <a:r>
              <a:rPr sz="2800" b="1" spc="-50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s;</a:t>
            </a:r>
            <a:endParaRPr sz="2800" dirty="0">
              <a:latin typeface="Arial"/>
              <a:cs typeface="Arial"/>
            </a:endParaRPr>
          </a:p>
          <a:p>
            <a:pPr marL="506095" marR="1227455">
              <a:lnSpc>
                <a:spcPts val="3200"/>
              </a:lnSpc>
            </a:pP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s.push_back("hello");  s.push_back("world");  s.push_front("tide");  s.push_front("crimson");  s.push_front("alabama");  list&lt;string&gt;::iterator p;</a:t>
            </a:r>
            <a:endParaRPr sz="2800" dirty="0">
              <a:latin typeface="Arial"/>
              <a:cs typeface="Arial"/>
            </a:endParaRPr>
          </a:p>
          <a:p>
            <a:pPr marL="2058035" marR="5080" indent="-1551940">
              <a:lnSpc>
                <a:spcPts val="3200"/>
              </a:lnSpc>
            </a:pP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for (p=s.begin(); p!=s.end(); p++)  cout 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&lt;&lt; *p &lt;&lt; "</a:t>
            </a:r>
            <a:r>
              <a:rPr sz="2800" b="1" spc="-100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";</a:t>
            </a:r>
            <a:endParaRPr sz="2800" dirty="0">
              <a:latin typeface="Arial"/>
              <a:cs typeface="Arial"/>
            </a:endParaRPr>
          </a:p>
          <a:p>
            <a:pPr marL="506095">
              <a:lnSpc>
                <a:spcPts val="3120"/>
              </a:lnSpc>
            </a:pP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cout 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&lt;&lt;</a:t>
            </a:r>
            <a:r>
              <a:rPr sz="2800" b="1" spc="-7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endl;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900" y="7899400"/>
            <a:ext cx="16383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900" y="685800"/>
            <a:ext cx="9261475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58310" algn="l"/>
                <a:tab pos="5353050" algn="l"/>
                <a:tab pos="8286115" algn="l"/>
              </a:tabLst>
            </a:pPr>
            <a:r>
              <a:rPr dirty="0"/>
              <a:t>Main</a:t>
            </a:r>
            <a:r>
              <a:rPr spc="-5" dirty="0"/>
              <a:t>t</a:t>
            </a:r>
            <a:r>
              <a:rPr dirty="0"/>
              <a:t>aining	an	ordered	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640" y="1625600"/>
            <a:ext cx="3117215" cy="587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960" indent="-302260">
              <a:lnSpc>
                <a:spcPct val="100000"/>
              </a:lnSpc>
              <a:buChar char="•"/>
              <a:tabLst>
                <a:tab pos="314960" algn="l"/>
                <a:tab pos="2112010" algn="l"/>
                <a:tab pos="2513965" algn="l"/>
              </a:tabLst>
            </a:pPr>
            <a:r>
              <a:rPr sz="3800" dirty="0">
                <a:latin typeface="Arial"/>
                <a:cs typeface="Arial"/>
              </a:rPr>
              <a:t>Declare	a	list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640" y="2349347"/>
            <a:ext cx="4566285" cy="2314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960" marR="5080" indent="-302260">
              <a:lnSpc>
                <a:spcPts val="4280"/>
              </a:lnSpc>
              <a:buChar char="•"/>
              <a:tabLst>
                <a:tab pos="314960" algn="l"/>
                <a:tab pos="1254125" algn="l"/>
                <a:tab pos="1602740" algn="l"/>
                <a:tab pos="2112010" algn="l"/>
                <a:tab pos="2970530" algn="l"/>
                <a:tab pos="2997200" algn="l"/>
              </a:tabLst>
            </a:pPr>
            <a:r>
              <a:rPr sz="3800" dirty="0">
                <a:latin typeface="Arial"/>
                <a:cs typeface="Arial"/>
              </a:rPr>
              <a:t>Read	in	</a:t>
            </a:r>
            <a:r>
              <a:rPr sz="3800" spc="-5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ive		s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rings,  add	</a:t>
            </a:r>
            <a:r>
              <a:rPr sz="3800" spc="-5" dirty="0">
                <a:latin typeface="Arial"/>
                <a:cs typeface="Arial"/>
              </a:rPr>
              <a:t>them</a:t>
            </a:r>
            <a:r>
              <a:rPr sz="3800" dirty="0">
                <a:latin typeface="Arial"/>
                <a:cs typeface="Arial"/>
              </a:rPr>
              <a:t> in	order</a:t>
            </a:r>
          </a:p>
          <a:p>
            <a:pPr marL="314960" marR="1640839" indent="-302260">
              <a:lnSpc>
                <a:spcPts val="4300"/>
              </a:lnSpc>
              <a:spcBef>
                <a:spcPts val="1105"/>
              </a:spcBef>
              <a:buChar char="•"/>
              <a:tabLst>
                <a:tab pos="314960" algn="l"/>
                <a:tab pos="2112010" algn="l"/>
              </a:tabLst>
            </a:pPr>
            <a:r>
              <a:rPr sz="3800" dirty="0">
                <a:latin typeface="Arial"/>
                <a:cs typeface="Arial"/>
              </a:rPr>
              <a:t>Print out</a:t>
            </a:r>
            <a:r>
              <a:rPr sz="3800" spc="-10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the  </a:t>
            </a:r>
            <a:r>
              <a:rPr sz="3800" dirty="0">
                <a:latin typeface="Arial"/>
                <a:cs typeface="Arial"/>
              </a:rPr>
              <a:t>ordered	list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10200" y="1638300"/>
            <a:ext cx="346456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#include</a:t>
            </a:r>
            <a:r>
              <a:rPr sz="2800" b="1" spc="-30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&lt;iostream&gt;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0200" y="2006600"/>
            <a:ext cx="6000115" cy="6443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0" algn="just">
              <a:lnSpc>
                <a:spcPct val="100000"/>
              </a:lnSpc>
            </a:pP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using namespace</a:t>
            </a:r>
            <a:r>
              <a:rPr sz="2800" b="1" spc="-3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std;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#include</a:t>
            </a:r>
            <a:r>
              <a:rPr sz="2800" b="1" spc="-7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&lt;list&gt;</a:t>
            </a:r>
            <a:endParaRPr sz="2800" dirty="0">
              <a:latin typeface="Arial"/>
              <a:cs typeface="Arial"/>
            </a:endParaRPr>
          </a:p>
          <a:p>
            <a:pPr marL="12700" marR="3034665">
              <a:lnSpc>
                <a:spcPct val="1042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#include</a:t>
            </a:r>
            <a:r>
              <a:rPr sz="2800" b="1" spc="-4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&lt;string&gt;  int main( 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)</a:t>
            </a:r>
            <a:r>
              <a:rPr sz="2800" b="1" spc="-7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{</a:t>
            </a:r>
            <a:endParaRPr sz="2800" dirty="0">
              <a:latin typeface="Arial"/>
              <a:cs typeface="Arial"/>
            </a:endParaRPr>
          </a:p>
          <a:p>
            <a:pPr marL="495300" marR="1644014" algn="just">
              <a:lnSpc>
                <a:spcPts val="2900"/>
              </a:lnSpc>
              <a:spcBef>
                <a:spcPts val="20"/>
              </a:spcBef>
            </a:pP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list&lt;string&gt; 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s; </a:t>
            </a: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string 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t;  </a:t>
            </a: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list&lt;string&gt;::iterator p;  for (int 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a=0; a&lt;5; a++)</a:t>
            </a:r>
            <a:r>
              <a:rPr sz="2800" b="1" spc="-8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{</a:t>
            </a:r>
            <a:endParaRPr sz="2800" dirty="0">
              <a:latin typeface="Arial"/>
              <a:cs typeface="Arial"/>
            </a:endParaRPr>
          </a:p>
          <a:p>
            <a:pPr marL="1244600" marR="358775">
              <a:lnSpc>
                <a:spcPts val="2900"/>
              </a:lnSpc>
            </a:pP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cout 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&lt;&lt; </a:t>
            </a: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"enter 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a </a:t>
            </a: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string 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: ";  cin &gt;&gt;</a:t>
            </a:r>
            <a:r>
              <a:rPr sz="2800" b="1" spc="-10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t;</a:t>
            </a:r>
            <a:endParaRPr sz="2800" dirty="0">
              <a:latin typeface="Arial"/>
              <a:cs typeface="Arial"/>
            </a:endParaRPr>
          </a:p>
          <a:p>
            <a:pPr marL="1244600">
              <a:lnSpc>
                <a:spcPts val="2880"/>
              </a:lnSpc>
            </a:pP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p =</a:t>
            </a:r>
            <a:r>
              <a:rPr sz="2800" b="1" spc="-70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s.begin();</a:t>
            </a:r>
            <a:endParaRPr sz="2800" dirty="0">
              <a:latin typeface="Arial"/>
              <a:cs typeface="Arial"/>
            </a:endParaRPr>
          </a:p>
          <a:p>
            <a:pPr marL="1691639" marR="72390" indent="-494030">
              <a:lnSpc>
                <a:spcPts val="3600"/>
              </a:lnSpc>
              <a:spcBef>
                <a:spcPts val="60"/>
              </a:spcBef>
            </a:pP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while 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(p != </a:t>
            </a: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s.end() 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&amp;&amp; *p &lt;</a:t>
            </a:r>
            <a:r>
              <a:rPr sz="2800" b="1" spc="-5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t)  </a:t>
            </a: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p++;</a:t>
            </a:r>
            <a:endParaRPr sz="2800" dirty="0">
              <a:latin typeface="Arial"/>
              <a:cs typeface="Arial"/>
            </a:endParaRPr>
          </a:p>
          <a:p>
            <a:pPr marL="1244600">
              <a:lnSpc>
                <a:spcPts val="2410"/>
              </a:lnSpc>
            </a:pP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s.insert(p,</a:t>
            </a:r>
            <a:r>
              <a:rPr sz="2800" b="1" spc="-60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t);</a:t>
            </a:r>
            <a:endParaRPr sz="2800" dirty="0">
              <a:latin typeface="Arial"/>
              <a:cs typeface="Arial"/>
            </a:endParaRPr>
          </a:p>
          <a:p>
            <a:pPr marL="495300" algn="just">
              <a:lnSpc>
                <a:spcPts val="2900"/>
              </a:lnSpc>
            </a:pP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  <a:p>
            <a:pPr marL="495300" algn="just">
              <a:lnSpc>
                <a:spcPts val="3130"/>
              </a:lnSpc>
            </a:pP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for (p=s.begin(); p!=s.end();</a:t>
            </a:r>
            <a:r>
              <a:rPr sz="2800" b="1" spc="20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p++)</a:t>
            </a:r>
            <a:endParaRPr sz="2800" dirty="0">
              <a:latin typeface="Arial"/>
              <a:cs typeface="Arial"/>
            </a:endParaRPr>
          </a:p>
          <a:p>
            <a:pPr marL="1000125">
              <a:lnSpc>
                <a:spcPct val="100000"/>
              </a:lnSpc>
              <a:spcBef>
                <a:spcPts val="240"/>
              </a:spcBef>
            </a:pP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cout 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&lt;&lt; *p &lt;&lt; "</a:t>
            </a:r>
            <a:r>
              <a:rPr sz="2800" b="1" spc="-100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";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800" y="8382000"/>
            <a:ext cx="267335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21585" algn="l"/>
              </a:tabLst>
            </a:pP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c</a:t>
            </a: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ou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&lt;&lt; e</a:t>
            </a:r>
            <a:r>
              <a:rPr sz="2800" b="1" spc="-5" dirty="0">
                <a:solidFill>
                  <a:srgbClr val="008F00"/>
                </a:solidFill>
                <a:latin typeface="Arial"/>
                <a:cs typeface="Arial"/>
              </a:rPr>
              <a:t>nd</a:t>
            </a:r>
            <a:r>
              <a:rPr sz="2800" b="1" dirty="0">
                <a:solidFill>
                  <a:srgbClr val="008F00"/>
                </a:solidFill>
                <a:latin typeface="Arial"/>
                <a:cs typeface="Arial"/>
              </a:rPr>
              <a:t>l;	}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67100" y="5422900"/>
            <a:ext cx="2319020" cy="2740660"/>
          </a:xfrm>
          <a:custGeom>
            <a:avLst/>
            <a:gdLst/>
            <a:ahLst/>
            <a:cxnLst/>
            <a:rect l="l" t="t" r="r" b="b"/>
            <a:pathLst>
              <a:path w="2319020" h="2740659">
                <a:moveTo>
                  <a:pt x="0" y="0"/>
                </a:moveTo>
                <a:lnTo>
                  <a:pt x="2306599" y="2725991"/>
                </a:lnTo>
                <a:lnTo>
                  <a:pt x="2318918" y="2740533"/>
                </a:lnTo>
              </a:path>
            </a:pathLst>
          </a:custGeom>
          <a:ln w="38100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27852" y="8110093"/>
            <a:ext cx="123825" cy="130810"/>
          </a:xfrm>
          <a:custGeom>
            <a:avLst/>
            <a:gdLst/>
            <a:ahLst/>
            <a:cxnLst/>
            <a:rect l="l" t="t" r="r" b="b"/>
            <a:pathLst>
              <a:path w="123825" h="130809">
                <a:moveTo>
                  <a:pt x="91719" y="0"/>
                </a:moveTo>
                <a:lnTo>
                  <a:pt x="0" y="77596"/>
                </a:lnTo>
                <a:lnTo>
                  <a:pt x="123456" y="130517"/>
                </a:lnTo>
                <a:lnTo>
                  <a:pt x="91719" y="0"/>
                </a:lnTo>
                <a:close/>
              </a:path>
            </a:pathLst>
          </a:custGeom>
          <a:solidFill>
            <a:srgbClr val="7B1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8900" y="2171700"/>
            <a:ext cx="1883410" cy="2092325"/>
          </a:xfrm>
          <a:custGeom>
            <a:avLst/>
            <a:gdLst/>
            <a:ahLst/>
            <a:cxnLst/>
            <a:rect l="l" t="t" r="r" b="b"/>
            <a:pathLst>
              <a:path w="1883410" h="2092325">
                <a:moveTo>
                  <a:pt x="0" y="0"/>
                </a:moveTo>
                <a:lnTo>
                  <a:pt x="1870341" y="2078164"/>
                </a:lnTo>
                <a:lnTo>
                  <a:pt x="1883092" y="2092325"/>
                </a:lnTo>
              </a:path>
            </a:pathLst>
          </a:custGeom>
          <a:ln w="38100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24601" y="4209681"/>
            <a:ext cx="125095" cy="129539"/>
          </a:xfrm>
          <a:custGeom>
            <a:avLst/>
            <a:gdLst/>
            <a:ahLst/>
            <a:cxnLst/>
            <a:rect l="l" t="t" r="r" b="b"/>
            <a:pathLst>
              <a:path w="125095" h="129539">
                <a:moveTo>
                  <a:pt x="89293" y="0"/>
                </a:moveTo>
                <a:lnTo>
                  <a:pt x="0" y="80365"/>
                </a:lnTo>
                <a:lnTo>
                  <a:pt x="125018" y="129489"/>
                </a:lnTo>
                <a:lnTo>
                  <a:pt x="89293" y="0"/>
                </a:lnTo>
                <a:close/>
              </a:path>
            </a:pathLst>
          </a:custGeom>
          <a:solidFill>
            <a:srgbClr val="7B1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21000" y="3898900"/>
            <a:ext cx="2834005" cy="1259840"/>
          </a:xfrm>
          <a:custGeom>
            <a:avLst/>
            <a:gdLst/>
            <a:ahLst/>
            <a:cxnLst/>
            <a:rect l="l" t="t" r="r" b="b"/>
            <a:pathLst>
              <a:path w="2834004" h="1259839">
                <a:moveTo>
                  <a:pt x="0" y="0"/>
                </a:moveTo>
                <a:lnTo>
                  <a:pt x="2816263" y="1251672"/>
                </a:lnTo>
                <a:lnTo>
                  <a:pt x="2833700" y="1259422"/>
                </a:lnTo>
              </a:path>
            </a:pathLst>
          </a:custGeom>
          <a:ln w="38100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2891" y="5095697"/>
            <a:ext cx="134620" cy="109855"/>
          </a:xfrm>
          <a:custGeom>
            <a:avLst/>
            <a:gdLst/>
            <a:ahLst/>
            <a:cxnLst/>
            <a:rect l="l" t="t" r="r" b="b"/>
            <a:pathLst>
              <a:path w="134620" h="109854">
                <a:moveTo>
                  <a:pt x="48793" y="0"/>
                </a:moveTo>
                <a:lnTo>
                  <a:pt x="0" y="109778"/>
                </a:lnTo>
                <a:lnTo>
                  <a:pt x="134188" y="103682"/>
                </a:lnTo>
                <a:lnTo>
                  <a:pt x="48793" y="0"/>
                </a:lnTo>
                <a:close/>
              </a:path>
            </a:pathLst>
          </a:custGeom>
          <a:solidFill>
            <a:srgbClr val="7B197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987800">
              <a:lnSpc>
                <a:spcPct val="100000"/>
              </a:lnSpc>
            </a:pPr>
            <a:r>
              <a:rPr sz="8400" dirty="0">
                <a:latin typeface="Gill Sans MT"/>
                <a:cs typeface="Gill Sans MT"/>
              </a:rPr>
              <a:t>M</a:t>
            </a:r>
            <a:r>
              <a:rPr sz="8400" spc="-85" dirty="0">
                <a:latin typeface="Gill Sans MT"/>
                <a:cs typeface="Gill Sans MT"/>
              </a:rPr>
              <a:t>a</a:t>
            </a:r>
            <a:r>
              <a:rPr sz="8400" dirty="0">
                <a:latin typeface="Gill Sans MT"/>
                <a:cs typeface="Gill Sans MT"/>
              </a:rPr>
              <a:t>ps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8000" y="2514600"/>
            <a:ext cx="9982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Maps are collections that contain pairs of  values.</a:t>
            </a:r>
          </a:p>
          <a:p>
            <a:endParaRPr lang="en-US" altLang="zh-CN" sz="4000" dirty="0" smtClean="0"/>
          </a:p>
          <a:p>
            <a:r>
              <a:rPr lang="en-US" altLang="zh-CN" sz="4000" dirty="0" smtClean="0"/>
              <a:t>Pairs consist of a </a:t>
            </a:r>
            <a:r>
              <a:rPr lang="en-US" altLang="zh-CN" sz="4000" u="sng" dirty="0" smtClean="0"/>
              <a:t>key</a:t>
            </a:r>
            <a:r>
              <a:rPr lang="en-US" altLang="zh-CN" sz="4000" dirty="0" smtClean="0"/>
              <a:t> and a </a:t>
            </a:r>
            <a:r>
              <a:rPr lang="en-US" altLang="zh-CN" sz="4000" u="sng" dirty="0" smtClean="0"/>
              <a:t>value</a:t>
            </a:r>
            <a:r>
              <a:rPr lang="en-US" altLang="zh-CN" sz="4000" dirty="0" smtClean="0"/>
              <a:t>.</a:t>
            </a:r>
          </a:p>
          <a:p>
            <a:endParaRPr lang="en-US" altLang="zh-CN" sz="4000" dirty="0" smtClean="0"/>
          </a:p>
          <a:p>
            <a:r>
              <a:rPr lang="en-US" altLang="zh-CN" sz="4000" dirty="0" smtClean="0"/>
              <a:t>Lookup works by supplying a key, and  retrieving a value.</a:t>
            </a:r>
          </a:p>
          <a:p>
            <a:endParaRPr lang="en-US" altLang="zh-CN" sz="4000" dirty="0" smtClean="0"/>
          </a:p>
          <a:p>
            <a:r>
              <a:rPr lang="en-US" altLang="zh-CN" sz="4000" dirty="0" smtClean="0"/>
              <a:t>An example: a telephone book.</a:t>
            </a:r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222182" y="2568714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000" dirty="0" smtClean="0"/>
              <a:t> </a:t>
            </a:r>
            <a:endParaRPr lang="zh-CN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222182" y="4397514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000" dirty="0" smtClean="0"/>
              <a:t> </a:t>
            </a:r>
            <a:endParaRPr lang="zh-CN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222182" y="5616714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000" dirty="0" smtClean="0"/>
              <a:t> </a:t>
            </a:r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222182" y="7369314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000" dirty="0" smtClean="0"/>
              <a:t> 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0" y="774700"/>
            <a:ext cx="896620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96845" algn="l"/>
              </a:tabLst>
            </a:pPr>
            <a:r>
              <a:rPr sz="8400" dirty="0">
                <a:latin typeface="Gill Sans MT"/>
                <a:cs typeface="Gill Sans MT"/>
              </a:rPr>
              <a:t>Us</a:t>
            </a:r>
            <a:r>
              <a:rPr sz="8400" spc="-5" dirty="0">
                <a:latin typeface="Gill Sans MT"/>
                <a:cs typeface="Gill Sans MT"/>
              </a:rPr>
              <a:t>i</a:t>
            </a:r>
            <a:r>
              <a:rPr sz="8400" dirty="0">
                <a:latin typeface="Gill Sans MT"/>
                <a:cs typeface="Gill Sans MT"/>
              </a:rPr>
              <a:t>ng	m</a:t>
            </a:r>
            <a:r>
              <a:rPr sz="8400" spc="-85" dirty="0">
                <a:latin typeface="Gill Sans MT"/>
                <a:cs typeface="Gill Sans MT"/>
              </a:rPr>
              <a:t>a</a:t>
            </a:r>
            <a:r>
              <a:rPr sz="8400" dirty="0">
                <a:latin typeface="Gill Sans MT"/>
                <a:cs typeface="Gill Sans MT"/>
              </a:rPr>
              <a:t>ps</a:t>
            </a:r>
          </a:p>
        </p:txBody>
      </p:sp>
      <p:sp>
        <p:nvSpPr>
          <p:cNvPr id="3" name="object 3"/>
          <p:cNvSpPr/>
          <p:nvPr/>
        </p:nvSpPr>
        <p:spPr>
          <a:xfrm>
            <a:off x="2489200" y="4114800"/>
            <a:ext cx="8013700" cy="3581400"/>
          </a:xfrm>
          <a:custGeom>
            <a:avLst/>
            <a:gdLst/>
            <a:ahLst/>
            <a:cxnLst/>
            <a:rect l="l" t="t" r="r" b="b"/>
            <a:pathLst>
              <a:path w="8013700" h="3581400">
                <a:moveTo>
                  <a:pt x="7594600" y="0"/>
                </a:moveTo>
                <a:lnTo>
                  <a:pt x="419100" y="0"/>
                </a:lnTo>
                <a:lnTo>
                  <a:pt x="370225" y="2819"/>
                </a:lnTo>
                <a:lnTo>
                  <a:pt x="323005" y="11068"/>
                </a:lnTo>
                <a:lnTo>
                  <a:pt x="277756" y="24433"/>
                </a:lnTo>
                <a:lnTo>
                  <a:pt x="234792" y="42598"/>
                </a:lnTo>
                <a:lnTo>
                  <a:pt x="194427" y="65250"/>
                </a:lnTo>
                <a:lnTo>
                  <a:pt x="156976" y="92073"/>
                </a:lnTo>
                <a:lnTo>
                  <a:pt x="122753" y="122753"/>
                </a:lnTo>
                <a:lnTo>
                  <a:pt x="92073" y="156976"/>
                </a:lnTo>
                <a:lnTo>
                  <a:pt x="65250" y="194427"/>
                </a:lnTo>
                <a:lnTo>
                  <a:pt x="42598" y="234792"/>
                </a:lnTo>
                <a:lnTo>
                  <a:pt x="24433" y="277756"/>
                </a:lnTo>
                <a:lnTo>
                  <a:pt x="11068" y="323005"/>
                </a:lnTo>
                <a:lnTo>
                  <a:pt x="2819" y="370225"/>
                </a:lnTo>
                <a:lnTo>
                  <a:pt x="0" y="419100"/>
                </a:lnTo>
                <a:lnTo>
                  <a:pt x="0" y="3162300"/>
                </a:lnTo>
                <a:lnTo>
                  <a:pt x="2819" y="3211174"/>
                </a:lnTo>
                <a:lnTo>
                  <a:pt x="11068" y="3258394"/>
                </a:lnTo>
                <a:lnTo>
                  <a:pt x="24433" y="3303643"/>
                </a:lnTo>
                <a:lnTo>
                  <a:pt x="42598" y="3346607"/>
                </a:lnTo>
                <a:lnTo>
                  <a:pt x="65250" y="3386972"/>
                </a:lnTo>
                <a:lnTo>
                  <a:pt x="92073" y="3424423"/>
                </a:lnTo>
                <a:lnTo>
                  <a:pt x="122753" y="3458646"/>
                </a:lnTo>
                <a:lnTo>
                  <a:pt x="156976" y="3489326"/>
                </a:lnTo>
                <a:lnTo>
                  <a:pt x="194427" y="3516149"/>
                </a:lnTo>
                <a:lnTo>
                  <a:pt x="234792" y="3538801"/>
                </a:lnTo>
                <a:lnTo>
                  <a:pt x="277756" y="3556966"/>
                </a:lnTo>
                <a:lnTo>
                  <a:pt x="323005" y="3570331"/>
                </a:lnTo>
                <a:lnTo>
                  <a:pt x="370225" y="3578580"/>
                </a:lnTo>
                <a:lnTo>
                  <a:pt x="419100" y="3581400"/>
                </a:lnTo>
                <a:lnTo>
                  <a:pt x="7594600" y="3581400"/>
                </a:lnTo>
                <a:lnTo>
                  <a:pt x="7643474" y="3578580"/>
                </a:lnTo>
                <a:lnTo>
                  <a:pt x="7690694" y="3570331"/>
                </a:lnTo>
                <a:lnTo>
                  <a:pt x="7735943" y="3556966"/>
                </a:lnTo>
                <a:lnTo>
                  <a:pt x="7778907" y="3538801"/>
                </a:lnTo>
                <a:lnTo>
                  <a:pt x="7819272" y="3516149"/>
                </a:lnTo>
                <a:lnTo>
                  <a:pt x="7856723" y="3489326"/>
                </a:lnTo>
                <a:lnTo>
                  <a:pt x="7890946" y="3458646"/>
                </a:lnTo>
                <a:lnTo>
                  <a:pt x="7921626" y="3424423"/>
                </a:lnTo>
                <a:lnTo>
                  <a:pt x="7948449" y="3386972"/>
                </a:lnTo>
                <a:lnTo>
                  <a:pt x="7971101" y="3346607"/>
                </a:lnTo>
                <a:lnTo>
                  <a:pt x="7989266" y="3303643"/>
                </a:lnTo>
                <a:lnTo>
                  <a:pt x="8002631" y="3258394"/>
                </a:lnTo>
                <a:lnTo>
                  <a:pt x="8010880" y="3211174"/>
                </a:lnTo>
                <a:lnTo>
                  <a:pt x="8013700" y="3162300"/>
                </a:lnTo>
                <a:lnTo>
                  <a:pt x="8013700" y="419100"/>
                </a:lnTo>
                <a:lnTo>
                  <a:pt x="8010880" y="370225"/>
                </a:lnTo>
                <a:lnTo>
                  <a:pt x="8002631" y="323005"/>
                </a:lnTo>
                <a:lnTo>
                  <a:pt x="7989266" y="277756"/>
                </a:lnTo>
                <a:lnTo>
                  <a:pt x="7971101" y="234792"/>
                </a:lnTo>
                <a:lnTo>
                  <a:pt x="7948449" y="194427"/>
                </a:lnTo>
                <a:lnTo>
                  <a:pt x="7921626" y="156976"/>
                </a:lnTo>
                <a:lnTo>
                  <a:pt x="7890946" y="122753"/>
                </a:lnTo>
                <a:lnTo>
                  <a:pt x="7856723" y="92073"/>
                </a:lnTo>
                <a:lnTo>
                  <a:pt x="7819272" y="65250"/>
                </a:lnTo>
                <a:lnTo>
                  <a:pt x="7778907" y="42598"/>
                </a:lnTo>
                <a:lnTo>
                  <a:pt x="7735943" y="24433"/>
                </a:lnTo>
                <a:lnTo>
                  <a:pt x="7690694" y="11068"/>
                </a:lnTo>
                <a:lnTo>
                  <a:pt x="7643474" y="2819"/>
                </a:lnTo>
                <a:lnTo>
                  <a:pt x="7594600" y="0"/>
                </a:lnTo>
                <a:close/>
              </a:path>
            </a:pathLst>
          </a:custGeom>
          <a:solidFill>
            <a:srgbClr val="D93C3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489200" y="4114800"/>
            <a:ext cx="8013700" cy="3581400"/>
          </a:xfrm>
          <a:custGeom>
            <a:avLst/>
            <a:gdLst/>
            <a:ahLst/>
            <a:cxnLst/>
            <a:rect l="l" t="t" r="r" b="b"/>
            <a:pathLst>
              <a:path w="8013700" h="3581400">
                <a:moveTo>
                  <a:pt x="0" y="3162300"/>
                </a:moveTo>
                <a:lnTo>
                  <a:pt x="0" y="419100"/>
                </a:lnTo>
                <a:lnTo>
                  <a:pt x="2819" y="370224"/>
                </a:lnTo>
                <a:lnTo>
                  <a:pt x="11068" y="323004"/>
                </a:lnTo>
                <a:lnTo>
                  <a:pt x="24432" y="277754"/>
                </a:lnTo>
                <a:lnTo>
                  <a:pt x="42597" y="234790"/>
                </a:lnTo>
                <a:lnTo>
                  <a:pt x="65248" y="194425"/>
                </a:lnTo>
                <a:lnTo>
                  <a:pt x="92071" y="156974"/>
                </a:lnTo>
                <a:lnTo>
                  <a:pt x="122751" y="122751"/>
                </a:lnTo>
                <a:lnTo>
                  <a:pt x="156974" y="92071"/>
                </a:lnTo>
                <a:lnTo>
                  <a:pt x="194425" y="65248"/>
                </a:lnTo>
                <a:lnTo>
                  <a:pt x="234790" y="42597"/>
                </a:lnTo>
                <a:lnTo>
                  <a:pt x="277754" y="24432"/>
                </a:lnTo>
                <a:lnTo>
                  <a:pt x="323004" y="11068"/>
                </a:lnTo>
                <a:lnTo>
                  <a:pt x="370224" y="2819"/>
                </a:lnTo>
                <a:lnTo>
                  <a:pt x="419100" y="0"/>
                </a:lnTo>
                <a:lnTo>
                  <a:pt x="7594600" y="0"/>
                </a:lnTo>
                <a:lnTo>
                  <a:pt x="7643474" y="2819"/>
                </a:lnTo>
                <a:lnTo>
                  <a:pt x="7690694" y="11068"/>
                </a:lnTo>
                <a:lnTo>
                  <a:pt x="7735943" y="24432"/>
                </a:lnTo>
                <a:lnTo>
                  <a:pt x="7778907" y="42597"/>
                </a:lnTo>
                <a:lnTo>
                  <a:pt x="7819272" y="65248"/>
                </a:lnTo>
                <a:lnTo>
                  <a:pt x="7856723" y="92071"/>
                </a:lnTo>
                <a:lnTo>
                  <a:pt x="7890946" y="122751"/>
                </a:lnTo>
                <a:lnTo>
                  <a:pt x="7921626" y="156974"/>
                </a:lnTo>
                <a:lnTo>
                  <a:pt x="7948449" y="194425"/>
                </a:lnTo>
                <a:lnTo>
                  <a:pt x="7971101" y="234790"/>
                </a:lnTo>
                <a:lnTo>
                  <a:pt x="7989266" y="277754"/>
                </a:lnTo>
                <a:lnTo>
                  <a:pt x="8002631" y="323004"/>
                </a:lnTo>
                <a:lnTo>
                  <a:pt x="8010880" y="370224"/>
                </a:lnTo>
                <a:lnTo>
                  <a:pt x="8013700" y="419100"/>
                </a:lnTo>
                <a:lnTo>
                  <a:pt x="8013700" y="3162300"/>
                </a:lnTo>
                <a:lnTo>
                  <a:pt x="8010880" y="3211174"/>
                </a:lnTo>
                <a:lnTo>
                  <a:pt x="8002631" y="3258394"/>
                </a:lnTo>
                <a:lnTo>
                  <a:pt x="7989266" y="3303643"/>
                </a:lnTo>
                <a:lnTo>
                  <a:pt x="7971101" y="3346607"/>
                </a:lnTo>
                <a:lnTo>
                  <a:pt x="7948449" y="3386972"/>
                </a:lnTo>
                <a:lnTo>
                  <a:pt x="7921626" y="3424423"/>
                </a:lnTo>
                <a:lnTo>
                  <a:pt x="7890946" y="3458646"/>
                </a:lnTo>
                <a:lnTo>
                  <a:pt x="7856723" y="3489326"/>
                </a:lnTo>
                <a:lnTo>
                  <a:pt x="7819272" y="3516149"/>
                </a:lnTo>
                <a:lnTo>
                  <a:pt x="7778907" y="3538801"/>
                </a:lnTo>
                <a:lnTo>
                  <a:pt x="7735943" y="3556966"/>
                </a:lnTo>
                <a:lnTo>
                  <a:pt x="7690694" y="3570331"/>
                </a:lnTo>
                <a:lnTo>
                  <a:pt x="7643474" y="3578580"/>
                </a:lnTo>
                <a:lnTo>
                  <a:pt x="7594600" y="3581400"/>
                </a:lnTo>
                <a:lnTo>
                  <a:pt x="419100" y="3581400"/>
                </a:lnTo>
                <a:lnTo>
                  <a:pt x="370224" y="3578580"/>
                </a:lnTo>
                <a:lnTo>
                  <a:pt x="323004" y="3570331"/>
                </a:lnTo>
                <a:lnTo>
                  <a:pt x="277754" y="3556966"/>
                </a:lnTo>
                <a:lnTo>
                  <a:pt x="234790" y="3538801"/>
                </a:lnTo>
                <a:lnTo>
                  <a:pt x="194425" y="3516149"/>
                </a:lnTo>
                <a:lnTo>
                  <a:pt x="156974" y="3489326"/>
                </a:lnTo>
                <a:lnTo>
                  <a:pt x="122751" y="3458646"/>
                </a:lnTo>
                <a:lnTo>
                  <a:pt x="92071" y="3424423"/>
                </a:lnTo>
                <a:lnTo>
                  <a:pt x="65248" y="3386972"/>
                </a:lnTo>
                <a:lnTo>
                  <a:pt x="42597" y="3346607"/>
                </a:lnTo>
                <a:lnTo>
                  <a:pt x="24432" y="3303643"/>
                </a:lnTo>
                <a:lnTo>
                  <a:pt x="11068" y="3258394"/>
                </a:lnTo>
                <a:lnTo>
                  <a:pt x="2819" y="3211174"/>
                </a:lnTo>
                <a:lnTo>
                  <a:pt x="0" y="3162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0800" y="2819400"/>
            <a:ext cx="1195070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SzPct val="170238"/>
              <a:buChar char="•"/>
              <a:tabLst>
                <a:tab pos="584200" algn="l"/>
                <a:tab pos="1087755" algn="l"/>
                <a:tab pos="3229610" algn="l"/>
                <a:tab pos="4788535" algn="l"/>
                <a:tab pos="5369560" algn="l"/>
                <a:tab pos="6443345" algn="l"/>
                <a:tab pos="7357745" algn="l"/>
              </a:tabLst>
            </a:pPr>
            <a:r>
              <a:rPr lang="en-US" sz="4200" dirty="0" smtClean="0">
                <a:latin typeface="Gill Sans MT"/>
                <a:cs typeface="Gill Sans MT"/>
              </a:rPr>
              <a:t>A map with strings as keys and values</a:t>
            </a:r>
            <a:endParaRPr sz="4200" dirty="0">
              <a:latin typeface="Gill Sans MT"/>
              <a:cs typeface="Gill Sans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59150" y="5075910"/>
          <a:ext cx="6333906" cy="4447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3654"/>
                <a:gridCol w="1583300"/>
                <a:gridCol w="1249841"/>
                <a:gridCol w="731249"/>
                <a:gridCol w="1185862"/>
              </a:tblGrid>
              <a:tr h="444781"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"Charles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Nguyen"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"(531)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9392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4587"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359150" y="5726150"/>
          <a:ext cx="6333908" cy="4447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6924"/>
                <a:gridCol w="1710030"/>
                <a:gridCol w="1249780"/>
                <a:gridCol w="730766"/>
                <a:gridCol w="1186408"/>
              </a:tblGrid>
              <a:tr h="444781">
                <a:tc>
                  <a:txBody>
                    <a:bodyPr/>
                    <a:lstStyle/>
                    <a:p>
                      <a:pPr marL="7810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"Lisa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Jones"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"(402)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4536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4674"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59150" y="6365100"/>
          <a:ext cx="6333907" cy="4447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415"/>
                <a:gridCol w="403190"/>
                <a:gridCol w="1266348"/>
                <a:gridCol w="1249780"/>
                <a:gridCol w="730766"/>
                <a:gridCol w="1186408"/>
              </a:tblGrid>
              <a:tr h="444781"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"William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H.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Smith"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"(998)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5488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0123"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59400" y="4191000"/>
            <a:ext cx="2310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u="sng" dirty="0" smtClean="0">
                <a:solidFill>
                  <a:schemeClr val="bg1"/>
                </a:solidFill>
              </a:rPr>
              <a:t>:HashMap</a:t>
            </a:r>
            <a:endParaRPr lang="zh-CN" altLang="en-US" sz="40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100" y="698500"/>
            <a:ext cx="632714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4379" algn="l"/>
              </a:tabLst>
            </a:pPr>
            <a:r>
              <a:rPr dirty="0"/>
              <a:t>Example	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500" y="2641600"/>
            <a:ext cx="16243300" cy="5561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Lucida Sans"/>
                <a:cs typeface="Lucida Sans"/>
              </a:rPr>
              <a:t>#include</a:t>
            </a:r>
            <a:r>
              <a:rPr sz="2800" spc="-70" dirty="0">
                <a:latin typeface="Lucida Sans"/>
                <a:cs typeface="Lucida Sans"/>
              </a:rPr>
              <a:t> </a:t>
            </a:r>
            <a:r>
              <a:rPr sz="2800" spc="-5" dirty="0">
                <a:latin typeface="Lucida Sans"/>
                <a:cs typeface="Lucida Sans"/>
              </a:rPr>
              <a:t>&lt;map&gt;</a:t>
            </a:r>
            <a:endParaRPr sz="2800" dirty="0">
              <a:latin typeface="Lucida Sans"/>
              <a:cs typeface="Lucida Sans"/>
            </a:endParaRPr>
          </a:p>
          <a:p>
            <a:pPr marL="12700" marR="484505">
              <a:lnSpc>
                <a:spcPct val="148800"/>
              </a:lnSpc>
            </a:pPr>
            <a:r>
              <a:rPr sz="2800" dirty="0">
                <a:latin typeface="Lucida Sans"/>
                <a:cs typeface="Lucida Sans"/>
              </a:rPr>
              <a:t>#include &lt;string&gt;  </a:t>
            </a:r>
            <a:endParaRPr lang="en-US" sz="2800" dirty="0" smtClean="0">
              <a:latin typeface="Lucida Sans"/>
              <a:cs typeface="Lucida Sans"/>
            </a:endParaRPr>
          </a:p>
          <a:p>
            <a:pPr marL="12700" marR="484505">
              <a:lnSpc>
                <a:spcPct val="148800"/>
              </a:lnSpc>
            </a:pPr>
            <a:r>
              <a:rPr sz="2800" spc="-5" dirty="0" smtClean="0">
                <a:latin typeface="Lucida Sans"/>
                <a:cs typeface="Lucida Sans"/>
              </a:rPr>
              <a:t>map&lt;string</a:t>
            </a:r>
            <a:r>
              <a:rPr lang="en-US" sz="2800" spc="-5" dirty="0" smtClean="0">
                <a:latin typeface="Lucida Sans"/>
                <a:cs typeface="Lucida Sans"/>
              </a:rPr>
              <a:t>, </a:t>
            </a:r>
            <a:r>
              <a:rPr sz="2800" spc="-5" dirty="0" smtClean="0">
                <a:latin typeface="Lucida Sans"/>
                <a:cs typeface="Lucida Sans"/>
              </a:rPr>
              <a:t>float</a:t>
            </a:r>
            <a:r>
              <a:rPr sz="2800" spc="-5" dirty="0">
                <a:latin typeface="Lucida Sans"/>
                <a:cs typeface="Lucida Sans"/>
              </a:rPr>
              <a:t>&gt;</a:t>
            </a:r>
            <a:r>
              <a:rPr sz="2800" spc="-25" dirty="0">
                <a:latin typeface="Lucida Sans"/>
                <a:cs typeface="Lucida Sans"/>
              </a:rPr>
              <a:t> </a:t>
            </a:r>
            <a:r>
              <a:rPr sz="2800" dirty="0">
                <a:latin typeface="Lucida Sans"/>
                <a:cs typeface="Lucida Sans"/>
              </a:rPr>
              <a:t>price;  </a:t>
            </a:r>
            <a:endParaRPr lang="en-US" sz="2800" dirty="0" smtClean="0">
              <a:latin typeface="Lucida Sans"/>
              <a:cs typeface="Lucida Sans"/>
            </a:endParaRPr>
          </a:p>
          <a:p>
            <a:pPr marL="12700" marR="484505">
              <a:lnSpc>
                <a:spcPct val="148800"/>
              </a:lnSpc>
            </a:pPr>
            <a:r>
              <a:rPr sz="2800" spc="-5" dirty="0" smtClean="0">
                <a:latin typeface="Lucida Sans"/>
                <a:cs typeface="Lucida Sans"/>
              </a:rPr>
              <a:t>price</a:t>
            </a:r>
            <a:r>
              <a:rPr sz="2800" spc="-5" dirty="0">
                <a:latin typeface="Lucida Sans"/>
                <a:cs typeface="Lucida Sans"/>
              </a:rPr>
              <a:t>[“snapple”] </a:t>
            </a:r>
            <a:r>
              <a:rPr sz="2800" dirty="0">
                <a:latin typeface="Lucida Sans"/>
                <a:cs typeface="Lucida Sans"/>
              </a:rPr>
              <a:t>=</a:t>
            </a:r>
            <a:r>
              <a:rPr sz="2800" spc="-30" dirty="0">
                <a:latin typeface="Lucida Sans"/>
                <a:cs typeface="Lucida Sans"/>
              </a:rPr>
              <a:t> </a:t>
            </a:r>
            <a:r>
              <a:rPr sz="2800" spc="-5" dirty="0">
                <a:latin typeface="Lucida Sans"/>
                <a:cs typeface="Lucida Sans"/>
              </a:rPr>
              <a:t>0.75;</a:t>
            </a:r>
            <a:endParaRPr sz="2800" dirty="0">
              <a:latin typeface="Lucida Sans"/>
              <a:cs typeface="Lucida Sans"/>
            </a:endParaRPr>
          </a:p>
          <a:p>
            <a:pPr marL="12700" marR="1156970">
              <a:lnSpc>
                <a:spcPct val="148800"/>
              </a:lnSpc>
            </a:pPr>
            <a:r>
              <a:rPr sz="2800" spc="-5" dirty="0">
                <a:latin typeface="Lucida Sans"/>
                <a:cs typeface="Lucida Sans"/>
              </a:rPr>
              <a:t>price[“coke”] </a:t>
            </a:r>
            <a:r>
              <a:rPr sz="2800" dirty="0">
                <a:latin typeface="Lucida Sans"/>
                <a:cs typeface="Lucida Sans"/>
              </a:rPr>
              <a:t>= </a:t>
            </a:r>
            <a:r>
              <a:rPr sz="2800" spc="-5" dirty="0">
                <a:latin typeface="Lucida Sans"/>
                <a:cs typeface="Lucida Sans"/>
              </a:rPr>
              <a:t>0.50;  </a:t>
            </a:r>
            <a:endParaRPr lang="en-US" sz="2800" spc="-5" dirty="0" smtClean="0">
              <a:latin typeface="Lucida Sans"/>
              <a:cs typeface="Lucida Sans"/>
            </a:endParaRPr>
          </a:p>
          <a:p>
            <a:pPr marL="12700" marR="1156970">
              <a:lnSpc>
                <a:spcPct val="148800"/>
              </a:lnSpc>
            </a:pPr>
            <a:r>
              <a:rPr sz="2800" dirty="0" smtClean="0">
                <a:latin typeface="Lucida Sans"/>
                <a:cs typeface="Lucida Sans"/>
              </a:rPr>
              <a:t>string</a:t>
            </a:r>
            <a:r>
              <a:rPr sz="2800" spc="-105" dirty="0" smtClean="0">
                <a:latin typeface="Lucida Sans"/>
                <a:cs typeface="Lucida Sans"/>
              </a:rPr>
              <a:t> </a:t>
            </a:r>
            <a:r>
              <a:rPr sz="2800" dirty="0">
                <a:latin typeface="Lucida Sans"/>
                <a:cs typeface="Lucida Sans"/>
              </a:rPr>
              <a:t>item;</a:t>
            </a:r>
          </a:p>
          <a:p>
            <a:pPr marL="12700" marR="1249045">
              <a:lnSpc>
                <a:spcPct val="148800"/>
              </a:lnSpc>
            </a:pPr>
            <a:r>
              <a:rPr sz="2800" dirty="0">
                <a:latin typeface="Lucida Sans"/>
                <a:cs typeface="Lucida Sans"/>
              </a:rPr>
              <a:t>double </a:t>
            </a:r>
            <a:r>
              <a:rPr sz="2800" spc="-5" dirty="0">
                <a:latin typeface="Lucida Sans"/>
                <a:cs typeface="Lucida Sans"/>
              </a:rPr>
              <a:t>total=0;  </a:t>
            </a:r>
            <a:endParaRPr lang="en-US" sz="2800" spc="-5" dirty="0" smtClean="0">
              <a:latin typeface="Lucida Sans"/>
              <a:cs typeface="Lucida Sans"/>
            </a:endParaRPr>
          </a:p>
          <a:p>
            <a:pPr marL="12700" marR="1249045">
              <a:lnSpc>
                <a:spcPct val="148800"/>
              </a:lnSpc>
            </a:pPr>
            <a:r>
              <a:rPr sz="2800" dirty="0" smtClean="0">
                <a:latin typeface="Lucida Sans"/>
                <a:cs typeface="Lucida Sans"/>
              </a:rPr>
              <a:t>while </a:t>
            </a:r>
            <a:r>
              <a:rPr sz="2800" dirty="0">
                <a:latin typeface="Lucida Sans"/>
                <a:cs typeface="Lucida Sans"/>
              </a:rPr>
              <a:t>( cin &gt;&gt; item</a:t>
            </a:r>
            <a:r>
              <a:rPr sz="2800" spc="-100" dirty="0">
                <a:latin typeface="Lucida Sans"/>
                <a:cs typeface="Lucida Sans"/>
              </a:rPr>
              <a:t> </a:t>
            </a:r>
            <a:r>
              <a:rPr sz="2800" dirty="0">
                <a:latin typeface="Lucida Sans"/>
                <a:cs typeface="Lucida Sans"/>
              </a:rPr>
              <a:t>)</a:t>
            </a:r>
          </a:p>
          <a:p>
            <a:pPr marL="1249680">
              <a:lnSpc>
                <a:spcPct val="100000"/>
              </a:lnSpc>
              <a:spcBef>
                <a:spcPts val="1639"/>
              </a:spcBef>
            </a:pPr>
            <a:r>
              <a:rPr sz="2800" spc="-5" dirty="0">
                <a:latin typeface="Lucida Sans"/>
                <a:cs typeface="Lucida Sans"/>
              </a:rPr>
              <a:t>total </a:t>
            </a:r>
            <a:r>
              <a:rPr sz="2800" dirty="0">
                <a:latin typeface="Lucida Sans"/>
                <a:cs typeface="Lucida Sans"/>
              </a:rPr>
              <a:t>+=</a:t>
            </a:r>
            <a:r>
              <a:rPr sz="2800" spc="-75" dirty="0">
                <a:latin typeface="Lucida Sans"/>
                <a:cs typeface="Lucida Sans"/>
              </a:rPr>
              <a:t> </a:t>
            </a:r>
            <a:r>
              <a:rPr sz="2800" dirty="0">
                <a:latin typeface="Lucida Sans"/>
                <a:cs typeface="Lucida Sans"/>
              </a:rPr>
              <a:t>price[item];</a:t>
            </a:r>
          </a:p>
        </p:txBody>
      </p:sp>
      <p:sp>
        <p:nvSpPr>
          <p:cNvPr id="4" name="object 4"/>
          <p:cNvSpPr/>
          <p:nvPr/>
        </p:nvSpPr>
        <p:spPr>
          <a:xfrm>
            <a:off x="7366000" y="2489200"/>
            <a:ext cx="1841500" cy="1295400"/>
          </a:xfrm>
          <a:custGeom>
            <a:avLst/>
            <a:gdLst/>
            <a:ahLst/>
            <a:cxnLst/>
            <a:rect l="l" t="t" r="r" b="b"/>
            <a:pathLst>
              <a:path w="1841500" h="1295400">
                <a:moveTo>
                  <a:pt x="323850" y="0"/>
                </a:moveTo>
                <a:lnTo>
                  <a:pt x="0" y="647700"/>
                </a:lnTo>
                <a:lnTo>
                  <a:pt x="323850" y="1295400"/>
                </a:lnTo>
                <a:lnTo>
                  <a:pt x="323850" y="971550"/>
                </a:lnTo>
                <a:lnTo>
                  <a:pt x="1841500" y="971550"/>
                </a:lnTo>
                <a:lnTo>
                  <a:pt x="1841500" y="323850"/>
                </a:lnTo>
                <a:lnTo>
                  <a:pt x="323850" y="323850"/>
                </a:lnTo>
                <a:lnTo>
                  <a:pt x="32385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66000" y="2489200"/>
            <a:ext cx="1841500" cy="1295400"/>
          </a:xfrm>
          <a:custGeom>
            <a:avLst/>
            <a:gdLst/>
            <a:ahLst/>
            <a:cxnLst/>
            <a:rect l="l" t="t" r="r" b="b"/>
            <a:pathLst>
              <a:path w="1841500" h="1295400">
                <a:moveTo>
                  <a:pt x="323850" y="971550"/>
                </a:moveTo>
                <a:lnTo>
                  <a:pt x="323850" y="1295400"/>
                </a:lnTo>
                <a:lnTo>
                  <a:pt x="0" y="647700"/>
                </a:lnTo>
                <a:lnTo>
                  <a:pt x="323850" y="0"/>
                </a:lnTo>
                <a:lnTo>
                  <a:pt x="323850" y="323850"/>
                </a:lnTo>
                <a:lnTo>
                  <a:pt x="1841500" y="323850"/>
                </a:lnTo>
                <a:lnTo>
                  <a:pt x="1841500" y="971550"/>
                </a:lnTo>
                <a:lnTo>
                  <a:pt x="323850" y="9715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100" y="698500"/>
            <a:ext cx="632714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4379" algn="l"/>
              </a:tabLst>
            </a:pPr>
            <a:r>
              <a:rPr dirty="0"/>
              <a:t>Example	Program</a:t>
            </a:r>
          </a:p>
        </p:txBody>
      </p:sp>
      <p:sp>
        <p:nvSpPr>
          <p:cNvPr id="4" name="object 4"/>
          <p:cNvSpPr/>
          <p:nvPr/>
        </p:nvSpPr>
        <p:spPr>
          <a:xfrm>
            <a:off x="6934200" y="3429000"/>
            <a:ext cx="1841500" cy="1295400"/>
          </a:xfrm>
          <a:custGeom>
            <a:avLst/>
            <a:gdLst/>
            <a:ahLst/>
            <a:cxnLst/>
            <a:rect l="l" t="t" r="r" b="b"/>
            <a:pathLst>
              <a:path w="1841500" h="1295400">
                <a:moveTo>
                  <a:pt x="323850" y="0"/>
                </a:moveTo>
                <a:lnTo>
                  <a:pt x="0" y="647700"/>
                </a:lnTo>
                <a:lnTo>
                  <a:pt x="323850" y="1295400"/>
                </a:lnTo>
                <a:lnTo>
                  <a:pt x="323850" y="971550"/>
                </a:lnTo>
                <a:lnTo>
                  <a:pt x="1841500" y="971550"/>
                </a:lnTo>
                <a:lnTo>
                  <a:pt x="1841500" y="323850"/>
                </a:lnTo>
                <a:lnTo>
                  <a:pt x="323850" y="323850"/>
                </a:lnTo>
                <a:lnTo>
                  <a:pt x="32385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4200" y="3429000"/>
            <a:ext cx="1841500" cy="1295400"/>
          </a:xfrm>
          <a:custGeom>
            <a:avLst/>
            <a:gdLst/>
            <a:ahLst/>
            <a:cxnLst/>
            <a:rect l="l" t="t" r="r" b="b"/>
            <a:pathLst>
              <a:path w="1841500" h="1295400">
                <a:moveTo>
                  <a:pt x="323850" y="971550"/>
                </a:moveTo>
                <a:lnTo>
                  <a:pt x="323850" y="1295400"/>
                </a:lnTo>
                <a:lnTo>
                  <a:pt x="0" y="647700"/>
                </a:lnTo>
                <a:lnTo>
                  <a:pt x="323850" y="0"/>
                </a:lnTo>
                <a:lnTo>
                  <a:pt x="323850" y="323850"/>
                </a:lnTo>
                <a:lnTo>
                  <a:pt x="1841500" y="323850"/>
                </a:lnTo>
                <a:lnTo>
                  <a:pt x="1841500" y="971550"/>
                </a:lnTo>
                <a:lnTo>
                  <a:pt x="323850" y="9715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/>
          <p:nvPr/>
        </p:nvSpPr>
        <p:spPr>
          <a:xfrm>
            <a:off x="1079500" y="2641600"/>
            <a:ext cx="16243300" cy="5561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Lucida Sans"/>
                <a:cs typeface="Lucida Sans"/>
              </a:rPr>
              <a:t>#include</a:t>
            </a:r>
            <a:r>
              <a:rPr sz="2800" spc="-70" dirty="0">
                <a:latin typeface="Lucida Sans"/>
                <a:cs typeface="Lucida Sans"/>
              </a:rPr>
              <a:t> </a:t>
            </a:r>
            <a:r>
              <a:rPr sz="2800" spc="-5" dirty="0">
                <a:latin typeface="Lucida Sans"/>
                <a:cs typeface="Lucida Sans"/>
              </a:rPr>
              <a:t>&lt;map&gt;</a:t>
            </a:r>
            <a:endParaRPr sz="2800" dirty="0">
              <a:latin typeface="Lucida Sans"/>
              <a:cs typeface="Lucida Sans"/>
            </a:endParaRPr>
          </a:p>
          <a:p>
            <a:pPr marL="12700" marR="484505">
              <a:lnSpc>
                <a:spcPct val="148800"/>
              </a:lnSpc>
            </a:pPr>
            <a:r>
              <a:rPr sz="2800" dirty="0">
                <a:latin typeface="Lucida Sans"/>
                <a:cs typeface="Lucida Sans"/>
              </a:rPr>
              <a:t>#include &lt;string&gt;  </a:t>
            </a:r>
            <a:endParaRPr lang="en-US" sz="2800" dirty="0" smtClean="0">
              <a:latin typeface="Lucida Sans"/>
              <a:cs typeface="Lucida Sans"/>
            </a:endParaRPr>
          </a:p>
          <a:p>
            <a:pPr marL="12700" marR="484505">
              <a:lnSpc>
                <a:spcPct val="148800"/>
              </a:lnSpc>
            </a:pPr>
            <a:r>
              <a:rPr sz="2800" spc="-5" dirty="0" smtClean="0">
                <a:latin typeface="Lucida Sans"/>
                <a:cs typeface="Lucida Sans"/>
              </a:rPr>
              <a:t>map&lt;string</a:t>
            </a:r>
            <a:r>
              <a:rPr lang="en-US" sz="2800" spc="-5" dirty="0" smtClean="0">
                <a:latin typeface="Lucida Sans"/>
                <a:cs typeface="Lucida Sans"/>
              </a:rPr>
              <a:t>, </a:t>
            </a:r>
            <a:r>
              <a:rPr sz="2800" spc="-5" dirty="0" smtClean="0">
                <a:latin typeface="Lucida Sans"/>
                <a:cs typeface="Lucida Sans"/>
              </a:rPr>
              <a:t>float</a:t>
            </a:r>
            <a:r>
              <a:rPr sz="2800" spc="-5" dirty="0">
                <a:latin typeface="Lucida Sans"/>
                <a:cs typeface="Lucida Sans"/>
              </a:rPr>
              <a:t>&gt;</a:t>
            </a:r>
            <a:r>
              <a:rPr sz="2800" spc="-25" dirty="0">
                <a:latin typeface="Lucida Sans"/>
                <a:cs typeface="Lucida Sans"/>
              </a:rPr>
              <a:t> </a:t>
            </a:r>
            <a:r>
              <a:rPr sz="2800" dirty="0">
                <a:latin typeface="Lucida Sans"/>
                <a:cs typeface="Lucida Sans"/>
              </a:rPr>
              <a:t>price;  </a:t>
            </a:r>
            <a:endParaRPr lang="en-US" sz="2800" dirty="0" smtClean="0">
              <a:latin typeface="Lucida Sans"/>
              <a:cs typeface="Lucida Sans"/>
            </a:endParaRPr>
          </a:p>
          <a:p>
            <a:pPr marL="12700" marR="484505">
              <a:lnSpc>
                <a:spcPct val="148800"/>
              </a:lnSpc>
            </a:pPr>
            <a:r>
              <a:rPr sz="2800" spc="-5" dirty="0" smtClean="0">
                <a:latin typeface="Lucida Sans"/>
                <a:cs typeface="Lucida Sans"/>
              </a:rPr>
              <a:t>price</a:t>
            </a:r>
            <a:r>
              <a:rPr sz="2800" spc="-5" dirty="0">
                <a:latin typeface="Lucida Sans"/>
                <a:cs typeface="Lucida Sans"/>
              </a:rPr>
              <a:t>[“snapple”] </a:t>
            </a:r>
            <a:r>
              <a:rPr sz="2800" dirty="0">
                <a:latin typeface="Lucida Sans"/>
                <a:cs typeface="Lucida Sans"/>
              </a:rPr>
              <a:t>=</a:t>
            </a:r>
            <a:r>
              <a:rPr sz="2800" spc="-30" dirty="0">
                <a:latin typeface="Lucida Sans"/>
                <a:cs typeface="Lucida Sans"/>
              </a:rPr>
              <a:t> </a:t>
            </a:r>
            <a:r>
              <a:rPr sz="2800" spc="-5" dirty="0">
                <a:latin typeface="Lucida Sans"/>
                <a:cs typeface="Lucida Sans"/>
              </a:rPr>
              <a:t>0.75;</a:t>
            </a:r>
            <a:endParaRPr sz="2800" dirty="0">
              <a:latin typeface="Lucida Sans"/>
              <a:cs typeface="Lucida Sans"/>
            </a:endParaRPr>
          </a:p>
          <a:p>
            <a:pPr marL="12700" marR="1156970">
              <a:lnSpc>
                <a:spcPct val="148800"/>
              </a:lnSpc>
            </a:pPr>
            <a:r>
              <a:rPr sz="2800" spc="-5" dirty="0">
                <a:latin typeface="Lucida Sans"/>
                <a:cs typeface="Lucida Sans"/>
              </a:rPr>
              <a:t>price[“coke”] </a:t>
            </a:r>
            <a:r>
              <a:rPr sz="2800" dirty="0">
                <a:latin typeface="Lucida Sans"/>
                <a:cs typeface="Lucida Sans"/>
              </a:rPr>
              <a:t>= </a:t>
            </a:r>
            <a:r>
              <a:rPr sz="2800" spc="-5" dirty="0">
                <a:latin typeface="Lucida Sans"/>
                <a:cs typeface="Lucida Sans"/>
              </a:rPr>
              <a:t>0.50;  </a:t>
            </a:r>
            <a:endParaRPr lang="en-US" sz="2800" spc="-5" dirty="0" smtClean="0">
              <a:latin typeface="Lucida Sans"/>
              <a:cs typeface="Lucida Sans"/>
            </a:endParaRPr>
          </a:p>
          <a:p>
            <a:pPr marL="12700" marR="1156970">
              <a:lnSpc>
                <a:spcPct val="148800"/>
              </a:lnSpc>
            </a:pPr>
            <a:r>
              <a:rPr sz="2800" dirty="0" smtClean="0">
                <a:latin typeface="Lucida Sans"/>
                <a:cs typeface="Lucida Sans"/>
              </a:rPr>
              <a:t>string</a:t>
            </a:r>
            <a:r>
              <a:rPr sz="2800" spc="-105" dirty="0" smtClean="0">
                <a:latin typeface="Lucida Sans"/>
                <a:cs typeface="Lucida Sans"/>
              </a:rPr>
              <a:t> </a:t>
            </a:r>
            <a:r>
              <a:rPr sz="2800" dirty="0">
                <a:latin typeface="Lucida Sans"/>
                <a:cs typeface="Lucida Sans"/>
              </a:rPr>
              <a:t>item;</a:t>
            </a:r>
          </a:p>
          <a:p>
            <a:pPr marL="12700" marR="1249045">
              <a:lnSpc>
                <a:spcPct val="148800"/>
              </a:lnSpc>
            </a:pPr>
            <a:r>
              <a:rPr sz="2800" dirty="0">
                <a:latin typeface="Lucida Sans"/>
                <a:cs typeface="Lucida Sans"/>
              </a:rPr>
              <a:t>double </a:t>
            </a:r>
            <a:r>
              <a:rPr sz="2800" spc="-5" dirty="0">
                <a:latin typeface="Lucida Sans"/>
                <a:cs typeface="Lucida Sans"/>
              </a:rPr>
              <a:t>total=0;  </a:t>
            </a:r>
            <a:endParaRPr lang="en-US" sz="2800" spc="-5" dirty="0" smtClean="0">
              <a:latin typeface="Lucida Sans"/>
              <a:cs typeface="Lucida Sans"/>
            </a:endParaRPr>
          </a:p>
          <a:p>
            <a:pPr marL="12700" marR="1249045">
              <a:lnSpc>
                <a:spcPct val="148800"/>
              </a:lnSpc>
            </a:pPr>
            <a:r>
              <a:rPr sz="2800" dirty="0" smtClean="0">
                <a:latin typeface="Lucida Sans"/>
                <a:cs typeface="Lucida Sans"/>
              </a:rPr>
              <a:t>while </a:t>
            </a:r>
            <a:r>
              <a:rPr sz="2800" dirty="0">
                <a:latin typeface="Lucida Sans"/>
                <a:cs typeface="Lucida Sans"/>
              </a:rPr>
              <a:t>( cin &gt;&gt; item</a:t>
            </a:r>
            <a:r>
              <a:rPr sz="2800" spc="-100" dirty="0">
                <a:latin typeface="Lucida Sans"/>
                <a:cs typeface="Lucida Sans"/>
              </a:rPr>
              <a:t> </a:t>
            </a:r>
            <a:r>
              <a:rPr sz="2800" dirty="0">
                <a:latin typeface="Lucida Sans"/>
                <a:cs typeface="Lucida Sans"/>
              </a:rPr>
              <a:t>)</a:t>
            </a:r>
          </a:p>
          <a:p>
            <a:pPr marL="1249680">
              <a:lnSpc>
                <a:spcPct val="100000"/>
              </a:lnSpc>
              <a:spcBef>
                <a:spcPts val="1639"/>
              </a:spcBef>
            </a:pPr>
            <a:r>
              <a:rPr sz="2800" spc="-5" dirty="0">
                <a:latin typeface="Lucida Sans"/>
                <a:cs typeface="Lucida Sans"/>
              </a:rPr>
              <a:t>total </a:t>
            </a:r>
            <a:r>
              <a:rPr sz="2800" dirty="0">
                <a:latin typeface="Lucida Sans"/>
                <a:cs typeface="Lucida Sans"/>
              </a:rPr>
              <a:t>+=</a:t>
            </a:r>
            <a:r>
              <a:rPr sz="2800" spc="-75" dirty="0">
                <a:latin typeface="Lucida Sans"/>
                <a:cs typeface="Lucida Sans"/>
              </a:rPr>
              <a:t> </a:t>
            </a:r>
            <a:r>
              <a:rPr sz="2800" dirty="0">
                <a:latin typeface="Lucida Sans"/>
                <a:cs typeface="Lucida Sans"/>
              </a:rPr>
              <a:t>price[item];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100" y="698500"/>
            <a:ext cx="632714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4379" algn="l"/>
              </a:tabLst>
            </a:pPr>
            <a:r>
              <a:rPr dirty="0"/>
              <a:t>Example	Program</a:t>
            </a:r>
          </a:p>
        </p:txBody>
      </p:sp>
      <p:sp>
        <p:nvSpPr>
          <p:cNvPr id="4" name="object 4"/>
          <p:cNvSpPr/>
          <p:nvPr/>
        </p:nvSpPr>
        <p:spPr>
          <a:xfrm>
            <a:off x="6934200" y="4546600"/>
            <a:ext cx="1841500" cy="1295400"/>
          </a:xfrm>
          <a:custGeom>
            <a:avLst/>
            <a:gdLst/>
            <a:ahLst/>
            <a:cxnLst/>
            <a:rect l="l" t="t" r="r" b="b"/>
            <a:pathLst>
              <a:path w="1841500" h="1295400">
                <a:moveTo>
                  <a:pt x="323850" y="0"/>
                </a:moveTo>
                <a:lnTo>
                  <a:pt x="0" y="647700"/>
                </a:lnTo>
                <a:lnTo>
                  <a:pt x="323850" y="1295400"/>
                </a:lnTo>
                <a:lnTo>
                  <a:pt x="323850" y="971550"/>
                </a:lnTo>
                <a:lnTo>
                  <a:pt x="1841500" y="971550"/>
                </a:lnTo>
                <a:lnTo>
                  <a:pt x="1841500" y="323850"/>
                </a:lnTo>
                <a:lnTo>
                  <a:pt x="323850" y="323850"/>
                </a:lnTo>
                <a:lnTo>
                  <a:pt x="32385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4200" y="4546600"/>
            <a:ext cx="1841500" cy="1295400"/>
          </a:xfrm>
          <a:custGeom>
            <a:avLst/>
            <a:gdLst/>
            <a:ahLst/>
            <a:cxnLst/>
            <a:rect l="l" t="t" r="r" b="b"/>
            <a:pathLst>
              <a:path w="1841500" h="1295400">
                <a:moveTo>
                  <a:pt x="323850" y="971550"/>
                </a:moveTo>
                <a:lnTo>
                  <a:pt x="323850" y="1295400"/>
                </a:lnTo>
                <a:lnTo>
                  <a:pt x="0" y="647700"/>
                </a:lnTo>
                <a:lnTo>
                  <a:pt x="323850" y="0"/>
                </a:lnTo>
                <a:lnTo>
                  <a:pt x="323850" y="323850"/>
                </a:lnTo>
                <a:lnTo>
                  <a:pt x="1841500" y="323850"/>
                </a:lnTo>
                <a:lnTo>
                  <a:pt x="1841500" y="971550"/>
                </a:lnTo>
                <a:lnTo>
                  <a:pt x="323850" y="9715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/>
          <p:nvPr/>
        </p:nvSpPr>
        <p:spPr>
          <a:xfrm>
            <a:off x="1079500" y="2641600"/>
            <a:ext cx="16243300" cy="5561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Lucida Sans"/>
                <a:cs typeface="Lucida Sans"/>
              </a:rPr>
              <a:t>#include</a:t>
            </a:r>
            <a:r>
              <a:rPr sz="2800" spc="-70" dirty="0">
                <a:latin typeface="Lucida Sans"/>
                <a:cs typeface="Lucida Sans"/>
              </a:rPr>
              <a:t> </a:t>
            </a:r>
            <a:r>
              <a:rPr sz="2800" spc="-5" dirty="0">
                <a:latin typeface="Lucida Sans"/>
                <a:cs typeface="Lucida Sans"/>
              </a:rPr>
              <a:t>&lt;map&gt;</a:t>
            </a:r>
            <a:endParaRPr sz="2800" dirty="0">
              <a:latin typeface="Lucida Sans"/>
              <a:cs typeface="Lucida Sans"/>
            </a:endParaRPr>
          </a:p>
          <a:p>
            <a:pPr marL="12700" marR="484505">
              <a:lnSpc>
                <a:spcPct val="148800"/>
              </a:lnSpc>
            </a:pPr>
            <a:r>
              <a:rPr sz="2800" dirty="0">
                <a:latin typeface="Lucida Sans"/>
                <a:cs typeface="Lucida Sans"/>
              </a:rPr>
              <a:t>#include &lt;string&gt;  </a:t>
            </a:r>
            <a:endParaRPr lang="en-US" sz="2800" dirty="0" smtClean="0">
              <a:latin typeface="Lucida Sans"/>
              <a:cs typeface="Lucida Sans"/>
            </a:endParaRPr>
          </a:p>
          <a:p>
            <a:pPr marL="12700" marR="484505">
              <a:lnSpc>
                <a:spcPct val="148800"/>
              </a:lnSpc>
            </a:pPr>
            <a:r>
              <a:rPr sz="2800" spc="-5" dirty="0" smtClean="0">
                <a:latin typeface="Lucida Sans"/>
                <a:cs typeface="Lucida Sans"/>
              </a:rPr>
              <a:t>map&lt;string</a:t>
            </a:r>
            <a:r>
              <a:rPr lang="en-US" sz="2800" spc="-5" dirty="0" smtClean="0">
                <a:latin typeface="Lucida Sans"/>
                <a:cs typeface="Lucida Sans"/>
              </a:rPr>
              <a:t>, </a:t>
            </a:r>
            <a:r>
              <a:rPr sz="2800" spc="-5" dirty="0" smtClean="0">
                <a:latin typeface="Lucida Sans"/>
                <a:cs typeface="Lucida Sans"/>
              </a:rPr>
              <a:t>float</a:t>
            </a:r>
            <a:r>
              <a:rPr sz="2800" spc="-5" dirty="0">
                <a:latin typeface="Lucida Sans"/>
                <a:cs typeface="Lucida Sans"/>
              </a:rPr>
              <a:t>&gt;</a:t>
            </a:r>
            <a:r>
              <a:rPr sz="2800" spc="-25" dirty="0">
                <a:latin typeface="Lucida Sans"/>
                <a:cs typeface="Lucida Sans"/>
              </a:rPr>
              <a:t> </a:t>
            </a:r>
            <a:r>
              <a:rPr sz="2800" dirty="0">
                <a:latin typeface="Lucida Sans"/>
                <a:cs typeface="Lucida Sans"/>
              </a:rPr>
              <a:t>price;  </a:t>
            </a:r>
            <a:endParaRPr lang="en-US" sz="2800" dirty="0" smtClean="0">
              <a:latin typeface="Lucida Sans"/>
              <a:cs typeface="Lucida Sans"/>
            </a:endParaRPr>
          </a:p>
          <a:p>
            <a:pPr marL="12700" marR="484505">
              <a:lnSpc>
                <a:spcPct val="148800"/>
              </a:lnSpc>
            </a:pPr>
            <a:r>
              <a:rPr sz="2800" spc="-5" dirty="0" smtClean="0">
                <a:latin typeface="Lucida Sans"/>
                <a:cs typeface="Lucida Sans"/>
              </a:rPr>
              <a:t>price</a:t>
            </a:r>
            <a:r>
              <a:rPr sz="2800" spc="-5" dirty="0">
                <a:latin typeface="Lucida Sans"/>
                <a:cs typeface="Lucida Sans"/>
              </a:rPr>
              <a:t>[“snapple”] </a:t>
            </a:r>
            <a:r>
              <a:rPr sz="2800" dirty="0">
                <a:latin typeface="Lucida Sans"/>
                <a:cs typeface="Lucida Sans"/>
              </a:rPr>
              <a:t>=</a:t>
            </a:r>
            <a:r>
              <a:rPr sz="2800" spc="-30" dirty="0">
                <a:latin typeface="Lucida Sans"/>
                <a:cs typeface="Lucida Sans"/>
              </a:rPr>
              <a:t> </a:t>
            </a:r>
            <a:r>
              <a:rPr sz="2800" spc="-5" dirty="0">
                <a:latin typeface="Lucida Sans"/>
                <a:cs typeface="Lucida Sans"/>
              </a:rPr>
              <a:t>0.75;</a:t>
            </a:r>
            <a:endParaRPr sz="2800" dirty="0">
              <a:latin typeface="Lucida Sans"/>
              <a:cs typeface="Lucida Sans"/>
            </a:endParaRPr>
          </a:p>
          <a:p>
            <a:pPr marL="12700" marR="1156970">
              <a:lnSpc>
                <a:spcPct val="148800"/>
              </a:lnSpc>
            </a:pPr>
            <a:r>
              <a:rPr sz="2800" spc="-5" dirty="0">
                <a:latin typeface="Lucida Sans"/>
                <a:cs typeface="Lucida Sans"/>
              </a:rPr>
              <a:t>price[“coke”] </a:t>
            </a:r>
            <a:r>
              <a:rPr sz="2800" dirty="0">
                <a:latin typeface="Lucida Sans"/>
                <a:cs typeface="Lucida Sans"/>
              </a:rPr>
              <a:t>= </a:t>
            </a:r>
            <a:r>
              <a:rPr sz="2800" spc="-5" dirty="0">
                <a:latin typeface="Lucida Sans"/>
                <a:cs typeface="Lucida Sans"/>
              </a:rPr>
              <a:t>0.50;  </a:t>
            </a:r>
            <a:endParaRPr lang="en-US" sz="2800" spc="-5" dirty="0" smtClean="0">
              <a:latin typeface="Lucida Sans"/>
              <a:cs typeface="Lucida Sans"/>
            </a:endParaRPr>
          </a:p>
          <a:p>
            <a:pPr marL="12700" marR="1156970">
              <a:lnSpc>
                <a:spcPct val="148800"/>
              </a:lnSpc>
            </a:pPr>
            <a:r>
              <a:rPr sz="2800" dirty="0" smtClean="0">
                <a:latin typeface="Lucida Sans"/>
                <a:cs typeface="Lucida Sans"/>
              </a:rPr>
              <a:t>string</a:t>
            </a:r>
            <a:r>
              <a:rPr sz="2800" spc="-105" dirty="0" smtClean="0">
                <a:latin typeface="Lucida Sans"/>
                <a:cs typeface="Lucida Sans"/>
              </a:rPr>
              <a:t> </a:t>
            </a:r>
            <a:r>
              <a:rPr sz="2800" dirty="0">
                <a:latin typeface="Lucida Sans"/>
                <a:cs typeface="Lucida Sans"/>
              </a:rPr>
              <a:t>item;</a:t>
            </a:r>
          </a:p>
          <a:p>
            <a:pPr marL="12700" marR="1249045">
              <a:lnSpc>
                <a:spcPct val="148800"/>
              </a:lnSpc>
            </a:pPr>
            <a:r>
              <a:rPr sz="2800" dirty="0">
                <a:latin typeface="Lucida Sans"/>
                <a:cs typeface="Lucida Sans"/>
              </a:rPr>
              <a:t>double </a:t>
            </a:r>
            <a:r>
              <a:rPr sz="2800" spc="-5" dirty="0">
                <a:latin typeface="Lucida Sans"/>
                <a:cs typeface="Lucida Sans"/>
              </a:rPr>
              <a:t>total=0;  </a:t>
            </a:r>
            <a:endParaRPr lang="en-US" sz="2800" spc="-5" dirty="0" smtClean="0">
              <a:latin typeface="Lucida Sans"/>
              <a:cs typeface="Lucida Sans"/>
            </a:endParaRPr>
          </a:p>
          <a:p>
            <a:pPr marL="12700" marR="1249045">
              <a:lnSpc>
                <a:spcPct val="148800"/>
              </a:lnSpc>
            </a:pPr>
            <a:r>
              <a:rPr sz="2800" dirty="0" smtClean="0">
                <a:latin typeface="Lucida Sans"/>
                <a:cs typeface="Lucida Sans"/>
              </a:rPr>
              <a:t>while </a:t>
            </a:r>
            <a:r>
              <a:rPr sz="2800" dirty="0">
                <a:latin typeface="Lucida Sans"/>
                <a:cs typeface="Lucida Sans"/>
              </a:rPr>
              <a:t>( cin &gt;&gt; item</a:t>
            </a:r>
            <a:r>
              <a:rPr sz="2800" spc="-100" dirty="0">
                <a:latin typeface="Lucida Sans"/>
                <a:cs typeface="Lucida Sans"/>
              </a:rPr>
              <a:t> </a:t>
            </a:r>
            <a:r>
              <a:rPr sz="2800" dirty="0">
                <a:latin typeface="Lucida Sans"/>
                <a:cs typeface="Lucida Sans"/>
              </a:rPr>
              <a:t>)</a:t>
            </a:r>
          </a:p>
          <a:p>
            <a:pPr marL="1249680">
              <a:lnSpc>
                <a:spcPct val="100000"/>
              </a:lnSpc>
              <a:spcBef>
                <a:spcPts val="1639"/>
              </a:spcBef>
            </a:pPr>
            <a:r>
              <a:rPr sz="2800" spc="-5" dirty="0">
                <a:latin typeface="Lucida Sans"/>
                <a:cs typeface="Lucida Sans"/>
              </a:rPr>
              <a:t>total </a:t>
            </a:r>
            <a:r>
              <a:rPr sz="2800" dirty="0">
                <a:latin typeface="Lucida Sans"/>
                <a:cs typeface="Lucida Sans"/>
              </a:rPr>
              <a:t>+=</a:t>
            </a:r>
            <a:r>
              <a:rPr sz="2800" spc="-75" dirty="0">
                <a:latin typeface="Lucida Sans"/>
                <a:cs typeface="Lucida Sans"/>
              </a:rPr>
              <a:t> </a:t>
            </a:r>
            <a:r>
              <a:rPr sz="2800" dirty="0">
                <a:latin typeface="Lucida Sans"/>
                <a:cs typeface="Lucida Sans"/>
              </a:rPr>
              <a:t>price[item];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100" y="698500"/>
            <a:ext cx="632714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4379" algn="l"/>
              </a:tabLst>
            </a:pPr>
            <a:r>
              <a:rPr dirty="0"/>
              <a:t>Example	Program</a:t>
            </a:r>
          </a:p>
        </p:txBody>
      </p:sp>
      <p:sp>
        <p:nvSpPr>
          <p:cNvPr id="4" name="object 4"/>
          <p:cNvSpPr/>
          <p:nvPr/>
        </p:nvSpPr>
        <p:spPr>
          <a:xfrm>
            <a:off x="7696200" y="7366000"/>
            <a:ext cx="1841500" cy="1295400"/>
          </a:xfrm>
          <a:custGeom>
            <a:avLst/>
            <a:gdLst/>
            <a:ahLst/>
            <a:cxnLst/>
            <a:rect l="l" t="t" r="r" b="b"/>
            <a:pathLst>
              <a:path w="1841500" h="1295400">
                <a:moveTo>
                  <a:pt x="323850" y="0"/>
                </a:moveTo>
                <a:lnTo>
                  <a:pt x="0" y="647700"/>
                </a:lnTo>
                <a:lnTo>
                  <a:pt x="323850" y="1295400"/>
                </a:lnTo>
                <a:lnTo>
                  <a:pt x="323850" y="971550"/>
                </a:lnTo>
                <a:lnTo>
                  <a:pt x="1841500" y="971550"/>
                </a:lnTo>
                <a:lnTo>
                  <a:pt x="1841500" y="323850"/>
                </a:lnTo>
                <a:lnTo>
                  <a:pt x="323850" y="323850"/>
                </a:lnTo>
                <a:lnTo>
                  <a:pt x="32385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96200" y="7366000"/>
            <a:ext cx="1841500" cy="1295400"/>
          </a:xfrm>
          <a:custGeom>
            <a:avLst/>
            <a:gdLst/>
            <a:ahLst/>
            <a:cxnLst/>
            <a:rect l="l" t="t" r="r" b="b"/>
            <a:pathLst>
              <a:path w="1841500" h="1295400">
                <a:moveTo>
                  <a:pt x="323850" y="971550"/>
                </a:moveTo>
                <a:lnTo>
                  <a:pt x="323850" y="1295400"/>
                </a:lnTo>
                <a:lnTo>
                  <a:pt x="0" y="647700"/>
                </a:lnTo>
                <a:lnTo>
                  <a:pt x="323850" y="0"/>
                </a:lnTo>
                <a:lnTo>
                  <a:pt x="323850" y="323850"/>
                </a:lnTo>
                <a:lnTo>
                  <a:pt x="1841500" y="323850"/>
                </a:lnTo>
                <a:lnTo>
                  <a:pt x="1841500" y="971550"/>
                </a:lnTo>
                <a:lnTo>
                  <a:pt x="323850" y="9715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/>
          <p:nvPr/>
        </p:nvSpPr>
        <p:spPr>
          <a:xfrm>
            <a:off x="1079500" y="2641600"/>
            <a:ext cx="16243300" cy="5561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Lucida Sans"/>
                <a:cs typeface="Lucida Sans"/>
              </a:rPr>
              <a:t>#include</a:t>
            </a:r>
            <a:r>
              <a:rPr sz="2800" spc="-70" dirty="0">
                <a:latin typeface="Lucida Sans"/>
                <a:cs typeface="Lucida Sans"/>
              </a:rPr>
              <a:t> </a:t>
            </a:r>
            <a:r>
              <a:rPr sz="2800" spc="-5" dirty="0">
                <a:latin typeface="Lucida Sans"/>
                <a:cs typeface="Lucida Sans"/>
              </a:rPr>
              <a:t>&lt;map&gt;</a:t>
            </a:r>
            <a:endParaRPr sz="2800" dirty="0">
              <a:latin typeface="Lucida Sans"/>
              <a:cs typeface="Lucida Sans"/>
            </a:endParaRPr>
          </a:p>
          <a:p>
            <a:pPr marL="12700" marR="484505">
              <a:lnSpc>
                <a:spcPct val="148800"/>
              </a:lnSpc>
            </a:pPr>
            <a:r>
              <a:rPr sz="2800" dirty="0">
                <a:latin typeface="Lucida Sans"/>
                <a:cs typeface="Lucida Sans"/>
              </a:rPr>
              <a:t>#include &lt;string&gt;  </a:t>
            </a:r>
            <a:endParaRPr lang="en-US" sz="2800" dirty="0" smtClean="0">
              <a:latin typeface="Lucida Sans"/>
              <a:cs typeface="Lucida Sans"/>
            </a:endParaRPr>
          </a:p>
          <a:p>
            <a:pPr marL="12700" marR="484505">
              <a:lnSpc>
                <a:spcPct val="148800"/>
              </a:lnSpc>
            </a:pPr>
            <a:r>
              <a:rPr sz="2800" spc="-5" dirty="0" smtClean="0">
                <a:latin typeface="Lucida Sans"/>
                <a:cs typeface="Lucida Sans"/>
              </a:rPr>
              <a:t>map&lt;string</a:t>
            </a:r>
            <a:r>
              <a:rPr lang="en-US" sz="2800" spc="-5" dirty="0" smtClean="0">
                <a:latin typeface="Lucida Sans"/>
                <a:cs typeface="Lucida Sans"/>
              </a:rPr>
              <a:t>, </a:t>
            </a:r>
            <a:r>
              <a:rPr sz="2800" spc="-5" dirty="0" smtClean="0">
                <a:latin typeface="Lucida Sans"/>
                <a:cs typeface="Lucida Sans"/>
              </a:rPr>
              <a:t>float</a:t>
            </a:r>
            <a:r>
              <a:rPr sz="2800" spc="-5" dirty="0">
                <a:latin typeface="Lucida Sans"/>
                <a:cs typeface="Lucida Sans"/>
              </a:rPr>
              <a:t>&gt;</a:t>
            </a:r>
            <a:r>
              <a:rPr sz="2800" spc="-25" dirty="0">
                <a:latin typeface="Lucida Sans"/>
                <a:cs typeface="Lucida Sans"/>
              </a:rPr>
              <a:t> </a:t>
            </a:r>
            <a:r>
              <a:rPr sz="2800" dirty="0">
                <a:latin typeface="Lucida Sans"/>
                <a:cs typeface="Lucida Sans"/>
              </a:rPr>
              <a:t>price;  </a:t>
            </a:r>
            <a:endParaRPr lang="en-US" sz="2800" dirty="0" smtClean="0">
              <a:latin typeface="Lucida Sans"/>
              <a:cs typeface="Lucida Sans"/>
            </a:endParaRPr>
          </a:p>
          <a:p>
            <a:pPr marL="12700" marR="484505">
              <a:lnSpc>
                <a:spcPct val="148800"/>
              </a:lnSpc>
            </a:pPr>
            <a:r>
              <a:rPr sz="2800" spc="-5" dirty="0" smtClean="0">
                <a:latin typeface="Lucida Sans"/>
                <a:cs typeface="Lucida Sans"/>
              </a:rPr>
              <a:t>price</a:t>
            </a:r>
            <a:r>
              <a:rPr sz="2800" spc="-5" dirty="0">
                <a:latin typeface="Lucida Sans"/>
                <a:cs typeface="Lucida Sans"/>
              </a:rPr>
              <a:t>[“snapple”] </a:t>
            </a:r>
            <a:r>
              <a:rPr sz="2800" dirty="0">
                <a:latin typeface="Lucida Sans"/>
                <a:cs typeface="Lucida Sans"/>
              </a:rPr>
              <a:t>=</a:t>
            </a:r>
            <a:r>
              <a:rPr sz="2800" spc="-30" dirty="0">
                <a:latin typeface="Lucida Sans"/>
                <a:cs typeface="Lucida Sans"/>
              </a:rPr>
              <a:t> </a:t>
            </a:r>
            <a:r>
              <a:rPr sz="2800" spc="-5" dirty="0">
                <a:latin typeface="Lucida Sans"/>
                <a:cs typeface="Lucida Sans"/>
              </a:rPr>
              <a:t>0.75;</a:t>
            </a:r>
            <a:endParaRPr sz="2800" dirty="0">
              <a:latin typeface="Lucida Sans"/>
              <a:cs typeface="Lucida Sans"/>
            </a:endParaRPr>
          </a:p>
          <a:p>
            <a:pPr marL="12700" marR="1156970">
              <a:lnSpc>
                <a:spcPct val="148800"/>
              </a:lnSpc>
            </a:pPr>
            <a:r>
              <a:rPr sz="2800" spc="-5" dirty="0">
                <a:latin typeface="Lucida Sans"/>
                <a:cs typeface="Lucida Sans"/>
              </a:rPr>
              <a:t>price[“coke”] </a:t>
            </a:r>
            <a:r>
              <a:rPr sz="2800" dirty="0">
                <a:latin typeface="Lucida Sans"/>
                <a:cs typeface="Lucida Sans"/>
              </a:rPr>
              <a:t>= </a:t>
            </a:r>
            <a:r>
              <a:rPr sz="2800" spc="-5" dirty="0">
                <a:latin typeface="Lucida Sans"/>
                <a:cs typeface="Lucida Sans"/>
              </a:rPr>
              <a:t>0.50;  </a:t>
            </a:r>
            <a:endParaRPr lang="en-US" sz="2800" spc="-5" dirty="0" smtClean="0">
              <a:latin typeface="Lucida Sans"/>
              <a:cs typeface="Lucida Sans"/>
            </a:endParaRPr>
          </a:p>
          <a:p>
            <a:pPr marL="12700" marR="1156970">
              <a:lnSpc>
                <a:spcPct val="148800"/>
              </a:lnSpc>
            </a:pPr>
            <a:r>
              <a:rPr sz="2800" dirty="0" smtClean="0">
                <a:latin typeface="Lucida Sans"/>
                <a:cs typeface="Lucida Sans"/>
              </a:rPr>
              <a:t>string</a:t>
            </a:r>
            <a:r>
              <a:rPr sz="2800" spc="-105" dirty="0" smtClean="0">
                <a:latin typeface="Lucida Sans"/>
                <a:cs typeface="Lucida Sans"/>
              </a:rPr>
              <a:t> </a:t>
            </a:r>
            <a:r>
              <a:rPr sz="2800" dirty="0">
                <a:latin typeface="Lucida Sans"/>
                <a:cs typeface="Lucida Sans"/>
              </a:rPr>
              <a:t>item;</a:t>
            </a:r>
          </a:p>
          <a:p>
            <a:pPr marL="12700" marR="1249045">
              <a:lnSpc>
                <a:spcPct val="148800"/>
              </a:lnSpc>
            </a:pPr>
            <a:r>
              <a:rPr sz="2800" dirty="0">
                <a:latin typeface="Lucida Sans"/>
                <a:cs typeface="Lucida Sans"/>
              </a:rPr>
              <a:t>double </a:t>
            </a:r>
            <a:r>
              <a:rPr sz="2800" spc="-5" dirty="0">
                <a:latin typeface="Lucida Sans"/>
                <a:cs typeface="Lucida Sans"/>
              </a:rPr>
              <a:t>total=0;  </a:t>
            </a:r>
            <a:endParaRPr lang="en-US" sz="2800" spc="-5" dirty="0" smtClean="0">
              <a:latin typeface="Lucida Sans"/>
              <a:cs typeface="Lucida Sans"/>
            </a:endParaRPr>
          </a:p>
          <a:p>
            <a:pPr marL="12700" marR="1249045">
              <a:lnSpc>
                <a:spcPct val="148800"/>
              </a:lnSpc>
            </a:pPr>
            <a:r>
              <a:rPr sz="2800" dirty="0" smtClean="0">
                <a:latin typeface="Lucida Sans"/>
                <a:cs typeface="Lucida Sans"/>
              </a:rPr>
              <a:t>while </a:t>
            </a:r>
            <a:r>
              <a:rPr sz="2800" dirty="0">
                <a:latin typeface="Lucida Sans"/>
                <a:cs typeface="Lucida Sans"/>
              </a:rPr>
              <a:t>( cin &gt;&gt; item</a:t>
            </a:r>
            <a:r>
              <a:rPr sz="2800" spc="-100" dirty="0">
                <a:latin typeface="Lucida Sans"/>
                <a:cs typeface="Lucida Sans"/>
              </a:rPr>
              <a:t> </a:t>
            </a:r>
            <a:r>
              <a:rPr sz="2800" dirty="0">
                <a:latin typeface="Lucida Sans"/>
                <a:cs typeface="Lucida Sans"/>
              </a:rPr>
              <a:t>)</a:t>
            </a:r>
          </a:p>
          <a:p>
            <a:pPr marL="1249680">
              <a:lnSpc>
                <a:spcPct val="100000"/>
              </a:lnSpc>
              <a:spcBef>
                <a:spcPts val="1639"/>
              </a:spcBef>
            </a:pPr>
            <a:r>
              <a:rPr sz="2800" spc="-5" dirty="0">
                <a:latin typeface="Lucida Sans"/>
                <a:cs typeface="Lucida Sans"/>
              </a:rPr>
              <a:t>total </a:t>
            </a:r>
            <a:r>
              <a:rPr sz="2800" dirty="0">
                <a:latin typeface="Lucida Sans"/>
                <a:cs typeface="Lucida Sans"/>
              </a:rPr>
              <a:t>+=</a:t>
            </a:r>
            <a:r>
              <a:rPr sz="2800" spc="-75" dirty="0">
                <a:latin typeface="Lucida Sans"/>
                <a:cs typeface="Lucida Sans"/>
              </a:rPr>
              <a:t> </a:t>
            </a:r>
            <a:r>
              <a:rPr sz="2800" dirty="0">
                <a:latin typeface="Lucida Sans"/>
                <a:cs typeface="Lucida Sans"/>
              </a:rPr>
              <a:t>price[item];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800" y="698500"/>
            <a:ext cx="834072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7790" algn="l"/>
                <a:tab pos="5920105" algn="l"/>
              </a:tabLst>
            </a:pPr>
            <a:r>
              <a:rPr dirty="0"/>
              <a:t>Simple	Example	of</a:t>
            </a:r>
            <a:r>
              <a:rPr spc="-105" dirty="0"/>
              <a:t> </a:t>
            </a:r>
            <a:r>
              <a:rPr dirty="0"/>
              <a:t>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740822"/>
            <a:ext cx="13284200" cy="562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30575">
              <a:lnSpc>
                <a:spcPct val="117400"/>
              </a:lnSpc>
              <a:tabLst>
                <a:tab pos="2030095" algn="l"/>
                <a:tab pos="2560320" algn="l"/>
                <a:tab pos="4171950" algn="l"/>
              </a:tabLst>
            </a:pPr>
            <a:r>
              <a:rPr sz="4400" dirty="0" smtClean="0">
                <a:latin typeface="Lucida Sans"/>
                <a:cs typeface="Lucida Sans"/>
              </a:rPr>
              <a:t>m</a:t>
            </a:r>
            <a:r>
              <a:rPr sz="4400" spc="-5" dirty="0" smtClean="0">
                <a:latin typeface="Lucida Sans"/>
                <a:cs typeface="Lucida Sans"/>
              </a:rPr>
              <a:t>a</a:t>
            </a:r>
            <a:r>
              <a:rPr sz="4400" dirty="0" smtClean="0">
                <a:latin typeface="Lucida Sans"/>
                <a:cs typeface="Lucida Sans"/>
              </a:rPr>
              <a:t>p</a:t>
            </a:r>
            <a:r>
              <a:rPr sz="4400" spc="-5" dirty="0" smtClean="0">
                <a:latin typeface="Lucida Sans"/>
                <a:cs typeface="Lucida Sans"/>
              </a:rPr>
              <a:t>&lt;</a:t>
            </a:r>
            <a:r>
              <a:rPr sz="4400" dirty="0" smtClean="0">
                <a:latin typeface="Lucida Sans"/>
                <a:cs typeface="Lucida Sans"/>
              </a:rPr>
              <a:t>lon</a:t>
            </a:r>
            <a:r>
              <a:rPr sz="4400" spc="-5" dirty="0" smtClean="0">
                <a:latin typeface="Lucida Sans"/>
                <a:cs typeface="Lucida Sans"/>
              </a:rPr>
              <a:t>g</a:t>
            </a:r>
            <a:r>
              <a:rPr lang="en-US" sz="4400" dirty="0" smtClean="0">
                <a:latin typeface="Lucida Sans"/>
                <a:cs typeface="Lucida Sans"/>
              </a:rPr>
              <a:t>, </a:t>
            </a:r>
            <a:r>
              <a:rPr sz="4400" dirty="0" err="1" smtClean="0">
                <a:latin typeface="Lucida Sans"/>
                <a:cs typeface="Lucida Sans"/>
              </a:rPr>
              <a:t>in</a:t>
            </a:r>
            <a:r>
              <a:rPr sz="4400" spc="-5" dirty="0" err="1" smtClean="0">
                <a:latin typeface="Lucida Sans"/>
                <a:cs typeface="Lucida Sans"/>
              </a:rPr>
              <a:t>t</a:t>
            </a:r>
            <a:r>
              <a:rPr sz="4400" dirty="0">
                <a:latin typeface="Lucida Sans"/>
                <a:cs typeface="Lucida Sans"/>
              </a:rPr>
              <a:t>&gt;	roo</a:t>
            </a:r>
            <a:r>
              <a:rPr sz="4400" spc="-5" dirty="0">
                <a:latin typeface="Lucida Sans"/>
                <a:cs typeface="Lucida Sans"/>
              </a:rPr>
              <a:t>t;  </a:t>
            </a:r>
            <a:endParaRPr lang="en-US" sz="4400" spc="-5" dirty="0" smtClean="0">
              <a:latin typeface="Lucida Sans"/>
              <a:cs typeface="Lucida Sans"/>
            </a:endParaRPr>
          </a:p>
          <a:p>
            <a:pPr marL="12700" marR="3330575">
              <a:lnSpc>
                <a:spcPct val="117400"/>
              </a:lnSpc>
              <a:tabLst>
                <a:tab pos="2030095" algn="l"/>
                <a:tab pos="2560320" algn="l"/>
                <a:tab pos="4171950" algn="l"/>
              </a:tabLst>
            </a:pPr>
            <a:r>
              <a:rPr sz="4400" spc="-5" dirty="0" smtClean="0">
                <a:latin typeface="Lucida Sans"/>
                <a:cs typeface="Lucida Sans"/>
              </a:rPr>
              <a:t>root[4</a:t>
            </a:r>
            <a:r>
              <a:rPr sz="4400" spc="-5" dirty="0">
                <a:latin typeface="Lucida Sans"/>
                <a:cs typeface="Lucida Sans"/>
              </a:rPr>
              <a:t>]	</a:t>
            </a:r>
            <a:r>
              <a:rPr sz="4400" dirty="0">
                <a:latin typeface="Lucida Sans"/>
                <a:cs typeface="Lucida Sans"/>
              </a:rPr>
              <a:t>=	</a:t>
            </a:r>
            <a:r>
              <a:rPr sz="4400" spc="-5" dirty="0">
                <a:latin typeface="Lucida Sans"/>
                <a:cs typeface="Lucida Sans"/>
              </a:rPr>
              <a:t>2;</a:t>
            </a:r>
            <a:endParaRPr sz="44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  <a:tabLst>
                <a:tab pos="4150360" algn="l"/>
                <a:tab pos="4679950" algn="l"/>
              </a:tabLst>
            </a:pPr>
            <a:r>
              <a:rPr sz="4400" spc="-5" dirty="0">
                <a:latin typeface="Lucida Sans"/>
                <a:cs typeface="Lucida Sans"/>
              </a:rPr>
              <a:t>root[1000000]	</a:t>
            </a:r>
            <a:r>
              <a:rPr sz="4400" dirty="0">
                <a:latin typeface="Lucida Sans"/>
                <a:cs typeface="Lucida Sans"/>
              </a:rPr>
              <a:t>=	</a:t>
            </a:r>
            <a:r>
              <a:rPr sz="4400" spc="-5" dirty="0">
                <a:latin typeface="Lucida Sans"/>
                <a:cs typeface="Lucida Sans"/>
              </a:rPr>
              <a:t>1000;</a:t>
            </a:r>
            <a:endParaRPr sz="4400" dirty="0">
              <a:latin typeface="Lucida Sans"/>
              <a:cs typeface="Lucida Sans"/>
            </a:endParaRPr>
          </a:p>
          <a:p>
            <a:pPr marL="12700" marR="6598284">
              <a:lnSpc>
                <a:spcPts val="6300"/>
              </a:lnSpc>
              <a:spcBef>
                <a:spcPts val="280"/>
              </a:spcBef>
              <a:tabLst>
                <a:tab pos="1866900" algn="l"/>
              </a:tabLst>
            </a:pPr>
            <a:r>
              <a:rPr sz="4400" spc="-5" dirty="0">
                <a:latin typeface="Lucida Sans"/>
                <a:cs typeface="Lucida Sans"/>
              </a:rPr>
              <a:t>long l;  </a:t>
            </a:r>
            <a:endParaRPr lang="en-US" sz="4400" spc="-5" dirty="0" smtClean="0">
              <a:latin typeface="Lucida Sans"/>
              <a:cs typeface="Lucida Sans"/>
            </a:endParaRPr>
          </a:p>
          <a:p>
            <a:pPr marL="12700" marR="6598284">
              <a:lnSpc>
                <a:spcPts val="6300"/>
              </a:lnSpc>
              <a:spcBef>
                <a:spcPts val="280"/>
              </a:spcBef>
              <a:tabLst>
                <a:tab pos="1866900" algn="l"/>
              </a:tabLst>
            </a:pPr>
            <a:r>
              <a:rPr lang="en-US" sz="4400" dirty="0" err="1" smtClean="0">
                <a:latin typeface="Lucida Sans"/>
                <a:cs typeface="Lucida Sans"/>
              </a:rPr>
              <a:t>cin</a:t>
            </a:r>
            <a:r>
              <a:rPr lang="en-US" sz="4400" dirty="0" smtClean="0">
                <a:latin typeface="Lucida Sans"/>
                <a:cs typeface="Lucida Sans"/>
              </a:rPr>
              <a:t> &gt;&gt; </a:t>
            </a:r>
            <a:r>
              <a:rPr sz="4400" dirty="0" smtClean="0">
                <a:latin typeface="Lucida Sans"/>
                <a:cs typeface="Lucida Sans"/>
              </a:rPr>
              <a:t>l</a:t>
            </a:r>
            <a:r>
              <a:rPr sz="4400" dirty="0">
                <a:latin typeface="Lucida Sans"/>
                <a:cs typeface="Lucida Sans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556260" algn="l"/>
                <a:tab pos="4454525" algn="l"/>
              </a:tabLst>
            </a:pPr>
            <a:r>
              <a:rPr sz="4400" dirty="0">
                <a:latin typeface="Lucida Sans"/>
                <a:cs typeface="Lucida Sans"/>
              </a:rPr>
              <a:t>if	</a:t>
            </a:r>
            <a:r>
              <a:rPr sz="4400" spc="-5" dirty="0">
                <a:latin typeface="Lucida Sans"/>
                <a:cs typeface="Lucida Sans"/>
              </a:rPr>
              <a:t>(root.count(l))	cout&lt;&lt;root[l]</a:t>
            </a:r>
            <a:endParaRPr sz="44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  <a:tabLst>
                <a:tab pos="4500880" algn="l"/>
                <a:tab pos="6581140" algn="l"/>
              </a:tabLst>
            </a:pPr>
            <a:r>
              <a:rPr sz="4400" spc="-5" dirty="0">
                <a:latin typeface="Lucida Sans"/>
                <a:cs typeface="Lucida Sans"/>
              </a:rPr>
              <a:t>else</a:t>
            </a:r>
            <a:r>
              <a:rPr sz="4400" spc="15" dirty="0">
                <a:latin typeface="Lucida Sans"/>
                <a:cs typeface="Lucida Sans"/>
              </a:rPr>
              <a:t> </a:t>
            </a:r>
            <a:r>
              <a:rPr sz="4400" spc="-5" dirty="0">
                <a:latin typeface="Lucida Sans"/>
                <a:cs typeface="Lucida Sans"/>
              </a:rPr>
              <a:t>cout&lt;&lt;“</a:t>
            </a:r>
            <a:r>
              <a:rPr sz="4400" spc="-5" dirty="0" smtClean="0">
                <a:latin typeface="Lucida Sans"/>
                <a:cs typeface="Lucida Sans"/>
              </a:rPr>
              <a:t>Not</a:t>
            </a:r>
            <a:r>
              <a:rPr lang="en-US" sz="4400" spc="-5" dirty="0" smtClean="0">
                <a:latin typeface="Lucida Sans"/>
                <a:cs typeface="Lucida Sans"/>
              </a:rPr>
              <a:t> </a:t>
            </a:r>
            <a:r>
              <a:rPr sz="4400" spc="-5" dirty="0" smtClean="0">
                <a:latin typeface="Lucida Sans"/>
                <a:cs typeface="Lucida Sans"/>
              </a:rPr>
              <a:t>perfect</a:t>
            </a:r>
            <a:r>
              <a:rPr lang="en-US" sz="4400" spc="-5" dirty="0" smtClean="0">
                <a:latin typeface="Lucida Sans"/>
                <a:cs typeface="Lucida Sans"/>
              </a:rPr>
              <a:t> </a:t>
            </a:r>
            <a:r>
              <a:rPr sz="4400" spc="-5" dirty="0" smtClean="0">
                <a:latin typeface="Lucida Sans"/>
                <a:cs typeface="Lucida Sans"/>
              </a:rPr>
              <a:t>square</a:t>
            </a:r>
            <a:r>
              <a:rPr sz="4400" spc="-5" dirty="0">
                <a:latin typeface="Lucida Sans"/>
                <a:cs typeface="Lucida Sans"/>
              </a:rPr>
              <a:t>”;</a:t>
            </a:r>
            <a:endParaRPr sz="44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3084</Words>
  <Application>Microsoft Office PowerPoint</Application>
  <PresentationFormat>自定义</PresentationFormat>
  <Paragraphs>905</Paragraphs>
  <Slides>118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118</vt:i4>
      </vt:variant>
    </vt:vector>
  </HeadingPairs>
  <TitlesOfParts>
    <vt:vector size="119" baseType="lpstr">
      <vt:lpstr>Office Theme</vt:lpstr>
      <vt:lpstr>Object Interactive Weiwei Xu</vt:lpstr>
      <vt:lpstr>C'tor and D'tor</vt:lpstr>
      <vt:lpstr>Point::init()</vt:lpstr>
      <vt:lpstr>Guaranteed initialization with the constructor</vt:lpstr>
      <vt:lpstr>How a constructor does?</vt:lpstr>
      <vt:lpstr>How a constructor does?</vt:lpstr>
      <vt:lpstr>幻灯片 7</vt:lpstr>
      <vt:lpstr>幻灯片 8</vt:lpstr>
      <vt:lpstr>Constructors with arguments</vt:lpstr>
      <vt:lpstr>The default constructor</vt:lpstr>
      <vt:lpstr>The default constructor</vt:lpstr>
      <vt:lpstr>The default constructor</vt:lpstr>
      <vt:lpstr>The default constructor</vt:lpstr>
      <vt:lpstr>The default constructor</vt:lpstr>
      <vt:lpstr>The default constructor</vt:lpstr>
      <vt:lpstr>幻灯片 16</vt:lpstr>
      <vt:lpstr>幻灯片 17</vt:lpstr>
      <vt:lpstr>幻灯片 18</vt:lpstr>
      <vt:lpstr>幻灯片 19</vt:lpstr>
      <vt:lpstr>幻灯片 20</vt:lpstr>
      <vt:lpstr>When is a destructor called?</vt:lpstr>
      <vt:lpstr>Storage allocation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Clock display</vt:lpstr>
      <vt:lpstr>Abstract</vt:lpstr>
      <vt:lpstr>Modularizing the clock display</vt:lpstr>
      <vt:lpstr>Object &amp; Classes</vt:lpstr>
      <vt:lpstr>Class Diagram</vt:lpstr>
      <vt:lpstr>Implementation -  ClockDisplay</vt:lpstr>
      <vt:lpstr>Implementation -  ClockDisplay</vt:lpstr>
      <vt:lpstr>local variable</vt:lpstr>
      <vt:lpstr>local variable</vt:lpstr>
      <vt:lpstr>local variable</vt:lpstr>
      <vt:lpstr>Fields,parameters,local variables</vt:lpstr>
      <vt:lpstr>幻灯片 42</vt:lpstr>
      <vt:lpstr>Formal parameters have a scope that is limited to their defining constructor or method.</vt:lpstr>
      <vt:lpstr>Initialization</vt:lpstr>
      <vt:lpstr>Member Init</vt:lpstr>
      <vt:lpstr>Initializer list</vt:lpstr>
      <vt:lpstr>幻灯片 47</vt:lpstr>
      <vt:lpstr>幻灯片 48</vt:lpstr>
      <vt:lpstr>Initialization vs. assignment</vt:lpstr>
      <vt:lpstr>Function overloading</vt:lpstr>
      <vt:lpstr>Overload and auto-cast</vt:lpstr>
      <vt:lpstr>Default arguments</vt:lpstr>
      <vt:lpstr>To define a function with an argument list, defaults must be added from right to left.</vt:lpstr>
      <vt:lpstr>const object</vt:lpstr>
      <vt:lpstr>Constant objects</vt:lpstr>
      <vt:lpstr>Constant objects</vt:lpstr>
      <vt:lpstr>Constant objects</vt:lpstr>
      <vt:lpstr>Constant objects</vt:lpstr>
      <vt:lpstr>Const member functions</vt:lpstr>
      <vt:lpstr>Const member function  usage</vt:lpstr>
      <vt:lpstr>Const objects</vt:lpstr>
      <vt:lpstr>Const objects</vt:lpstr>
      <vt:lpstr>Constant in class</vt:lpstr>
      <vt:lpstr>Compile-time constants in  classes</vt:lpstr>
      <vt:lpstr>Compile-time constants in  classes</vt:lpstr>
      <vt:lpstr>Compile-time constants in  classes</vt:lpstr>
      <vt:lpstr>Compile-time constants in  classes</vt:lpstr>
      <vt:lpstr>幻灯片 68</vt:lpstr>
      <vt:lpstr>way in</vt:lpstr>
      <vt:lpstr>way out</vt:lpstr>
      <vt:lpstr>hard decision</vt:lpstr>
      <vt:lpstr>hard decision</vt:lpstr>
      <vt:lpstr>hard decision</vt:lpstr>
      <vt:lpstr>tips</vt:lpstr>
      <vt:lpstr>Container</vt:lpstr>
      <vt:lpstr>A personal notebook</vt:lpstr>
      <vt:lpstr>Collection</vt:lpstr>
      <vt:lpstr>What is STL</vt:lpstr>
      <vt:lpstr>Why should I use STL?</vt:lpstr>
      <vt:lpstr>C++ Standard Library</vt:lpstr>
      <vt:lpstr>The three parts of STL</vt:lpstr>
      <vt:lpstr>The ‘Top 3’ data structures</vt:lpstr>
      <vt:lpstr>All Sequential Containers</vt:lpstr>
      <vt:lpstr>Example using the vector class</vt:lpstr>
      <vt:lpstr>generic classes</vt:lpstr>
      <vt:lpstr>vector</vt:lpstr>
      <vt:lpstr>Class Exercises</vt:lpstr>
      <vt:lpstr>Basic Vector Operations</vt:lpstr>
      <vt:lpstr>Class Exercises</vt:lpstr>
      <vt:lpstr>List Class</vt:lpstr>
      <vt:lpstr>Sample List Application</vt:lpstr>
      <vt:lpstr>Maintaining an ordered list</vt:lpstr>
      <vt:lpstr>Maps</vt:lpstr>
      <vt:lpstr>Using maps</vt:lpstr>
      <vt:lpstr>Example Program</vt:lpstr>
      <vt:lpstr>Example Program</vt:lpstr>
      <vt:lpstr>Example Program</vt:lpstr>
      <vt:lpstr>Example Program</vt:lpstr>
      <vt:lpstr>Simple Example of Map</vt:lpstr>
      <vt:lpstr>Two ways to use Vector</vt:lpstr>
      <vt:lpstr>Example of List</vt:lpstr>
      <vt:lpstr>Iterator</vt:lpstr>
      <vt:lpstr>Iterators</vt:lpstr>
      <vt:lpstr>Iterators</vt:lpstr>
      <vt:lpstr>Algorithms</vt:lpstr>
      <vt:lpstr>List Example Again</vt:lpstr>
      <vt:lpstr>Typdefs</vt:lpstr>
      <vt:lpstr>Using your own classes in STL  Containers</vt:lpstr>
      <vt:lpstr>Example of User-Defined Type</vt:lpstr>
      <vt:lpstr>Example of User-Defined Type</vt:lpstr>
      <vt:lpstr>Performance</vt:lpstr>
      <vt:lpstr>Performance</vt:lpstr>
      <vt:lpstr>Pitfalls</vt:lpstr>
      <vt:lpstr>Pitfalls</vt:lpstr>
      <vt:lpstr>Pitfalls</vt:lpstr>
      <vt:lpstr>Pitfalls</vt:lpstr>
      <vt:lpstr>Common Compiler Errors</vt:lpstr>
      <vt:lpstr>Other data structures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Interactive Weng Kai  http://fm.zju.edu.cn</dc:title>
  <dc:creator>Administrator</dc:creator>
  <cp:lastModifiedBy>Administrator</cp:lastModifiedBy>
  <cp:revision>72</cp:revision>
  <dcterms:created xsi:type="dcterms:W3CDTF">2017-03-18T12:46:35Z</dcterms:created>
  <dcterms:modified xsi:type="dcterms:W3CDTF">2018-03-11T14:51:21Z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2017-03-18T00:00:00Z</vt:filetime>
  </property>
</Properties>
</file>