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345" r:id="rId3"/>
    <p:sldId id="2334" r:id="rId4"/>
    <p:sldId id="2335" r:id="rId5"/>
    <p:sldId id="2378" r:id="rId6"/>
    <p:sldId id="2376" r:id="rId7"/>
    <p:sldId id="2363" r:id="rId8"/>
    <p:sldId id="2352" r:id="rId9"/>
    <p:sldId id="2364" r:id="rId10"/>
    <p:sldId id="2355" r:id="rId11"/>
    <p:sldId id="2382" r:id="rId12"/>
    <p:sldId id="2383" r:id="rId13"/>
    <p:sldId id="2365" r:id="rId14"/>
    <p:sldId id="2359" r:id="rId15"/>
    <p:sldId id="23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pPr/>
              <a:t>2024/4/16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11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90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27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5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14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93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1249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7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8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4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7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8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11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92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1898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01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2024/4/16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4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2024/4/16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5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3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44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6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95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16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80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44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1" r:id="rId5"/>
    <p:sldLayoutId id="2147483652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4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六边形 15"/>
          <p:cNvSpPr/>
          <p:nvPr/>
        </p:nvSpPr>
        <p:spPr>
          <a:xfrm flipH="1">
            <a:off x="3756375" y="4791159"/>
            <a:ext cx="2015699" cy="431936"/>
          </a:xfrm>
          <a:prstGeom prst="hexagon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3667621" y="4786238"/>
            <a:ext cx="2159677" cy="48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汇报人：陈诺</a:t>
            </a:r>
            <a:endParaRPr lang="zh-CN" altLang="zh-CN" sz="16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六边形 17"/>
          <p:cNvSpPr/>
          <p:nvPr/>
        </p:nvSpPr>
        <p:spPr>
          <a:xfrm flipH="1">
            <a:off x="6640102" y="4794428"/>
            <a:ext cx="2015699" cy="431936"/>
          </a:xfrm>
          <a:prstGeom prst="hexagon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9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76806" y="4784730"/>
            <a:ext cx="2159677" cy="48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6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日期：</a:t>
            </a:r>
            <a:r>
              <a:rPr lang="en-US" altLang="zh-CN" sz="1600" b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2024.04.16</a:t>
            </a:r>
            <a:endParaRPr lang="zh-CN" altLang="zh-CN" sz="1600" b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897575" y="3819954"/>
            <a:ext cx="678180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/>
              <a:t>图像压缩和解压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99" y="1452131"/>
            <a:ext cx="6816936" cy="2492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204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C9DAF5-1FC0-E638-17C3-5508FD5E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8550"/>
            <a:ext cx="1207938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52461"/>
      </p:ext>
    </p:extLst>
  </p:cSld>
  <p:clrMapOvr>
    <a:masterClrMapping/>
  </p:clrMapOvr>
  <p:transition spd="med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7B318BB-0874-8BEA-9AD6-F3D518DD41AB}"/>
              </a:ext>
            </a:extLst>
          </p:cNvPr>
          <p:cNvSpPr txBox="1"/>
          <p:nvPr/>
        </p:nvSpPr>
        <p:spPr>
          <a:xfrm>
            <a:off x="1097280" y="1161288"/>
            <a:ext cx="94396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有几点发现：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原始自定义压缩略差于自带压缩，这一差距可以通过调整量化矩阵系数来缩小甚至反超，当然提高量化系数也会造成压缩效果的下降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原字节数较大图片压缩率相对更高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 err="1"/>
              <a:t>RGBB.tif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 </a:t>
            </a:r>
            <a:r>
              <a:rPr lang="en-US" altLang="zh-CN" sz="2400" dirty="0"/>
              <a:t>8*8 </a:t>
            </a:r>
            <a:r>
              <a:rPr lang="zh-CN" altLang="en-US" sz="2400" dirty="0"/>
              <a:t>的用于调试的小图像。对这个图像的压缩，</a:t>
            </a:r>
            <a:r>
              <a:rPr lang="en-US" altLang="zh-CN" sz="2400" dirty="0" err="1"/>
              <a:t>Matlab</a:t>
            </a:r>
            <a:r>
              <a:rPr lang="en-US" altLang="zh-CN" sz="2400" dirty="0"/>
              <a:t> </a:t>
            </a:r>
            <a:r>
              <a:rPr lang="zh-CN" altLang="en-US" sz="2400" dirty="0"/>
              <a:t>标准库压缩得到的结果是小于一的压缩比，这可能是因为压缩过程中引入的额外信息（如文件头信息、编码表等）可能会使得压缩文件总体大小超过原图像；而自定义压缩由于量化表系数导致大量信息丢失（尤其是色彩信息），导致在 </a:t>
            </a:r>
            <a:r>
              <a:rPr lang="en-US" altLang="zh-CN" sz="2400" dirty="0" err="1"/>
              <a:t>huffman</a:t>
            </a:r>
            <a:r>
              <a:rPr lang="en-US" altLang="zh-CN" sz="2400" dirty="0"/>
              <a:t> </a:t>
            </a:r>
            <a:r>
              <a:rPr lang="zh-CN" altLang="en-US" sz="2400" dirty="0"/>
              <a:t>编码时报错 </a:t>
            </a:r>
            <a:r>
              <a:rPr lang="en-US" altLang="zh-CN" sz="2400" dirty="0"/>
              <a:t>symbol </a:t>
            </a:r>
            <a:r>
              <a:rPr lang="zh-CN" altLang="en-US" sz="2400" dirty="0"/>
              <a:t>数目过少而无法进行压缩</a:t>
            </a:r>
          </a:p>
        </p:txBody>
      </p:sp>
    </p:spTree>
    <p:extLst>
      <p:ext uri="{BB962C8B-B14F-4D97-AF65-F5344CB8AC3E}">
        <p14:creationId xmlns:p14="http://schemas.microsoft.com/office/powerpoint/2010/main" val="167688420"/>
      </p:ext>
    </p:extLst>
  </p:cSld>
  <p:clrMapOvr>
    <a:masterClrMapping/>
  </p:clrMapOvr>
  <p:transition spd="med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2657691" y="2688887"/>
            <a:ext cx="5815914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04 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不足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541">
            <a:extLst>
              <a:ext uri="{FF2B5EF4-FFF2-40B4-BE49-F238E27FC236}">
                <a16:creationId xmlns:a16="http://schemas.microsoft.com/office/drawing/2014/main" id="{D4C0F912-2B4B-45A5-90DF-3041D59BF4A0}"/>
              </a:ext>
            </a:extLst>
          </p:cNvPr>
          <p:cNvSpPr/>
          <p:nvPr/>
        </p:nvSpPr>
        <p:spPr>
          <a:xfrm>
            <a:off x="2143866" y="2831722"/>
            <a:ext cx="7054997" cy="17108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/>
          </a:extLst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zh-CN" altLang="en-US" sz="2000" dirty="0"/>
              <a:t>本实验未直接写成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  <a:r>
              <a:rPr lang="zh-CN" altLang="en-US" sz="2000" dirty="0"/>
              <a:t>码流文件，而是采用 </a:t>
            </a:r>
            <a:r>
              <a:rPr lang="en-US" altLang="zh-CN" sz="2000" dirty="0" err="1"/>
              <a:t>Matlab</a:t>
            </a:r>
            <a:r>
              <a:rPr lang="en-US" altLang="zh-CN" sz="2000" dirty="0"/>
              <a:t> </a:t>
            </a:r>
            <a:r>
              <a:rPr lang="zh-CN" altLang="en-US" sz="2000" dirty="0"/>
              <a:t>的 </a:t>
            </a:r>
            <a:r>
              <a:rPr lang="en-US" altLang="zh-CN" sz="2000" dirty="0"/>
              <a:t>save </a:t>
            </a:r>
            <a:r>
              <a:rPr lang="zh-CN" altLang="en-US" sz="2000" dirty="0"/>
              <a:t>和 </a:t>
            </a:r>
            <a:r>
              <a:rPr lang="en-US" altLang="zh-CN" sz="2000" dirty="0"/>
              <a:t>load </a:t>
            </a:r>
            <a:r>
              <a:rPr lang="zh-CN" altLang="en-US" sz="2000" dirty="0"/>
              <a:t>直接进行编码后向量的储存和读取，导致可能存在一些额外的元数据信息，这说明压缩比实际上还有较大的改进空间</a:t>
            </a: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endParaRPr kumimoji="0" lang="zh-CN" altLang="en-US" sz="16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870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1456" y="3257921"/>
            <a:ext cx="10745765" cy="1107996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kern="100" dirty="0">
                <a:solidFill>
                  <a:srgbClr val="002060"/>
                </a:solidFill>
                <a:cs typeface="+mn-ea"/>
                <a:sym typeface="+mn-lt"/>
              </a:rPr>
              <a:t>感谢您的观看</a:t>
            </a:r>
            <a:endParaRPr lang="zh-CN" altLang="zh-CN" sz="66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51" y="1167126"/>
            <a:ext cx="3455377" cy="12631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300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56982" y="2755901"/>
            <a:ext cx="2053209" cy="2628900"/>
            <a:chOff x="622854" y="2140222"/>
            <a:chExt cx="2570922" cy="3551582"/>
          </a:xfrm>
          <a:solidFill>
            <a:srgbClr val="002060"/>
          </a:solidFill>
        </p:grpSpPr>
        <p:sp>
          <p:nvSpPr>
            <p:cNvPr id="37" name="矩形 36"/>
            <p:cNvSpPr/>
            <p:nvPr/>
          </p:nvSpPr>
          <p:spPr>
            <a:xfrm>
              <a:off x="622854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64098" y="4106955"/>
              <a:ext cx="1818860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项目介绍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43001" y="2833116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708228" y="2755901"/>
            <a:ext cx="2053209" cy="2628900"/>
            <a:chOff x="3419062" y="2140222"/>
            <a:chExt cx="2570922" cy="3551582"/>
          </a:xfrm>
          <a:solidFill>
            <a:srgbClr val="0070C0"/>
          </a:solidFill>
        </p:grpSpPr>
        <p:sp>
          <p:nvSpPr>
            <p:cNvPr id="44" name="矩形 43"/>
            <p:cNvSpPr/>
            <p:nvPr/>
          </p:nvSpPr>
          <p:spPr>
            <a:xfrm>
              <a:off x="3419062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60306" y="4106955"/>
              <a:ext cx="1818860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结果展示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922643" y="2833219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174436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118114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359474" y="2755901"/>
            <a:ext cx="2053209" cy="2628901"/>
            <a:chOff x="6215270" y="2140222"/>
            <a:chExt cx="2570922" cy="3551582"/>
          </a:xfrm>
          <a:solidFill>
            <a:srgbClr val="002060"/>
          </a:solidFill>
        </p:grpSpPr>
        <p:sp>
          <p:nvSpPr>
            <p:cNvPr id="51" name="矩形 50"/>
            <p:cNvSpPr/>
            <p:nvPr/>
          </p:nvSpPr>
          <p:spPr>
            <a:xfrm>
              <a:off x="6215270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556514" y="4106954"/>
              <a:ext cx="1818860" cy="6236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结果分析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669157" y="2857962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970644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914322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9010720" y="2755901"/>
            <a:ext cx="2053209" cy="2628900"/>
            <a:chOff x="9011478" y="2140222"/>
            <a:chExt cx="2570922" cy="3551582"/>
          </a:xfrm>
          <a:solidFill>
            <a:srgbClr val="0070C0"/>
          </a:solidFill>
        </p:grpSpPr>
        <p:sp>
          <p:nvSpPr>
            <p:cNvPr id="58" name="矩形 57"/>
            <p:cNvSpPr/>
            <p:nvPr/>
          </p:nvSpPr>
          <p:spPr>
            <a:xfrm>
              <a:off x="9011478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352722" y="4106955"/>
              <a:ext cx="1818860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不足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486899" y="2814339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766852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710530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4424675" y="1198076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4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2419947" y="2877758"/>
            <a:ext cx="7537621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01 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项目介绍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04E62C-CDFE-CCC6-2CC6-2A28FB2A3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36" y="802615"/>
            <a:ext cx="8019027" cy="51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59668"/>
      </p:ext>
    </p:extLst>
  </p:cSld>
  <p:clrMapOvr>
    <a:masterClrMapping/>
  </p:clrMapOvr>
  <p:transition spd="med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337EC4-E029-D7DB-6BC5-E6290C022640}"/>
              </a:ext>
            </a:extLst>
          </p:cNvPr>
          <p:cNvSpPr txBox="1"/>
          <p:nvPr/>
        </p:nvSpPr>
        <p:spPr>
          <a:xfrm>
            <a:off x="1391975" y="1056978"/>
            <a:ext cx="78912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实现细节</a:t>
            </a:r>
            <a:endParaRPr lang="en-US" altLang="zh-CN" sz="2400" b="1" dirty="0"/>
          </a:p>
          <a:p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zh-CN" altLang="en-US" sz="2400" dirty="0"/>
              <a:t>色彩空间转换部分使用矩阵和 </a:t>
            </a:r>
            <a:r>
              <a:rPr lang="en-US" altLang="zh-CN" sz="2400" dirty="0"/>
              <a:t>MATLAB </a:t>
            </a:r>
            <a:r>
              <a:rPr lang="zh-CN" altLang="en-US" sz="2400" dirty="0"/>
              <a:t>的矩阵运算能力消除四循环，可以显著提高性能</a:t>
            </a:r>
            <a:endParaRPr lang="en-US" altLang="zh-CN" sz="2400" dirty="0"/>
          </a:p>
          <a:p>
            <a:pPr>
              <a:buFont typeface="+mj-lt"/>
              <a:buAutoNum type="arabicPeriod"/>
            </a:pPr>
            <a:endParaRPr lang="zh-CN" altLang="en-US" sz="2400" dirty="0"/>
          </a:p>
          <a:p>
            <a:pPr>
              <a:buFont typeface="+mj-lt"/>
              <a:buAutoNum type="arabicPeriod"/>
            </a:pPr>
            <a:r>
              <a:rPr lang="zh-CN" altLang="en-US" sz="2400" dirty="0"/>
              <a:t>在下采样和 </a:t>
            </a:r>
            <a:r>
              <a:rPr lang="en-US" altLang="zh-CN" sz="2400" dirty="0"/>
              <a:t>DCT </a:t>
            </a:r>
            <a:r>
              <a:rPr lang="zh-CN" altLang="en-US" sz="2400" dirty="0"/>
              <a:t>之间增加步骤，将图像的 </a:t>
            </a:r>
            <a:r>
              <a:rPr lang="en-US" altLang="zh-CN" sz="2400" dirty="0"/>
              <a:t>Y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Cb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Cr </a:t>
            </a:r>
            <a:r>
              <a:rPr lang="zh-CN" altLang="en-US" sz="2400" dirty="0"/>
              <a:t>组件扩展，以确保它们的大小是</a:t>
            </a:r>
            <a:r>
              <a:rPr lang="en-US" altLang="zh-CN" sz="2400" dirty="0"/>
              <a:t>8x8</a:t>
            </a:r>
            <a:r>
              <a:rPr lang="zh-CN" altLang="en-US" sz="2400" dirty="0"/>
              <a:t>的倍数</a:t>
            </a:r>
            <a:endParaRPr lang="en-US" altLang="zh-CN" sz="2400" dirty="0"/>
          </a:p>
          <a:p>
            <a:pPr>
              <a:buFont typeface="+mj-lt"/>
              <a:buAutoNum type="arabicPeriod"/>
            </a:pPr>
            <a:endParaRPr lang="zh-CN" altLang="en-US" sz="2400" dirty="0"/>
          </a:p>
          <a:p>
            <a:pPr>
              <a:buFont typeface="+mj-lt"/>
              <a:buAutoNum type="arabicPeriod"/>
            </a:pPr>
            <a:r>
              <a:rPr lang="zh-CN" altLang="en-US" sz="2400" dirty="0"/>
              <a:t>量化矩阵系数可根据实验结果进行调节</a:t>
            </a:r>
            <a:endParaRPr lang="en-US" altLang="zh-CN" sz="2400" dirty="0"/>
          </a:p>
          <a:p>
            <a:pPr>
              <a:buFont typeface="+mj-lt"/>
              <a:buAutoNum type="arabicPeriod"/>
            </a:pPr>
            <a:endParaRPr lang="zh-CN" altLang="en-US" sz="2400" dirty="0"/>
          </a:p>
          <a:p>
            <a:pPr>
              <a:buFont typeface="+mj-lt"/>
              <a:buAutoNum type="arabicPeriod"/>
            </a:pPr>
            <a:r>
              <a:rPr lang="en-US" altLang="zh-CN" sz="2400" dirty="0"/>
              <a:t>DC </a:t>
            </a:r>
            <a:r>
              <a:rPr lang="zh-CN" altLang="en-US" sz="2400" dirty="0"/>
              <a:t>和 </a:t>
            </a:r>
            <a:r>
              <a:rPr lang="en-US" altLang="zh-CN" sz="2400" dirty="0"/>
              <a:t>AC </a:t>
            </a:r>
            <a:r>
              <a:rPr lang="zh-CN" altLang="en-US" sz="2400" dirty="0"/>
              <a:t>系数编码后如果要一起返回需要注意两者格式的匹配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145910"/>
      </p:ext>
    </p:extLst>
  </p:cSld>
  <p:clrMapOvr>
    <a:masterClrMapping/>
  </p:clrMapOvr>
  <p:transition spd="med" advClick="0" advTm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1326292" y="2877758"/>
            <a:ext cx="9358184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02 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结果展示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7EC313-69D6-D773-C888-DA530AD1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42" y="1018328"/>
            <a:ext cx="8516209" cy="51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8663"/>
      </p:ext>
    </p:extLst>
  </p:cSld>
  <p:clrMapOvr>
    <a:masterClrMapping/>
  </p:clrMapOvr>
  <p:transition spd="med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2549364" y="2714423"/>
            <a:ext cx="6523571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03 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结果分析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47" y="646779"/>
            <a:ext cx="2153246" cy="7871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E4CB7A-B97D-E7DF-14E3-E63BF8C7BBE3}"/>
              </a:ext>
            </a:extLst>
          </p:cNvPr>
          <p:cNvSpPr txBox="1"/>
          <p:nvPr/>
        </p:nvSpPr>
        <p:spPr>
          <a:xfrm>
            <a:off x="1490471" y="832104"/>
            <a:ext cx="760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可以看出本次 </a:t>
            </a:r>
            <a:r>
              <a:rPr lang="en-US" altLang="zh-CN" sz="2400" dirty="0"/>
              <a:t>JPEG </a:t>
            </a:r>
            <a:r>
              <a:rPr lang="zh-CN" altLang="en-US" sz="2400" dirty="0"/>
              <a:t>压缩和解压算法实现较为成功，压缩后的图片没有过度影响肉眼观感。但是放大后可以发现，自定义压缩也牺牲了一些细节，尤其是在不同颜色区域交界的地方，如下图截取部分对比：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E80F8B-2299-8833-4F95-AC4AC45F1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31" y="2401764"/>
            <a:ext cx="4739077" cy="2164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AB7C43-FC8B-11B3-9388-2976A7780A79}"/>
              </a:ext>
            </a:extLst>
          </p:cNvPr>
          <p:cNvSpPr txBox="1"/>
          <p:nvPr/>
        </p:nvSpPr>
        <p:spPr>
          <a:xfrm>
            <a:off x="1551431" y="4855464"/>
            <a:ext cx="7443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左侧是压缩前，右侧是经过自定义压缩后的图片，可以明显观察出白色和紫红色之间的界限之间出现了颜色模糊、边缘马赛克较严重等现象</a:t>
            </a:r>
          </a:p>
          <a:p>
            <a:r>
              <a:rPr lang="zh-CN" altLang="en-US" dirty="0"/>
              <a:t>这是因为 </a:t>
            </a:r>
            <a:r>
              <a:rPr lang="en-US" altLang="zh-CN" dirty="0"/>
              <a:t>JPEG </a:t>
            </a:r>
            <a:r>
              <a:rPr lang="zh-CN" altLang="en-US" dirty="0"/>
              <a:t>压缩是有损压缩，色度采样、</a:t>
            </a:r>
            <a:r>
              <a:rPr lang="en-US" altLang="zh-CN" dirty="0"/>
              <a:t>DCT </a:t>
            </a:r>
            <a:r>
              <a:rPr lang="zh-CN" altLang="en-US" dirty="0"/>
              <a:t>系数量化等操作都会导致信息损失，尤其是在不同对象之间的界限处，因为那里的高频信息更多，所以压缩后的图片会出现一些失真和模糊的现象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462805"/>
      </p:ext>
    </p:extLst>
  </p:cSld>
  <p:clrMapOvr>
    <a:masterClrMapping/>
  </p:clrMapOvr>
  <p:transition spd="med" advClick="0" advTm="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463</Words>
  <Application>Microsoft Office PowerPoint</Application>
  <PresentationFormat>宽屏</PresentationFormat>
  <Paragraphs>52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阿里巴巴普惠体 R</vt:lpstr>
      <vt:lpstr>黑体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诺 陈</cp:lastModifiedBy>
  <cp:revision>64</cp:revision>
  <dcterms:created xsi:type="dcterms:W3CDTF">2019-01-02T05:18:00Z</dcterms:created>
  <dcterms:modified xsi:type="dcterms:W3CDTF">2024-04-15T16:22:22Z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