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7826" r:id="rId2"/>
    <p:sldId id="7827" r:id="rId3"/>
    <p:sldId id="7828" r:id="rId4"/>
    <p:sldId id="7829" r:id="rId5"/>
    <p:sldId id="7830" r:id="rId6"/>
    <p:sldId id="7831" r:id="rId7"/>
    <p:sldId id="7832" r:id="rId8"/>
    <p:sldId id="7833" r:id="rId9"/>
    <p:sldId id="7834" r:id="rId10"/>
    <p:sldId id="7835" r:id="rId11"/>
    <p:sldId id="7836" r:id="rId12"/>
    <p:sldId id="7837" r:id="rId13"/>
    <p:sldId id="7839" r:id="rId14"/>
    <p:sldId id="7838" r:id="rId15"/>
    <p:sldId id="7840" r:id="rId16"/>
    <p:sldId id="7841" r:id="rId17"/>
    <p:sldId id="7842" r:id="rId18"/>
    <p:sldId id="7843" r:id="rId19"/>
    <p:sldId id="7844" r:id="rId20"/>
    <p:sldId id="7850" r:id="rId21"/>
    <p:sldId id="7851" r:id="rId22"/>
    <p:sldId id="7899" r:id="rId23"/>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3300"/>
    <a:srgbClr val="CC6600"/>
    <a:srgbClr val="FF0000"/>
    <a:srgbClr val="0000CC"/>
    <a:srgbClr val="000000"/>
    <a:srgbClr val="080808"/>
    <a:srgbClr val="0033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94635" autoAdjust="0"/>
  </p:normalViewPr>
  <p:slideViewPr>
    <p:cSldViewPr>
      <p:cViewPr varScale="1">
        <p:scale>
          <a:sx n="78" d="100"/>
          <a:sy n="78" d="100"/>
        </p:scale>
        <p:origin x="830"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B42B-B283-448E-A5EF-D7D11955543A}"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84FF9-A16E-4DBE-8DE9-24C1BE209E3D}" type="slidenum">
              <a:rPr lang="zh-CN" altLang="en-US" smtClean="0"/>
              <a:t>‹#›</a:t>
            </a:fld>
            <a:endParaRPr lang="zh-CN" altLang="en-US"/>
          </a:p>
        </p:txBody>
      </p:sp>
    </p:spTree>
    <p:extLst>
      <p:ext uri="{BB962C8B-B14F-4D97-AF65-F5344CB8AC3E}">
        <p14:creationId xmlns:p14="http://schemas.microsoft.com/office/powerpoint/2010/main" val="394033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90B126E-9F1F-4AA8-89D2-19BC702336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1C43BDD-057C-408E-AD65-02018F6DB6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E435A00-C43E-4113-9570-7652498CC827}"/>
              </a:ext>
            </a:extLst>
          </p:cNvPr>
          <p:cNvSpPr>
            <a:spLocks noGrp="1" noChangeArrowheads="1"/>
          </p:cNvSpPr>
          <p:nvPr>
            <p:ph type="sldNum" sz="quarter" idx="12"/>
          </p:nvPr>
        </p:nvSpPr>
        <p:spPr>
          <a:ln/>
        </p:spPr>
        <p:txBody>
          <a:bodyPr/>
          <a:lstStyle>
            <a:lvl1pPr>
              <a:defRPr/>
            </a:lvl1pPr>
          </a:lstStyle>
          <a:p>
            <a:pPr>
              <a:defRPr/>
            </a:pPr>
            <a:fld id="{183BA39D-DDE4-46AE-9F61-CB83E709CB79}" type="slidenum">
              <a:rPr lang="en-US" altLang="zh-CN"/>
              <a:pPr>
                <a:defRPr/>
              </a:pPr>
              <a:t>‹#›</a:t>
            </a:fld>
            <a:endParaRPr lang="en-US" altLang="zh-CN"/>
          </a:p>
        </p:txBody>
      </p:sp>
    </p:spTree>
    <p:extLst>
      <p:ext uri="{BB962C8B-B14F-4D97-AF65-F5344CB8AC3E}">
        <p14:creationId xmlns:p14="http://schemas.microsoft.com/office/powerpoint/2010/main" val="424527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CA27EAD-74FE-4A95-A745-2935B1B1A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D724901-85EE-4425-B19B-B4486CE794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917467-5FEA-4D6C-BAC0-82C1EC9BA3BA}"/>
              </a:ext>
            </a:extLst>
          </p:cNvPr>
          <p:cNvSpPr>
            <a:spLocks noGrp="1" noChangeArrowheads="1"/>
          </p:cNvSpPr>
          <p:nvPr>
            <p:ph type="sldNum" sz="quarter" idx="12"/>
          </p:nvPr>
        </p:nvSpPr>
        <p:spPr>
          <a:ln/>
        </p:spPr>
        <p:txBody>
          <a:bodyPr/>
          <a:lstStyle>
            <a:lvl1pPr>
              <a:defRPr/>
            </a:lvl1pPr>
          </a:lstStyle>
          <a:p>
            <a:pPr>
              <a:defRPr/>
            </a:pPr>
            <a:fld id="{4A957206-0649-4B6D-8270-10E45536D45C}" type="slidenum">
              <a:rPr lang="en-US" altLang="zh-CN"/>
              <a:pPr>
                <a:defRPr/>
              </a:pPr>
              <a:t>‹#›</a:t>
            </a:fld>
            <a:endParaRPr lang="en-US" altLang="zh-CN"/>
          </a:p>
        </p:txBody>
      </p:sp>
    </p:spTree>
    <p:extLst>
      <p:ext uri="{BB962C8B-B14F-4D97-AF65-F5344CB8AC3E}">
        <p14:creationId xmlns:p14="http://schemas.microsoft.com/office/powerpoint/2010/main" val="210182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B966731-D39E-4BB6-8A8A-ADAB48BC8F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017893A-5A1A-4043-A5E4-0DEE41388B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15A9CA-8395-41FE-B909-176C24B55E7F}"/>
              </a:ext>
            </a:extLst>
          </p:cNvPr>
          <p:cNvSpPr>
            <a:spLocks noGrp="1" noChangeArrowheads="1"/>
          </p:cNvSpPr>
          <p:nvPr>
            <p:ph type="sldNum" sz="quarter" idx="12"/>
          </p:nvPr>
        </p:nvSpPr>
        <p:spPr>
          <a:ln/>
        </p:spPr>
        <p:txBody>
          <a:bodyPr/>
          <a:lstStyle>
            <a:lvl1pPr>
              <a:defRPr/>
            </a:lvl1pPr>
          </a:lstStyle>
          <a:p>
            <a:pPr>
              <a:defRPr/>
            </a:pPr>
            <a:fld id="{C0751759-309C-45F9-BDAD-F928A99A7105}" type="slidenum">
              <a:rPr lang="en-US" altLang="zh-CN"/>
              <a:pPr>
                <a:defRPr/>
              </a:pPr>
              <a:t>‹#›</a:t>
            </a:fld>
            <a:endParaRPr lang="en-US" altLang="zh-CN"/>
          </a:p>
        </p:txBody>
      </p:sp>
    </p:spTree>
    <p:extLst>
      <p:ext uri="{BB962C8B-B14F-4D97-AF65-F5344CB8AC3E}">
        <p14:creationId xmlns:p14="http://schemas.microsoft.com/office/powerpoint/2010/main" val="162003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BF7F42C2-BC10-4386-9C92-A31104C62D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02590F-FB32-4568-BC93-A6EC8A7D31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A85A12C-2B3B-4130-A77D-C9EFD35CCFED}"/>
              </a:ext>
            </a:extLst>
          </p:cNvPr>
          <p:cNvSpPr>
            <a:spLocks noGrp="1" noChangeArrowheads="1"/>
          </p:cNvSpPr>
          <p:nvPr>
            <p:ph type="sldNum" sz="quarter" idx="12"/>
          </p:nvPr>
        </p:nvSpPr>
        <p:spPr>
          <a:ln/>
        </p:spPr>
        <p:txBody>
          <a:bodyPr/>
          <a:lstStyle>
            <a:lvl1pPr>
              <a:defRPr/>
            </a:lvl1pPr>
          </a:lstStyle>
          <a:p>
            <a:pPr>
              <a:defRPr/>
            </a:pPr>
            <a:fld id="{E15EFDE1-8786-4F81-9DD7-D56DE6837CB2}" type="slidenum">
              <a:rPr lang="en-US" altLang="zh-CN"/>
              <a:pPr>
                <a:defRPr/>
              </a:pPr>
              <a:t>‹#›</a:t>
            </a:fld>
            <a:endParaRPr lang="en-US" altLang="zh-CN"/>
          </a:p>
        </p:txBody>
      </p:sp>
    </p:spTree>
    <p:extLst>
      <p:ext uri="{BB962C8B-B14F-4D97-AF65-F5344CB8AC3E}">
        <p14:creationId xmlns:p14="http://schemas.microsoft.com/office/powerpoint/2010/main" val="143403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8B67E7-3C05-4D6B-AC1C-5212E88DAA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A0ED36E-F2D6-42C5-9955-118BE4D87E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3C52B32-CC21-4E5E-A11F-32F167B31F49}"/>
              </a:ext>
            </a:extLst>
          </p:cNvPr>
          <p:cNvSpPr>
            <a:spLocks noGrp="1" noChangeArrowheads="1"/>
          </p:cNvSpPr>
          <p:nvPr>
            <p:ph type="sldNum" sz="quarter" idx="12"/>
          </p:nvPr>
        </p:nvSpPr>
        <p:spPr>
          <a:ln/>
        </p:spPr>
        <p:txBody>
          <a:bodyPr/>
          <a:lstStyle>
            <a:lvl1pPr>
              <a:defRPr/>
            </a:lvl1pPr>
          </a:lstStyle>
          <a:p>
            <a:pPr>
              <a:defRPr/>
            </a:pPr>
            <a:fld id="{DF8739E7-7D71-4AC1-941B-6465CBCAE1A8}" type="slidenum">
              <a:rPr lang="en-US" altLang="zh-CN"/>
              <a:pPr>
                <a:defRPr/>
              </a:pPr>
              <a:t>‹#›</a:t>
            </a:fld>
            <a:endParaRPr lang="en-US" altLang="zh-CN"/>
          </a:p>
        </p:txBody>
      </p:sp>
    </p:spTree>
    <p:extLst>
      <p:ext uri="{BB962C8B-B14F-4D97-AF65-F5344CB8AC3E}">
        <p14:creationId xmlns:p14="http://schemas.microsoft.com/office/powerpoint/2010/main" val="234471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D4AE723-1DA3-4750-AEBB-73C0E78368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DE1FC6-2154-4EAA-BB09-3E529F1E7A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B74AC3-FF3C-4840-93E2-87756EABEDBE}"/>
              </a:ext>
            </a:extLst>
          </p:cNvPr>
          <p:cNvSpPr>
            <a:spLocks noGrp="1" noChangeArrowheads="1"/>
          </p:cNvSpPr>
          <p:nvPr>
            <p:ph type="sldNum" sz="quarter" idx="12"/>
          </p:nvPr>
        </p:nvSpPr>
        <p:spPr>
          <a:ln/>
        </p:spPr>
        <p:txBody>
          <a:bodyPr/>
          <a:lstStyle>
            <a:lvl1pPr>
              <a:defRPr/>
            </a:lvl1pPr>
          </a:lstStyle>
          <a:p>
            <a:pPr>
              <a:defRPr/>
            </a:pPr>
            <a:fld id="{CA1DF67D-4140-490D-89FC-E413EAC6B0BB}" type="slidenum">
              <a:rPr lang="en-US" altLang="zh-CN"/>
              <a:pPr>
                <a:defRPr/>
              </a:pPr>
              <a:t>‹#›</a:t>
            </a:fld>
            <a:endParaRPr lang="en-US" altLang="zh-CN"/>
          </a:p>
        </p:txBody>
      </p:sp>
    </p:spTree>
    <p:extLst>
      <p:ext uri="{BB962C8B-B14F-4D97-AF65-F5344CB8AC3E}">
        <p14:creationId xmlns:p14="http://schemas.microsoft.com/office/powerpoint/2010/main" val="27221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8CCA19D-E6D3-4859-9D48-22F928E634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61DA7C-A3F7-496E-8F84-A443E7D6C6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BF0E504-0454-439E-8CAF-05535FEDBA6B}"/>
              </a:ext>
            </a:extLst>
          </p:cNvPr>
          <p:cNvSpPr>
            <a:spLocks noGrp="1" noChangeArrowheads="1"/>
          </p:cNvSpPr>
          <p:nvPr>
            <p:ph type="sldNum" sz="quarter" idx="12"/>
          </p:nvPr>
        </p:nvSpPr>
        <p:spPr>
          <a:ln/>
        </p:spPr>
        <p:txBody>
          <a:bodyPr/>
          <a:lstStyle>
            <a:lvl1pPr>
              <a:defRPr/>
            </a:lvl1pPr>
          </a:lstStyle>
          <a:p>
            <a:pPr>
              <a:defRPr/>
            </a:pPr>
            <a:fld id="{94A2E120-CC52-4123-B4F6-A72A350D1649}" type="slidenum">
              <a:rPr lang="en-US" altLang="zh-CN"/>
              <a:pPr>
                <a:defRPr/>
              </a:pPr>
              <a:t>‹#›</a:t>
            </a:fld>
            <a:endParaRPr lang="en-US" altLang="zh-CN"/>
          </a:p>
        </p:txBody>
      </p:sp>
    </p:spTree>
    <p:extLst>
      <p:ext uri="{BB962C8B-B14F-4D97-AF65-F5344CB8AC3E}">
        <p14:creationId xmlns:p14="http://schemas.microsoft.com/office/powerpoint/2010/main" val="232253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745020F-9E9C-4A35-9836-7C662591E1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E3E3AD4-0F72-41BD-8022-ABAA5F14B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222B40D-C79D-4278-999F-0DC939A4C3FD}"/>
              </a:ext>
            </a:extLst>
          </p:cNvPr>
          <p:cNvSpPr>
            <a:spLocks noGrp="1" noChangeArrowheads="1"/>
          </p:cNvSpPr>
          <p:nvPr>
            <p:ph type="sldNum" sz="quarter" idx="12"/>
          </p:nvPr>
        </p:nvSpPr>
        <p:spPr>
          <a:ln/>
        </p:spPr>
        <p:txBody>
          <a:bodyPr/>
          <a:lstStyle>
            <a:lvl1pPr>
              <a:defRPr/>
            </a:lvl1pPr>
          </a:lstStyle>
          <a:p>
            <a:pPr>
              <a:defRPr/>
            </a:pPr>
            <a:fld id="{154E59E8-60D3-4B37-A65C-FEACD563715C}" type="slidenum">
              <a:rPr lang="en-US" altLang="zh-CN"/>
              <a:pPr>
                <a:defRPr/>
              </a:pPr>
              <a:t>‹#›</a:t>
            </a:fld>
            <a:endParaRPr lang="en-US" altLang="zh-CN"/>
          </a:p>
        </p:txBody>
      </p:sp>
    </p:spTree>
    <p:extLst>
      <p:ext uri="{BB962C8B-B14F-4D97-AF65-F5344CB8AC3E}">
        <p14:creationId xmlns:p14="http://schemas.microsoft.com/office/powerpoint/2010/main" val="359321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5CB30D2-408A-4250-94B3-A14774325E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D94FD39-58D8-4C0E-9948-6F5FD80588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E7316C4-5268-428D-A0FC-B65F8BD70F12}"/>
              </a:ext>
            </a:extLst>
          </p:cNvPr>
          <p:cNvSpPr>
            <a:spLocks noGrp="1" noChangeArrowheads="1"/>
          </p:cNvSpPr>
          <p:nvPr>
            <p:ph type="sldNum" sz="quarter" idx="12"/>
          </p:nvPr>
        </p:nvSpPr>
        <p:spPr>
          <a:ln/>
        </p:spPr>
        <p:txBody>
          <a:bodyPr/>
          <a:lstStyle>
            <a:lvl1pPr>
              <a:defRPr/>
            </a:lvl1pPr>
          </a:lstStyle>
          <a:p>
            <a:pPr>
              <a:defRPr/>
            </a:pPr>
            <a:fld id="{2ABD2EED-7A2B-4B60-A6C8-118B00EA5923}" type="slidenum">
              <a:rPr lang="en-US" altLang="zh-CN"/>
              <a:pPr>
                <a:defRPr/>
              </a:pPr>
              <a:t>‹#›</a:t>
            </a:fld>
            <a:endParaRPr lang="en-US" altLang="zh-CN"/>
          </a:p>
        </p:txBody>
      </p:sp>
    </p:spTree>
    <p:extLst>
      <p:ext uri="{BB962C8B-B14F-4D97-AF65-F5344CB8AC3E}">
        <p14:creationId xmlns:p14="http://schemas.microsoft.com/office/powerpoint/2010/main" val="70934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5D8805B-DE39-4068-88C4-162DD98662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5981050-BDA1-42B8-9D2C-F49EF9713D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B8407CE-7F25-4F7F-B935-EA0605C3FEBF}"/>
              </a:ext>
            </a:extLst>
          </p:cNvPr>
          <p:cNvSpPr>
            <a:spLocks noGrp="1" noChangeArrowheads="1"/>
          </p:cNvSpPr>
          <p:nvPr>
            <p:ph type="sldNum" sz="quarter" idx="12"/>
          </p:nvPr>
        </p:nvSpPr>
        <p:spPr>
          <a:ln/>
        </p:spPr>
        <p:txBody>
          <a:bodyPr/>
          <a:lstStyle>
            <a:lvl1pPr>
              <a:defRPr/>
            </a:lvl1pPr>
          </a:lstStyle>
          <a:p>
            <a:pPr>
              <a:defRPr/>
            </a:pPr>
            <a:fld id="{56A96561-B6CC-4943-8D90-E2E77155D88A}" type="slidenum">
              <a:rPr lang="en-US" altLang="zh-CN"/>
              <a:pPr>
                <a:defRPr/>
              </a:pPr>
              <a:t>‹#›</a:t>
            </a:fld>
            <a:endParaRPr lang="en-US" altLang="zh-CN"/>
          </a:p>
        </p:txBody>
      </p:sp>
    </p:spTree>
    <p:extLst>
      <p:ext uri="{BB962C8B-B14F-4D97-AF65-F5344CB8AC3E}">
        <p14:creationId xmlns:p14="http://schemas.microsoft.com/office/powerpoint/2010/main" val="320902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3638BCD-4247-405A-8E7D-D706B96645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BB0113-14E6-4D5E-BB29-BD110E77E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D4CAB36-F6C7-4E34-BF17-931147831AC5}"/>
              </a:ext>
            </a:extLst>
          </p:cNvPr>
          <p:cNvSpPr>
            <a:spLocks noGrp="1" noChangeArrowheads="1"/>
          </p:cNvSpPr>
          <p:nvPr>
            <p:ph type="sldNum" sz="quarter" idx="12"/>
          </p:nvPr>
        </p:nvSpPr>
        <p:spPr>
          <a:ln/>
        </p:spPr>
        <p:txBody>
          <a:bodyPr/>
          <a:lstStyle>
            <a:lvl1pPr>
              <a:defRPr/>
            </a:lvl1pPr>
          </a:lstStyle>
          <a:p>
            <a:pPr>
              <a:defRPr/>
            </a:pPr>
            <a:fld id="{C740C1A6-E266-479C-A64D-79494EAB2DA4}" type="slidenum">
              <a:rPr lang="en-US" altLang="zh-CN"/>
              <a:pPr>
                <a:defRPr/>
              </a:pPr>
              <a:t>‹#›</a:t>
            </a:fld>
            <a:endParaRPr lang="en-US" altLang="zh-CN"/>
          </a:p>
        </p:txBody>
      </p:sp>
    </p:spTree>
    <p:extLst>
      <p:ext uri="{BB962C8B-B14F-4D97-AF65-F5344CB8AC3E}">
        <p14:creationId xmlns:p14="http://schemas.microsoft.com/office/powerpoint/2010/main" val="1086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4BBA0C1-E2B0-4B80-9361-7DFB921CEA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3E94A33-35CB-43A5-BB6E-9C3EF5274D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16F5921-F118-4061-8E25-9EE98D9E1D5E}"/>
              </a:ext>
            </a:extLst>
          </p:cNvPr>
          <p:cNvSpPr>
            <a:spLocks noGrp="1" noChangeArrowheads="1"/>
          </p:cNvSpPr>
          <p:nvPr>
            <p:ph type="sldNum" sz="quarter" idx="12"/>
          </p:nvPr>
        </p:nvSpPr>
        <p:spPr>
          <a:ln/>
        </p:spPr>
        <p:txBody>
          <a:bodyPr/>
          <a:lstStyle>
            <a:lvl1pPr>
              <a:defRPr/>
            </a:lvl1pPr>
          </a:lstStyle>
          <a:p>
            <a:pPr>
              <a:defRPr/>
            </a:pPr>
            <a:fld id="{2D42CD39-A03E-461B-BD13-847AC8BA6C27}" type="slidenum">
              <a:rPr lang="en-US" altLang="zh-CN"/>
              <a:pPr>
                <a:defRPr/>
              </a:pPr>
              <a:t>‹#›</a:t>
            </a:fld>
            <a:endParaRPr lang="en-US" altLang="zh-CN"/>
          </a:p>
        </p:txBody>
      </p:sp>
    </p:spTree>
    <p:extLst>
      <p:ext uri="{BB962C8B-B14F-4D97-AF65-F5344CB8AC3E}">
        <p14:creationId xmlns:p14="http://schemas.microsoft.com/office/powerpoint/2010/main" val="236871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8941D5-0701-4742-A50E-16702CA50860}"/>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147C477-E4E8-441A-87E7-A146AB44A719}"/>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4EE263C-EFB4-4EFC-BCA7-E6D241C336DF}"/>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037CBE39-E02E-4DDE-86FB-F0CC328F72A6}"/>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6C34B9D2-C638-402B-B705-FAFC3B4AFC7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EF0A06A1-6EC0-468D-971A-685990E0B2E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415480" y="44624"/>
            <a:ext cx="921702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a:t>
            </a:r>
            <a:r>
              <a:rPr lang="en-US" altLang="zh-CN" b="1" dirty="0">
                <a:solidFill>
                  <a:srgbClr val="FF0000"/>
                </a:solidFill>
                <a:latin typeface="-apple-system"/>
              </a:rPr>
              <a:t>0</a:t>
            </a:r>
            <a:r>
              <a:rPr lang="zh-CN" altLang="en-US" b="1" i="0" dirty="0">
                <a:solidFill>
                  <a:srgbClr val="FF0000"/>
                </a:solidFill>
                <a:effectLst/>
                <a:latin typeface="-apple-system"/>
              </a:rPr>
              <a:t>个新变化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a:t>
            </a:r>
            <a:r>
              <a:rPr lang="zh-CN" altLang="en-US" sz="2400" b="1" u="sng" dirty="0">
                <a:solidFill>
                  <a:srgbClr val="FF0000"/>
                </a:solidFill>
              </a:rPr>
              <a:t>、股东认缴的出资额必须五年内缴足，且必须公示认缴和实缴的出资信息。认缴不足需担责，家族企业控股股东面临失权风险！</a:t>
            </a:r>
          </a:p>
          <a:p>
            <a:r>
              <a:rPr lang="zh-CN" altLang="en-US" sz="2000" b="1" dirty="0">
                <a:solidFill>
                  <a:srgbClr val="080808"/>
                </a:solidFill>
              </a:rPr>
              <a:t>法条：第四十条 公司应当按照规定通过国家企业信用信息公示系统公示下列事项：</a:t>
            </a:r>
          </a:p>
          <a:p>
            <a:r>
              <a:rPr lang="zh-CN" altLang="en-US" sz="2000" b="1" dirty="0">
                <a:solidFill>
                  <a:srgbClr val="080808"/>
                </a:solidFill>
              </a:rPr>
              <a:t>（一）有限责任公司股东认缴和实缴的出资额、出资方式和出资日期，股份有限公司发起人认购的股份数；</a:t>
            </a:r>
            <a:r>
              <a:rPr lang="en-US" altLang="zh-CN" sz="2000" b="1" dirty="0">
                <a:solidFill>
                  <a:srgbClr val="080808"/>
                </a:solidFill>
              </a:rPr>
              <a:t>···</a:t>
            </a:r>
          </a:p>
          <a:p>
            <a:r>
              <a:rPr lang="zh-CN" altLang="en-US" sz="2000" b="1" dirty="0">
                <a:solidFill>
                  <a:srgbClr val="080808"/>
                </a:solidFill>
              </a:rPr>
              <a:t>第四十七条 股东认缴的出资额由股东按照公司章程的规定自公司成立之日起五年内缴足。</a:t>
            </a:r>
          </a:p>
          <a:p>
            <a:r>
              <a:rPr lang="zh-CN" altLang="en-US" sz="2000" b="1" dirty="0">
                <a:solidFill>
                  <a:srgbClr val="080808"/>
                </a:solidFill>
              </a:rPr>
              <a:t>第九十八条发起人应当在公司成立前按照其认购的股份全额缴纳股款。</a:t>
            </a:r>
          </a:p>
          <a:p>
            <a:endParaRPr lang="zh-CN" altLang="en-US" sz="2000" b="1" dirty="0">
              <a:solidFill>
                <a:srgbClr val="080808"/>
              </a:solidFill>
            </a:endParaRPr>
          </a:p>
          <a:p>
            <a:r>
              <a:rPr lang="zh-CN" altLang="en-US" sz="2000" b="1" dirty="0">
                <a:solidFill>
                  <a:srgbClr val="080808"/>
                </a:solidFill>
              </a:rPr>
              <a:t>解读：</a:t>
            </a:r>
            <a:r>
              <a:rPr lang="zh-CN" altLang="en-US" sz="2000" b="1" dirty="0">
                <a:solidFill>
                  <a:srgbClr val="FF0000"/>
                </a:solidFill>
              </a:rPr>
              <a:t>针对原公司法中大量的企业未</a:t>
            </a:r>
            <a:r>
              <a:rPr lang="zh-CN" altLang="en-US" sz="2000" b="1" dirty="0">
                <a:solidFill>
                  <a:srgbClr val="080808"/>
                </a:solidFill>
              </a:rPr>
              <a:t>按照实际需要设定出资数额与缴付期限，而是尽可能拉长出资周期，</a:t>
            </a:r>
            <a:r>
              <a:rPr lang="zh-CN" altLang="en-US" sz="2000" b="1" dirty="0">
                <a:solidFill>
                  <a:srgbClr val="FF0000"/>
                </a:solidFill>
              </a:rPr>
              <a:t>认缴制逐渐沦为股东逃避出资责任的通道</a:t>
            </a:r>
            <a:r>
              <a:rPr lang="zh-CN" altLang="en-US" sz="2000" b="1" dirty="0">
                <a:solidFill>
                  <a:srgbClr val="080808"/>
                </a:solidFill>
              </a:rPr>
              <a:t>。鉴于此，新</a:t>
            </a:r>
            <a:r>
              <a:rPr lang="en-US" altLang="zh-CN" sz="2000" b="1" dirty="0">
                <a:solidFill>
                  <a:srgbClr val="080808"/>
                </a:solidFill>
              </a:rPr>
              <a:t>《</a:t>
            </a:r>
            <a:r>
              <a:rPr lang="zh-CN" altLang="en-US" sz="2000" b="1" dirty="0">
                <a:solidFill>
                  <a:srgbClr val="080808"/>
                </a:solidFill>
              </a:rPr>
              <a:t>公司法</a:t>
            </a:r>
            <a:r>
              <a:rPr lang="en-US" altLang="zh-CN" sz="2000" b="1" dirty="0">
                <a:solidFill>
                  <a:srgbClr val="080808"/>
                </a:solidFill>
              </a:rPr>
              <a:t>》</a:t>
            </a:r>
            <a:r>
              <a:rPr lang="zh-CN" altLang="en-US" sz="2000" b="1" dirty="0">
                <a:solidFill>
                  <a:srgbClr val="080808"/>
                </a:solidFill>
              </a:rPr>
              <a:t>在第</a:t>
            </a:r>
            <a:r>
              <a:rPr lang="en-US" altLang="zh-CN" sz="2000" b="1" dirty="0">
                <a:solidFill>
                  <a:srgbClr val="080808"/>
                </a:solidFill>
              </a:rPr>
              <a:t>47</a:t>
            </a:r>
            <a:r>
              <a:rPr lang="zh-CN" altLang="en-US" sz="2000" b="1" dirty="0">
                <a:solidFill>
                  <a:srgbClr val="080808"/>
                </a:solidFill>
              </a:rPr>
              <a:t>条新增有限责任公司的股东认缴出资应在五年内缴足的规定。</a:t>
            </a:r>
          </a:p>
          <a:p>
            <a:endParaRPr lang="en-US" altLang="zh-CN" sz="1800" b="1" dirty="0">
              <a:solidFill>
                <a:srgbClr val="080808"/>
              </a:solidFill>
            </a:endParaRPr>
          </a:p>
        </p:txBody>
      </p:sp>
    </p:spTree>
    <p:extLst>
      <p:ext uri="{BB962C8B-B14F-4D97-AF65-F5344CB8AC3E}">
        <p14:creationId xmlns:p14="http://schemas.microsoft.com/office/powerpoint/2010/main" val="367077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9</a:t>
            </a:r>
            <a:r>
              <a:rPr lang="zh-CN" altLang="en-US" sz="2400" b="1" u="sng" dirty="0">
                <a:solidFill>
                  <a:srgbClr val="FF0000"/>
                </a:solidFill>
              </a:rPr>
              <a:t>、明确有限责任公司</a:t>
            </a:r>
            <a:r>
              <a:rPr lang="zh-CN" altLang="en-US" sz="2400" b="1" u="sng" dirty="0">
                <a:solidFill>
                  <a:srgbClr val="0000CC"/>
                </a:solidFill>
              </a:rPr>
              <a:t>未出资股权转让后</a:t>
            </a:r>
            <a:r>
              <a:rPr lang="zh-CN" altLang="en-US" sz="2400" b="1" u="sng" dirty="0">
                <a:solidFill>
                  <a:srgbClr val="FF0000"/>
                </a:solidFill>
              </a:rPr>
              <a:t>的</a:t>
            </a:r>
            <a:r>
              <a:rPr lang="zh-CN" altLang="en-US" sz="2400" b="1" u="sng" dirty="0">
                <a:solidFill>
                  <a:srgbClr val="0000CC"/>
                </a:solidFill>
              </a:rPr>
              <a:t>出资责任</a:t>
            </a:r>
            <a:r>
              <a:rPr lang="zh-CN" altLang="en-US" sz="2400" b="1" u="sng" dirty="0">
                <a:solidFill>
                  <a:srgbClr val="FF0000"/>
                </a:solidFill>
              </a:rPr>
              <a:t>，新增未届期股权转让后出资义务</a:t>
            </a:r>
            <a:r>
              <a:rPr lang="zh-CN" altLang="en-US" sz="2400" b="1" u="sng" dirty="0">
                <a:solidFill>
                  <a:srgbClr val="0000CC"/>
                </a:solidFill>
              </a:rPr>
              <a:t>由受让人承担</a:t>
            </a:r>
            <a:r>
              <a:rPr lang="zh-CN" altLang="en-US" sz="2400" b="1" u="sng" dirty="0">
                <a:solidFill>
                  <a:srgbClr val="FF0000"/>
                </a:solidFill>
              </a:rPr>
              <a:t>、</a:t>
            </a:r>
            <a:r>
              <a:rPr lang="zh-CN" altLang="en-US" sz="2400" b="1" u="sng" dirty="0">
                <a:solidFill>
                  <a:srgbClr val="0000CC"/>
                </a:solidFill>
              </a:rPr>
              <a:t>转让人承担补充责任</a:t>
            </a:r>
            <a:r>
              <a:rPr lang="zh-CN" altLang="en-US" sz="2400" b="1" u="sng" dirty="0">
                <a:solidFill>
                  <a:srgbClr val="FF0000"/>
                </a:solidFill>
              </a:rPr>
              <a:t>的规则</a:t>
            </a:r>
          </a:p>
          <a:p>
            <a:endParaRPr lang="zh-CN" altLang="en-US" sz="1800" b="1" u="sng" dirty="0">
              <a:solidFill>
                <a:srgbClr val="FF0000"/>
              </a:solidFill>
            </a:endParaRPr>
          </a:p>
          <a:p>
            <a:r>
              <a:rPr lang="zh-CN" altLang="en-US" sz="1800" b="1" dirty="0">
                <a:solidFill>
                  <a:srgbClr val="000000"/>
                </a:solidFill>
              </a:rPr>
              <a:t>法条：第八十八条股东转让已认缴出资但未届出资期限的股权的，</a:t>
            </a:r>
            <a:r>
              <a:rPr lang="zh-CN" altLang="en-US" sz="1800" b="1" dirty="0">
                <a:solidFill>
                  <a:srgbClr val="FF0000"/>
                </a:solidFill>
              </a:rPr>
              <a:t>由受让人承担缴纳该出资的义务；受让人未按期足额缴纳出资的，转让人对受让人未按期缴纳的出资承担补充责任</a:t>
            </a:r>
            <a:r>
              <a:rPr lang="zh-CN" altLang="en-US" sz="1800" b="1" dirty="0">
                <a:solidFill>
                  <a:srgbClr val="000000"/>
                </a:solidFill>
              </a:rPr>
              <a:t>。</a:t>
            </a:r>
          </a:p>
          <a:p>
            <a:endParaRPr lang="zh-CN" altLang="en-US" sz="1800" b="1" dirty="0">
              <a:solidFill>
                <a:srgbClr val="000000"/>
              </a:solidFill>
            </a:endParaRPr>
          </a:p>
          <a:p>
            <a:r>
              <a:rPr lang="zh-CN" altLang="en-US" sz="1800" b="1" dirty="0">
                <a:solidFill>
                  <a:srgbClr val="000000"/>
                </a:solidFill>
              </a:rPr>
              <a:t>未按照公司章程规定的出资日期缴纳出资或者作为出资的非货币财产的实际价额显著低于所认缴的出资额的股东转让股权的，转让人与受让人在出资不足的范围内承担连带责任；受让人不知道且不应当知道存在上述情形的，由转让人承担责任。</a:t>
            </a:r>
          </a:p>
          <a:p>
            <a:endParaRPr lang="zh-CN" altLang="en-US" sz="1800" b="1" dirty="0">
              <a:solidFill>
                <a:srgbClr val="000000"/>
              </a:solidFill>
            </a:endParaRPr>
          </a:p>
          <a:p>
            <a:r>
              <a:rPr lang="zh-CN" altLang="en-US" sz="1800" b="1" dirty="0">
                <a:solidFill>
                  <a:srgbClr val="000000"/>
                </a:solidFill>
              </a:rPr>
              <a:t>解读：原</a:t>
            </a:r>
            <a:r>
              <a:rPr lang="en-US" altLang="zh-CN" sz="1800" b="1" dirty="0">
                <a:solidFill>
                  <a:srgbClr val="000000"/>
                </a:solidFill>
              </a:rPr>
              <a:t>《</a:t>
            </a:r>
            <a:r>
              <a:rPr lang="zh-CN" altLang="en-US" sz="1800" b="1" dirty="0">
                <a:solidFill>
                  <a:srgbClr val="000000"/>
                </a:solidFill>
              </a:rPr>
              <a:t>公司法解释三</a:t>
            </a:r>
            <a:r>
              <a:rPr lang="en-US" altLang="zh-CN" sz="1800" b="1" dirty="0">
                <a:solidFill>
                  <a:srgbClr val="000000"/>
                </a:solidFill>
              </a:rPr>
              <a:t>》</a:t>
            </a:r>
            <a:r>
              <a:rPr lang="zh-CN" altLang="en-US" sz="1800" b="1" dirty="0">
                <a:solidFill>
                  <a:srgbClr val="000000"/>
                </a:solidFill>
              </a:rPr>
              <a:t>第</a:t>
            </a:r>
            <a:r>
              <a:rPr lang="en-US" altLang="zh-CN" sz="1800" b="1" dirty="0">
                <a:solidFill>
                  <a:srgbClr val="000000"/>
                </a:solidFill>
              </a:rPr>
              <a:t>18</a:t>
            </a:r>
            <a:r>
              <a:rPr lang="zh-CN" altLang="en-US" sz="1800" b="1" dirty="0">
                <a:solidFill>
                  <a:srgbClr val="000000"/>
                </a:solidFill>
              </a:rPr>
              <a:t>条仅明确瑕疵股权转让情形，即由原股东承担出资责任，受让人承担连带责任。</a:t>
            </a:r>
            <a:r>
              <a:rPr lang="zh-CN" altLang="en-US" sz="1800" b="1" dirty="0">
                <a:solidFill>
                  <a:srgbClr val="FF0000"/>
                </a:solidFill>
              </a:rPr>
              <a:t>新</a:t>
            </a:r>
            <a:r>
              <a:rPr lang="en-US" altLang="zh-CN" sz="1800" b="1" dirty="0">
                <a:solidFill>
                  <a:srgbClr val="FF0000"/>
                </a:solidFill>
              </a:rPr>
              <a:t>《</a:t>
            </a:r>
            <a:r>
              <a:rPr lang="zh-CN" altLang="en-US" sz="1800" b="1" dirty="0">
                <a:solidFill>
                  <a:srgbClr val="FF0000"/>
                </a:solidFill>
              </a:rPr>
              <a:t>公司法</a:t>
            </a:r>
            <a:r>
              <a:rPr lang="en-US" altLang="zh-CN" sz="1800" b="1" dirty="0">
                <a:solidFill>
                  <a:srgbClr val="FF0000"/>
                </a:solidFill>
              </a:rPr>
              <a:t>》</a:t>
            </a:r>
            <a:r>
              <a:rPr lang="zh-CN" altLang="en-US" sz="1800" b="1" dirty="0">
                <a:solidFill>
                  <a:srgbClr val="FF0000"/>
                </a:solidFill>
              </a:rPr>
              <a:t>采取的相反的态度：出资义务的主体由转让股东变为受让股东，原则上由受让股东在出资期限届至时承担出资责任，转让股东只需要承担补充责任；转让股东仍需要承担出资责任，并且受让股东在知道或者应当知道的情形下需要承担连带责任。</a:t>
            </a:r>
          </a:p>
          <a:p>
            <a:endParaRPr lang="en-US" altLang="zh-CN" sz="1400" b="1" dirty="0">
              <a:solidFill>
                <a:srgbClr val="080808"/>
              </a:solidFill>
            </a:endParaRPr>
          </a:p>
        </p:txBody>
      </p:sp>
    </p:spTree>
    <p:extLst>
      <p:ext uri="{BB962C8B-B14F-4D97-AF65-F5344CB8AC3E}">
        <p14:creationId xmlns:p14="http://schemas.microsoft.com/office/powerpoint/2010/main" val="8340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10</a:t>
            </a:r>
            <a:r>
              <a:rPr lang="zh-CN" altLang="en-US" sz="2400" b="1" u="sng" dirty="0">
                <a:solidFill>
                  <a:srgbClr val="FF0000"/>
                </a:solidFill>
              </a:rPr>
              <a:t>、新增股份有限公司不得为他人取得本公司或者其母公司的股份提供赠与、借款、担保以及其他财务资助  （禁止公司财务资助制度）</a:t>
            </a:r>
            <a:endParaRPr lang="zh-CN" altLang="en-US" sz="2400" b="1" dirty="0">
              <a:solidFill>
                <a:srgbClr val="000000"/>
              </a:solidFill>
            </a:endParaRPr>
          </a:p>
          <a:p>
            <a:r>
              <a:rPr lang="zh-CN" altLang="en-US" sz="1600" b="1" dirty="0">
                <a:solidFill>
                  <a:srgbClr val="000000"/>
                </a:solidFill>
              </a:rPr>
              <a:t>法条：第一百六十三条公司不得为他人取得本公司或者其母公司的股份提供赠与、借款、担保以及其他财务资助，公司实施员工持股计划的除外。</a:t>
            </a:r>
          </a:p>
          <a:p>
            <a:endParaRPr lang="zh-CN" altLang="en-US" sz="1600" b="1" dirty="0">
              <a:solidFill>
                <a:srgbClr val="000000"/>
              </a:solidFill>
            </a:endParaRPr>
          </a:p>
          <a:p>
            <a:r>
              <a:rPr lang="zh-CN" altLang="en-US" sz="1600" b="1" dirty="0">
                <a:solidFill>
                  <a:srgbClr val="000000"/>
                </a:solidFill>
              </a:rPr>
              <a:t>为公司利益，经股东会决议，或者董事会按照公司章程或者股东会的授权作出决议，公司可以为他人取得本公司或者其母公司的股份提供财务资助，但财务资助的累计总额不得超过已发行股本总额的百分之十。董事会作出决议应当经全体董事的三分之二以上通过。</a:t>
            </a:r>
          </a:p>
          <a:p>
            <a:endParaRPr lang="zh-CN" altLang="en-US" sz="1600" b="1" dirty="0">
              <a:solidFill>
                <a:srgbClr val="000000"/>
              </a:solidFill>
            </a:endParaRPr>
          </a:p>
          <a:p>
            <a:r>
              <a:rPr lang="zh-CN" altLang="en-US" sz="1600" b="1" dirty="0">
                <a:solidFill>
                  <a:srgbClr val="000000"/>
                </a:solidFill>
              </a:rPr>
              <a:t>违反前两款规定，给公司造成损失的，负有责任的董事、监事、高级管理人员应当承担赔偿责任。</a:t>
            </a:r>
          </a:p>
          <a:p>
            <a:endParaRPr lang="zh-CN" altLang="en-US" sz="1600" b="1" dirty="0">
              <a:solidFill>
                <a:srgbClr val="000000"/>
              </a:solidFill>
            </a:endParaRPr>
          </a:p>
          <a:p>
            <a:r>
              <a:rPr lang="zh-CN" altLang="en-US" sz="1600" b="1" dirty="0">
                <a:solidFill>
                  <a:srgbClr val="000000"/>
                </a:solidFill>
              </a:rPr>
              <a:t>解读：公司财务资助是指以赠与、借款、担保和其他导致公司净资产减少的方式为他人取得公司或其母公司的股份提供帮助的行为。</a:t>
            </a:r>
            <a:r>
              <a:rPr lang="zh-CN" altLang="en-US" sz="1600" b="1" dirty="0">
                <a:solidFill>
                  <a:srgbClr val="FF0000"/>
                </a:solidFill>
              </a:rPr>
              <a:t>禁止财务资助制度</a:t>
            </a:r>
            <a:r>
              <a:rPr lang="zh-CN" altLang="en-US" sz="1600" b="1" dirty="0">
                <a:solidFill>
                  <a:srgbClr val="000000"/>
                </a:solidFill>
              </a:rPr>
              <a:t>源自英国，不当的资助行为不仅可能导致虚增资本，也为股东掏空公司提供了机会。现行公司法并未规定财务资助规则，关于财务资助的规定散见于规章和交易所规则之中，主要包括两方面，一是禁止上市公司在特定交易中提供财务资助，例如收购、定向发行、股权激励、关联交易等，二是允许上市公司在正常经营过程中提供财务资助，但须履行决议及披露程序。新</a:t>
            </a:r>
            <a:r>
              <a:rPr lang="en-US" altLang="zh-CN" sz="1600" b="1" dirty="0">
                <a:solidFill>
                  <a:srgbClr val="000000"/>
                </a:solidFill>
              </a:rPr>
              <a:t>《</a:t>
            </a:r>
            <a:r>
              <a:rPr lang="zh-CN" altLang="en-US" sz="1600" b="1" dirty="0">
                <a:solidFill>
                  <a:srgbClr val="000000"/>
                </a:solidFill>
              </a:rPr>
              <a:t>公司法</a:t>
            </a:r>
            <a:r>
              <a:rPr lang="en-US" altLang="zh-CN" sz="1600" b="1" dirty="0">
                <a:solidFill>
                  <a:srgbClr val="000000"/>
                </a:solidFill>
              </a:rPr>
              <a:t>》</a:t>
            </a:r>
            <a:r>
              <a:rPr lang="zh-CN" altLang="en-US" sz="1600" b="1" dirty="0">
                <a:solidFill>
                  <a:srgbClr val="000000"/>
                </a:solidFill>
              </a:rPr>
              <a:t>第</a:t>
            </a:r>
            <a:r>
              <a:rPr lang="en-US" altLang="zh-CN" sz="1600" b="1" dirty="0">
                <a:solidFill>
                  <a:srgbClr val="000000"/>
                </a:solidFill>
              </a:rPr>
              <a:t>163</a:t>
            </a:r>
            <a:r>
              <a:rPr lang="zh-CN" altLang="en-US" sz="1600" b="1" dirty="0">
                <a:solidFill>
                  <a:srgbClr val="000000"/>
                </a:solidFill>
              </a:rPr>
              <a:t>条“原则禁止</a:t>
            </a:r>
            <a:r>
              <a:rPr lang="en-US" altLang="zh-CN" sz="1600" b="1" dirty="0">
                <a:solidFill>
                  <a:srgbClr val="000000"/>
                </a:solidFill>
              </a:rPr>
              <a:t>+</a:t>
            </a:r>
            <a:r>
              <a:rPr lang="zh-CN" altLang="en-US" sz="1600" b="1" dirty="0">
                <a:solidFill>
                  <a:srgbClr val="000000"/>
                </a:solidFill>
              </a:rPr>
              <a:t>例外允许”财务资助，即原则上公司不得为他人取得本公司或者其母公司的股份提供赠与、借款、担保以及其他财务资助，例外情形有二，一是员工持股计划，二是为公司利益且经过决议，该类财务资助的累计总额不得超过已发行股本总额的百分之十。就违法后果而言，对违法提供财务资助负有责任的董事须承担赔偿责任。</a:t>
            </a:r>
          </a:p>
          <a:p>
            <a:endParaRPr lang="en-US" altLang="zh-CN" sz="1200" b="1" dirty="0">
              <a:solidFill>
                <a:srgbClr val="080808"/>
              </a:solidFill>
            </a:endParaRPr>
          </a:p>
        </p:txBody>
      </p:sp>
    </p:spTree>
    <p:extLst>
      <p:ext uri="{BB962C8B-B14F-4D97-AF65-F5344CB8AC3E}">
        <p14:creationId xmlns:p14="http://schemas.microsoft.com/office/powerpoint/2010/main" val="49551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11</a:t>
            </a:r>
            <a:r>
              <a:rPr lang="zh-CN" altLang="en-US" sz="2400" b="1" u="sng" dirty="0">
                <a:solidFill>
                  <a:srgbClr val="FF0000"/>
                </a:solidFill>
              </a:rPr>
              <a:t>、将公司利润分配完成时间的最低限制从一年缩短为半年</a:t>
            </a:r>
          </a:p>
          <a:p>
            <a:endParaRPr lang="zh-CN" altLang="en-US" sz="2000" b="1" dirty="0">
              <a:solidFill>
                <a:srgbClr val="000000"/>
              </a:solidFill>
            </a:endParaRPr>
          </a:p>
          <a:p>
            <a:r>
              <a:rPr lang="zh-CN" altLang="en-US" sz="2000" b="1" dirty="0">
                <a:solidFill>
                  <a:srgbClr val="000000"/>
                </a:solidFill>
              </a:rPr>
              <a:t>法条：第二百一十二条  股东会作出分配利润的决议的，</a:t>
            </a:r>
            <a:r>
              <a:rPr lang="zh-CN" altLang="en-US" sz="2000" b="1" dirty="0">
                <a:solidFill>
                  <a:srgbClr val="FF0000"/>
                </a:solidFill>
              </a:rPr>
              <a:t>董事会应当在股东会决议作出之日起六个月内进行分配</a:t>
            </a:r>
            <a:r>
              <a:rPr lang="zh-CN" altLang="en-US" sz="2000" b="1" dirty="0">
                <a:solidFill>
                  <a:srgbClr val="000000"/>
                </a:solidFill>
              </a:rPr>
              <a:t>。</a:t>
            </a:r>
          </a:p>
          <a:p>
            <a:endParaRPr lang="zh-CN" altLang="en-US" sz="2000" b="1" dirty="0">
              <a:solidFill>
                <a:srgbClr val="000000"/>
              </a:solidFill>
            </a:endParaRPr>
          </a:p>
          <a:p>
            <a:r>
              <a:rPr lang="zh-CN" altLang="en-US" sz="2000" b="1" dirty="0">
                <a:solidFill>
                  <a:srgbClr val="000000"/>
                </a:solidFill>
              </a:rPr>
              <a:t>解读：</a:t>
            </a:r>
            <a:r>
              <a:rPr lang="en-US" altLang="zh-CN" sz="2000" b="1" dirty="0">
                <a:solidFill>
                  <a:srgbClr val="000000"/>
                </a:solidFill>
              </a:rPr>
              <a:t>《</a:t>
            </a:r>
            <a:r>
              <a:rPr lang="zh-CN" altLang="en-US" sz="2000" b="1" dirty="0">
                <a:solidFill>
                  <a:srgbClr val="000000"/>
                </a:solidFill>
              </a:rPr>
              <a:t>公司法解释五</a:t>
            </a:r>
            <a:r>
              <a:rPr lang="en-US" altLang="zh-CN" sz="2000" b="1" dirty="0">
                <a:solidFill>
                  <a:srgbClr val="000000"/>
                </a:solidFill>
              </a:rPr>
              <a:t>》</a:t>
            </a:r>
            <a:r>
              <a:rPr lang="zh-CN" altLang="en-US" sz="2000" b="1" dirty="0">
                <a:solidFill>
                  <a:srgbClr val="000000"/>
                </a:solidFill>
              </a:rPr>
              <a:t>将分配期限明确为在分配决议作出之日起的一年内。新</a:t>
            </a:r>
            <a:r>
              <a:rPr lang="en-US" altLang="zh-CN" sz="2000" b="1" dirty="0">
                <a:solidFill>
                  <a:srgbClr val="000000"/>
                </a:solidFill>
              </a:rPr>
              <a:t>《</a:t>
            </a:r>
            <a:r>
              <a:rPr lang="zh-CN" altLang="en-US" sz="2000" b="1" dirty="0">
                <a:solidFill>
                  <a:srgbClr val="000000"/>
                </a:solidFill>
              </a:rPr>
              <a:t>公司法</a:t>
            </a:r>
            <a:r>
              <a:rPr lang="en-US" altLang="zh-CN" sz="2000" b="1" dirty="0">
                <a:solidFill>
                  <a:srgbClr val="000000"/>
                </a:solidFill>
              </a:rPr>
              <a:t>》</a:t>
            </a:r>
            <a:r>
              <a:rPr lang="zh-CN" altLang="en-US" sz="2000" b="1" dirty="0">
                <a:solidFill>
                  <a:srgbClr val="000000"/>
                </a:solidFill>
              </a:rPr>
              <a:t>从保障股东实现利润分配请求权的角度出发，将最低时间限制缩短为半年。</a:t>
            </a:r>
          </a:p>
          <a:p>
            <a:r>
              <a:rPr lang="en-US" altLang="zh-CN" sz="2000" b="1" dirty="0">
                <a:solidFill>
                  <a:srgbClr val="000000"/>
                </a:solidFill>
              </a:rPr>
              <a:t> </a:t>
            </a:r>
            <a:endParaRPr lang="zh-CN" altLang="en-US" sz="2000" b="1"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63814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263352" y="1340768"/>
            <a:ext cx="11377264" cy="4785395"/>
          </a:xfrm>
        </p:spPr>
        <p:txBody>
          <a:bodyPr/>
          <a:lstStyle/>
          <a:p>
            <a:r>
              <a:rPr lang="en-US" altLang="zh-CN" sz="2400" b="1" u="sng" dirty="0">
                <a:solidFill>
                  <a:srgbClr val="FF0000"/>
                </a:solidFill>
              </a:rPr>
              <a:t>12</a:t>
            </a:r>
            <a:r>
              <a:rPr lang="zh-CN" altLang="en-US" sz="2400" b="1" u="sng" dirty="0">
                <a:solidFill>
                  <a:srgbClr val="FF0000"/>
                </a:solidFill>
              </a:rPr>
              <a:t>、允许公司使用法定公积和任意公积弥补亏损后，再使用资本公积弥补亏损。</a:t>
            </a:r>
          </a:p>
          <a:p>
            <a:endParaRPr lang="en-US" altLang="zh-CN" sz="2000" b="1" dirty="0">
              <a:solidFill>
                <a:srgbClr val="000000"/>
              </a:solidFill>
            </a:endParaRPr>
          </a:p>
          <a:p>
            <a:r>
              <a:rPr lang="zh-CN" altLang="en-US" sz="2000" b="1" dirty="0">
                <a:solidFill>
                  <a:srgbClr val="000000"/>
                </a:solidFill>
              </a:rPr>
              <a:t>法条：第二百一十四条公司的公积金用于弥补公司的亏损、扩大公司生产经营或者转为增加公司注册资本。</a:t>
            </a:r>
          </a:p>
          <a:p>
            <a:endParaRPr lang="zh-CN" altLang="en-US" sz="2000" b="1" dirty="0">
              <a:solidFill>
                <a:srgbClr val="000000"/>
              </a:solidFill>
            </a:endParaRPr>
          </a:p>
          <a:p>
            <a:r>
              <a:rPr lang="zh-CN" altLang="en-US" sz="2000" b="1" dirty="0">
                <a:solidFill>
                  <a:srgbClr val="000000"/>
                </a:solidFill>
              </a:rPr>
              <a:t>公积金弥补公司亏损，应当先使用任意公积金和法定公积金；仍不能弥补的，可以按照规定使用资本公积金。</a:t>
            </a:r>
          </a:p>
          <a:p>
            <a:endParaRPr lang="zh-CN" altLang="en-US" sz="2000" b="1" dirty="0">
              <a:solidFill>
                <a:srgbClr val="000000"/>
              </a:solidFill>
            </a:endParaRPr>
          </a:p>
          <a:p>
            <a:r>
              <a:rPr lang="zh-CN" altLang="en-US" sz="2000" b="1" dirty="0">
                <a:solidFill>
                  <a:srgbClr val="000000"/>
                </a:solidFill>
              </a:rPr>
              <a:t>法定公积金转为增加注册资本时，所留存的该项公积金不得少于转增前公司注册资本的百分之二十五。</a:t>
            </a:r>
          </a:p>
          <a:p>
            <a:endParaRPr lang="zh-CN" altLang="en-US" sz="2000" b="1" dirty="0">
              <a:solidFill>
                <a:srgbClr val="000000"/>
              </a:solidFill>
            </a:endParaRPr>
          </a:p>
          <a:p>
            <a:r>
              <a:rPr lang="zh-CN" altLang="en-US" sz="2000" b="1" dirty="0">
                <a:solidFill>
                  <a:srgbClr val="000000"/>
                </a:solidFill>
              </a:rPr>
              <a:t>解读：从</a:t>
            </a:r>
            <a:r>
              <a:rPr lang="en-US" altLang="zh-CN" sz="2000" b="1" dirty="0">
                <a:solidFill>
                  <a:srgbClr val="000000"/>
                </a:solidFill>
              </a:rPr>
              <a:t>2005</a:t>
            </a:r>
            <a:r>
              <a:rPr lang="zh-CN" altLang="en-US" sz="2000" b="1" dirty="0">
                <a:solidFill>
                  <a:srgbClr val="000000"/>
                </a:solidFill>
              </a:rPr>
              <a:t>年至今，公司法均禁止以资本公积金弥补公司亏损。但考虑到资本公积弥补公司亏损这一处理只是公司在“所有者权益”项下的相关科目之间的内部调整，并不会直接造成公司责任财产减少，</a:t>
            </a:r>
            <a:r>
              <a:rPr lang="zh-CN" altLang="en-US" sz="2000" b="1" dirty="0">
                <a:solidFill>
                  <a:srgbClr val="FF0000"/>
                </a:solidFill>
              </a:rPr>
              <a:t>新</a:t>
            </a:r>
            <a:r>
              <a:rPr lang="en-US" altLang="zh-CN" sz="2000" b="1" dirty="0">
                <a:solidFill>
                  <a:srgbClr val="FF0000"/>
                </a:solidFill>
              </a:rPr>
              <a:t>《</a:t>
            </a:r>
            <a:r>
              <a:rPr lang="zh-CN" altLang="en-US" sz="2000" b="1" dirty="0">
                <a:solidFill>
                  <a:srgbClr val="FF0000"/>
                </a:solidFill>
              </a:rPr>
              <a:t>公司法</a:t>
            </a:r>
            <a:r>
              <a:rPr lang="en-US" altLang="zh-CN" sz="2000" b="1" dirty="0">
                <a:solidFill>
                  <a:srgbClr val="FF0000"/>
                </a:solidFill>
              </a:rPr>
              <a:t>》</a:t>
            </a:r>
            <a:r>
              <a:rPr lang="zh-CN" altLang="en-US" sz="2000" b="1" dirty="0">
                <a:solidFill>
                  <a:srgbClr val="FF0000"/>
                </a:solidFill>
              </a:rPr>
              <a:t>取消资本公积补亏禁令，允许公司使用法定公积和任意公积弥补亏损后，再使用资本公积弥补亏损。</a:t>
            </a:r>
          </a:p>
          <a:p>
            <a:endParaRPr lang="en-US" altLang="zh-CN" sz="1800" b="1" dirty="0">
              <a:solidFill>
                <a:srgbClr val="080808"/>
              </a:solidFill>
            </a:endParaRPr>
          </a:p>
        </p:txBody>
      </p:sp>
    </p:spTree>
    <p:extLst>
      <p:ext uri="{BB962C8B-B14F-4D97-AF65-F5344CB8AC3E}">
        <p14:creationId xmlns:p14="http://schemas.microsoft.com/office/powerpoint/2010/main" val="113565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13</a:t>
            </a:r>
            <a:r>
              <a:rPr lang="zh-CN" altLang="en-US" sz="2400" b="1" u="sng" dirty="0">
                <a:solidFill>
                  <a:srgbClr val="FF0000"/>
                </a:solidFill>
              </a:rPr>
              <a:t>、三百人以上公司必须有职工董事</a:t>
            </a:r>
          </a:p>
          <a:p>
            <a:endParaRPr lang="zh-CN" altLang="en-US" sz="2400" b="1" u="sng" dirty="0">
              <a:solidFill>
                <a:srgbClr val="FF0000"/>
              </a:solidFill>
            </a:endParaRPr>
          </a:p>
          <a:p>
            <a:r>
              <a:rPr lang="zh-CN" altLang="en-US" sz="2000" b="1" dirty="0">
                <a:solidFill>
                  <a:srgbClr val="000000"/>
                </a:solidFill>
              </a:rPr>
              <a:t>法条：第六十八条 有限责任公司董事会成员为三人以上，其成员中可以有公司职工代表。职工人数三百人以上的有限责任公司，除依法设监事会并有公司职工代表的外，其董事会成员中应当有公司职工代表。董事会中的职工代表由公司职工通过职工代表大会、职工大会或者其他形式民主选举产生。</a:t>
            </a:r>
          </a:p>
          <a:p>
            <a:endParaRPr lang="zh-CN" altLang="en-US" sz="2000" b="1" dirty="0">
              <a:solidFill>
                <a:srgbClr val="000000"/>
              </a:solidFill>
            </a:endParaRPr>
          </a:p>
          <a:p>
            <a:r>
              <a:rPr lang="zh-CN" altLang="en-US" sz="2000" b="1" dirty="0">
                <a:solidFill>
                  <a:srgbClr val="000000"/>
                </a:solidFill>
              </a:rPr>
              <a:t>解读：因为公司的资合性本质，公司董事任免由资本的来源股东决定。但是公司同时具有社会责任，新公司法规定职工人数超过三百人以上的，必须有职工代表，董事会中职工代表的产生也不是由股东会决定，而是由职工代表大会、职工大会决定或其他形式民主选举产生。</a:t>
            </a:r>
          </a:p>
          <a:p>
            <a:endParaRPr lang="en-US" altLang="zh-CN" sz="1800" b="1" dirty="0">
              <a:solidFill>
                <a:srgbClr val="080808"/>
              </a:solidFill>
            </a:endParaRPr>
          </a:p>
        </p:txBody>
      </p:sp>
    </p:spTree>
    <p:extLst>
      <p:ext uri="{BB962C8B-B14F-4D97-AF65-F5344CB8AC3E}">
        <p14:creationId xmlns:p14="http://schemas.microsoft.com/office/powerpoint/2010/main" val="26792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14</a:t>
            </a:r>
            <a:r>
              <a:rPr lang="zh-CN" altLang="en-US" sz="2800" b="1" u="sng" dirty="0">
                <a:solidFill>
                  <a:srgbClr val="FF0000"/>
                </a:solidFill>
              </a:rPr>
              <a:t>、有限公司可以不设监事会或监事</a:t>
            </a:r>
          </a:p>
          <a:p>
            <a:endParaRPr lang="zh-CN" altLang="en-US" sz="2000" b="1" dirty="0">
              <a:solidFill>
                <a:srgbClr val="000000"/>
              </a:solidFill>
            </a:endParaRPr>
          </a:p>
          <a:p>
            <a:r>
              <a:rPr lang="zh-CN" altLang="en-US" sz="2000" b="1" dirty="0">
                <a:solidFill>
                  <a:srgbClr val="000000"/>
                </a:solidFill>
              </a:rPr>
              <a:t>法条：第六十九条 有限责任公司可以按照公司章程的规定在董事会中设置由董事组成的审计委员会，行使本法规定的监事会的职权，不设监事会或者监事。</a:t>
            </a:r>
          </a:p>
          <a:p>
            <a:r>
              <a:rPr lang="zh-CN" altLang="en-US" sz="1800" b="1" dirty="0">
                <a:solidFill>
                  <a:srgbClr val="080808"/>
                </a:solidFill>
              </a:rPr>
              <a:t>第八十三条 规模较小或者股东人数较少的有限责任公司，可以不设监事会，设一名监事，行使本法规定的监事会的职权；经全体股东一致同意，也可以不设监事。</a:t>
            </a:r>
          </a:p>
          <a:p>
            <a:endParaRPr lang="zh-CN" altLang="en-US" sz="1800" b="1" dirty="0">
              <a:solidFill>
                <a:srgbClr val="080808"/>
              </a:solidFill>
            </a:endParaRPr>
          </a:p>
          <a:p>
            <a:r>
              <a:rPr lang="zh-CN" altLang="en-US" sz="1800" b="1" dirty="0">
                <a:solidFill>
                  <a:srgbClr val="080808"/>
                </a:solidFill>
              </a:rPr>
              <a:t>解读：监事会或监事是有限公司的必设职位。在原公司法中，对监事会或监事的权责也有大量篇幅规定。</a:t>
            </a:r>
            <a:r>
              <a:rPr lang="zh-CN" altLang="en-US" sz="2000" b="1" dirty="0">
                <a:solidFill>
                  <a:srgbClr val="FF0000"/>
                </a:solidFill>
              </a:rPr>
              <a:t>新公司法规定，有限公司在董事会中设置由董事组成的审计委员会，行使监事会的职权，可以不设监事会或监事</a:t>
            </a:r>
            <a:r>
              <a:rPr lang="zh-CN" altLang="en-US" sz="1800" b="1" dirty="0">
                <a:solidFill>
                  <a:srgbClr val="080808"/>
                </a:solidFill>
              </a:rPr>
              <a:t>。</a:t>
            </a:r>
          </a:p>
          <a:p>
            <a:endParaRPr lang="en-US" altLang="zh-CN" sz="1800" b="1" dirty="0">
              <a:solidFill>
                <a:srgbClr val="080808"/>
              </a:solidFill>
            </a:endParaRPr>
          </a:p>
        </p:txBody>
      </p:sp>
    </p:spTree>
    <p:extLst>
      <p:ext uri="{BB962C8B-B14F-4D97-AF65-F5344CB8AC3E}">
        <p14:creationId xmlns:p14="http://schemas.microsoft.com/office/powerpoint/2010/main" val="25976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15</a:t>
            </a:r>
            <a:r>
              <a:rPr lang="zh-CN" altLang="en-US" sz="2400" b="1" u="sng" dirty="0">
                <a:solidFill>
                  <a:srgbClr val="FF0000"/>
                </a:solidFill>
              </a:rPr>
              <a:t>、无正当理由解任董事的，公司要予以赔偿</a:t>
            </a:r>
          </a:p>
          <a:p>
            <a:endParaRPr lang="zh-CN" altLang="en-US" sz="2400" b="1" u="sng" dirty="0">
              <a:solidFill>
                <a:srgbClr val="FF0000"/>
              </a:solidFill>
            </a:endParaRPr>
          </a:p>
          <a:p>
            <a:r>
              <a:rPr lang="zh-CN" altLang="en-US" sz="2400" b="1" dirty="0">
                <a:solidFill>
                  <a:srgbClr val="000000"/>
                </a:solidFill>
              </a:rPr>
              <a:t>法条：第七十一条 股东会可以决议解任董事，决议作出之日解任生效。无正当理由，在任期届满前解任董事的，该董事可以要求公司予以赔偿。</a:t>
            </a:r>
          </a:p>
          <a:p>
            <a:endParaRPr lang="zh-CN" altLang="en-US" sz="2400" b="1" dirty="0">
              <a:solidFill>
                <a:srgbClr val="000000"/>
              </a:solidFill>
            </a:endParaRPr>
          </a:p>
          <a:p>
            <a:r>
              <a:rPr lang="zh-CN" altLang="en-US" sz="2400" b="1" dirty="0">
                <a:solidFill>
                  <a:srgbClr val="000000"/>
                </a:solidFill>
              </a:rPr>
              <a:t>解读：董事的权力来源为股东会，因此股东会可以随意解任董事。新公司法规定无正当理由，在董事任期届满前，股东会不能随意解任董事，否则要承担赔偿责任。因此公司股东会在任命董事时应当更加慎重，否则在任期届满前解任，可能要承担赔偿责任。</a:t>
            </a:r>
            <a:r>
              <a:rPr lang="en-US" altLang="zh-CN" sz="2400" b="1" dirty="0">
                <a:solidFill>
                  <a:srgbClr val="000000"/>
                </a:solidFill>
              </a:rPr>
              <a:t> </a:t>
            </a:r>
            <a:endParaRPr lang="zh-CN" altLang="en-US" sz="2000" b="1"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191346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16</a:t>
            </a:r>
            <a:r>
              <a:rPr lang="zh-CN" altLang="en-US" sz="2800" b="1" u="sng" dirty="0">
                <a:solidFill>
                  <a:srgbClr val="FF0000"/>
                </a:solidFill>
              </a:rPr>
              <a:t>、</a:t>
            </a:r>
            <a:r>
              <a:rPr lang="en-US" altLang="zh-CN" sz="2800" b="1" u="sng" dirty="0">
                <a:solidFill>
                  <a:srgbClr val="FF0000"/>
                </a:solidFill>
              </a:rPr>
              <a:t> </a:t>
            </a:r>
            <a:r>
              <a:rPr lang="zh-CN" altLang="en-US" sz="2800" b="1" u="sng" dirty="0">
                <a:solidFill>
                  <a:srgbClr val="FF0000"/>
                </a:solidFill>
              </a:rPr>
              <a:t>新增形式减资制度</a:t>
            </a:r>
          </a:p>
          <a:p>
            <a:endParaRPr lang="zh-CN" altLang="en-US" sz="1600" b="1" u="sng" dirty="0">
              <a:solidFill>
                <a:srgbClr val="000000"/>
              </a:solidFill>
            </a:endParaRPr>
          </a:p>
          <a:p>
            <a:r>
              <a:rPr lang="zh-CN" altLang="en-US" sz="1600" b="1" u="sng" dirty="0">
                <a:solidFill>
                  <a:srgbClr val="000000"/>
                </a:solidFill>
              </a:rPr>
              <a:t>法条：第二百二十四条公司减少注册资本，应当编制资产负债表及财产清单。</a:t>
            </a:r>
          </a:p>
          <a:p>
            <a:r>
              <a:rPr lang="zh-CN" altLang="en-US" sz="1600" b="1" u="sng" dirty="0">
                <a:solidFill>
                  <a:srgbClr val="000000"/>
                </a:solidFill>
              </a:rPr>
              <a:t>公司应当自股东会作出减少注册资本决议之日起十日内通知债权人，并于三十日内在报纸上或者国家企业信用信息公示系统公告。债权人自接到通知之日起三十日内，未接到通知的自公告之日起四十五日内，有权要求公司清偿债务或者提供相应的担保。</a:t>
            </a:r>
          </a:p>
          <a:p>
            <a:r>
              <a:rPr lang="zh-CN" altLang="en-US" sz="1600" b="1" u="sng" dirty="0">
                <a:solidFill>
                  <a:srgbClr val="000000"/>
                </a:solidFill>
              </a:rPr>
              <a:t>公司减少注册资本，应当按照股东出资或者持有股份的比例相应减少出资额或者股份，法律另有规定、有限责任公司全体股东另有约定或者股份有限公司章程另有规定的除外。</a:t>
            </a:r>
          </a:p>
          <a:p>
            <a:r>
              <a:rPr lang="zh-CN" altLang="en-US" sz="1600" b="1" u="sng" dirty="0">
                <a:solidFill>
                  <a:srgbClr val="000000"/>
                </a:solidFill>
              </a:rPr>
              <a:t>第二百二十五条公司依照本法第二百一十四条第二款的规定弥补亏损后，仍有亏损的，可以减少注册资本弥补亏损。减少注册资本弥补亏损的，公司不得向股东分配，也不得免除股东缴纳出资或者股款的义务。</a:t>
            </a:r>
          </a:p>
          <a:p>
            <a:r>
              <a:rPr lang="zh-CN" altLang="en-US" sz="1600" b="1" u="sng" dirty="0">
                <a:solidFill>
                  <a:srgbClr val="000000"/>
                </a:solidFill>
              </a:rPr>
              <a:t>依照前款规定减少注册资本的，不适用前条第二款的规定，但应当自股东会作出减少注册资本决议之日起三十日内在报纸上或者国家企业信用信息公示系统公告。</a:t>
            </a:r>
          </a:p>
          <a:p>
            <a:r>
              <a:rPr lang="zh-CN" altLang="en-US" sz="1600" b="1" u="sng" dirty="0">
                <a:solidFill>
                  <a:srgbClr val="000000"/>
                </a:solidFill>
              </a:rPr>
              <a:t>公司依照前两款的规定减少注册资本后，在法定公积金和任意公积金累计额达到公司注册资本百分之五十前，不得分配利润。</a:t>
            </a:r>
          </a:p>
          <a:p>
            <a:r>
              <a:rPr lang="zh-CN" altLang="en-US" sz="1600" b="1" u="sng" dirty="0">
                <a:solidFill>
                  <a:srgbClr val="000000"/>
                </a:solidFill>
              </a:rPr>
              <a:t>解读：公司的净资产是否因减资而产生实质变动，可将公司减资细分为形式减资与实质减资。</a:t>
            </a:r>
            <a:r>
              <a:rPr lang="zh-CN" altLang="en-US" sz="1600" b="1" u="sng" dirty="0">
                <a:solidFill>
                  <a:srgbClr val="FF0000"/>
                </a:solidFill>
              </a:rPr>
              <a:t>形式减资是指在公司使用公积金弥补亏损后仍有亏损的，公司通过减少注册资本的方式弥补亏损的行为。形式减资只降低公司注册资本，股东并未实际从公司取回出资，不导致公司资产减少，不减损公司偿债能力</a:t>
            </a:r>
            <a:r>
              <a:rPr lang="zh-CN" altLang="en-US" sz="1600" b="1" u="sng" dirty="0">
                <a:solidFill>
                  <a:srgbClr val="000000"/>
                </a:solidFill>
              </a:rPr>
              <a:t>。鉴此，</a:t>
            </a:r>
            <a:r>
              <a:rPr lang="zh-CN" altLang="en-US" sz="1600" b="1" u="sng" dirty="0">
                <a:solidFill>
                  <a:srgbClr val="FF0000"/>
                </a:solidFill>
              </a:rPr>
              <a:t>新</a:t>
            </a:r>
            <a:r>
              <a:rPr lang="en-US" altLang="zh-CN" sz="1600" b="1" u="sng" dirty="0">
                <a:solidFill>
                  <a:srgbClr val="FF0000"/>
                </a:solidFill>
              </a:rPr>
              <a:t>《</a:t>
            </a:r>
            <a:r>
              <a:rPr lang="zh-CN" altLang="en-US" sz="1600" b="1" u="sng" dirty="0">
                <a:solidFill>
                  <a:srgbClr val="FF0000"/>
                </a:solidFill>
              </a:rPr>
              <a:t>公司法</a:t>
            </a:r>
            <a:r>
              <a:rPr lang="en-US" altLang="zh-CN" sz="1600" b="1" u="sng" dirty="0">
                <a:solidFill>
                  <a:srgbClr val="FF0000"/>
                </a:solidFill>
              </a:rPr>
              <a:t>》</a:t>
            </a:r>
            <a:r>
              <a:rPr lang="zh-CN" altLang="en-US" sz="1600" b="1" u="sng" dirty="0">
                <a:solidFill>
                  <a:srgbClr val="FF0000"/>
                </a:solidFill>
              </a:rPr>
              <a:t>新增了形式减资的具体程序，仅仅要求公司在报纸或者企业信息公示系统公告形式减资，不要求公司逐一通知债权人并按债权人要求清偿债务或提供担保。</a:t>
            </a:r>
          </a:p>
          <a:p>
            <a:endParaRPr lang="zh-CN" altLang="en-US" sz="1400" b="1" dirty="0">
              <a:solidFill>
                <a:srgbClr val="000000"/>
              </a:solidFill>
            </a:endParaRPr>
          </a:p>
          <a:p>
            <a:endParaRPr lang="en-US" altLang="zh-CN" sz="1200" b="1" dirty="0">
              <a:solidFill>
                <a:srgbClr val="000000"/>
              </a:solidFill>
            </a:endParaRPr>
          </a:p>
        </p:txBody>
      </p:sp>
    </p:spTree>
    <p:extLst>
      <p:ext uri="{BB962C8B-B14F-4D97-AF65-F5344CB8AC3E}">
        <p14:creationId xmlns:p14="http://schemas.microsoft.com/office/powerpoint/2010/main" val="103544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17</a:t>
            </a:r>
            <a:r>
              <a:rPr lang="zh-CN" altLang="en-US" sz="2400" b="1" u="sng" dirty="0">
                <a:solidFill>
                  <a:srgbClr val="FF0000"/>
                </a:solidFill>
              </a:rPr>
              <a:t>、违法减资的法律后果，即减资股东应当承担退还资金等恢复原状责任，股东及负有责任的董监高承担赔偿责任</a:t>
            </a:r>
          </a:p>
          <a:p>
            <a:endParaRPr lang="zh-CN" altLang="en-US" sz="2400" dirty="0">
              <a:solidFill>
                <a:srgbClr val="000000"/>
              </a:solidFill>
            </a:endParaRPr>
          </a:p>
          <a:p>
            <a:r>
              <a:rPr lang="zh-CN" altLang="en-US" sz="2400" dirty="0">
                <a:solidFill>
                  <a:srgbClr val="000000"/>
                </a:solidFill>
              </a:rPr>
              <a:t>法条：第二百二十六条违反本法规定减少注册资本的，股东应当退还其收到的资金，减免股东出资的应当恢复原状；给公司造成损失的，股东及负有责任的董事、监事、高级管理人员应当承担赔偿责任。</a:t>
            </a:r>
          </a:p>
          <a:p>
            <a:endParaRPr lang="zh-CN" altLang="en-US" sz="2400" dirty="0">
              <a:solidFill>
                <a:srgbClr val="000000"/>
              </a:solidFill>
            </a:endParaRPr>
          </a:p>
          <a:p>
            <a:r>
              <a:rPr lang="zh-CN" altLang="en-US" sz="2400" dirty="0">
                <a:solidFill>
                  <a:srgbClr val="000000"/>
                </a:solidFill>
              </a:rPr>
              <a:t>解读：</a:t>
            </a:r>
            <a:r>
              <a:rPr lang="en-US" altLang="zh-CN" sz="2400" dirty="0">
                <a:solidFill>
                  <a:srgbClr val="000000"/>
                </a:solidFill>
              </a:rPr>
              <a:t>2018</a:t>
            </a:r>
            <a:r>
              <a:rPr lang="zh-CN" altLang="en-US" sz="2400" dirty="0">
                <a:solidFill>
                  <a:srgbClr val="000000"/>
                </a:solidFill>
              </a:rPr>
              <a:t>年</a:t>
            </a:r>
            <a:r>
              <a:rPr lang="en-US" altLang="zh-CN" sz="2400" dirty="0">
                <a:solidFill>
                  <a:srgbClr val="000000"/>
                </a:solidFill>
              </a:rPr>
              <a:t>《</a:t>
            </a:r>
            <a:r>
              <a:rPr lang="zh-CN" altLang="en-US" sz="2400" dirty="0">
                <a:solidFill>
                  <a:srgbClr val="000000"/>
                </a:solidFill>
              </a:rPr>
              <a:t>公司法</a:t>
            </a:r>
            <a:r>
              <a:rPr lang="en-US" altLang="zh-CN" sz="2400" dirty="0">
                <a:solidFill>
                  <a:srgbClr val="000000"/>
                </a:solidFill>
              </a:rPr>
              <a:t>》</a:t>
            </a:r>
            <a:r>
              <a:rPr lang="zh-CN" altLang="en-US" sz="2400" dirty="0">
                <a:solidFill>
                  <a:srgbClr val="000000"/>
                </a:solidFill>
              </a:rPr>
              <a:t>第</a:t>
            </a:r>
            <a:r>
              <a:rPr lang="en-US" altLang="zh-CN" sz="2400" dirty="0">
                <a:solidFill>
                  <a:srgbClr val="000000"/>
                </a:solidFill>
              </a:rPr>
              <a:t>177</a:t>
            </a:r>
            <a:r>
              <a:rPr lang="zh-CN" altLang="en-US" sz="2400" dirty="0">
                <a:solidFill>
                  <a:srgbClr val="000000"/>
                </a:solidFill>
              </a:rPr>
              <a:t>条要求公司减资必须先编制资产负债表，作出减资决议，通知或公告债权人，按照债权人要求清偿债务或提供担保，但若公司故意不通知债权人、公司拒绝清偿或提供担保等，相关行为对应的法律后果并不明晰。新</a:t>
            </a:r>
            <a:r>
              <a:rPr lang="en-US" altLang="zh-CN" sz="2400" dirty="0">
                <a:solidFill>
                  <a:srgbClr val="000000"/>
                </a:solidFill>
              </a:rPr>
              <a:t>《</a:t>
            </a:r>
            <a:r>
              <a:rPr lang="zh-CN" altLang="en-US" sz="2400" dirty="0">
                <a:solidFill>
                  <a:srgbClr val="000000"/>
                </a:solidFill>
              </a:rPr>
              <a:t>公司法</a:t>
            </a:r>
            <a:r>
              <a:rPr lang="en-US" altLang="zh-CN" sz="2400" dirty="0">
                <a:solidFill>
                  <a:srgbClr val="000000"/>
                </a:solidFill>
              </a:rPr>
              <a:t>》</a:t>
            </a:r>
            <a:r>
              <a:rPr lang="zh-CN" altLang="en-US" sz="2400" dirty="0">
                <a:solidFill>
                  <a:srgbClr val="000000"/>
                </a:solidFill>
              </a:rPr>
              <a:t>提出公司违法减资的，由减资股东恢复原状，股东及负有责任的董监高承担赔偿责任。</a:t>
            </a:r>
          </a:p>
          <a:p>
            <a:endParaRPr lang="zh-CN" altLang="en-US" sz="2000"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269603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18</a:t>
            </a:r>
            <a:r>
              <a:rPr lang="zh-CN" altLang="en-US" sz="2400" b="1" u="sng" dirty="0">
                <a:solidFill>
                  <a:srgbClr val="FF0000"/>
                </a:solidFill>
              </a:rPr>
              <a:t>、允许公司股东、律师事务所、会计师事务所查阅公司会计账簿、会计凭证</a:t>
            </a:r>
          </a:p>
          <a:p>
            <a:endParaRPr lang="zh-CN" altLang="en-US" sz="2000" b="1" dirty="0">
              <a:solidFill>
                <a:srgbClr val="000000"/>
              </a:solidFill>
            </a:endParaRPr>
          </a:p>
          <a:p>
            <a:r>
              <a:rPr lang="zh-CN" altLang="en-US" sz="2000" b="1" dirty="0">
                <a:solidFill>
                  <a:srgbClr val="000000"/>
                </a:solidFill>
              </a:rPr>
              <a:t>法条：第五十七条股东有权查阅、复制公司章程、股东名册、股东会会议记录、董事会会议决议、监事会会议决议和财务会计报告。</a:t>
            </a:r>
          </a:p>
          <a:p>
            <a:r>
              <a:rPr lang="zh-CN" altLang="en-US" sz="2000" b="1" dirty="0">
                <a:solidFill>
                  <a:srgbClr val="000000"/>
                </a:solidFill>
              </a:rPr>
              <a:t>股东可以要求查阅公司会计账簿、会计凭证。股东要求查阅公司会计账簿、会计凭证的，应当向公司提出书面请求，说明目的。公司有合理根据认为股东查阅会计账簿、会计凭证有不正当目的，可能损害公司合法利益的，可以拒绝提供查阅，并应当自股东提出书面请求之日起十五日内书面答复股东并说明理由。公司拒绝提供查阅的，股东可以向人民法院提起诉讼。</a:t>
            </a:r>
          </a:p>
          <a:p>
            <a:r>
              <a:rPr lang="zh-CN" altLang="en-US" sz="2000" b="1" dirty="0">
                <a:solidFill>
                  <a:srgbClr val="000000"/>
                </a:solidFill>
              </a:rPr>
              <a:t>股东查阅前款规定的材料，可以委托会计师事务所、律师事务所等中介机构进行。</a:t>
            </a:r>
            <a:endParaRPr lang="en-US" altLang="zh-CN" sz="2000" b="1" dirty="0">
              <a:solidFill>
                <a:srgbClr val="000000"/>
              </a:solidFill>
            </a:endParaRPr>
          </a:p>
          <a:p>
            <a:r>
              <a:rPr lang="zh-CN" altLang="en-US" sz="2000" b="1" dirty="0">
                <a:solidFill>
                  <a:srgbClr val="000000"/>
                </a:solidFill>
              </a:rPr>
              <a:t>解读：现行公司法允许有限责任公司股东查阅、复制公司章程、股东会会议记录、董事会会议决议、监事会会议决议和财务会计报告等文件，股份有限公司股东查阅公司章程、股东名册、公司债券存根、股东大会会议记录、董事会会议决议、监事会会议决议、财务会计报告。</a:t>
            </a:r>
            <a:r>
              <a:rPr lang="zh-CN" altLang="en-US" sz="2000" b="1" dirty="0">
                <a:solidFill>
                  <a:srgbClr val="FF0000"/>
                </a:solidFill>
              </a:rPr>
              <a:t>司法实践中，就股东、律师事务所、会计师事务所能否查阅会计凭证存在较大争议。为进一步保障股东特别是小股东利益，新</a:t>
            </a:r>
            <a:r>
              <a:rPr lang="en-US" altLang="zh-CN" sz="2000" b="1" dirty="0">
                <a:solidFill>
                  <a:srgbClr val="FF0000"/>
                </a:solidFill>
              </a:rPr>
              <a:t>《</a:t>
            </a:r>
            <a:r>
              <a:rPr lang="zh-CN" altLang="en-US" sz="2000" b="1" dirty="0">
                <a:solidFill>
                  <a:srgbClr val="FF0000"/>
                </a:solidFill>
              </a:rPr>
              <a:t>公司法</a:t>
            </a:r>
            <a:r>
              <a:rPr lang="en-US" altLang="zh-CN" sz="2000" b="1" dirty="0">
                <a:solidFill>
                  <a:srgbClr val="FF0000"/>
                </a:solidFill>
              </a:rPr>
              <a:t>》</a:t>
            </a:r>
            <a:r>
              <a:rPr lang="zh-CN" altLang="en-US" sz="2000" b="1" dirty="0">
                <a:solidFill>
                  <a:srgbClr val="FF0000"/>
                </a:solidFill>
              </a:rPr>
              <a:t>统一规定，公司股东可以查阅公司会计账簿和会计凭证。</a:t>
            </a:r>
            <a:r>
              <a:rPr lang="en-US" altLang="zh-CN" sz="2000" b="1" dirty="0">
                <a:solidFill>
                  <a:srgbClr val="FF0000"/>
                </a:solidFill>
              </a:rPr>
              <a:t> </a:t>
            </a:r>
            <a:endParaRPr lang="zh-CN" altLang="en-US" sz="2000"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192175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981200" y="115888"/>
            <a:ext cx="8229600" cy="1143000"/>
          </a:xfrm>
        </p:spPr>
        <p:txBody>
          <a:bodyPr/>
          <a:lstStyle/>
          <a:p>
            <a:pPr algn="just"/>
            <a:r>
              <a:rPr lang="zh-CN" altLang="en-US" sz="4000" b="1" i="0" dirty="0">
                <a:solidFill>
                  <a:srgbClr val="FF0000"/>
                </a:solidFill>
                <a:effectLst/>
                <a:latin typeface="-apple-system"/>
              </a:rPr>
              <a:t>新</a:t>
            </a:r>
            <a:r>
              <a:rPr lang="en-US" altLang="zh-CN" sz="4000" b="1" i="0" dirty="0">
                <a:solidFill>
                  <a:srgbClr val="FF0000"/>
                </a:solidFill>
                <a:effectLst/>
                <a:latin typeface="-apple-system"/>
              </a:rPr>
              <a:t>《</a:t>
            </a:r>
            <a:r>
              <a:rPr lang="zh-CN" altLang="en-US" sz="4000" b="1" i="0" dirty="0">
                <a:solidFill>
                  <a:srgbClr val="FF0000"/>
                </a:solidFill>
                <a:effectLst/>
                <a:latin typeface="-apple-system"/>
              </a:rPr>
              <a:t>公司法</a:t>
            </a:r>
            <a:r>
              <a:rPr lang="en-US" altLang="zh-CN" sz="4000" b="1" i="0" dirty="0">
                <a:solidFill>
                  <a:srgbClr val="FF0000"/>
                </a:solidFill>
                <a:effectLst/>
                <a:latin typeface="-apple-system"/>
              </a:rPr>
              <a:t>》</a:t>
            </a:r>
            <a:r>
              <a:rPr lang="zh-CN" altLang="en-US" sz="4000" b="1" i="0" dirty="0">
                <a:solidFill>
                  <a:srgbClr val="FF0000"/>
                </a:solidFill>
                <a:effectLst/>
                <a:latin typeface="-apple-system"/>
              </a:rPr>
              <a:t>明确注册资本五年内实缴，新老公司该怎么办？</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500" b="1" dirty="0">
                <a:solidFill>
                  <a:srgbClr val="0000CC"/>
                </a:solidFill>
              </a:rPr>
              <a:t> </a:t>
            </a:r>
            <a:r>
              <a:rPr lang="en-US" altLang="zh-CN" sz="2500" b="1" dirty="0">
                <a:solidFill>
                  <a:srgbClr val="080808"/>
                </a:solidFill>
              </a:rPr>
              <a:t>2024</a:t>
            </a:r>
            <a:r>
              <a:rPr lang="zh-CN" altLang="en-US" sz="2500" b="1" dirty="0">
                <a:solidFill>
                  <a:srgbClr val="080808"/>
                </a:solidFill>
              </a:rPr>
              <a:t>年</a:t>
            </a:r>
            <a:r>
              <a:rPr lang="en-US" altLang="zh-CN" sz="2500" b="1" dirty="0">
                <a:solidFill>
                  <a:srgbClr val="080808"/>
                </a:solidFill>
              </a:rPr>
              <a:t>7</a:t>
            </a:r>
            <a:r>
              <a:rPr lang="zh-CN" altLang="en-US" sz="2500" b="1" dirty="0">
                <a:solidFill>
                  <a:srgbClr val="080808"/>
                </a:solidFill>
              </a:rPr>
              <a:t>月</a:t>
            </a:r>
            <a:r>
              <a:rPr lang="en-US" altLang="zh-CN" sz="2500" b="1" dirty="0">
                <a:solidFill>
                  <a:srgbClr val="080808"/>
                </a:solidFill>
              </a:rPr>
              <a:t>1</a:t>
            </a:r>
            <a:r>
              <a:rPr lang="zh-CN" altLang="en-US" sz="2500" b="1" dirty="0">
                <a:solidFill>
                  <a:srgbClr val="080808"/>
                </a:solidFill>
              </a:rPr>
              <a:t>日起新</a:t>
            </a:r>
            <a:r>
              <a:rPr lang="en-US" altLang="zh-CN" sz="2500" b="1" dirty="0">
                <a:solidFill>
                  <a:srgbClr val="080808"/>
                </a:solidFill>
              </a:rPr>
              <a:t>《</a:t>
            </a:r>
            <a:r>
              <a:rPr lang="zh-CN" altLang="en-US" sz="2500" b="1" dirty="0">
                <a:solidFill>
                  <a:srgbClr val="080808"/>
                </a:solidFill>
              </a:rPr>
              <a:t>公司法</a:t>
            </a:r>
            <a:r>
              <a:rPr lang="en-US" altLang="zh-CN" sz="2500" b="1" dirty="0">
                <a:solidFill>
                  <a:srgbClr val="080808"/>
                </a:solidFill>
              </a:rPr>
              <a:t>》</a:t>
            </a:r>
            <a:r>
              <a:rPr lang="zh-CN" altLang="en-US" sz="2500" b="1" dirty="0">
                <a:solidFill>
                  <a:srgbClr val="080808"/>
                </a:solidFill>
              </a:rPr>
              <a:t>实施，将存在四种情形：</a:t>
            </a:r>
          </a:p>
          <a:p>
            <a:r>
              <a:rPr lang="zh-CN" altLang="en-US" sz="2500" b="1" dirty="0">
                <a:solidFill>
                  <a:srgbClr val="080808"/>
                </a:solidFill>
              </a:rPr>
              <a:t>情形一：</a:t>
            </a:r>
            <a:r>
              <a:rPr lang="en-US" altLang="zh-CN" sz="2500" b="1" dirty="0">
                <a:solidFill>
                  <a:srgbClr val="080808"/>
                </a:solidFill>
              </a:rPr>
              <a:t>2024</a:t>
            </a:r>
            <a:r>
              <a:rPr lang="zh-CN" altLang="en-US" sz="2500" b="1" dirty="0">
                <a:solidFill>
                  <a:srgbClr val="080808"/>
                </a:solidFill>
              </a:rPr>
              <a:t>年</a:t>
            </a:r>
            <a:r>
              <a:rPr lang="en-US" altLang="zh-CN" sz="2500" b="1" dirty="0">
                <a:solidFill>
                  <a:srgbClr val="080808"/>
                </a:solidFill>
              </a:rPr>
              <a:t>7</a:t>
            </a:r>
            <a:r>
              <a:rPr lang="zh-CN" altLang="en-US" sz="2500" b="1" dirty="0">
                <a:solidFill>
                  <a:srgbClr val="080808"/>
                </a:solidFill>
              </a:rPr>
              <a:t>月</a:t>
            </a:r>
            <a:r>
              <a:rPr lang="en-US" altLang="zh-CN" sz="2500" b="1" dirty="0">
                <a:solidFill>
                  <a:srgbClr val="080808"/>
                </a:solidFill>
              </a:rPr>
              <a:t>1</a:t>
            </a:r>
            <a:r>
              <a:rPr lang="zh-CN" altLang="en-US" sz="2500" b="1" dirty="0">
                <a:solidFill>
                  <a:srgbClr val="080808"/>
                </a:solidFill>
              </a:rPr>
              <a:t>日起，新注册的一般公司，全面采用</a:t>
            </a:r>
            <a:r>
              <a:rPr lang="en-US" altLang="zh-CN" sz="2500" b="1" dirty="0">
                <a:solidFill>
                  <a:srgbClr val="080808"/>
                </a:solidFill>
              </a:rPr>
              <a:t>5</a:t>
            </a:r>
            <a:r>
              <a:rPr lang="zh-CN" altLang="en-US" sz="2500" b="1" dirty="0">
                <a:solidFill>
                  <a:srgbClr val="080808"/>
                </a:solidFill>
              </a:rPr>
              <a:t>年期的登记认缴制。即，公司成立之日起</a:t>
            </a:r>
            <a:r>
              <a:rPr lang="en-US" altLang="zh-CN" sz="2500" b="1" dirty="0">
                <a:solidFill>
                  <a:srgbClr val="080808"/>
                </a:solidFill>
              </a:rPr>
              <a:t>5</a:t>
            </a:r>
            <a:r>
              <a:rPr lang="zh-CN" altLang="en-US" sz="2500" b="1" dirty="0">
                <a:solidFill>
                  <a:srgbClr val="080808"/>
                </a:solidFill>
              </a:rPr>
              <a:t>年内，需要缴足认缴的出资额。</a:t>
            </a:r>
          </a:p>
          <a:p>
            <a:r>
              <a:rPr lang="zh-CN" altLang="en-US" sz="2500" b="1" dirty="0">
                <a:solidFill>
                  <a:srgbClr val="080808"/>
                </a:solidFill>
              </a:rPr>
              <a:t>情形二：</a:t>
            </a:r>
            <a:r>
              <a:rPr lang="en-US" altLang="zh-CN" sz="2500" b="1" dirty="0">
                <a:solidFill>
                  <a:srgbClr val="080808"/>
                </a:solidFill>
              </a:rPr>
              <a:t>2024</a:t>
            </a:r>
            <a:r>
              <a:rPr lang="zh-CN" altLang="en-US" sz="2500" b="1" dirty="0">
                <a:solidFill>
                  <a:srgbClr val="080808"/>
                </a:solidFill>
              </a:rPr>
              <a:t>年</a:t>
            </a:r>
            <a:r>
              <a:rPr lang="en-US" altLang="zh-CN" sz="2500" b="1" dirty="0">
                <a:solidFill>
                  <a:srgbClr val="080808"/>
                </a:solidFill>
              </a:rPr>
              <a:t>7</a:t>
            </a:r>
            <a:r>
              <a:rPr lang="zh-CN" altLang="en-US" sz="2500" b="1" dirty="0">
                <a:solidFill>
                  <a:srgbClr val="080808"/>
                </a:solidFill>
              </a:rPr>
              <a:t>月</a:t>
            </a:r>
            <a:r>
              <a:rPr lang="en-US" altLang="zh-CN" sz="2500" b="1" dirty="0">
                <a:solidFill>
                  <a:srgbClr val="080808"/>
                </a:solidFill>
              </a:rPr>
              <a:t>1</a:t>
            </a:r>
            <a:r>
              <a:rPr lang="zh-CN" altLang="en-US" sz="2500" b="1" dirty="0">
                <a:solidFill>
                  <a:srgbClr val="080808"/>
                </a:solidFill>
              </a:rPr>
              <a:t>日起，新注册的特定公司，按按法律、行政法规以及国务院决定的出资规定期限缴纳出资额。</a:t>
            </a:r>
          </a:p>
          <a:p>
            <a:r>
              <a:rPr lang="zh-CN" altLang="en-US" sz="2500" b="1" dirty="0">
                <a:solidFill>
                  <a:srgbClr val="080808"/>
                </a:solidFill>
              </a:rPr>
              <a:t>情形三：对</a:t>
            </a:r>
            <a:r>
              <a:rPr lang="en-US" altLang="zh-CN" sz="2500" b="1" dirty="0">
                <a:solidFill>
                  <a:srgbClr val="080808"/>
                </a:solidFill>
              </a:rPr>
              <a:t>2024</a:t>
            </a:r>
            <a:r>
              <a:rPr lang="zh-CN" altLang="en-US" sz="2500" b="1" dirty="0">
                <a:solidFill>
                  <a:srgbClr val="080808"/>
                </a:solidFill>
              </a:rPr>
              <a:t>年</a:t>
            </a:r>
            <a:r>
              <a:rPr lang="en-US" altLang="zh-CN" sz="2500" b="1" dirty="0">
                <a:solidFill>
                  <a:srgbClr val="080808"/>
                </a:solidFill>
              </a:rPr>
              <a:t>7</a:t>
            </a:r>
            <a:r>
              <a:rPr lang="zh-CN" altLang="en-US" sz="2500" b="1" dirty="0">
                <a:solidFill>
                  <a:srgbClr val="080808"/>
                </a:solidFill>
              </a:rPr>
              <a:t>月</a:t>
            </a:r>
            <a:r>
              <a:rPr lang="en-US" altLang="zh-CN" sz="2500" b="1" dirty="0">
                <a:solidFill>
                  <a:srgbClr val="080808"/>
                </a:solidFill>
              </a:rPr>
              <a:t>1</a:t>
            </a:r>
            <a:r>
              <a:rPr lang="zh-CN" altLang="en-US" sz="2500" b="1" dirty="0">
                <a:solidFill>
                  <a:srgbClr val="080808"/>
                </a:solidFill>
              </a:rPr>
              <a:t>日之前成立的老公司，出资期限超过</a:t>
            </a:r>
            <a:r>
              <a:rPr lang="en-US" altLang="zh-CN" sz="2500" b="1" dirty="0">
                <a:solidFill>
                  <a:srgbClr val="080808"/>
                </a:solidFill>
              </a:rPr>
              <a:t>5</a:t>
            </a:r>
            <a:r>
              <a:rPr lang="zh-CN" altLang="en-US" sz="2500" b="1" dirty="0">
                <a:solidFill>
                  <a:srgbClr val="080808"/>
                </a:solidFill>
              </a:rPr>
              <a:t>年的，除另有规定的之外，会设置一定的过渡期（尚待明确），逐步调整至新公司法规定的期限内。</a:t>
            </a:r>
            <a:endParaRPr lang="en-US" altLang="zh-CN" sz="2500" b="1" dirty="0">
              <a:solidFill>
                <a:srgbClr val="080808"/>
              </a:solidFill>
            </a:endParaRPr>
          </a:p>
          <a:p>
            <a:r>
              <a:rPr lang="zh-CN" altLang="en-US" sz="2500" b="1" dirty="0">
                <a:solidFill>
                  <a:srgbClr val="080808"/>
                </a:solidFill>
              </a:rPr>
              <a:t>情形四：对</a:t>
            </a:r>
            <a:r>
              <a:rPr lang="en-US" altLang="zh-CN" sz="2500" b="1" dirty="0">
                <a:solidFill>
                  <a:srgbClr val="080808"/>
                </a:solidFill>
              </a:rPr>
              <a:t>2024</a:t>
            </a:r>
            <a:r>
              <a:rPr lang="zh-CN" altLang="en-US" sz="2500" b="1" dirty="0">
                <a:solidFill>
                  <a:srgbClr val="080808"/>
                </a:solidFill>
              </a:rPr>
              <a:t>年</a:t>
            </a:r>
            <a:r>
              <a:rPr lang="en-US" altLang="zh-CN" sz="2500" b="1" dirty="0">
                <a:solidFill>
                  <a:srgbClr val="080808"/>
                </a:solidFill>
              </a:rPr>
              <a:t>7</a:t>
            </a:r>
            <a:r>
              <a:rPr lang="zh-CN" altLang="en-US" sz="2500" b="1" dirty="0">
                <a:solidFill>
                  <a:srgbClr val="080808"/>
                </a:solidFill>
              </a:rPr>
              <a:t>月</a:t>
            </a:r>
            <a:r>
              <a:rPr lang="en-US" altLang="zh-CN" sz="2500" b="1" dirty="0">
                <a:solidFill>
                  <a:srgbClr val="080808"/>
                </a:solidFill>
              </a:rPr>
              <a:t>1</a:t>
            </a:r>
            <a:r>
              <a:rPr lang="zh-CN" altLang="en-US" sz="2500" b="1" dirty="0">
                <a:solidFill>
                  <a:srgbClr val="080808"/>
                </a:solidFill>
              </a:rPr>
              <a:t>日之前成立的老公司，出资期限、出资数额明显异常，且公司又无法合理说明理由的，公司登记机关可依法要求调整至合理范围。</a:t>
            </a:r>
            <a:endParaRPr lang="en-US" altLang="zh-CN" sz="2500" b="1" dirty="0">
              <a:solidFill>
                <a:srgbClr val="080808"/>
              </a:solidFill>
            </a:endParaRPr>
          </a:p>
          <a:p>
            <a:r>
              <a:rPr lang="zh-CN" altLang="en-US" sz="1800" b="1" dirty="0">
                <a:solidFill>
                  <a:srgbClr val="080808"/>
                </a:solidFill>
              </a:rPr>
              <a:t>新公司法虽然规定了注册资本金在</a:t>
            </a:r>
            <a:r>
              <a:rPr lang="en-US" altLang="zh-CN" sz="1800" b="1" dirty="0">
                <a:solidFill>
                  <a:srgbClr val="080808"/>
                </a:solidFill>
              </a:rPr>
              <a:t>5</a:t>
            </a:r>
            <a:r>
              <a:rPr lang="zh-CN" altLang="en-US" sz="1800" b="1" dirty="0">
                <a:solidFill>
                  <a:srgbClr val="080808"/>
                </a:solidFill>
              </a:rPr>
              <a:t>年内缴足，但并没有规定企业的最低注册资本金，因此</a:t>
            </a:r>
            <a:r>
              <a:rPr lang="zh-CN" altLang="en-US" sz="1800" b="1" dirty="0">
                <a:solidFill>
                  <a:srgbClr val="FF0000"/>
                </a:solidFill>
              </a:rPr>
              <a:t>对于监管部门没有任何要求以及经营没有需求的情况下，例如自媒体平台经营者、​网店经营者等等，完全写个</a:t>
            </a:r>
            <a:r>
              <a:rPr lang="en-US" altLang="zh-CN" sz="1800" b="1" dirty="0">
                <a:solidFill>
                  <a:srgbClr val="FF0000"/>
                </a:solidFill>
              </a:rPr>
              <a:t>0.1</a:t>
            </a:r>
            <a:r>
              <a:rPr lang="zh-CN" altLang="en-US" sz="1800" b="1" dirty="0">
                <a:solidFill>
                  <a:srgbClr val="FF0000"/>
                </a:solidFill>
              </a:rPr>
              <a:t>万元</a:t>
            </a:r>
            <a:r>
              <a:rPr lang="zh-CN" altLang="en-US" sz="1800" b="1" dirty="0">
                <a:solidFill>
                  <a:srgbClr val="080808"/>
                </a:solidFill>
              </a:rPr>
              <a:t>注册资本金就可以了，减少公司的持有成本，不需要再打肿脸充胖子！</a:t>
            </a:r>
            <a:r>
              <a:rPr lang="en-US" altLang="zh-CN" sz="1800" b="1" dirty="0">
                <a:solidFill>
                  <a:srgbClr val="080808"/>
                </a:solidFill>
              </a:rPr>
              <a:t> </a:t>
            </a:r>
            <a:endParaRPr lang="zh-CN" altLang="en-US" sz="1800" b="1" dirty="0">
              <a:solidFill>
                <a:srgbClr val="080808"/>
              </a:solidFill>
            </a:endParaRPr>
          </a:p>
          <a:p>
            <a:endParaRPr lang="en-US" altLang="zh-CN" sz="1800" b="1" dirty="0">
              <a:solidFill>
                <a:srgbClr val="080808"/>
              </a:solidFill>
            </a:endParaRPr>
          </a:p>
        </p:txBody>
      </p:sp>
    </p:spTree>
    <p:extLst>
      <p:ext uri="{BB962C8B-B14F-4D97-AF65-F5344CB8AC3E}">
        <p14:creationId xmlns:p14="http://schemas.microsoft.com/office/powerpoint/2010/main" val="97192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263352" y="1268760"/>
            <a:ext cx="11593288" cy="4785395"/>
          </a:xfrm>
        </p:spPr>
        <p:txBody>
          <a:bodyPr/>
          <a:lstStyle/>
          <a:p>
            <a:r>
              <a:rPr lang="en-US" altLang="zh-CN" sz="2400" b="1" u="sng" dirty="0">
                <a:solidFill>
                  <a:srgbClr val="FF0000"/>
                </a:solidFill>
              </a:rPr>
              <a:t>19</a:t>
            </a:r>
            <a:r>
              <a:rPr lang="zh-CN" altLang="en-US" sz="2400" b="1" u="sng" dirty="0">
                <a:solidFill>
                  <a:srgbClr val="FF0000"/>
                </a:solidFill>
              </a:rPr>
              <a:t>、利用</a:t>
            </a:r>
            <a:r>
              <a:rPr lang="zh-CN" altLang="en-US" sz="2400" b="1" u="sng" dirty="0">
                <a:solidFill>
                  <a:srgbClr val="0000CC"/>
                </a:solidFill>
              </a:rPr>
              <a:t>类别股制度灵活设计</a:t>
            </a:r>
            <a:r>
              <a:rPr lang="zh-CN" altLang="en-US" sz="2400" b="1" u="sng" dirty="0">
                <a:solidFill>
                  <a:srgbClr val="FF0000"/>
                </a:solidFill>
              </a:rPr>
              <a:t>家族企业控制权方案 （比如两马的“</a:t>
            </a:r>
            <a:r>
              <a:rPr lang="en-US" altLang="zh-CN" sz="2400" b="1" u="sng" dirty="0">
                <a:solidFill>
                  <a:srgbClr val="FF0000"/>
                </a:solidFill>
              </a:rPr>
              <a:t>AB</a:t>
            </a:r>
            <a:r>
              <a:rPr lang="zh-CN" altLang="en-US" sz="2400" b="1" u="sng" dirty="0">
                <a:solidFill>
                  <a:srgbClr val="FF0000"/>
                </a:solidFill>
              </a:rPr>
              <a:t>股方案”）</a:t>
            </a:r>
          </a:p>
          <a:p>
            <a:r>
              <a:rPr lang="zh-CN" altLang="en-US" sz="2400" b="1" u="sng" dirty="0">
                <a:solidFill>
                  <a:srgbClr val="FF0000"/>
                </a:solidFill>
              </a:rPr>
              <a:t>　　新</a:t>
            </a:r>
            <a:r>
              <a:rPr lang="en-US" altLang="zh-CN" sz="2400" b="1" u="sng" dirty="0">
                <a:solidFill>
                  <a:srgbClr val="FF0000"/>
                </a:solidFill>
              </a:rPr>
              <a:t>《</a:t>
            </a:r>
            <a:r>
              <a:rPr lang="zh-CN" altLang="en-US" sz="2400" b="1" u="sng" dirty="0">
                <a:solidFill>
                  <a:srgbClr val="FF0000"/>
                </a:solidFill>
              </a:rPr>
              <a:t>公司法</a:t>
            </a:r>
            <a:r>
              <a:rPr lang="en-US" altLang="zh-CN" sz="2400" b="1" u="sng" dirty="0">
                <a:solidFill>
                  <a:srgbClr val="FF0000"/>
                </a:solidFill>
              </a:rPr>
              <a:t>》</a:t>
            </a:r>
            <a:r>
              <a:rPr lang="zh-CN" altLang="en-US" sz="2400" b="1" u="sng" dirty="0">
                <a:solidFill>
                  <a:srgbClr val="FF0000"/>
                </a:solidFill>
              </a:rPr>
              <a:t>在第</a:t>
            </a:r>
            <a:r>
              <a:rPr lang="en-US" altLang="zh-CN" sz="2400" b="1" u="sng" dirty="0">
                <a:solidFill>
                  <a:srgbClr val="FF0000"/>
                </a:solidFill>
              </a:rPr>
              <a:t>144</a:t>
            </a:r>
            <a:r>
              <a:rPr lang="zh-CN" altLang="en-US" sz="2400" b="1" u="sng" dirty="0">
                <a:solidFill>
                  <a:srgbClr val="FF0000"/>
                </a:solidFill>
              </a:rPr>
              <a:t>条中规定“公司可以按照公司章程的规定发行与普通股权利不同的类型股”，例如优先或者劣后分配利润或者剩余财产的股份、每一股表决权数多于或者少于普通股的股份、转让须经公司同意等转让受限的股份。</a:t>
            </a:r>
            <a:r>
              <a:rPr lang="zh-CN" altLang="en-US" sz="2400" b="1" dirty="0">
                <a:solidFill>
                  <a:srgbClr val="0000CC"/>
                </a:solidFill>
              </a:rPr>
              <a:t>同时，新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在第</a:t>
            </a:r>
            <a:r>
              <a:rPr lang="en-US" altLang="zh-CN" sz="2400" b="1" dirty="0">
                <a:solidFill>
                  <a:srgbClr val="0000CC"/>
                </a:solidFill>
              </a:rPr>
              <a:t>142</a:t>
            </a:r>
            <a:r>
              <a:rPr lang="zh-CN" altLang="en-US" sz="2400" b="1" dirty="0">
                <a:solidFill>
                  <a:srgbClr val="0000CC"/>
                </a:solidFill>
              </a:rPr>
              <a:t>条中新增无面额股制度。</a:t>
            </a:r>
          </a:p>
          <a:p>
            <a:r>
              <a:rPr lang="zh-CN" altLang="en-US" sz="2000" b="1" u="sng" dirty="0">
                <a:solidFill>
                  <a:srgbClr val="008080"/>
                </a:solidFill>
              </a:rPr>
              <a:t>（新公司法该条文未设置差异化表决权的最高或最低倍数限制，完全交由公司自主决定。）</a:t>
            </a:r>
          </a:p>
          <a:p>
            <a:r>
              <a:rPr lang="en-US" altLang="zh-CN" sz="2000" b="1" u="sng" dirty="0">
                <a:solidFill>
                  <a:srgbClr val="008080"/>
                </a:solidFill>
              </a:rPr>
              <a:t> </a:t>
            </a:r>
            <a:r>
              <a:rPr lang="zh-CN" altLang="en-US" sz="2400" b="1" dirty="0">
                <a:solidFill>
                  <a:srgbClr val="0000CC"/>
                </a:solidFill>
              </a:rPr>
              <a:t>这一规定意味着类别股制度和无面额股制度在</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修订中的正式创设，类别股制度和无面额股制度不仅可以满足更多投资者的需求，而且能够推动类别股制度和无面额股制度更为广泛的适用。对于高客朋友们来说，在促进家族企业发展，引入外部投资人的同时，也可以调整公司章程的规定，</a:t>
            </a:r>
            <a:r>
              <a:rPr lang="zh-CN" altLang="en-US" sz="2400" b="1" u="sng" dirty="0">
                <a:solidFill>
                  <a:srgbClr val="FF0000"/>
                </a:solidFill>
                <a:effectLst>
                  <a:outerShdw blurRad="38100" dist="38100" dir="2700000" algn="tl">
                    <a:srgbClr val="000000">
                      <a:alpha val="43137"/>
                    </a:srgbClr>
                  </a:outerShdw>
                </a:effectLst>
              </a:rPr>
              <a:t>通过合理调整分红和表决权比例不同于普通股的类别股与公司外部投资人进行利益协商，既能满足不同投资人多元化的投资需求，又能在股权稀释的同时将家族企业的控制权牢牢把握在自己手中</a:t>
            </a:r>
            <a:r>
              <a:rPr lang="zh-CN" altLang="en-US" sz="2400" b="1" dirty="0">
                <a:solidFill>
                  <a:srgbClr val="0000CC"/>
                </a:solidFill>
              </a:rPr>
              <a:t>，从而更有利于家族企业的发展存续与传承管理。</a:t>
            </a:r>
          </a:p>
          <a:p>
            <a:endParaRPr lang="zh-CN" altLang="en-US" sz="2400" dirty="0">
              <a:solidFill>
                <a:srgbClr val="000000"/>
              </a:solidFill>
            </a:endParaRPr>
          </a:p>
          <a:p>
            <a:endParaRPr lang="zh-CN" altLang="en-US" sz="2000"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160763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449272" cy="4785395"/>
          </a:xfrm>
        </p:spPr>
        <p:txBody>
          <a:bodyPr/>
          <a:lstStyle/>
          <a:p>
            <a:r>
              <a:rPr lang="en-US" altLang="zh-CN" sz="2400" b="1" u="sng" dirty="0">
                <a:solidFill>
                  <a:srgbClr val="FF0000"/>
                </a:solidFill>
              </a:rPr>
              <a:t>20</a:t>
            </a:r>
            <a:r>
              <a:rPr lang="zh-CN" altLang="en-US" sz="2400" b="1" u="sng" dirty="0">
                <a:solidFill>
                  <a:srgbClr val="FF0000"/>
                </a:solidFill>
              </a:rPr>
              <a:t>、严防关联交易风险，重视关联交易关系处理与规范</a:t>
            </a:r>
            <a:endParaRPr lang="zh-CN" altLang="en-US" sz="2400" b="1" dirty="0">
              <a:solidFill>
                <a:srgbClr val="0000CC"/>
              </a:solidFill>
            </a:endParaRPr>
          </a:p>
          <a:p>
            <a:r>
              <a:rPr lang="zh-CN" altLang="en-US" sz="2400" b="1" dirty="0">
                <a:solidFill>
                  <a:srgbClr val="0000CC"/>
                </a:solidFill>
              </a:rPr>
              <a:t>　　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第</a:t>
            </a:r>
            <a:r>
              <a:rPr lang="en-US" altLang="zh-CN" sz="2400" b="1" dirty="0">
                <a:solidFill>
                  <a:srgbClr val="0000CC"/>
                </a:solidFill>
              </a:rPr>
              <a:t>182</a:t>
            </a:r>
            <a:r>
              <a:rPr lang="zh-CN" altLang="en-US" sz="2400" b="1" dirty="0">
                <a:solidFill>
                  <a:srgbClr val="0000CC"/>
                </a:solidFill>
              </a:rPr>
              <a:t>条相比于原</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FF0000"/>
                </a:solidFill>
              </a:rPr>
              <a:t>进一步扩大了关联交易的监管领域，具体体现在：</a:t>
            </a:r>
            <a:r>
              <a:rPr lang="zh-CN" altLang="en-US" sz="2400" b="1" u="sng" dirty="0">
                <a:solidFill>
                  <a:srgbClr val="008080"/>
                </a:solidFill>
                <a:highlight>
                  <a:srgbClr val="FFFF00"/>
                </a:highlight>
              </a:rPr>
              <a:t>将监事纳入到了监管与限制的范畴内；同时关联人的范围进一步扩大和明确，包括“董监高”的近亲属、“董监高”及其近亲属直接、间接控制的企业以及与“董监高”有其他关联关系的关联人</a:t>
            </a:r>
            <a:r>
              <a:rPr lang="zh-CN" altLang="en-US" sz="2400" b="1" dirty="0">
                <a:solidFill>
                  <a:srgbClr val="FF0000"/>
                </a:solidFill>
              </a:rPr>
              <a:t>。另外，还规定了“董监高”的关联交易报告义务</a:t>
            </a:r>
            <a:r>
              <a:rPr lang="zh-CN" altLang="en-US" sz="2400" b="1" dirty="0">
                <a:solidFill>
                  <a:srgbClr val="0000CC"/>
                </a:solidFill>
              </a:rPr>
              <a:t>，“董监高”应当就关联交易向董事或者股东会报告，并按照公司章程的规定经董事会或者股东会决议通过的义务。</a:t>
            </a:r>
          </a:p>
          <a:p>
            <a:r>
              <a:rPr lang="zh-CN" altLang="en-US" sz="2400" b="1" dirty="0">
                <a:solidFill>
                  <a:srgbClr val="0000CC"/>
                </a:solidFill>
              </a:rPr>
              <a:t>　　在企业实践中，容易出现家族内不同企业主体之间互相交易，部分家族企业掌门人将家族内不同企业主体混为一体，随时调用资金或者划拨资产的情况，从长远来看，容易留下家族企业人格混同、承担连带责任的隐患</a:t>
            </a:r>
            <a:r>
              <a:rPr lang="en-US" altLang="zh-CN" sz="2400" b="1" dirty="0">
                <a:solidFill>
                  <a:srgbClr val="0000CC"/>
                </a:solidFill>
              </a:rPr>
              <a:t>[3]</a:t>
            </a:r>
            <a:r>
              <a:rPr lang="zh-CN" altLang="en-US" sz="2400" b="1" dirty="0">
                <a:solidFill>
                  <a:srgbClr val="0000CC"/>
                </a:solidFill>
              </a:rPr>
              <a:t>。新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的修订为家族企业的规范化经营和管理敲响了警钟，也提醒家族企业控股股东、实际控制人应该及时做好事前防范，根据法律规定在合法合规的条件下进行关联交易。</a:t>
            </a:r>
            <a:endParaRPr lang="en-US" altLang="zh-CN" sz="2400" b="1" dirty="0">
              <a:solidFill>
                <a:srgbClr val="0000CC"/>
              </a:solidFill>
            </a:endParaRPr>
          </a:p>
          <a:p>
            <a:r>
              <a:rPr lang="zh-CN" altLang="en-US" sz="2400" b="1" dirty="0">
                <a:solidFill>
                  <a:srgbClr val="0000CC"/>
                </a:solidFill>
              </a:rPr>
              <a:t>第</a:t>
            </a:r>
            <a:r>
              <a:rPr lang="en-US" altLang="zh-CN" sz="2400" b="1" dirty="0">
                <a:solidFill>
                  <a:srgbClr val="0000CC"/>
                </a:solidFill>
              </a:rPr>
              <a:t>182</a:t>
            </a:r>
            <a:r>
              <a:rPr lang="zh-CN" altLang="en-US" sz="2400" b="1" dirty="0">
                <a:solidFill>
                  <a:srgbClr val="0000CC"/>
                </a:solidFill>
              </a:rPr>
              <a:t>条、第</a:t>
            </a:r>
            <a:r>
              <a:rPr lang="en-US" altLang="zh-CN" sz="2400" b="1" dirty="0">
                <a:solidFill>
                  <a:srgbClr val="0000CC"/>
                </a:solidFill>
              </a:rPr>
              <a:t>184</a:t>
            </a:r>
            <a:r>
              <a:rPr lang="zh-CN" altLang="en-US" sz="2400" b="1" dirty="0">
                <a:solidFill>
                  <a:srgbClr val="0000CC"/>
                </a:solidFill>
              </a:rPr>
              <a:t>条对董监高的与公司交易等其他行为作出限定。　　</a:t>
            </a:r>
            <a:endParaRPr lang="en-US" altLang="zh-CN" sz="2400" b="1" dirty="0">
              <a:solidFill>
                <a:srgbClr val="0000CC"/>
              </a:solidFill>
            </a:endParaRPr>
          </a:p>
          <a:p>
            <a:r>
              <a:rPr lang="zh-CN" altLang="en-US" sz="2400" b="1" dirty="0">
                <a:solidFill>
                  <a:srgbClr val="0000CC"/>
                </a:solidFill>
              </a:rPr>
              <a:t>第</a:t>
            </a:r>
            <a:r>
              <a:rPr lang="en-US" altLang="zh-CN" sz="2400" b="1" dirty="0">
                <a:solidFill>
                  <a:srgbClr val="0000CC"/>
                </a:solidFill>
              </a:rPr>
              <a:t>182</a:t>
            </a:r>
            <a:r>
              <a:rPr lang="zh-CN" altLang="en-US" sz="2400" b="1" dirty="0">
                <a:solidFill>
                  <a:srgbClr val="0000CC"/>
                </a:solidFill>
              </a:rPr>
              <a:t>条董事、监事、高级管理人员，直接或者间接与本公司订立合同或者进行交易，应当就与订立合同或者进行交易有关的事项向董事会或者股东会报告，并按照公司章程的规定经董事会或者股东会决议通过。　　董事、监事、高级管理人员的近亲属，董事、监事、高级管理人员或者其近亲属直接或者间接控制的企业，以及与董事、监事、高级管理人员有其他关联关系的关联人，与公司订立合同或者进行交易，适用前款规定。　　第</a:t>
            </a:r>
            <a:r>
              <a:rPr lang="en-US" altLang="zh-CN" sz="2400" b="1" dirty="0">
                <a:solidFill>
                  <a:srgbClr val="0000CC"/>
                </a:solidFill>
              </a:rPr>
              <a:t>148</a:t>
            </a:r>
            <a:r>
              <a:rPr lang="zh-CN" altLang="en-US" sz="2400" b="1" dirty="0">
                <a:solidFill>
                  <a:srgbClr val="0000CC"/>
                </a:solidFill>
              </a:rPr>
              <a:t>条董事、高级管理人员不得有下列行为：</a:t>
            </a:r>
            <a:r>
              <a:rPr lang="en-US" altLang="zh-CN" sz="2400" b="1" dirty="0">
                <a:solidFill>
                  <a:srgbClr val="0000CC"/>
                </a:solidFill>
              </a:rPr>
              <a:t>…              </a:t>
            </a:r>
            <a:r>
              <a:rPr lang="zh-CN" altLang="en-US" sz="2400" b="1" dirty="0">
                <a:solidFill>
                  <a:srgbClr val="0000CC"/>
                </a:solidFill>
              </a:rPr>
              <a:t>　　（四）违反公司章程的规定或者未经股东会、股东大会同意，与本公司订立合同或者进行交易；        　　（五）未经股东会或者股东大会同意，利用职务便利为自己或者他人谋取属于公司的商业机会，自营或者为他人经营与所任职公司同类的业务；  　　（六）接受他人与公司交易的佣金归为己有；    　　（七）擅自披露公司秘密；      （八）违反对公司忠实义务的其他行为。        　　董事、高级管理人员违反前款规定所得的收入应当归公司所有。</a:t>
            </a:r>
            <a:endParaRPr lang="en-US" altLang="zh-CN" sz="1800" b="1" dirty="0">
              <a:solidFill>
                <a:srgbClr val="0000CC"/>
              </a:solidFill>
            </a:endParaRPr>
          </a:p>
        </p:txBody>
      </p:sp>
    </p:spTree>
    <p:extLst>
      <p:ext uri="{BB962C8B-B14F-4D97-AF65-F5344CB8AC3E}">
        <p14:creationId xmlns:p14="http://schemas.microsoft.com/office/powerpoint/2010/main" val="218718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449272" cy="4785395"/>
          </a:xfrm>
        </p:spPr>
        <p:txBody>
          <a:bodyPr/>
          <a:lstStyle/>
          <a:p>
            <a:r>
              <a:rPr lang="zh-CN" altLang="en-US" sz="2000" b="1" dirty="0">
                <a:solidFill>
                  <a:srgbClr val="0000CC"/>
                </a:solidFill>
              </a:rPr>
              <a:t>另外，特别还要注意关于</a:t>
            </a:r>
            <a:r>
              <a:rPr lang="zh-CN" altLang="en-US" sz="2400" b="1" u="sng" dirty="0">
                <a:solidFill>
                  <a:srgbClr val="CC3300"/>
                </a:solidFill>
                <a:highlight>
                  <a:srgbClr val="FFFF00"/>
                </a:highlight>
              </a:rPr>
              <a:t>一人公司</a:t>
            </a:r>
            <a:r>
              <a:rPr lang="zh-CN" altLang="en-US" sz="2000" b="1" dirty="0">
                <a:solidFill>
                  <a:srgbClr val="0000CC"/>
                </a:solidFill>
              </a:rPr>
              <a:t>的巨大变化。</a:t>
            </a:r>
            <a:endParaRPr lang="en-US" altLang="zh-CN" sz="2000" b="1" dirty="0">
              <a:solidFill>
                <a:srgbClr val="0000CC"/>
              </a:solidFill>
            </a:endParaRPr>
          </a:p>
          <a:p>
            <a:r>
              <a:rPr lang="zh-CN" altLang="en-US" sz="2000" b="1" dirty="0">
                <a:solidFill>
                  <a:srgbClr val="0000CC"/>
                </a:solidFill>
              </a:rPr>
              <a:t>一人公司有多少？</a:t>
            </a:r>
            <a:endParaRPr lang="en-US" altLang="zh-CN" sz="2000" b="1" dirty="0">
              <a:solidFill>
                <a:srgbClr val="0000CC"/>
              </a:solidFill>
            </a:endParaRPr>
          </a:p>
          <a:p>
            <a:r>
              <a:rPr lang="zh-CN" altLang="en-US" sz="2000" b="1" dirty="0">
                <a:solidFill>
                  <a:srgbClr val="0000CC"/>
                </a:solidFill>
              </a:rPr>
              <a:t>截至</a:t>
            </a:r>
            <a:r>
              <a:rPr lang="en-US" altLang="zh-CN" sz="2000" b="1" dirty="0">
                <a:solidFill>
                  <a:srgbClr val="0000CC"/>
                </a:solidFill>
              </a:rPr>
              <a:t>2021</a:t>
            </a:r>
            <a:r>
              <a:rPr lang="zh-CN" altLang="en-US" sz="2000" b="1" dirty="0">
                <a:solidFill>
                  <a:srgbClr val="0000CC"/>
                </a:solidFill>
              </a:rPr>
              <a:t>年底，高达</a:t>
            </a:r>
            <a:r>
              <a:rPr lang="en-US" altLang="zh-CN" sz="2000" b="1" dirty="0">
                <a:solidFill>
                  <a:srgbClr val="0000CC"/>
                </a:solidFill>
              </a:rPr>
              <a:t>1700</a:t>
            </a:r>
            <a:r>
              <a:rPr lang="zh-CN" altLang="en-US" sz="2000" b="1" dirty="0">
                <a:solidFill>
                  <a:srgbClr val="0000CC"/>
                </a:solidFill>
              </a:rPr>
              <a:t>多万家！几乎占了当时公司总数的</a:t>
            </a:r>
            <a:r>
              <a:rPr lang="en-US" altLang="zh-CN" sz="2000" b="1" dirty="0">
                <a:solidFill>
                  <a:srgbClr val="0000CC"/>
                </a:solidFill>
              </a:rPr>
              <a:t>45%</a:t>
            </a:r>
            <a:r>
              <a:rPr lang="zh-CN" altLang="en-US" sz="2000" b="1" dirty="0">
                <a:solidFill>
                  <a:srgbClr val="0000CC"/>
                </a:solidFill>
              </a:rPr>
              <a:t>！</a:t>
            </a:r>
            <a:r>
              <a:rPr lang="zh-CN" altLang="en-US" sz="1800" b="1" dirty="0">
                <a:solidFill>
                  <a:srgbClr val="0000CC"/>
                </a:solidFill>
              </a:rPr>
              <a:t>为什么一人公司责任这么重，还如此多大家还这么愿意设一人公司？</a:t>
            </a:r>
            <a:endParaRPr lang="en-US" altLang="zh-CN" sz="1800" b="1" dirty="0">
              <a:solidFill>
                <a:srgbClr val="0000CC"/>
              </a:solidFill>
            </a:endParaRPr>
          </a:p>
          <a:p>
            <a:r>
              <a:rPr lang="zh-CN" altLang="en-US" sz="1800" b="1" dirty="0">
                <a:solidFill>
                  <a:srgbClr val="0000CC"/>
                </a:solidFill>
              </a:rPr>
              <a:t>第一；在实践中，许多公司的经营失败，主要原因不是商业上的失败，而是由于股东内讧！</a:t>
            </a:r>
            <a:r>
              <a:rPr lang="zh-CN" altLang="en-US" sz="1050" b="1" dirty="0">
                <a:solidFill>
                  <a:srgbClr val="0000CC"/>
                </a:solidFill>
              </a:rPr>
              <a:t> </a:t>
            </a:r>
            <a:endParaRPr lang="en-US" altLang="zh-CN" sz="1800" b="1" dirty="0">
              <a:solidFill>
                <a:srgbClr val="0000CC"/>
              </a:solidFill>
            </a:endParaRPr>
          </a:p>
          <a:p>
            <a:r>
              <a:rPr lang="zh-CN" altLang="en-US" sz="1800" b="1" dirty="0">
                <a:solidFill>
                  <a:srgbClr val="0000CC"/>
                </a:solidFill>
              </a:rPr>
              <a:t>第二，股东的出资连带责任让人望而生畏。</a:t>
            </a:r>
            <a:endParaRPr lang="en-US" altLang="zh-CN" sz="1800" b="1" dirty="0">
              <a:solidFill>
                <a:srgbClr val="0000CC"/>
              </a:solidFill>
            </a:endParaRPr>
          </a:p>
          <a:p>
            <a:pPr marL="0" indent="0">
              <a:buNone/>
            </a:pPr>
            <a:r>
              <a:rPr lang="zh-CN" altLang="en-US" sz="1800" b="1" dirty="0">
                <a:solidFill>
                  <a:srgbClr val="0000CC"/>
                </a:solidFill>
              </a:rPr>
              <a:t>公司法第</a:t>
            </a:r>
            <a:r>
              <a:rPr lang="en-US" altLang="zh-CN" sz="1800" b="1" dirty="0">
                <a:solidFill>
                  <a:srgbClr val="0000CC"/>
                </a:solidFill>
              </a:rPr>
              <a:t>50</a:t>
            </a:r>
            <a:r>
              <a:rPr lang="zh-CN" altLang="en-US" sz="1800" b="1" dirty="0">
                <a:solidFill>
                  <a:srgbClr val="0000CC"/>
                </a:solidFill>
              </a:rPr>
              <a:t>条规定，公司设立时，若有股东未履行出资义务，其他股东对此要承担连带责任。而且这种公司发起人之间的连带责任，不会随着时间推移而消灭，一日为发起人，终生为发起人，都要承担连带责任。所以：</a:t>
            </a:r>
            <a:endParaRPr lang="en-US" altLang="zh-CN" sz="1800" b="1" dirty="0">
              <a:solidFill>
                <a:srgbClr val="0000CC"/>
              </a:solidFill>
            </a:endParaRPr>
          </a:p>
          <a:p>
            <a:pPr marL="0" indent="0">
              <a:buNone/>
            </a:pPr>
            <a:r>
              <a:rPr lang="zh-CN" altLang="en-US" sz="1800" b="1" dirty="0">
                <a:solidFill>
                  <a:srgbClr val="0000CC"/>
                </a:solidFill>
              </a:rPr>
              <a:t>选择商业伙伴比选择配偶还要谨慎！  </a:t>
            </a:r>
            <a:r>
              <a:rPr lang="zh-CN" altLang="en-US" sz="1600" b="1" dirty="0">
                <a:solidFill>
                  <a:srgbClr val="0000CC"/>
                </a:solidFill>
              </a:rPr>
              <a:t>（新公司法的变化，将</a:t>
            </a:r>
            <a:r>
              <a:rPr lang="zh-CN" altLang="en-US" sz="1600" b="1" dirty="0">
                <a:solidFill>
                  <a:srgbClr val="CC3300"/>
                </a:solidFill>
              </a:rPr>
              <a:t>成立后</a:t>
            </a:r>
            <a:r>
              <a:rPr lang="zh-CN" altLang="en-US" sz="1600" b="1" dirty="0">
                <a:solidFill>
                  <a:srgbClr val="0000CC"/>
                </a:solidFill>
              </a:rPr>
              <a:t>也要承担连带出资责任改为</a:t>
            </a:r>
            <a:r>
              <a:rPr lang="zh-CN" altLang="en-US" sz="1600" b="1" dirty="0">
                <a:solidFill>
                  <a:srgbClr val="CC3300"/>
                </a:solidFill>
              </a:rPr>
              <a:t>设立时</a:t>
            </a:r>
            <a:r>
              <a:rPr lang="zh-CN" altLang="en-US" sz="1600" b="1" dirty="0">
                <a:solidFill>
                  <a:srgbClr val="0000CC"/>
                </a:solidFill>
              </a:rPr>
              <a:t>的股东出资连带）</a:t>
            </a:r>
            <a:endParaRPr lang="en-US" altLang="zh-CN" sz="1800" b="1" dirty="0">
              <a:solidFill>
                <a:srgbClr val="0000CC"/>
              </a:solidFill>
            </a:endParaRPr>
          </a:p>
          <a:p>
            <a:pPr marL="0" indent="0">
              <a:buNone/>
            </a:pPr>
            <a:endParaRPr lang="en-US" altLang="zh-CN" sz="1800" b="1" dirty="0">
              <a:solidFill>
                <a:srgbClr val="0000CC"/>
              </a:solidFill>
            </a:endParaRPr>
          </a:p>
          <a:p>
            <a:pPr marL="0" indent="0">
              <a:buNone/>
            </a:pPr>
            <a:r>
              <a:rPr lang="zh-CN" altLang="en-US" sz="1800" b="1" dirty="0">
                <a:solidFill>
                  <a:srgbClr val="0000CC"/>
                </a:solidFill>
              </a:rPr>
              <a:t>“一人”是指的什么？原先是指一个自然人或一个法人，但新修订后的公司法，不限于一个自然人或一个法人了，新公司是指</a:t>
            </a:r>
            <a:r>
              <a:rPr lang="zh-CN" altLang="en-US" sz="1800" b="1" u="sng" dirty="0">
                <a:solidFill>
                  <a:srgbClr val="008080"/>
                </a:solidFill>
              </a:rPr>
              <a:t>一个股东</a:t>
            </a:r>
            <a:r>
              <a:rPr lang="zh-CN" altLang="en-US" sz="1800" b="1" dirty="0">
                <a:solidFill>
                  <a:srgbClr val="0000CC"/>
                </a:solidFill>
              </a:rPr>
              <a:t>的公司，所以，合伙企业可不可以设立一人公司？</a:t>
            </a:r>
            <a:endParaRPr lang="en-US" altLang="zh-CN" sz="1800" b="1" dirty="0">
              <a:solidFill>
                <a:srgbClr val="0000CC"/>
              </a:solidFill>
            </a:endParaRPr>
          </a:p>
          <a:p>
            <a:pPr marL="0" indent="0">
              <a:buNone/>
            </a:pPr>
            <a:r>
              <a:rPr lang="zh-CN" altLang="en-US" sz="1800" b="1" dirty="0">
                <a:solidFill>
                  <a:srgbClr val="0000CC"/>
                </a:solidFill>
              </a:rPr>
              <a:t>可以。</a:t>
            </a:r>
            <a:r>
              <a:rPr lang="en-US" altLang="zh-CN" sz="1800" b="1" dirty="0">
                <a:solidFill>
                  <a:srgbClr val="0000CC"/>
                </a:solidFill>
              </a:rPr>
              <a:t> </a:t>
            </a:r>
          </a:p>
          <a:p>
            <a:pPr marL="0" indent="0">
              <a:buNone/>
            </a:pPr>
            <a:r>
              <a:rPr lang="zh-CN" altLang="en-US" sz="1800" b="1" dirty="0">
                <a:solidFill>
                  <a:srgbClr val="0000CC"/>
                </a:solidFill>
              </a:rPr>
              <a:t>另外，除了原来一人有限公司，还可以设立一人股份公司！</a:t>
            </a:r>
            <a:endParaRPr lang="en-US" altLang="zh-CN" sz="1800" b="1" dirty="0">
              <a:solidFill>
                <a:srgbClr val="0000CC"/>
              </a:solidFill>
            </a:endParaRPr>
          </a:p>
          <a:p>
            <a:endParaRPr lang="en-US" altLang="zh-CN" sz="1600" b="1" dirty="0">
              <a:solidFill>
                <a:srgbClr val="0000CC"/>
              </a:solidFill>
            </a:endParaRPr>
          </a:p>
          <a:p>
            <a:endParaRPr lang="en-US" altLang="zh-CN" sz="1800" b="1" dirty="0">
              <a:solidFill>
                <a:srgbClr val="0000CC"/>
              </a:solidFill>
            </a:endParaRPr>
          </a:p>
          <a:p>
            <a:endParaRPr lang="en-US" altLang="zh-CN" sz="2000" b="1" dirty="0">
              <a:solidFill>
                <a:srgbClr val="0000CC"/>
              </a:solidFill>
            </a:endParaRPr>
          </a:p>
        </p:txBody>
      </p:sp>
    </p:spTree>
    <p:extLst>
      <p:ext uri="{BB962C8B-B14F-4D97-AF65-F5344CB8AC3E}">
        <p14:creationId xmlns:p14="http://schemas.microsoft.com/office/powerpoint/2010/main" val="23178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2</a:t>
            </a:r>
            <a:r>
              <a:rPr lang="zh-CN" altLang="en-US" sz="2800" b="1" u="sng" dirty="0">
                <a:solidFill>
                  <a:srgbClr val="FF0000"/>
                </a:solidFill>
              </a:rPr>
              <a:t>、正式确立股东出资的加速到期</a:t>
            </a:r>
          </a:p>
          <a:p>
            <a:endParaRPr lang="zh-CN" altLang="en-US" sz="2400" b="1" dirty="0">
              <a:solidFill>
                <a:srgbClr val="000000"/>
              </a:solidFill>
            </a:endParaRPr>
          </a:p>
          <a:p>
            <a:r>
              <a:rPr lang="zh-CN" altLang="en-US" sz="2400" b="1" dirty="0">
                <a:solidFill>
                  <a:srgbClr val="000000"/>
                </a:solidFill>
              </a:rPr>
              <a:t>法条：第五十四条  </a:t>
            </a:r>
            <a:r>
              <a:rPr lang="zh-CN" altLang="en-US" sz="2400" b="1" i="1" dirty="0">
                <a:solidFill>
                  <a:srgbClr val="FF0000"/>
                </a:solidFill>
              </a:rPr>
              <a:t>公司不能清偿到期债务的，公司或者已到期债权的债权人有权要求已认缴出资但未届出资期限的股东提前缴纳出资。</a:t>
            </a:r>
          </a:p>
          <a:p>
            <a:endParaRPr lang="zh-CN" altLang="en-US" sz="2400" b="1" dirty="0">
              <a:solidFill>
                <a:srgbClr val="000000"/>
              </a:solidFill>
            </a:endParaRPr>
          </a:p>
          <a:p>
            <a:r>
              <a:rPr lang="zh-CN" altLang="en-US" sz="2400" b="1" i="1" dirty="0">
                <a:solidFill>
                  <a:srgbClr val="FF0000"/>
                </a:solidFill>
              </a:rPr>
              <a:t>解读：股东的认缴出资期限加速到期。新</a:t>
            </a:r>
            <a:r>
              <a:rPr lang="en-US" altLang="zh-CN" sz="2400" b="1" i="1" dirty="0">
                <a:solidFill>
                  <a:srgbClr val="FF0000"/>
                </a:solidFill>
              </a:rPr>
              <a:t>《</a:t>
            </a:r>
            <a:r>
              <a:rPr lang="zh-CN" altLang="en-US" sz="2400" b="1" i="1" dirty="0">
                <a:solidFill>
                  <a:srgbClr val="FF0000"/>
                </a:solidFill>
              </a:rPr>
              <a:t>公司法</a:t>
            </a:r>
            <a:r>
              <a:rPr lang="en-US" altLang="zh-CN" sz="2400" b="1" i="1" dirty="0">
                <a:solidFill>
                  <a:srgbClr val="FF0000"/>
                </a:solidFill>
              </a:rPr>
              <a:t>》</a:t>
            </a:r>
            <a:r>
              <a:rPr lang="zh-CN" altLang="en-US" sz="2400" b="1" i="1" dirty="0">
                <a:solidFill>
                  <a:srgbClr val="FF0000"/>
                </a:solidFill>
              </a:rPr>
              <a:t>首次对有限责任公司非破产情形下股东出资义务加速到期制度作出规定</a:t>
            </a:r>
            <a:r>
              <a:rPr lang="en-US" altLang="zh-CN" sz="2400" b="1" i="1" dirty="0">
                <a:solidFill>
                  <a:srgbClr val="FF0000"/>
                </a:solidFill>
              </a:rPr>
              <a:t>,</a:t>
            </a:r>
            <a:r>
              <a:rPr lang="zh-CN" altLang="en-US" sz="2400" b="1" i="1" dirty="0">
                <a:solidFill>
                  <a:srgbClr val="FF0000"/>
                </a:solidFill>
              </a:rPr>
              <a:t>明确在公司不能清偿到期债务时，股东出资义务即须加速到期</a:t>
            </a:r>
            <a:r>
              <a:rPr lang="zh-CN" altLang="en-US" sz="2400" b="1" dirty="0">
                <a:solidFill>
                  <a:srgbClr val="000000"/>
                </a:solidFill>
              </a:rPr>
              <a:t>，公司或已到期债权人有权要求股东提前缴纳出资且该提前缴纳的出资适用入库规则，该规定几乎取消了加速到期的适用门槛，大大强化了公司债权人利益保护力度，可以预见，新</a:t>
            </a:r>
            <a:r>
              <a:rPr lang="en-US" altLang="zh-CN" sz="2400" b="1" dirty="0">
                <a:solidFill>
                  <a:srgbClr val="000000"/>
                </a:solidFill>
              </a:rPr>
              <a:t>《</a:t>
            </a:r>
            <a:r>
              <a:rPr lang="zh-CN" altLang="en-US" sz="2400" b="1" dirty="0">
                <a:solidFill>
                  <a:srgbClr val="000000"/>
                </a:solidFill>
              </a:rPr>
              <a:t>公司法</a:t>
            </a:r>
            <a:r>
              <a:rPr lang="en-US" altLang="zh-CN" sz="2400" b="1" dirty="0">
                <a:solidFill>
                  <a:srgbClr val="000000"/>
                </a:solidFill>
              </a:rPr>
              <a:t>》</a:t>
            </a:r>
            <a:r>
              <a:rPr lang="zh-CN" altLang="en-US" sz="2400" b="1" dirty="0">
                <a:solidFill>
                  <a:srgbClr val="000000"/>
                </a:solidFill>
              </a:rPr>
              <a:t>出台后，涉及股东出资的公司诉讼中，出资义务加速到期即将常态化。</a:t>
            </a:r>
          </a:p>
          <a:p>
            <a:endParaRPr lang="en-US" altLang="zh-CN" sz="1800" b="1" dirty="0">
              <a:solidFill>
                <a:srgbClr val="080808"/>
              </a:solidFill>
            </a:endParaRPr>
          </a:p>
        </p:txBody>
      </p:sp>
    </p:spTree>
    <p:extLst>
      <p:ext uri="{BB962C8B-B14F-4D97-AF65-F5344CB8AC3E}">
        <p14:creationId xmlns:p14="http://schemas.microsoft.com/office/powerpoint/2010/main" val="336436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07368" y="1268760"/>
            <a:ext cx="11377264" cy="4785395"/>
          </a:xfrm>
        </p:spPr>
        <p:txBody>
          <a:bodyPr/>
          <a:lstStyle/>
          <a:p>
            <a:r>
              <a:rPr lang="en-US" altLang="zh-CN" b="1" u="sng" dirty="0">
                <a:solidFill>
                  <a:srgbClr val="FF0000"/>
                </a:solidFill>
              </a:rPr>
              <a:t>3</a:t>
            </a:r>
            <a:r>
              <a:rPr lang="zh-CN" altLang="en-US" b="1" u="sng" dirty="0">
                <a:solidFill>
                  <a:srgbClr val="FF0000"/>
                </a:solidFill>
              </a:rPr>
              <a:t>、</a:t>
            </a:r>
            <a:r>
              <a:rPr lang="zh-CN" altLang="en-US" sz="2800" b="1" u="sng" dirty="0">
                <a:solidFill>
                  <a:srgbClr val="FF0000"/>
                </a:solidFill>
              </a:rPr>
              <a:t>法定代表人可以由董事、经理担任、辞职与补任规则有变化</a:t>
            </a:r>
          </a:p>
          <a:p>
            <a:endParaRPr lang="zh-CN" altLang="en-US" sz="2800" b="1" u="sng" dirty="0">
              <a:solidFill>
                <a:srgbClr val="FF0000"/>
              </a:solidFill>
            </a:endParaRPr>
          </a:p>
          <a:p>
            <a:r>
              <a:rPr lang="zh-CN" altLang="en-US" sz="2200" b="1" dirty="0">
                <a:solidFill>
                  <a:srgbClr val="080808"/>
                </a:solidFill>
              </a:rPr>
              <a:t>法条：第十条公司的法定代表人按照公司章程的规定，</a:t>
            </a:r>
            <a:r>
              <a:rPr lang="zh-CN" altLang="en-US" sz="2200" b="1" u="sng" dirty="0">
                <a:solidFill>
                  <a:srgbClr val="FF0000"/>
                </a:solidFill>
              </a:rPr>
              <a:t>由代表公司执行公司事务的董事或者经理担任</a:t>
            </a:r>
            <a:r>
              <a:rPr lang="zh-CN" altLang="en-US" sz="2200" b="1" dirty="0">
                <a:solidFill>
                  <a:srgbClr val="080808"/>
                </a:solidFill>
              </a:rPr>
              <a:t>。</a:t>
            </a:r>
          </a:p>
          <a:p>
            <a:r>
              <a:rPr lang="zh-CN" altLang="en-US" sz="2200" b="1" u="sng" dirty="0">
                <a:solidFill>
                  <a:srgbClr val="FF0000"/>
                </a:solidFill>
              </a:rPr>
              <a:t>担任法定代表人的董事或者经理辞任的，视为同时辞去法定代表人</a:t>
            </a:r>
            <a:r>
              <a:rPr lang="zh-CN" altLang="en-US" sz="2200" b="1" dirty="0">
                <a:solidFill>
                  <a:srgbClr val="080808"/>
                </a:solidFill>
              </a:rPr>
              <a:t>。</a:t>
            </a:r>
          </a:p>
          <a:p>
            <a:endParaRPr lang="zh-CN" altLang="en-US" sz="2200" b="1" dirty="0">
              <a:solidFill>
                <a:srgbClr val="080808"/>
              </a:solidFill>
            </a:endParaRPr>
          </a:p>
          <a:p>
            <a:r>
              <a:rPr lang="zh-CN" altLang="en-US" sz="2200" b="1" dirty="0">
                <a:solidFill>
                  <a:srgbClr val="080808"/>
                </a:solidFill>
              </a:rPr>
              <a:t>法定代表人辞任的，公司应当在法定代表人辞任之日起三十日内确定新的法定代表人。</a:t>
            </a:r>
          </a:p>
          <a:p>
            <a:endParaRPr lang="zh-CN" altLang="en-US" sz="2200" b="1" dirty="0">
              <a:solidFill>
                <a:srgbClr val="080808"/>
              </a:solidFill>
            </a:endParaRPr>
          </a:p>
          <a:p>
            <a:r>
              <a:rPr lang="zh-CN" altLang="en-US" sz="2200" b="1" dirty="0">
                <a:solidFill>
                  <a:srgbClr val="FF0000"/>
                </a:solidFill>
              </a:rPr>
              <a:t>解读：原公司法中，公司法定代表人必须由董事长（执行董事）或经理担任</a:t>
            </a:r>
            <a:r>
              <a:rPr lang="zh-CN" altLang="en-US" sz="2200" b="1" dirty="0">
                <a:solidFill>
                  <a:srgbClr val="080808"/>
                </a:solidFill>
              </a:rPr>
              <a:t>。新公司法对此做了修改，公司法定代表人可以由董事担任，而不再限定于必须担任董事长（执行董事）或经理职务。法定答辩人辞职，公司必须在三十日内新增法定代表人。</a:t>
            </a:r>
            <a:r>
              <a:rPr lang="en-US" altLang="zh-CN" sz="2200" b="1" dirty="0">
                <a:solidFill>
                  <a:srgbClr val="080808"/>
                </a:solidFill>
              </a:rPr>
              <a:t> </a:t>
            </a:r>
            <a:endParaRPr lang="zh-CN" altLang="en-US" sz="2200" b="1" dirty="0">
              <a:solidFill>
                <a:srgbClr val="080808"/>
              </a:solidFill>
            </a:endParaRPr>
          </a:p>
          <a:p>
            <a:endParaRPr lang="en-US" altLang="zh-CN" sz="1800" b="1" dirty="0">
              <a:solidFill>
                <a:srgbClr val="080808"/>
              </a:solidFill>
            </a:endParaRPr>
          </a:p>
        </p:txBody>
      </p:sp>
    </p:spTree>
    <p:extLst>
      <p:ext uri="{BB962C8B-B14F-4D97-AF65-F5344CB8AC3E}">
        <p14:creationId xmlns:p14="http://schemas.microsoft.com/office/powerpoint/2010/main" val="407657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4</a:t>
            </a:r>
            <a:r>
              <a:rPr lang="zh-CN" altLang="en-US" sz="2800" b="1" u="sng" dirty="0">
                <a:solidFill>
                  <a:srgbClr val="FF0000"/>
                </a:solidFill>
              </a:rPr>
              <a:t>、法定代表人履行职务的法律后果及公司追偿权</a:t>
            </a:r>
          </a:p>
          <a:p>
            <a:endParaRPr lang="zh-CN" altLang="en-US" sz="2400" b="1" dirty="0">
              <a:solidFill>
                <a:srgbClr val="000000"/>
              </a:solidFill>
            </a:endParaRPr>
          </a:p>
          <a:p>
            <a:r>
              <a:rPr lang="zh-CN" altLang="en-US" sz="2400" b="1" dirty="0">
                <a:solidFill>
                  <a:srgbClr val="000000"/>
                </a:solidFill>
              </a:rPr>
              <a:t>法条：第十一条法定代表人</a:t>
            </a:r>
            <a:r>
              <a:rPr lang="zh-CN" altLang="en-US" sz="2400" b="1" dirty="0">
                <a:solidFill>
                  <a:srgbClr val="FF0000"/>
                </a:solidFill>
              </a:rPr>
              <a:t>以公司名义从事的民事活动，其法律后果由公司承受。</a:t>
            </a:r>
          </a:p>
          <a:p>
            <a:r>
              <a:rPr lang="zh-CN" altLang="en-US" sz="2400" b="1" dirty="0">
                <a:solidFill>
                  <a:srgbClr val="000000"/>
                </a:solidFill>
              </a:rPr>
              <a:t>公司章程或者股东会对法定代表人职权的限制，不得对抗善意相对人。</a:t>
            </a:r>
          </a:p>
          <a:p>
            <a:r>
              <a:rPr lang="zh-CN" altLang="en-US" sz="2400" b="1" dirty="0">
                <a:solidFill>
                  <a:srgbClr val="FF0000"/>
                </a:solidFill>
              </a:rPr>
              <a:t>法定代表人因执行职务造成他人损害的，由公司承担民事责任。公司承担民事责任后，依照法律或者公司章程的规定，可以向有过错的法定代表人追偿</a:t>
            </a:r>
            <a:r>
              <a:rPr lang="zh-CN" altLang="en-US" sz="2400" b="1" dirty="0">
                <a:solidFill>
                  <a:srgbClr val="000000"/>
                </a:solidFill>
              </a:rPr>
              <a:t>。</a:t>
            </a:r>
          </a:p>
          <a:p>
            <a:endParaRPr lang="zh-CN" altLang="en-US" sz="2400" b="1" dirty="0">
              <a:solidFill>
                <a:srgbClr val="000000"/>
              </a:solidFill>
            </a:endParaRPr>
          </a:p>
          <a:p>
            <a:r>
              <a:rPr lang="zh-CN" altLang="en-US" sz="2400" b="1" dirty="0">
                <a:solidFill>
                  <a:srgbClr val="000000"/>
                </a:solidFill>
              </a:rPr>
              <a:t>解读：</a:t>
            </a:r>
            <a:r>
              <a:rPr lang="zh-CN" altLang="en-US" sz="2400" b="1" dirty="0">
                <a:solidFill>
                  <a:srgbClr val="FF0000"/>
                </a:solidFill>
              </a:rPr>
              <a:t>法定代表人履行职务的后果由公司承担</a:t>
            </a:r>
            <a:r>
              <a:rPr lang="zh-CN" altLang="en-US" sz="2400" b="1" dirty="0">
                <a:solidFill>
                  <a:srgbClr val="000000"/>
                </a:solidFill>
              </a:rPr>
              <a:t>，对法定代表人职权进行限制，不能对抗善意第三人，</a:t>
            </a:r>
            <a:r>
              <a:rPr lang="zh-CN" altLang="en-US" sz="2400" b="1" dirty="0">
                <a:solidFill>
                  <a:srgbClr val="FF0000"/>
                </a:solidFill>
              </a:rPr>
              <a:t>法定代表人有过错的，公司可以向法定代表人进行追偿。</a:t>
            </a:r>
            <a:r>
              <a:rPr lang="en-US" altLang="zh-CN" sz="2400" b="1" dirty="0">
                <a:solidFill>
                  <a:srgbClr val="FF0000"/>
                </a:solidFill>
              </a:rPr>
              <a:t> </a:t>
            </a:r>
            <a:endParaRPr lang="zh-CN" altLang="en-US" sz="2000" b="1" dirty="0">
              <a:solidFill>
                <a:srgbClr val="FF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220410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5</a:t>
            </a:r>
            <a:r>
              <a:rPr lang="zh-CN" altLang="en-US" sz="2400" b="1" u="sng" dirty="0">
                <a:solidFill>
                  <a:srgbClr val="FF0000"/>
                </a:solidFill>
              </a:rPr>
              <a:t>、股东控制的两个以上公司存在人格混同的，各公司对债务彼此承担连带责任</a:t>
            </a:r>
          </a:p>
          <a:p>
            <a:endParaRPr lang="zh-CN" altLang="en-US" sz="2000" b="1" u="sng" dirty="0">
              <a:solidFill>
                <a:srgbClr val="000000"/>
              </a:solidFill>
            </a:endParaRPr>
          </a:p>
          <a:p>
            <a:r>
              <a:rPr lang="zh-CN" altLang="en-US" sz="2000" b="1" u="sng" dirty="0">
                <a:solidFill>
                  <a:srgbClr val="000000"/>
                </a:solidFill>
              </a:rPr>
              <a:t>法条：</a:t>
            </a:r>
            <a:r>
              <a:rPr lang="zh-CN" altLang="en-US" sz="2000" b="1" u="sng" dirty="0">
                <a:solidFill>
                  <a:srgbClr val="0000CC"/>
                </a:solidFill>
              </a:rPr>
              <a:t>第二十三条公司股东滥用公司法人独立地位和股东有限责任，逃避债务，严重损害公司债权人利益的，应当对公司债务承担连带责任。</a:t>
            </a:r>
          </a:p>
          <a:p>
            <a:r>
              <a:rPr lang="zh-CN" altLang="en-US" sz="2000" b="1" u="sng" dirty="0">
                <a:solidFill>
                  <a:srgbClr val="0000CC"/>
                </a:solidFill>
              </a:rPr>
              <a:t>股东利用其控制的两个以上公司实施前款规定行为的，各公司应当对任一公司的债务承担连带责任。</a:t>
            </a:r>
          </a:p>
          <a:p>
            <a:r>
              <a:rPr lang="zh-CN" altLang="en-US" sz="2000" b="1" u="sng" dirty="0">
                <a:solidFill>
                  <a:srgbClr val="0000CC"/>
                </a:solidFill>
              </a:rPr>
              <a:t>只有一个股东的公司，股东不能证明公司财产独立于股东自己的财产的，应当对公司债务承担连带责任。</a:t>
            </a:r>
          </a:p>
          <a:p>
            <a:endParaRPr lang="zh-CN" altLang="en-US" sz="2000" b="1" u="sng" dirty="0">
              <a:solidFill>
                <a:srgbClr val="000000"/>
              </a:solidFill>
            </a:endParaRPr>
          </a:p>
          <a:p>
            <a:r>
              <a:rPr lang="zh-CN" altLang="en-US" sz="2000" b="1" u="sng" dirty="0">
                <a:solidFill>
                  <a:srgbClr val="000000"/>
                </a:solidFill>
              </a:rPr>
              <a:t>解读：</a:t>
            </a:r>
            <a:r>
              <a:rPr lang="zh-CN" altLang="en-US" sz="2000" b="1" u="sng" dirty="0">
                <a:solidFill>
                  <a:srgbClr val="FF0000"/>
                </a:solidFill>
              </a:rPr>
              <a:t>原公司法规定的揭开面纱仅限于股东滥用公司法人独立地位和股东有限责任情形下，股东对公司债务承担连带责任</a:t>
            </a:r>
            <a:r>
              <a:rPr lang="zh-CN" altLang="en-US" sz="2000" b="1" u="sng" dirty="0">
                <a:solidFill>
                  <a:srgbClr val="000000"/>
                </a:solidFill>
              </a:rPr>
              <a:t>。</a:t>
            </a:r>
            <a:r>
              <a:rPr lang="zh-CN" altLang="en-US" sz="2000" b="1" u="sng" dirty="0">
                <a:solidFill>
                  <a:srgbClr val="FF0000"/>
                </a:solidFill>
              </a:rPr>
              <a:t>新公司法修改后，如果股东控制的两个以上公司之间存在人格混同或变相突破股东的有限责任，各公司要对彼此债务承担连带责任。防止了股东形式上不亲自参与，而利用控制的其他公司损害公司法人独立地位和股东有限责任的情形</a:t>
            </a:r>
            <a:r>
              <a:rPr lang="zh-CN" altLang="en-US" sz="2000" b="1" u="sng" dirty="0">
                <a:solidFill>
                  <a:srgbClr val="000000"/>
                </a:solidFill>
              </a:rPr>
              <a:t>。</a:t>
            </a:r>
          </a:p>
          <a:p>
            <a:endParaRPr lang="zh-CN" altLang="en-US" sz="2000" b="1"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328052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6</a:t>
            </a:r>
            <a:r>
              <a:rPr lang="zh-CN" altLang="en-US" sz="2400" b="1" u="sng" dirty="0">
                <a:solidFill>
                  <a:srgbClr val="FF0000"/>
                </a:solidFill>
              </a:rPr>
              <a:t>、股东会、董事会、监事会会议和表决可以采用电子通信方式</a:t>
            </a:r>
          </a:p>
          <a:p>
            <a:endParaRPr lang="zh-CN" altLang="en-US" sz="2400" b="1" u="sng" dirty="0">
              <a:solidFill>
                <a:srgbClr val="FF0000"/>
              </a:solidFill>
            </a:endParaRPr>
          </a:p>
          <a:p>
            <a:r>
              <a:rPr lang="zh-CN" altLang="en-US" sz="2400" b="1" u="sng" dirty="0">
                <a:solidFill>
                  <a:srgbClr val="000000"/>
                </a:solidFill>
              </a:rPr>
              <a:t>法条：第二十四条 公司股东会、董事会、监事会召开会议和表决可以采用电子通信方式。</a:t>
            </a:r>
          </a:p>
          <a:p>
            <a:r>
              <a:rPr lang="zh-CN" altLang="en-US" sz="2400" b="1" u="sng" dirty="0">
                <a:solidFill>
                  <a:srgbClr val="000000"/>
                </a:solidFill>
              </a:rPr>
              <a:t>解读：</a:t>
            </a:r>
            <a:r>
              <a:rPr lang="zh-CN" altLang="en-US" sz="2400" b="1" u="sng" dirty="0">
                <a:solidFill>
                  <a:srgbClr val="FF0000"/>
                </a:solidFill>
              </a:rPr>
              <a:t>原公司法规定股东以书面形式一致签名或者盖章表示同意</a:t>
            </a:r>
            <a:r>
              <a:rPr lang="zh-CN" altLang="en-US" sz="2400" b="1" u="sng" dirty="0">
                <a:solidFill>
                  <a:srgbClr val="000000"/>
                </a:solidFill>
              </a:rPr>
              <a:t>的，可以不召开股东会会议，直接作出决定。</a:t>
            </a:r>
          </a:p>
          <a:p>
            <a:r>
              <a:rPr lang="zh-CN" altLang="en-US" sz="2400" b="1" u="sng" dirty="0">
                <a:solidFill>
                  <a:srgbClr val="000000"/>
                </a:solidFill>
              </a:rPr>
              <a:t>但如果不是</a:t>
            </a:r>
            <a:r>
              <a:rPr lang="en-US" altLang="zh-CN" sz="2400" b="1" u="sng" dirty="0">
                <a:solidFill>
                  <a:srgbClr val="000000"/>
                </a:solidFill>
              </a:rPr>
              <a:t>100%</a:t>
            </a:r>
            <a:r>
              <a:rPr lang="zh-CN" altLang="en-US" sz="2400" b="1" u="sng" dirty="0">
                <a:solidFill>
                  <a:srgbClr val="000000"/>
                </a:solidFill>
              </a:rPr>
              <a:t>同意的情况下，必须在固定场所、现场线下召开股东会，这给股东会召开造成很大不便。</a:t>
            </a:r>
            <a:r>
              <a:rPr lang="zh-CN" altLang="en-US" sz="2400" b="1" u="sng" dirty="0">
                <a:solidFill>
                  <a:srgbClr val="FF0000"/>
                </a:solidFill>
              </a:rPr>
              <a:t>新公司法</a:t>
            </a:r>
            <a:r>
              <a:rPr lang="zh-CN" altLang="en-US" sz="2400" b="1" u="sng" dirty="0">
                <a:solidFill>
                  <a:srgbClr val="000000"/>
                </a:solidFill>
              </a:rPr>
              <a:t>修改后股东会、董事会、监事会召开会议和表决</a:t>
            </a:r>
            <a:r>
              <a:rPr lang="zh-CN" altLang="en-US" sz="2400" b="1" u="sng" dirty="0">
                <a:solidFill>
                  <a:srgbClr val="FF0000"/>
                </a:solidFill>
              </a:rPr>
              <a:t>均可采用电子通信方式，公司会议召开和表决将更加方便。</a:t>
            </a:r>
          </a:p>
          <a:p>
            <a:endParaRPr lang="en-US" altLang="zh-CN" sz="1800" b="1" dirty="0">
              <a:solidFill>
                <a:srgbClr val="080808"/>
              </a:solidFill>
            </a:endParaRPr>
          </a:p>
        </p:txBody>
      </p:sp>
    </p:spTree>
    <p:extLst>
      <p:ext uri="{BB962C8B-B14F-4D97-AF65-F5344CB8AC3E}">
        <p14:creationId xmlns:p14="http://schemas.microsoft.com/office/powerpoint/2010/main" val="202176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7</a:t>
            </a:r>
            <a:r>
              <a:rPr lang="zh-CN" altLang="en-US" sz="2400" b="1" u="sng" dirty="0">
                <a:solidFill>
                  <a:srgbClr val="FF0000"/>
                </a:solidFill>
              </a:rPr>
              <a:t>、股东会、董事会决议无效、可撤销情形及撤销权时间一年</a:t>
            </a:r>
          </a:p>
          <a:p>
            <a:endParaRPr lang="zh-CN" altLang="en-US" sz="2400" b="1" u="sng" dirty="0">
              <a:solidFill>
                <a:srgbClr val="000000"/>
              </a:solidFill>
            </a:endParaRPr>
          </a:p>
          <a:p>
            <a:r>
              <a:rPr lang="zh-CN" altLang="en-US" sz="1800" b="1" u="sng" dirty="0">
                <a:solidFill>
                  <a:srgbClr val="000000"/>
                </a:solidFill>
              </a:rPr>
              <a:t>法条第二十六条公司</a:t>
            </a:r>
            <a:r>
              <a:rPr lang="zh-CN" altLang="en-US" sz="1800" b="1" u="sng" dirty="0">
                <a:solidFill>
                  <a:srgbClr val="FF0000"/>
                </a:solidFill>
              </a:rPr>
              <a:t>股东会、董事会的会议召集程序、表决方式违反法律、行政法规或者公司章程，或者决议内容违反公司章程的，股东自决议作出之日起六十日内</a:t>
            </a:r>
            <a:r>
              <a:rPr lang="zh-CN" altLang="en-US" sz="1800" b="1" u="sng" dirty="0">
                <a:solidFill>
                  <a:srgbClr val="000000"/>
                </a:solidFill>
              </a:rPr>
              <a:t>，可以请求人民法院撤销。但是，股东会、董事会的会议召集程序或者表决方式仅有轻微瑕疵，对决议未产生实质影响的除外。</a:t>
            </a:r>
          </a:p>
          <a:p>
            <a:r>
              <a:rPr lang="zh-CN" altLang="en-US" sz="1800" b="1" u="sng" dirty="0">
                <a:solidFill>
                  <a:srgbClr val="000000"/>
                </a:solidFill>
              </a:rPr>
              <a:t>未被通知参加股东会会议的股东自知道或者应当知道股东会决议作出之日起六十日内，可以请求人民法院撤销；</a:t>
            </a:r>
            <a:r>
              <a:rPr lang="zh-CN" altLang="en-US" sz="1800" b="1" u="sng" dirty="0">
                <a:solidFill>
                  <a:srgbClr val="FF0000"/>
                </a:solidFill>
              </a:rPr>
              <a:t>自决议作出之日起一年内没有行使撤销权的，撤销权消灭</a:t>
            </a:r>
            <a:r>
              <a:rPr lang="zh-CN" altLang="en-US" sz="1800" b="1" u="sng" dirty="0">
                <a:solidFill>
                  <a:srgbClr val="000000"/>
                </a:solidFill>
              </a:rPr>
              <a:t>。</a:t>
            </a:r>
          </a:p>
          <a:p>
            <a:r>
              <a:rPr lang="zh-CN" altLang="en-US" sz="1800" b="1" u="sng" dirty="0">
                <a:solidFill>
                  <a:srgbClr val="000000"/>
                </a:solidFill>
              </a:rPr>
              <a:t>第二十七条</a:t>
            </a:r>
            <a:r>
              <a:rPr lang="zh-CN" altLang="en-US" sz="1800" b="1" u="sng" dirty="0">
                <a:solidFill>
                  <a:srgbClr val="FF0000"/>
                </a:solidFill>
              </a:rPr>
              <a:t>有下列情形之一的，公司股东会、董事会的决议不成立：</a:t>
            </a:r>
          </a:p>
          <a:p>
            <a:r>
              <a:rPr lang="zh-CN" altLang="en-US" sz="1800" b="1" u="sng" dirty="0">
                <a:solidFill>
                  <a:srgbClr val="FF0000"/>
                </a:solidFill>
              </a:rPr>
              <a:t>（一）未召开股东会、董事会会议作出决议；</a:t>
            </a:r>
          </a:p>
          <a:p>
            <a:r>
              <a:rPr lang="zh-CN" altLang="en-US" sz="1800" b="1" u="sng" dirty="0">
                <a:solidFill>
                  <a:srgbClr val="FF0000"/>
                </a:solidFill>
              </a:rPr>
              <a:t>（二）股东会、董事会会议未对决议事项进行表决；</a:t>
            </a:r>
          </a:p>
          <a:p>
            <a:r>
              <a:rPr lang="zh-CN" altLang="en-US" sz="1800" b="1" u="sng" dirty="0">
                <a:solidFill>
                  <a:srgbClr val="FF0000"/>
                </a:solidFill>
              </a:rPr>
              <a:t>（三）出席会议的人数或者所持表决权数未达到本法或者公司章程规定的人数或者所持表决权数；</a:t>
            </a:r>
          </a:p>
          <a:p>
            <a:r>
              <a:rPr lang="zh-CN" altLang="en-US" sz="1800" b="1" u="sng" dirty="0">
                <a:solidFill>
                  <a:srgbClr val="FF0000"/>
                </a:solidFill>
              </a:rPr>
              <a:t>（四）同意决议事项的人数或者所持表决权数未达到本法或者公司章程规定的人数或者所持表决权数。</a:t>
            </a:r>
          </a:p>
          <a:p>
            <a:r>
              <a:rPr lang="zh-CN" altLang="en-US" sz="1800" b="1" u="sng" dirty="0">
                <a:solidFill>
                  <a:srgbClr val="000000"/>
                </a:solidFill>
              </a:rPr>
              <a:t>解读：新</a:t>
            </a:r>
            <a:r>
              <a:rPr lang="en-US" altLang="zh-CN" sz="1800" b="1" u="sng" dirty="0">
                <a:solidFill>
                  <a:srgbClr val="000000"/>
                </a:solidFill>
              </a:rPr>
              <a:t>《</a:t>
            </a:r>
            <a:r>
              <a:rPr lang="zh-CN" altLang="en-US" sz="1800" b="1" u="sng" dirty="0">
                <a:solidFill>
                  <a:srgbClr val="000000"/>
                </a:solidFill>
              </a:rPr>
              <a:t>公司法</a:t>
            </a:r>
            <a:r>
              <a:rPr lang="en-US" altLang="zh-CN" sz="1800" b="1" u="sng" dirty="0">
                <a:solidFill>
                  <a:srgbClr val="000000"/>
                </a:solidFill>
              </a:rPr>
              <a:t>》</a:t>
            </a:r>
            <a:r>
              <a:rPr lang="zh-CN" altLang="en-US" sz="1800" b="1" u="sng" dirty="0">
                <a:solidFill>
                  <a:srgbClr val="000000"/>
                </a:solidFill>
              </a:rPr>
              <a:t>吸收了实践成熟经验，采用前述三分法，在出现以下情形时，可以确认决议不成立：一是没有召开会议，二是虽然召开会议但没有进行表决，三是出席会议人数或所持表决权未达到规定，四是同意决议人数或所持表决权未达到规定。其一，填补法律漏洞，明确规定未被通知参加会议情形下撤销权除斥期间自股东知道或应当知道决议作出之日起算；其二，明确规定撤销权可行使的最长期限为决议作出之日起一年。</a:t>
            </a:r>
          </a:p>
          <a:p>
            <a:endParaRPr lang="en-US" altLang="zh-CN" sz="1800" b="1" dirty="0">
              <a:solidFill>
                <a:srgbClr val="080808"/>
              </a:solidFill>
            </a:endParaRPr>
          </a:p>
        </p:txBody>
      </p:sp>
    </p:spTree>
    <p:extLst>
      <p:ext uri="{BB962C8B-B14F-4D97-AF65-F5344CB8AC3E}">
        <p14:creationId xmlns:p14="http://schemas.microsoft.com/office/powerpoint/2010/main" val="226578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20</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8</a:t>
            </a:r>
            <a:r>
              <a:rPr lang="zh-CN" altLang="en-US" sz="2800" b="1" u="sng" dirty="0">
                <a:solidFill>
                  <a:srgbClr val="FF0000"/>
                </a:solidFill>
              </a:rPr>
              <a:t>、新增催缴失权制度，即股东未按期足额缴纳出资的，在符合条件时公司可以令该股东</a:t>
            </a:r>
            <a:r>
              <a:rPr lang="zh-CN" altLang="en-US" sz="2800" b="1" u="sng" dirty="0">
                <a:solidFill>
                  <a:srgbClr val="0000CC"/>
                </a:solidFill>
              </a:rPr>
              <a:t>丧失其未缴纳出资的股权</a:t>
            </a:r>
          </a:p>
          <a:p>
            <a:r>
              <a:rPr lang="zh-CN" altLang="en-US" sz="1600" b="1" u="sng" dirty="0">
                <a:solidFill>
                  <a:srgbClr val="000000"/>
                </a:solidFill>
              </a:rPr>
              <a:t>法条：第五十一条有限责任公司成立后，董事会应当对股东的出资情况进行核查，发现股东未按期足额缴纳公司章程规定的出资的，应当由公司向该股东发出书面催缴书，催缴出资。</a:t>
            </a:r>
          </a:p>
          <a:p>
            <a:r>
              <a:rPr lang="zh-CN" altLang="en-US" sz="1600" b="1" u="sng" dirty="0">
                <a:solidFill>
                  <a:srgbClr val="000000"/>
                </a:solidFill>
              </a:rPr>
              <a:t>未及时履行前款规定的义务，给公司造成损失的，负有责任的董事应当承担赔偿责任。</a:t>
            </a:r>
          </a:p>
          <a:p>
            <a:r>
              <a:rPr lang="zh-CN" altLang="en-US" sz="1600" b="1" u="sng" dirty="0">
                <a:solidFill>
                  <a:srgbClr val="000000"/>
                </a:solidFill>
              </a:rPr>
              <a:t>第五十二条股东未按照公司章程规定的出资日期缴纳出资，公司依照前条第一款规定发出书面催缴书催缴出资的，可以载明缴纳出资的宽限期；宽限期自公司发出催缴书之日起，不得少于六十日。宽限期届满，股东仍未履行出资义务的，公司经董事会决议可以向该股东发出失权通知，通知应当以书面形式发出。自通知发出之日起，该股东丧失其未缴纳出资的股权。</a:t>
            </a:r>
          </a:p>
          <a:p>
            <a:r>
              <a:rPr lang="zh-CN" altLang="en-US" sz="1600" b="1" u="sng" dirty="0">
                <a:solidFill>
                  <a:srgbClr val="000000"/>
                </a:solidFill>
              </a:rPr>
              <a:t>依照前款规定丧失的股权应当依法转让，或者相应减少注册资本并注销该股权；六个月内未转让或者注销的，由公司其他股东按照其出资比例足额缴纳相应出资。</a:t>
            </a:r>
          </a:p>
          <a:p>
            <a:r>
              <a:rPr lang="zh-CN" altLang="en-US" sz="1600" b="1" u="sng" dirty="0">
                <a:solidFill>
                  <a:srgbClr val="000000"/>
                </a:solidFill>
              </a:rPr>
              <a:t>股东对失权有异议的，应当自接到失权通知之日起三十日内，向人民法院提起诉讼。</a:t>
            </a:r>
          </a:p>
          <a:p>
            <a:r>
              <a:rPr lang="zh-CN" altLang="en-US" sz="1600" b="1" u="sng" dirty="0">
                <a:solidFill>
                  <a:srgbClr val="000000"/>
                </a:solidFill>
              </a:rPr>
              <a:t>解读：</a:t>
            </a:r>
            <a:r>
              <a:rPr lang="zh-CN" altLang="en-US" sz="1600" b="1" u="sng" dirty="0">
                <a:solidFill>
                  <a:srgbClr val="FF0000"/>
                </a:solidFill>
              </a:rPr>
              <a:t>新</a:t>
            </a:r>
            <a:r>
              <a:rPr lang="en-US" altLang="zh-CN" sz="1600" b="1" u="sng" dirty="0">
                <a:solidFill>
                  <a:srgbClr val="FF0000"/>
                </a:solidFill>
              </a:rPr>
              <a:t>《</a:t>
            </a:r>
            <a:r>
              <a:rPr lang="zh-CN" altLang="en-US" sz="1600" b="1" u="sng" dirty="0">
                <a:solidFill>
                  <a:srgbClr val="FF0000"/>
                </a:solidFill>
              </a:rPr>
              <a:t>公司法</a:t>
            </a:r>
            <a:r>
              <a:rPr lang="en-US" altLang="zh-CN" sz="1600" b="1" u="sng" dirty="0">
                <a:solidFill>
                  <a:srgbClr val="FF0000"/>
                </a:solidFill>
              </a:rPr>
              <a:t>》</a:t>
            </a:r>
            <a:r>
              <a:rPr lang="zh-CN" altLang="en-US" sz="1600" b="1" u="sng" dirty="0">
                <a:solidFill>
                  <a:srgbClr val="FF0000"/>
                </a:solidFill>
              </a:rPr>
              <a:t>新增催缴失权规则，其中最核心的调整内容包括：一是明确催缴义务主体为董事会，二是将“未全部出资→除名”的法律规制效果调整为“未部分出资→部分失权”，有意扩大规制面，对于只部分出资的股东进行“除权但不除名”，三是明确公司减资不能的情况下，其他股东负有充实资本的兜底义务</a:t>
            </a:r>
            <a:r>
              <a:rPr lang="zh-CN" altLang="en-US" sz="1600" b="1" u="sng" dirty="0">
                <a:solidFill>
                  <a:srgbClr val="000000"/>
                </a:solidFill>
              </a:rPr>
              <a:t>。另外，股份有限公司亦适用上述规定。</a:t>
            </a:r>
          </a:p>
        </p:txBody>
      </p:sp>
    </p:spTree>
    <p:extLst>
      <p:ext uri="{BB962C8B-B14F-4D97-AF65-F5344CB8AC3E}">
        <p14:creationId xmlns:p14="http://schemas.microsoft.com/office/powerpoint/2010/main" val="132888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25575</TotalTime>
  <Words>5460</Words>
  <Application>Microsoft Office PowerPoint</Application>
  <PresentationFormat>宽屏</PresentationFormat>
  <Paragraphs>172</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-apple-system</vt:lpstr>
      <vt:lpstr>等线</vt:lpstr>
      <vt:lpstr>Arial</vt:lpstr>
      <vt:lpstr>默认设计模板</vt:lpstr>
      <vt:lpstr>需注意：新《公司法》的20个新变化</vt:lpstr>
      <vt:lpstr>新《公司法》明确注册资本五年内实缴，新老公司该怎么办？</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lpstr>需注意：新《公司法》的20个变化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leon zhou</cp:lastModifiedBy>
  <cp:revision>1084</cp:revision>
  <dcterms:created xsi:type="dcterms:W3CDTF">2006-12-18T12:38:57Z</dcterms:created>
  <dcterms:modified xsi:type="dcterms:W3CDTF">2024-04-15T22:11:44Z</dcterms:modified>
</cp:coreProperties>
</file>