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7"/>
  </p:notesMasterIdLst>
  <p:handoutMasterIdLst>
    <p:handoutMasterId r:id="rId88"/>
  </p:handoutMasterIdLst>
  <p:sldIdLst>
    <p:sldId id="503" r:id="rId2"/>
    <p:sldId id="591" r:id="rId3"/>
    <p:sldId id="506" r:id="rId4"/>
    <p:sldId id="508" r:id="rId5"/>
    <p:sldId id="565" r:id="rId6"/>
    <p:sldId id="564" r:id="rId7"/>
    <p:sldId id="584" r:id="rId8"/>
    <p:sldId id="512" r:id="rId9"/>
    <p:sldId id="566" r:id="rId10"/>
    <p:sldId id="567" r:id="rId11"/>
    <p:sldId id="518" r:id="rId12"/>
    <p:sldId id="589" r:id="rId13"/>
    <p:sldId id="590" r:id="rId14"/>
    <p:sldId id="523" r:id="rId15"/>
    <p:sldId id="592" r:id="rId16"/>
    <p:sldId id="593" r:id="rId17"/>
    <p:sldId id="524" r:id="rId18"/>
    <p:sldId id="594" r:id="rId19"/>
    <p:sldId id="595" r:id="rId20"/>
    <p:sldId id="596" r:id="rId21"/>
    <p:sldId id="612" r:id="rId22"/>
    <p:sldId id="603" r:id="rId23"/>
    <p:sldId id="604" r:id="rId24"/>
    <p:sldId id="611" r:id="rId25"/>
    <p:sldId id="606" r:id="rId26"/>
    <p:sldId id="605" r:id="rId27"/>
    <p:sldId id="598" r:id="rId28"/>
    <p:sldId id="599" r:id="rId29"/>
    <p:sldId id="600" r:id="rId30"/>
    <p:sldId id="601" r:id="rId31"/>
    <p:sldId id="602" r:id="rId32"/>
    <p:sldId id="607" r:id="rId33"/>
    <p:sldId id="608" r:id="rId34"/>
    <p:sldId id="609" r:id="rId35"/>
    <p:sldId id="610" r:id="rId36"/>
    <p:sldId id="447" r:id="rId37"/>
    <p:sldId id="559" r:id="rId38"/>
    <p:sldId id="454" r:id="rId39"/>
    <p:sldId id="578" r:id="rId40"/>
    <p:sldId id="579" r:id="rId41"/>
    <p:sldId id="581" r:id="rId42"/>
    <p:sldId id="613" r:id="rId43"/>
    <p:sldId id="456" r:id="rId44"/>
    <p:sldId id="582" r:id="rId45"/>
    <p:sldId id="468" r:id="rId46"/>
    <p:sldId id="620" r:id="rId47"/>
    <p:sldId id="585" r:id="rId48"/>
    <p:sldId id="619" r:id="rId49"/>
    <p:sldId id="469" r:id="rId50"/>
    <p:sldId id="621" r:id="rId51"/>
    <p:sldId id="628" r:id="rId52"/>
    <p:sldId id="473" r:id="rId53"/>
    <p:sldId id="615" r:id="rId54"/>
    <p:sldId id="616" r:id="rId55"/>
    <p:sldId id="617" r:id="rId56"/>
    <p:sldId id="618" r:id="rId57"/>
    <p:sldId id="474" r:id="rId58"/>
    <p:sldId id="475" r:id="rId59"/>
    <p:sldId id="476" r:id="rId60"/>
    <p:sldId id="570" r:id="rId61"/>
    <p:sldId id="458" r:id="rId62"/>
    <p:sldId id="572" r:id="rId63"/>
    <p:sldId id="459" r:id="rId64"/>
    <p:sldId id="460" r:id="rId65"/>
    <p:sldId id="461" r:id="rId66"/>
    <p:sldId id="462" r:id="rId67"/>
    <p:sldId id="463" r:id="rId68"/>
    <p:sldId id="501" r:id="rId69"/>
    <p:sldId id="573" r:id="rId70"/>
    <p:sldId id="583" r:id="rId71"/>
    <p:sldId id="465" r:id="rId72"/>
    <p:sldId id="630" r:id="rId73"/>
    <p:sldId id="466" r:id="rId74"/>
    <p:sldId id="467" r:id="rId75"/>
    <p:sldId id="577" r:id="rId76"/>
    <p:sldId id="631" r:id="rId77"/>
    <p:sldId id="632" r:id="rId78"/>
    <p:sldId id="633" r:id="rId79"/>
    <p:sldId id="622" r:id="rId80"/>
    <p:sldId id="623" r:id="rId81"/>
    <p:sldId id="624" r:id="rId82"/>
    <p:sldId id="625" r:id="rId83"/>
    <p:sldId id="629" r:id="rId84"/>
    <p:sldId id="626" r:id="rId85"/>
    <p:sldId id="627" r:id="rId86"/>
  </p:sldIdLst>
  <p:sldSz cx="9144000" cy="6858000" type="screen4x3"/>
  <p:notesSz cx="6858000" cy="9144000"/>
  <p:kinsoku lang="zh-CN" invalStChars="!),.:;?]}、。—ˇ¨〃々～‖…’”〕〉》」』〗】∶！＂＇），．：；？］｀｜｝·" invalEndChars="([{‘“〔〈《「『〖【（［｛．·"/>
  <p:defaultTextStyle>
    <a:defPPr>
      <a:defRPr lang="zh-CN"/>
    </a:defPPr>
    <a:lvl1pPr algn="l" rtl="0" eaLnBrk="0" fontAlgn="base" hangingPunct="0">
      <a:spcBef>
        <a:spcPct val="0"/>
      </a:spcBef>
      <a:spcAft>
        <a:spcPct val="0"/>
      </a:spcAft>
      <a:defRPr kumimoji="1" sz="2800" b="1" kern="1200">
        <a:solidFill>
          <a:srgbClr val="3333CD"/>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rgbClr val="3333CD"/>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rgbClr val="3333CD"/>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rgbClr val="3333CD"/>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rgbClr val="3333CD"/>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800" b="1" kern="1200">
        <a:solidFill>
          <a:srgbClr val="3333CD"/>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800" b="1" kern="1200">
        <a:solidFill>
          <a:srgbClr val="3333CD"/>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800" b="1" kern="1200">
        <a:solidFill>
          <a:srgbClr val="3333CD"/>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800" b="1" kern="1200">
        <a:solidFill>
          <a:srgbClr val="3333CD"/>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E3F5F3"/>
    <a:srgbClr val="E2F6EB"/>
    <a:srgbClr val="D9F1FF"/>
    <a:srgbClr val="FBFEDA"/>
    <a:srgbClr val="F1F6E2"/>
    <a:srgbClr val="EBEBED"/>
    <a:srgbClr val="03F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50" autoAdjust="0"/>
    <p:restoredTop sz="94628" autoAdjust="0"/>
  </p:normalViewPr>
  <p:slideViewPr>
    <p:cSldViewPr>
      <p:cViewPr varScale="1">
        <p:scale>
          <a:sx n="63" d="100"/>
          <a:sy n="63" d="100"/>
        </p:scale>
        <p:origin x="77" y="56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6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065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7555040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819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CAE0239-82E3-4543-BEBD-F828D6C76EAD}" type="datetime3">
              <a:rPr lang="en-AU" altLang="en-US">
                <a:latin typeface="Times New Roman" panose="02020603050405020304" pitchFamily="18" charset="0"/>
              </a:rPr>
              <a:pPr/>
              <a:t>11 March, 2023</a:t>
            </a:fld>
            <a:endParaRPr lang="en-AU" altLang="en-US">
              <a:latin typeface="Times New Roman" panose="02020603050405020304" pitchFamily="18" charset="0"/>
            </a:endParaRPr>
          </a:p>
        </p:txBody>
      </p:sp>
      <p:sp>
        <p:nvSpPr>
          <p:cNvPr id="819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819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D589C03-4545-48BA-9238-316567A91AB1}" type="slidenum">
              <a:rPr lang="en-AU" altLang="en-US" smtClean="0">
                <a:latin typeface="Times New Roman" panose="02020603050405020304" pitchFamily="18" charset="0"/>
              </a:rPr>
              <a:pPr/>
              <a:t>2</a:t>
            </a:fld>
            <a:endParaRPr lang="en-AU" altLang="en-US">
              <a:latin typeface="Times New Roman" panose="02020603050405020304" pitchFamily="18" charset="0"/>
            </a:endParaRPr>
          </a:p>
        </p:txBody>
      </p:sp>
      <p:sp>
        <p:nvSpPr>
          <p:cNvPr id="8198" name="Rectangle 2"/>
          <p:cNvSpPr>
            <a:spLocks noGrp="1" noRot="1" noChangeAspect="1" noChangeArrowheads="1" noTextEdit="1"/>
          </p:cNvSpPr>
          <p:nvPr>
            <p:ph type="sldImg"/>
          </p:nvPr>
        </p:nvSpPr>
        <p:spPr>
          <a:xfrm>
            <a:off x="1150938" y="692150"/>
            <a:ext cx="4556125" cy="3416300"/>
          </a:xfrm>
          <a:ln/>
        </p:spPr>
      </p:sp>
      <p:sp>
        <p:nvSpPr>
          <p:cNvPr id="81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3956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229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835D31-ECFC-4B3A-B4C3-88EE9BE4EAF5}" type="datetime3">
              <a:rPr lang="en-AU" altLang="en-US">
                <a:latin typeface="Times New Roman" panose="02020603050405020304" pitchFamily="18" charset="0"/>
              </a:rPr>
              <a:pPr/>
              <a:t>11 March, 2023</a:t>
            </a:fld>
            <a:endParaRPr lang="en-AU" altLang="en-US">
              <a:latin typeface="Times New Roman" panose="02020603050405020304" pitchFamily="18" charset="0"/>
            </a:endParaRPr>
          </a:p>
        </p:txBody>
      </p:sp>
      <p:sp>
        <p:nvSpPr>
          <p:cNvPr id="1229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229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8D34CB-3C51-4892-BF93-449644468615}" type="slidenum">
              <a:rPr lang="en-AU" altLang="en-US" smtClean="0">
                <a:latin typeface="Times New Roman" panose="02020603050405020304" pitchFamily="18" charset="0"/>
              </a:rPr>
              <a:pPr/>
              <a:t>16</a:t>
            </a:fld>
            <a:endParaRPr lang="en-AU" altLang="en-US">
              <a:latin typeface="Times New Roman" panose="02020603050405020304" pitchFamily="18" charset="0"/>
            </a:endParaRPr>
          </a:p>
        </p:txBody>
      </p:sp>
      <p:sp>
        <p:nvSpPr>
          <p:cNvPr id="12294" name="Rectangle 2"/>
          <p:cNvSpPr>
            <a:spLocks noGrp="1" noRot="1" noChangeAspect="1" noChangeArrowheads="1" noTextEdit="1"/>
          </p:cNvSpPr>
          <p:nvPr>
            <p:ph type="sldImg"/>
          </p:nvPr>
        </p:nvSpPr>
        <p:spPr>
          <a:xfrm>
            <a:off x="1150938" y="692150"/>
            <a:ext cx="4556125" cy="3416300"/>
          </a:xfrm>
          <a:ln/>
        </p:spPr>
      </p:sp>
      <p:sp>
        <p:nvSpPr>
          <p:cNvPr id="12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10909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433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DC55D33-407A-4FD3-A48A-BBF6071D7E87}" type="datetime3">
              <a:rPr lang="en-AU" altLang="en-US">
                <a:latin typeface="Times New Roman" panose="02020603050405020304" pitchFamily="18" charset="0"/>
              </a:rPr>
              <a:pPr/>
              <a:t>11 March, 2023</a:t>
            </a:fld>
            <a:endParaRPr lang="en-AU" altLang="en-US">
              <a:latin typeface="Times New Roman" panose="02020603050405020304" pitchFamily="18" charset="0"/>
            </a:endParaRPr>
          </a:p>
        </p:txBody>
      </p:sp>
      <p:sp>
        <p:nvSpPr>
          <p:cNvPr id="1434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434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FB7613D-27D6-4CFF-B055-D8A9E50B365A}" type="slidenum">
              <a:rPr lang="en-AU" altLang="en-US" smtClean="0">
                <a:latin typeface="Times New Roman" panose="02020603050405020304" pitchFamily="18" charset="0"/>
              </a:rPr>
              <a:pPr/>
              <a:t>18</a:t>
            </a:fld>
            <a:endParaRPr lang="en-AU" altLang="en-US">
              <a:latin typeface="Times New Roman" panose="02020603050405020304" pitchFamily="18" charset="0"/>
            </a:endParaRPr>
          </a:p>
        </p:txBody>
      </p:sp>
      <p:sp>
        <p:nvSpPr>
          <p:cNvPr id="14342" name="Rectangle 2"/>
          <p:cNvSpPr>
            <a:spLocks noGrp="1" noRot="1" noChangeAspect="1" noChangeArrowheads="1" noTextEdit="1"/>
          </p:cNvSpPr>
          <p:nvPr>
            <p:ph type="sldImg"/>
          </p:nvPr>
        </p:nvSpPr>
        <p:spPr>
          <a:xfrm>
            <a:off x="1150938" y="692150"/>
            <a:ext cx="4556125" cy="3416300"/>
          </a:xfrm>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4599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638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53DAFD9-0AD7-4D7D-88F1-1E1878FE0A0C}" type="datetime3">
              <a:rPr lang="en-AU" altLang="en-US">
                <a:latin typeface="Times New Roman" panose="02020603050405020304" pitchFamily="18" charset="0"/>
              </a:rPr>
              <a:pPr/>
              <a:t>11 March, 2023</a:t>
            </a:fld>
            <a:endParaRPr lang="en-AU" altLang="en-US">
              <a:latin typeface="Times New Roman" panose="02020603050405020304" pitchFamily="18" charset="0"/>
            </a:endParaRPr>
          </a:p>
        </p:txBody>
      </p:sp>
      <p:sp>
        <p:nvSpPr>
          <p:cNvPr id="1638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638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C7B3586-FB56-48B8-BA34-4E47817C0C91}" type="slidenum">
              <a:rPr lang="en-AU" altLang="en-US" smtClean="0">
                <a:latin typeface="Times New Roman" panose="02020603050405020304" pitchFamily="18" charset="0"/>
              </a:rPr>
              <a:pPr/>
              <a:t>19</a:t>
            </a:fld>
            <a:endParaRPr lang="en-AU" altLang="en-US">
              <a:latin typeface="Times New Roman" panose="02020603050405020304" pitchFamily="18" charset="0"/>
            </a:endParaRPr>
          </a:p>
        </p:txBody>
      </p:sp>
      <p:sp>
        <p:nvSpPr>
          <p:cNvPr id="16390" name="Rectangle 2"/>
          <p:cNvSpPr>
            <a:spLocks noGrp="1" noRot="1" noChangeAspect="1" noChangeArrowheads="1" noTextEdit="1"/>
          </p:cNvSpPr>
          <p:nvPr>
            <p:ph type="sldImg"/>
          </p:nvPr>
        </p:nvSpPr>
        <p:spPr>
          <a:xfrm>
            <a:off x="1150938" y="692150"/>
            <a:ext cx="4556125" cy="3416300"/>
          </a:xfrm>
          <a:ln/>
        </p:spPr>
      </p:sp>
      <p:sp>
        <p:nvSpPr>
          <p:cNvPr id="16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58249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843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59E471-5DF5-4CF9-A38E-0C981891B0E7}" type="datetime3">
              <a:rPr lang="en-AU" altLang="en-US">
                <a:latin typeface="Times New Roman" panose="02020603050405020304" pitchFamily="18" charset="0"/>
              </a:rPr>
              <a:pPr/>
              <a:t>11 March, 2023</a:t>
            </a:fld>
            <a:endParaRPr lang="en-AU" altLang="en-US">
              <a:latin typeface="Times New Roman" panose="02020603050405020304" pitchFamily="18" charset="0"/>
            </a:endParaRPr>
          </a:p>
        </p:txBody>
      </p:sp>
      <p:sp>
        <p:nvSpPr>
          <p:cNvPr id="1843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843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7C2A5EF-2B8F-4896-B961-C0B91945CF13}" type="slidenum">
              <a:rPr lang="en-AU" altLang="en-US" smtClean="0">
                <a:latin typeface="Times New Roman" panose="02020603050405020304" pitchFamily="18" charset="0"/>
              </a:rPr>
              <a:pPr/>
              <a:t>20</a:t>
            </a:fld>
            <a:endParaRPr lang="en-AU" altLang="en-US">
              <a:latin typeface="Times New Roman" panose="02020603050405020304" pitchFamily="18" charset="0"/>
            </a:endParaRPr>
          </a:p>
        </p:txBody>
      </p:sp>
      <p:sp>
        <p:nvSpPr>
          <p:cNvPr id="18438" name="Rectangle 2"/>
          <p:cNvSpPr>
            <a:spLocks noGrp="1" noRot="1" noChangeAspect="1" noChangeArrowheads="1" noTextEdit="1"/>
          </p:cNvSpPr>
          <p:nvPr>
            <p:ph type="sldImg"/>
          </p:nvPr>
        </p:nvSpPr>
        <p:spPr>
          <a:xfrm>
            <a:off x="1150938" y="692150"/>
            <a:ext cx="4556125" cy="3416300"/>
          </a:xfrm>
          <a:ln/>
        </p:spPr>
      </p:sp>
      <p:sp>
        <p:nvSpPr>
          <p:cNvPr id="18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74531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843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59E471-5DF5-4CF9-A38E-0C981891B0E7}" type="datetime3">
              <a:rPr lang="en-AU" altLang="en-US">
                <a:latin typeface="Times New Roman" panose="02020603050405020304" pitchFamily="18" charset="0"/>
              </a:rPr>
              <a:pPr/>
              <a:t>11 March, 2023</a:t>
            </a:fld>
            <a:endParaRPr lang="en-AU" altLang="en-US">
              <a:latin typeface="Times New Roman" panose="02020603050405020304" pitchFamily="18" charset="0"/>
            </a:endParaRPr>
          </a:p>
        </p:txBody>
      </p:sp>
      <p:sp>
        <p:nvSpPr>
          <p:cNvPr id="1843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843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7C2A5EF-2B8F-4896-B961-C0B91945CF13}" type="slidenum">
              <a:rPr lang="en-AU" altLang="en-US" smtClean="0">
                <a:latin typeface="Times New Roman" panose="02020603050405020304" pitchFamily="18" charset="0"/>
              </a:rPr>
              <a:pPr/>
              <a:t>21</a:t>
            </a:fld>
            <a:endParaRPr lang="en-AU" altLang="en-US">
              <a:latin typeface="Times New Roman" panose="02020603050405020304" pitchFamily="18" charset="0"/>
            </a:endParaRPr>
          </a:p>
        </p:txBody>
      </p:sp>
      <p:sp>
        <p:nvSpPr>
          <p:cNvPr id="18438" name="Rectangle 2"/>
          <p:cNvSpPr>
            <a:spLocks noGrp="1" noRot="1" noChangeAspect="1" noChangeArrowheads="1" noTextEdit="1"/>
          </p:cNvSpPr>
          <p:nvPr>
            <p:ph type="sldImg"/>
          </p:nvPr>
        </p:nvSpPr>
        <p:spPr>
          <a:xfrm>
            <a:off x="1150938" y="692150"/>
            <a:ext cx="4556125" cy="3416300"/>
          </a:xfrm>
          <a:ln/>
        </p:spPr>
      </p:sp>
      <p:sp>
        <p:nvSpPr>
          <p:cNvPr id="18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37966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48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D02DB62-A23A-4319-BB7D-F1157E77366A}" type="datetime3">
              <a:rPr lang="en-AU" altLang="en-US" smtClean="0">
                <a:latin typeface="Times New Roman" panose="02020603050405020304" pitchFamily="18" charset="0"/>
              </a:rPr>
              <a:pPr/>
              <a:t>11 March, 2023</a:t>
            </a:fld>
            <a:endParaRPr lang="en-AU" altLang="en-US">
              <a:latin typeface="Times New Roman" panose="02020603050405020304" pitchFamily="18" charset="0"/>
            </a:endParaRPr>
          </a:p>
        </p:txBody>
      </p:sp>
      <p:sp>
        <p:nvSpPr>
          <p:cNvPr id="2048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048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DFAA78D-1444-445A-ADC0-1935F4716AFD}" type="slidenum">
              <a:rPr lang="en-AU" altLang="en-US" smtClean="0">
                <a:latin typeface="Times New Roman" panose="02020603050405020304" pitchFamily="18" charset="0"/>
              </a:rPr>
              <a:pPr/>
              <a:t>22</a:t>
            </a:fld>
            <a:endParaRPr lang="en-AU" altLang="en-US">
              <a:latin typeface="Times New Roman" panose="02020603050405020304" pitchFamily="18" charset="0"/>
            </a:endParaRPr>
          </a:p>
        </p:txBody>
      </p:sp>
      <p:sp>
        <p:nvSpPr>
          <p:cNvPr id="20486" name="Rectangle 2"/>
          <p:cNvSpPr>
            <a:spLocks noGrp="1" noRot="1" noChangeAspect="1" noChangeArrowheads="1" noTextEdit="1"/>
          </p:cNvSpPr>
          <p:nvPr>
            <p:ph type="sldImg"/>
          </p:nvPr>
        </p:nvSpPr>
        <p:spPr>
          <a:xfrm>
            <a:off x="1150938" y="692150"/>
            <a:ext cx="4556125" cy="3416300"/>
          </a:xfrm>
          <a:ln/>
        </p:spPr>
      </p:sp>
      <p:sp>
        <p:nvSpPr>
          <p:cNvPr id="204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1569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253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3D3A568-B94A-4534-B955-0603DFA74BBD}" type="datetime3">
              <a:rPr lang="en-AU" altLang="en-US" smtClean="0">
                <a:latin typeface="Times New Roman" panose="02020603050405020304" pitchFamily="18" charset="0"/>
              </a:rPr>
              <a:pPr/>
              <a:t>11 March, 2023</a:t>
            </a:fld>
            <a:endParaRPr lang="en-AU" altLang="en-US">
              <a:latin typeface="Times New Roman" panose="02020603050405020304" pitchFamily="18" charset="0"/>
            </a:endParaRPr>
          </a:p>
        </p:txBody>
      </p:sp>
      <p:sp>
        <p:nvSpPr>
          <p:cNvPr id="2253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253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7AA043C-9516-4FFA-8385-EA10D62694AF}" type="slidenum">
              <a:rPr lang="en-AU" altLang="en-US" smtClean="0">
                <a:latin typeface="Times New Roman" panose="02020603050405020304" pitchFamily="18" charset="0"/>
              </a:rPr>
              <a:pPr/>
              <a:t>23</a:t>
            </a:fld>
            <a:endParaRPr lang="en-AU" altLang="en-US">
              <a:latin typeface="Times New Roman" panose="02020603050405020304" pitchFamily="18" charset="0"/>
            </a:endParaRPr>
          </a:p>
        </p:txBody>
      </p:sp>
      <p:sp>
        <p:nvSpPr>
          <p:cNvPr id="22534" name="Rectangle 2"/>
          <p:cNvSpPr>
            <a:spLocks noGrp="1" noRot="1" noChangeAspect="1" noChangeArrowheads="1" noTextEdit="1"/>
          </p:cNvSpPr>
          <p:nvPr>
            <p:ph type="sldImg"/>
          </p:nvPr>
        </p:nvSpPr>
        <p:spPr>
          <a:xfrm>
            <a:off x="1150938" y="692150"/>
            <a:ext cx="4556125" cy="3416300"/>
          </a:xfrm>
          <a:ln/>
        </p:spPr>
      </p:sp>
      <p:sp>
        <p:nvSpPr>
          <p:cNvPr id="22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31203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253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3D3A568-B94A-4534-B955-0603DFA74BBD}" type="datetime3">
              <a:rPr lang="en-AU" altLang="en-US" smtClean="0">
                <a:latin typeface="Times New Roman" panose="02020603050405020304" pitchFamily="18" charset="0"/>
              </a:rPr>
              <a:pPr/>
              <a:t>11 March, 2023</a:t>
            </a:fld>
            <a:endParaRPr lang="en-AU" altLang="en-US">
              <a:latin typeface="Times New Roman" panose="02020603050405020304" pitchFamily="18" charset="0"/>
            </a:endParaRPr>
          </a:p>
        </p:txBody>
      </p:sp>
      <p:sp>
        <p:nvSpPr>
          <p:cNvPr id="2253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253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7AA043C-9516-4FFA-8385-EA10D62694AF}" type="slidenum">
              <a:rPr lang="en-AU" altLang="en-US" smtClean="0">
                <a:latin typeface="Times New Roman" panose="02020603050405020304" pitchFamily="18" charset="0"/>
              </a:rPr>
              <a:pPr/>
              <a:t>24</a:t>
            </a:fld>
            <a:endParaRPr lang="en-AU" altLang="en-US">
              <a:latin typeface="Times New Roman" panose="02020603050405020304" pitchFamily="18" charset="0"/>
            </a:endParaRPr>
          </a:p>
        </p:txBody>
      </p:sp>
      <p:sp>
        <p:nvSpPr>
          <p:cNvPr id="22534" name="Rectangle 2"/>
          <p:cNvSpPr>
            <a:spLocks noGrp="1" noRot="1" noChangeAspect="1" noChangeArrowheads="1" noTextEdit="1"/>
          </p:cNvSpPr>
          <p:nvPr>
            <p:ph type="sldImg"/>
          </p:nvPr>
        </p:nvSpPr>
        <p:spPr>
          <a:xfrm>
            <a:off x="1150938" y="692150"/>
            <a:ext cx="4556125" cy="3416300"/>
          </a:xfrm>
          <a:ln/>
        </p:spPr>
      </p:sp>
      <p:sp>
        <p:nvSpPr>
          <p:cNvPr id="22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91304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48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D02DB62-A23A-4319-BB7D-F1157E77366A}" type="datetime3">
              <a:rPr lang="en-AU" altLang="en-US" smtClean="0">
                <a:latin typeface="Times New Roman" panose="02020603050405020304" pitchFamily="18" charset="0"/>
              </a:rPr>
              <a:pPr/>
              <a:t>11 March, 2023</a:t>
            </a:fld>
            <a:endParaRPr lang="en-AU" altLang="en-US">
              <a:latin typeface="Times New Roman" panose="02020603050405020304" pitchFamily="18" charset="0"/>
            </a:endParaRPr>
          </a:p>
        </p:txBody>
      </p:sp>
      <p:sp>
        <p:nvSpPr>
          <p:cNvPr id="2048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048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DFAA78D-1444-445A-ADC0-1935F4716AFD}" type="slidenum">
              <a:rPr lang="en-AU" altLang="en-US" smtClean="0">
                <a:latin typeface="Times New Roman" panose="02020603050405020304" pitchFamily="18" charset="0"/>
              </a:rPr>
              <a:pPr/>
              <a:t>25</a:t>
            </a:fld>
            <a:endParaRPr lang="en-AU" altLang="en-US">
              <a:latin typeface="Times New Roman" panose="02020603050405020304" pitchFamily="18" charset="0"/>
            </a:endParaRPr>
          </a:p>
        </p:txBody>
      </p:sp>
      <p:sp>
        <p:nvSpPr>
          <p:cNvPr id="20486" name="Rectangle 2"/>
          <p:cNvSpPr>
            <a:spLocks noGrp="1" noRot="1" noChangeAspect="1" noChangeArrowheads="1" noTextEdit="1"/>
          </p:cNvSpPr>
          <p:nvPr>
            <p:ph type="sldImg"/>
          </p:nvPr>
        </p:nvSpPr>
        <p:spPr>
          <a:xfrm>
            <a:off x="1150938" y="692150"/>
            <a:ext cx="4556125" cy="3416300"/>
          </a:xfrm>
          <a:ln/>
        </p:spPr>
      </p:sp>
      <p:sp>
        <p:nvSpPr>
          <p:cNvPr id="204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46441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457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54811E-D101-4584-9916-71E7FCCE80D3}" type="datetime3">
              <a:rPr lang="en-AU" altLang="en-US" smtClean="0">
                <a:latin typeface="Times New Roman" panose="02020603050405020304" pitchFamily="18" charset="0"/>
              </a:rPr>
              <a:pPr/>
              <a:t>11 March, 2023</a:t>
            </a:fld>
            <a:endParaRPr lang="en-AU" altLang="en-US">
              <a:latin typeface="Times New Roman" panose="02020603050405020304" pitchFamily="18" charset="0"/>
            </a:endParaRPr>
          </a:p>
        </p:txBody>
      </p:sp>
      <p:sp>
        <p:nvSpPr>
          <p:cNvPr id="2458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458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00F6661-E6DD-4ED8-9439-10AB4A1D3F72}" type="slidenum">
              <a:rPr lang="en-AU" altLang="en-US" smtClean="0">
                <a:latin typeface="Times New Roman" panose="02020603050405020304" pitchFamily="18" charset="0"/>
              </a:rPr>
              <a:pPr/>
              <a:t>26</a:t>
            </a:fld>
            <a:endParaRPr lang="en-AU" altLang="en-US">
              <a:latin typeface="Times New Roman" panose="02020603050405020304" pitchFamily="18" charset="0"/>
            </a:endParaRPr>
          </a:p>
        </p:txBody>
      </p:sp>
      <p:sp>
        <p:nvSpPr>
          <p:cNvPr id="24582" name="Rectangle 2"/>
          <p:cNvSpPr>
            <a:spLocks noGrp="1" noRot="1" noChangeAspect="1" noChangeArrowheads="1" noTextEdit="1"/>
          </p:cNvSpPr>
          <p:nvPr>
            <p:ph type="sldImg"/>
          </p:nvPr>
        </p:nvSpPr>
        <p:spPr>
          <a:xfrm>
            <a:off x="1150938" y="692150"/>
            <a:ext cx="4556125" cy="3416300"/>
          </a:xfrm>
          <a:ln/>
        </p:spPr>
      </p:sp>
      <p:sp>
        <p:nvSpPr>
          <p:cNvPr id="24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158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921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982543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253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59E8D71-F46E-48E4-A214-49A1944255D8}" type="datetime3">
              <a:rPr lang="en-AU" altLang="en-US">
                <a:latin typeface="Times New Roman" panose="02020603050405020304" pitchFamily="18" charset="0"/>
              </a:rPr>
              <a:pPr/>
              <a:t>11 March, 2023</a:t>
            </a:fld>
            <a:endParaRPr lang="en-AU" altLang="en-US">
              <a:latin typeface="Times New Roman" panose="02020603050405020304" pitchFamily="18" charset="0"/>
            </a:endParaRPr>
          </a:p>
        </p:txBody>
      </p:sp>
      <p:sp>
        <p:nvSpPr>
          <p:cNvPr id="2253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253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C203E0-DF84-49C9-8609-BF57E49F95E0}" type="slidenum">
              <a:rPr lang="en-AU" altLang="en-US" smtClean="0">
                <a:latin typeface="Times New Roman" panose="02020603050405020304" pitchFamily="18" charset="0"/>
              </a:rPr>
              <a:pPr/>
              <a:t>27</a:t>
            </a:fld>
            <a:endParaRPr lang="en-AU" altLang="en-US">
              <a:latin typeface="Times New Roman" panose="02020603050405020304" pitchFamily="18" charset="0"/>
            </a:endParaRPr>
          </a:p>
        </p:txBody>
      </p:sp>
      <p:sp>
        <p:nvSpPr>
          <p:cNvPr id="22534" name="Rectangle 2"/>
          <p:cNvSpPr>
            <a:spLocks noGrp="1" noRot="1" noChangeAspect="1" noChangeArrowheads="1" noTextEdit="1"/>
          </p:cNvSpPr>
          <p:nvPr>
            <p:ph type="sldImg"/>
          </p:nvPr>
        </p:nvSpPr>
        <p:spPr>
          <a:xfrm>
            <a:off x="1150938" y="692150"/>
            <a:ext cx="4556125" cy="3416300"/>
          </a:xfrm>
          <a:ln/>
        </p:spPr>
      </p:sp>
      <p:sp>
        <p:nvSpPr>
          <p:cNvPr id="22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72614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7651"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B647C19-6233-4750-977B-5F7BB46C16DD}" type="datetime3">
              <a:rPr lang="en-AU" altLang="en-US">
                <a:latin typeface="Times New Roman" panose="02020603050405020304" pitchFamily="18" charset="0"/>
              </a:rPr>
              <a:pPr/>
              <a:t>11 March, 2023</a:t>
            </a:fld>
            <a:endParaRPr lang="en-AU" altLang="en-US">
              <a:latin typeface="Times New Roman" panose="02020603050405020304" pitchFamily="18" charset="0"/>
            </a:endParaRPr>
          </a:p>
        </p:txBody>
      </p:sp>
      <p:sp>
        <p:nvSpPr>
          <p:cNvPr id="27652"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7653"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0CA703-C586-4ED4-ABAA-5244424B1986}" type="slidenum">
              <a:rPr lang="en-AU" altLang="en-US" smtClean="0">
                <a:latin typeface="Times New Roman" panose="02020603050405020304" pitchFamily="18" charset="0"/>
              </a:rPr>
              <a:pPr/>
              <a:t>31</a:t>
            </a:fld>
            <a:endParaRPr lang="en-AU" altLang="en-US">
              <a:latin typeface="Times New Roman" panose="02020603050405020304" pitchFamily="18" charset="0"/>
            </a:endParaRPr>
          </a:p>
        </p:txBody>
      </p:sp>
      <p:sp>
        <p:nvSpPr>
          <p:cNvPr id="27654" name="Rectangle 2"/>
          <p:cNvSpPr>
            <a:spLocks noGrp="1" noRot="1" noChangeAspect="1" noChangeArrowheads="1" noTextEdit="1"/>
          </p:cNvSpPr>
          <p:nvPr>
            <p:ph type="sldImg"/>
          </p:nvPr>
        </p:nvSpPr>
        <p:spPr>
          <a:xfrm>
            <a:off x="1150938" y="692150"/>
            <a:ext cx="4556125" cy="3416300"/>
          </a:xfrm>
          <a:ln/>
        </p:spPr>
      </p:sp>
      <p:sp>
        <p:nvSpPr>
          <p:cNvPr id="27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12926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584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AC263DE-AE2A-4F82-ABC8-238A46E464DE}" type="datetime3">
              <a:rPr lang="en-AU" altLang="en-US" smtClean="0">
                <a:latin typeface="Times New Roman" panose="02020603050405020304" pitchFamily="18" charset="0"/>
              </a:rPr>
              <a:pPr/>
              <a:t>11 March, 2023</a:t>
            </a:fld>
            <a:endParaRPr lang="en-AU" altLang="en-US">
              <a:latin typeface="Times New Roman" panose="02020603050405020304" pitchFamily="18" charset="0"/>
            </a:endParaRPr>
          </a:p>
        </p:txBody>
      </p:sp>
      <p:sp>
        <p:nvSpPr>
          <p:cNvPr id="3584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3584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255536D-5801-4D96-8192-697851F62968}" type="slidenum">
              <a:rPr lang="en-AU" altLang="en-US" smtClean="0">
                <a:latin typeface="Times New Roman" panose="02020603050405020304" pitchFamily="18" charset="0"/>
              </a:rPr>
              <a:pPr/>
              <a:t>32</a:t>
            </a:fld>
            <a:endParaRPr lang="en-AU" altLang="en-US">
              <a:latin typeface="Times New Roman" panose="02020603050405020304" pitchFamily="18" charset="0"/>
            </a:endParaRPr>
          </a:p>
        </p:txBody>
      </p:sp>
      <p:sp>
        <p:nvSpPr>
          <p:cNvPr id="35846" name="Rectangle 2"/>
          <p:cNvSpPr>
            <a:spLocks noGrp="1" noRot="1" noChangeAspect="1" noChangeArrowheads="1" noTextEdit="1"/>
          </p:cNvSpPr>
          <p:nvPr>
            <p:ph type="sldImg"/>
          </p:nvPr>
        </p:nvSpPr>
        <p:spPr>
          <a:xfrm>
            <a:off x="1150938" y="692150"/>
            <a:ext cx="4556125" cy="3416300"/>
          </a:xfrm>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63358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2171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pPr algn="r"/>
            <a:fld id="{4B7EFADB-B0F8-436A-9ACE-EEF38E97D825}" type="slidenum">
              <a:rPr lang="zh-CN" altLang="en-US" sz="1200"/>
              <a:pPr algn="r"/>
              <a:t>37</a:t>
            </a:fld>
            <a:endParaRPr lang="en-US" altLang="zh-CN" sz="1200"/>
          </a:p>
        </p:txBody>
      </p:sp>
      <p:sp>
        <p:nvSpPr>
          <p:cNvPr id="65539" name="Rectangle 2"/>
          <p:cNvSpPr>
            <a:spLocks noGrp="1" noRot="1" noChangeAspect="1" noChangeArrowheads="1" noTextEdit="1"/>
          </p:cNvSpPr>
          <p:nvPr>
            <p:ph type="sldImg"/>
          </p:nvPr>
        </p:nvSpPr>
        <p:spPr>
          <a:xfrm>
            <a:off x="1150938" y="692150"/>
            <a:ext cx="4556125" cy="3416300"/>
          </a:xfrm>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64428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pPr algn="r"/>
            <a:fld id="{33E1B436-78F4-4E6E-8407-0D682D112708}" type="slidenum">
              <a:rPr lang="zh-CN" altLang="en-US" sz="1200"/>
              <a:pPr algn="r"/>
              <a:t>39</a:t>
            </a:fld>
            <a:endParaRPr lang="en-US" altLang="zh-CN" sz="1200"/>
          </a:p>
        </p:txBody>
      </p:sp>
      <p:sp>
        <p:nvSpPr>
          <p:cNvPr id="68611" name="Rectangle 2"/>
          <p:cNvSpPr>
            <a:spLocks noGrp="1" noRot="1" noChangeAspect="1" noChangeArrowheads="1" noTextEdit="1"/>
          </p:cNvSpPr>
          <p:nvPr>
            <p:ph type="sldImg"/>
          </p:nvPr>
        </p:nvSpPr>
        <p:spPr>
          <a:xfrm>
            <a:off x="1150938" y="692150"/>
            <a:ext cx="4556125" cy="3416300"/>
          </a:xfrm>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66439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pPr algn="r"/>
            <a:fld id="{34F82565-9171-41F1-8EC8-E5E923F82806}" type="slidenum">
              <a:rPr lang="zh-CN" altLang="en-US" sz="1200"/>
              <a:pPr algn="r"/>
              <a:t>40</a:t>
            </a:fld>
            <a:endParaRPr lang="en-US" altLang="zh-CN" sz="1200"/>
          </a:p>
        </p:txBody>
      </p:sp>
      <p:sp>
        <p:nvSpPr>
          <p:cNvPr id="70659" name="Rectangle 2"/>
          <p:cNvSpPr>
            <a:spLocks noGrp="1" noRot="1" noChangeAspect="1" noChangeArrowheads="1" noTextEdit="1"/>
          </p:cNvSpPr>
          <p:nvPr>
            <p:ph type="sldImg"/>
          </p:nvPr>
        </p:nvSpPr>
        <p:spPr>
          <a:xfrm>
            <a:off x="1150938" y="692150"/>
            <a:ext cx="4556125" cy="3416300"/>
          </a:xfrm>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1425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pPr algn="r"/>
            <a:fld id="{52C6316B-5D99-4D39-8572-01FEF16D1DFA}" type="slidenum">
              <a:rPr lang="zh-CN" altLang="en-US" sz="1200"/>
              <a:pPr algn="r"/>
              <a:t>41</a:t>
            </a:fld>
            <a:endParaRPr lang="en-US" altLang="zh-CN" sz="1200"/>
          </a:p>
        </p:txBody>
      </p:sp>
      <p:sp>
        <p:nvSpPr>
          <p:cNvPr id="72707" name="Rectangle 2"/>
          <p:cNvSpPr>
            <a:spLocks noGrp="1" noRot="1" noChangeAspect="1" noChangeArrowheads="1" noTextEdit="1"/>
          </p:cNvSpPr>
          <p:nvPr>
            <p:ph type="sldImg"/>
          </p:nvPr>
        </p:nvSpPr>
        <p:spPr>
          <a:xfrm>
            <a:off x="1150938" y="692150"/>
            <a:ext cx="4556125" cy="3416300"/>
          </a:xfrm>
          <a:ln/>
        </p:spPr>
      </p:sp>
      <p:sp>
        <p:nvSpPr>
          <p:cNvPr id="727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070931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pPr algn="r"/>
            <a:fld id="{5CCA4A03-C281-46AD-B127-3686EBFAB01B}" type="slidenum">
              <a:rPr lang="zh-CN" altLang="en-US" sz="1200"/>
              <a:pPr algn="r"/>
              <a:t>44</a:t>
            </a:fld>
            <a:endParaRPr lang="en-US" altLang="zh-CN" sz="1200"/>
          </a:p>
        </p:txBody>
      </p:sp>
      <p:sp>
        <p:nvSpPr>
          <p:cNvPr id="77827" name="Rectangle 2"/>
          <p:cNvSpPr>
            <a:spLocks noGrp="1" noRot="1" noChangeAspect="1" noChangeArrowheads="1" noTextEdit="1"/>
          </p:cNvSpPr>
          <p:nvPr>
            <p:ph type="sldImg"/>
          </p:nvPr>
        </p:nvSpPr>
        <p:spPr>
          <a:xfrm>
            <a:off x="1150938" y="692150"/>
            <a:ext cx="4556125" cy="3416300"/>
          </a:xfrm>
          <a:ln/>
        </p:spPr>
      </p:sp>
      <p:sp>
        <p:nvSpPr>
          <p:cNvPr id="778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64155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5059"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29D75E9-43C1-4C67-9B1F-2D2B73D7FC1F}" type="datetime3">
              <a:rPr lang="en-AU" altLang="en-US" smtClean="0">
                <a:latin typeface="Times New Roman" panose="02020603050405020304" pitchFamily="18" charset="0"/>
              </a:rPr>
              <a:pPr/>
              <a:t>11 March, 2023</a:t>
            </a:fld>
            <a:endParaRPr lang="en-AU" altLang="en-US">
              <a:latin typeface="Times New Roman" panose="02020603050405020304" pitchFamily="18" charset="0"/>
            </a:endParaRPr>
          </a:p>
        </p:txBody>
      </p:sp>
      <p:sp>
        <p:nvSpPr>
          <p:cNvPr id="45060"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45061"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A8D9531-AFAD-4BD8-8E21-CD9869D6AE0D}" type="slidenum">
              <a:rPr lang="en-AU" altLang="en-US" smtClean="0">
                <a:latin typeface="Times New Roman" panose="02020603050405020304" pitchFamily="18" charset="0"/>
              </a:rPr>
              <a:pPr/>
              <a:t>53</a:t>
            </a:fld>
            <a:endParaRPr lang="en-AU" altLang="en-US">
              <a:latin typeface="Times New Roman" panose="02020603050405020304" pitchFamily="18" charset="0"/>
            </a:endParaRPr>
          </a:p>
        </p:txBody>
      </p:sp>
      <p:sp>
        <p:nvSpPr>
          <p:cNvPr id="45062" name="Rectangle 2"/>
          <p:cNvSpPr>
            <a:spLocks noGrp="1" noRot="1" noChangeAspect="1" noChangeArrowheads="1" noTextEdit="1"/>
          </p:cNvSpPr>
          <p:nvPr>
            <p:ph type="sldImg"/>
          </p:nvPr>
        </p:nvSpPr>
        <p:spPr>
          <a:xfrm>
            <a:off x="1150938" y="692150"/>
            <a:ext cx="4556125" cy="3416300"/>
          </a:xfrm>
          <a:ln/>
        </p:spPr>
      </p:sp>
      <p:sp>
        <p:nvSpPr>
          <p:cNvPr id="45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1322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fld id="{8D90CD07-523B-44A6-A190-6E4DD5A8CE88}" type="slidenum">
              <a:rPr lang="zh-CN" altLang="en-US"/>
              <a:pPr/>
              <a:t>5</a:t>
            </a:fld>
            <a:endParaRPr lang="en-US" altLang="zh-CN"/>
          </a:p>
        </p:txBody>
      </p:sp>
      <p:sp>
        <p:nvSpPr>
          <p:cNvPr id="19459" name="Rectangle 2"/>
          <p:cNvSpPr>
            <a:spLocks noGrp="1" noRot="1" noChangeAspect="1" noChangeArrowheads="1" noTextEdit="1"/>
          </p:cNvSpPr>
          <p:nvPr>
            <p:ph type="sldImg"/>
          </p:nvPr>
        </p:nvSpPr>
        <p:spPr>
          <a:xfrm>
            <a:off x="1150938" y="692150"/>
            <a:ext cx="4556125" cy="3416300"/>
          </a:xfrm>
          <a:ln/>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00420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7107"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E41770-4589-4B45-A818-F208712FA03B}" type="datetime3">
              <a:rPr lang="en-AU" altLang="en-US" smtClean="0">
                <a:latin typeface="Times New Roman" panose="02020603050405020304" pitchFamily="18" charset="0"/>
              </a:rPr>
              <a:pPr/>
              <a:t>11 March, 2023</a:t>
            </a:fld>
            <a:endParaRPr lang="en-AU" altLang="en-US">
              <a:latin typeface="Times New Roman" panose="02020603050405020304" pitchFamily="18" charset="0"/>
            </a:endParaRPr>
          </a:p>
        </p:txBody>
      </p:sp>
      <p:sp>
        <p:nvSpPr>
          <p:cNvPr id="47108"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47109"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27A4E81-F8EB-4FA7-B5EF-859B0F949C92}" type="slidenum">
              <a:rPr lang="en-AU" altLang="en-US" smtClean="0">
                <a:latin typeface="Times New Roman" panose="02020603050405020304" pitchFamily="18" charset="0"/>
              </a:rPr>
              <a:pPr/>
              <a:t>54</a:t>
            </a:fld>
            <a:endParaRPr lang="en-AU" altLang="en-US">
              <a:latin typeface="Times New Roman" panose="02020603050405020304" pitchFamily="18" charset="0"/>
            </a:endParaRPr>
          </a:p>
        </p:txBody>
      </p:sp>
      <p:sp>
        <p:nvSpPr>
          <p:cNvPr id="47110" name="Rectangle 2"/>
          <p:cNvSpPr>
            <a:spLocks noGrp="1" noRot="1" noChangeAspect="1" noChangeArrowheads="1" noTextEdit="1"/>
          </p:cNvSpPr>
          <p:nvPr>
            <p:ph type="sldImg"/>
          </p:nvPr>
        </p:nvSpPr>
        <p:spPr>
          <a:xfrm>
            <a:off x="1150938" y="692150"/>
            <a:ext cx="4556125" cy="3416300"/>
          </a:xfrm>
          <a:ln/>
        </p:spPr>
      </p:sp>
      <p:sp>
        <p:nvSpPr>
          <p:cNvPr id="47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43628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49155"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302B448-DB77-452B-BDA6-6B6FF8B7CD40}" type="datetime3">
              <a:rPr lang="en-AU" altLang="en-US" smtClean="0">
                <a:latin typeface="Times New Roman" panose="02020603050405020304" pitchFamily="18" charset="0"/>
              </a:rPr>
              <a:pPr/>
              <a:t>11 March, 2023</a:t>
            </a:fld>
            <a:endParaRPr lang="en-AU" altLang="en-US">
              <a:latin typeface="Times New Roman" panose="02020603050405020304" pitchFamily="18" charset="0"/>
            </a:endParaRPr>
          </a:p>
        </p:txBody>
      </p:sp>
      <p:sp>
        <p:nvSpPr>
          <p:cNvPr id="49156"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49157"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C65856D-7734-4047-AB88-9ACA392C7961}" type="slidenum">
              <a:rPr lang="en-AU" altLang="en-US" smtClean="0">
                <a:latin typeface="Times New Roman" panose="02020603050405020304" pitchFamily="18" charset="0"/>
              </a:rPr>
              <a:pPr/>
              <a:t>55</a:t>
            </a:fld>
            <a:endParaRPr lang="en-AU" altLang="en-US">
              <a:latin typeface="Times New Roman" panose="02020603050405020304" pitchFamily="18" charset="0"/>
            </a:endParaRPr>
          </a:p>
        </p:txBody>
      </p:sp>
      <p:sp>
        <p:nvSpPr>
          <p:cNvPr id="49158" name="Rectangle 2"/>
          <p:cNvSpPr>
            <a:spLocks noGrp="1" noRot="1" noChangeAspect="1" noChangeArrowheads="1" noTextEdit="1"/>
          </p:cNvSpPr>
          <p:nvPr>
            <p:ph type="sldImg"/>
          </p:nvPr>
        </p:nvSpPr>
        <p:spPr>
          <a:xfrm>
            <a:off x="1150938" y="692150"/>
            <a:ext cx="4556125" cy="3416300"/>
          </a:xfrm>
          <a:ln/>
        </p:spPr>
      </p:sp>
      <p:sp>
        <p:nvSpPr>
          <p:cNvPr id="491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36283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24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fld id="{EBE8D557-210B-4F53-995A-370AD1C8FC36}" type="slidenum">
              <a:rPr lang="zh-CN" altLang="en-US"/>
              <a:pPr/>
              <a:t>75</a:t>
            </a:fld>
            <a:endParaRPr lang="en-US" altLang="zh-CN"/>
          </a:p>
        </p:txBody>
      </p:sp>
      <p:sp>
        <p:nvSpPr>
          <p:cNvPr id="103427" name="Rectangle 2"/>
          <p:cNvSpPr>
            <a:spLocks noGrp="1" noRot="1" noChangeAspect="1" noChangeArrowheads="1" noTextEdit="1"/>
          </p:cNvSpPr>
          <p:nvPr>
            <p:ph type="sldImg"/>
          </p:nvPr>
        </p:nvSpPr>
        <p:spPr>
          <a:xfrm>
            <a:off x="1150938" y="692150"/>
            <a:ext cx="4556125" cy="3416300"/>
          </a:xfrm>
          <a:ln/>
        </p:spPr>
      </p:sp>
      <p:sp>
        <p:nvSpPr>
          <p:cNvPr id="1034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777897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fld id="{EBE8D557-210B-4F53-995A-370AD1C8FC36}" type="slidenum">
              <a:rPr lang="zh-CN" altLang="en-US"/>
              <a:pPr/>
              <a:t>76</a:t>
            </a:fld>
            <a:endParaRPr lang="en-US" altLang="zh-CN"/>
          </a:p>
        </p:txBody>
      </p:sp>
      <p:sp>
        <p:nvSpPr>
          <p:cNvPr id="103427" name="Rectangle 2"/>
          <p:cNvSpPr>
            <a:spLocks noGrp="1" noRot="1" noChangeAspect="1" noChangeArrowheads="1" noTextEdit="1"/>
          </p:cNvSpPr>
          <p:nvPr>
            <p:ph type="sldImg"/>
          </p:nvPr>
        </p:nvSpPr>
        <p:spPr>
          <a:xfrm>
            <a:off x="1150938" y="692150"/>
            <a:ext cx="4556125" cy="3416300"/>
          </a:xfrm>
          <a:ln/>
        </p:spPr>
      </p:sp>
      <p:sp>
        <p:nvSpPr>
          <p:cNvPr id="1034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88951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fld id="{EBE8D557-210B-4F53-995A-370AD1C8FC36}" type="slidenum">
              <a:rPr lang="zh-CN" altLang="en-US"/>
              <a:pPr/>
              <a:t>77</a:t>
            </a:fld>
            <a:endParaRPr lang="en-US" altLang="zh-CN"/>
          </a:p>
        </p:txBody>
      </p:sp>
      <p:sp>
        <p:nvSpPr>
          <p:cNvPr id="103427" name="Rectangle 2"/>
          <p:cNvSpPr>
            <a:spLocks noGrp="1" noRot="1" noChangeAspect="1" noChangeArrowheads="1" noTextEdit="1"/>
          </p:cNvSpPr>
          <p:nvPr>
            <p:ph type="sldImg"/>
          </p:nvPr>
        </p:nvSpPr>
        <p:spPr>
          <a:xfrm>
            <a:off x="1150938" y="692150"/>
            <a:ext cx="4556125" cy="3416300"/>
          </a:xfrm>
          <a:ln/>
        </p:spPr>
      </p:sp>
      <p:sp>
        <p:nvSpPr>
          <p:cNvPr id="1034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729271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fld id="{EBE8D557-210B-4F53-995A-370AD1C8FC36}" type="slidenum">
              <a:rPr lang="zh-CN" altLang="en-US"/>
              <a:pPr/>
              <a:t>78</a:t>
            </a:fld>
            <a:endParaRPr lang="en-US" altLang="zh-CN"/>
          </a:p>
        </p:txBody>
      </p:sp>
      <p:sp>
        <p:nvSpPr>
          <p:cNvPr id="103427" name="Rectangle 2"/>
          <p:cNvSpPr>
            <a:spLocks noGrp="1" noRot="1" noChangeAspect="1" noChangeArrowheads="1" noTextEdit="1"/>
          </p:cNvSpPr>
          <p:nvPr>
            <p:ph type="sldImg"/>
          </p:nvPr>
        </p:nvSpPr>
        <p:spPr>
          <a:xfrm>
            <a:off x="1150938" y="692150"/>
            <a:ext cx="4556125" cy="3416300"/>
          </a:xfrm>
          <a:ln/>
        </p:spPr>
      </p:sp>
      <p:sp>
        <p:nvSpPr>
          <p:cNvPr id="1034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45590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46866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kumimoji="1" lang="en-US" altLang="zh-CN" dirty="0"/>
              <a:t>Guard, rounding, sticky bit</a:t>
            </a:r>
            <a:endParaRPr kumimoji="1" lang="zh-CN" altLang="en-US" dirty="0"/>
          </a:p>
        </p:txBody>
      </p:sp>
      <p:sp>
        <p:nvSpPr>
          <p:cNvPr id="4" name="幻灯片编号占位符 3"/>
          <p:cNvSpPr>
            <a:spLocks noGrp="1"/>
          </p:cNvSpPr>
          <p:nvPr>
            <p:ph type="sldNum" sz="quarter" idx="10"/>
          </p:nvPr>
        </p:nvSpPr>
        <p:spPr>
          <a:xfrm>
            <a:off x="3884463" y="8685878"/>
            <a:ext cx="2972004" cy="456704"/>
          </a:xfrm>
          <a:prstGeom prst="rect">
            <a:avLst/>
          </a:prstGeom>
        </p:spPr>
        <p:txBody>
          <a:bodyPr lIns="84408" tIns="42204" rIns="84408" bIns="42204"/>
          <a:lstStyle/>
          <a:p>
            <a:fld id="{277FC8F2-A438-4C9F-90F9-E87482077A15}" type="slidenum">
              <a:rPr lang="zh-CN" altLang="en-US" smtClean="0"/>
              <a:pPr/>
              <a:t>82</a:t>
            </a:fld>
            <a:endParaRPr lang="zh-CN" altLang="en-US"/>
          </a:p>
        </p:txBody>
      </p:sp>
    </p:spTree>
    <p:extLst>
      <p:ext uri="{BB962C8B-B14F-4D97-AF65-F5344CB8AC3E}">
        <p14:creationId xmlns:p14="http://schemas.microsoft.com/office/powerpoint/2010/main" val="4283513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kumimoji="1" lang="en-US" altLang="zh-CN" dirty="0"/>
              <a:t>Guard, rounding, sticky bit</a:t>
            </a:r>
            <a:endParaRPr kumimoji="1" lang="zh-CN" altLang="en-US" dirty="0"/>
          </a:p>
        </p:txBody>
      </p:sp>
      <p:sp>
        <p:nvSpPr>
          <p:cNvPr id="4" name="幻灯片编号占位符 3"/>
          <p:cNvSpPr>
            <a:spLocks noGrp="1"/>
          </p:cNvSpPr>
          <p:nvPr>
            <p:ph type="sldNum" sz="quarter" idx="10"/>
          </p:nvPr>
        </p:nvSpPr>
        <p:spPr>
          <a:xfrm>
            <a:off x="3884463" y="8685878"/>
            <a:ext cx="2972004" cy="456704"/>
          </a:xfrm>
          <a:prstGeom prst="rect">
            <a:avLst/>
          </a:prstGeom>
        </p:spPr>
        <p:txBody>
          <a:bodyPr lIns="84408" tIns="42204" rIns="84408" bIns="42204"/>
          <a:lstStyle/>
          <a:p>
            <a:fld id="{277FC8F2-A438-4C9F-90F9-E87482077A15}" type="slidenum">
              <a:rPr lang="zh-CN" altLang="en-US" smtClean="0"/>
              <a:pPr/>
              <a:t>83</a:t>
            </a:fld>
            <a:endParaRPr lang="zh-CN" altLang="en-US"/>
          </a:p>
        </p:txBody>
      </p:sp>
    </p:spTree>
    <p:extLst>
      <p:ext uri="{BB962C8B-B14F-4D97-AF65-F5344CB8AC3E}">
        <p14:creationId xmlns:p14="http://schemas.microsoft.com/office/powerpoint/2010/main" val="250440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fld id="{C4FB2254-1F0D-448A-9D56-E884D4444CCB}" type="slidenum">
              <a:rPr lang="zh-CN" altLang="en-US"/>
              <a:pPr/>
              <a:t>6</a:t>
            </a:fld>
            <a:endParaRPr lang="en-US" altLang="zh-CN"/>
          </a:p>
        </p:txBody>
      </p:sp>
      <p:sp>
        <p:nvSpPr>
          <p:cNvPr id="15363" name="Rectangle 2"/>
          <p:cNvSpPr>
            <a:spLocks noGrp="1" noRot="1" noChangeAspect="1" noChangeArrowheads="1" noTextEdit="1"/>
          </p:cNvSpPr>
          <p:nvPr>
            <p:ph type="sldImg"/>
          </p:nvPr>
        </p:nvSpPr>
        <p:spPr>
          <a:xfrm>
            <a:off x="1150938" y="692150"/>
            <a:ext cx="4556125" cy="3416300"/>
          </a:xfrm>
          <a:ln/>
        </p:spPr>
      </p:sp>
      <p:sp>
        <p:nvSpPr>
          <p:cNvPr id="153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40434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34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D961640-702F-4C24-A19C-6E1920990568}" type="datetime3">
              <a:rPr lang="en-AU" altLang="en-US" smtClean="0">
                <a:latin typeface="Times New Roman" panose="02020603050405020304" pitchFamily="18" charset="0"/>
              </a:rPr>
              <a:pPr/>
              <a:t>11 March, 2023</a:t>
            </a:fld>
            <a:endParaRPr lang="en-AU" altLang="en-US">
              <a:latin typeface="Times New Roman" panose="02020603050405020304" pitchFamily="18" charset="0"/>
            </a:endParaRPr>
          </a:p>
        </p:txBody>
      </p:sp>
      <p:sp>
        <p:nvSpPr>
          <p:cNvPr id="1034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034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34F8BDC-CB39-45B5-97B9-2FBBABBD88BC}" type="slidenum">
              <a:rPr lang="en-AU" altLang="en-US" smtClean="0">
                <a:latin typeface="Times New Roman" panose="02020603050405020304" pitchFamily="18" charset="0"/>
              </a:rPr>
              <a:pPr/>
              <a:t>85</a:t>
            </a:fld>
            <a:endParaRPr lang="en-AU" altLang="en-US">
              <a:latin typeface="Times New Roman" panose="02020603050405020304" pitchFamily="18" charset="0"/>
            </a:endParaRPr>
          </a:p>
        </p:txBody>
      </p:sp>
      <p:sp>
        <p:nvSpPr>
          <p:cNvPr id="103430" name="Rectangle 2"/>
          <p:cNvSpPr>
            <a:spLocks noGrp="1" noRot="1" noChangeAspect="1" noChangeArrowheads="1" noTextEdit="1"/>
          </p:cNvSpPr>
          <p:nvPr>
            <p:ph type="sldImg"/>
          </p:nvPr>
        </p:nvSpPr>
        <p:spPr>
          <a:xfrm>
            <a:off x="1150938" y="692150"/>
            <a:ext cx="4556125" cy="3416300"/>
          </a:xfrm>
          <a:ln/>
        </p:spPr>
      </p:sp>
      <p:sp>
        <p:nvSpPr>
          <p:cNvPr id="1034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00927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fld id="{65597F61-E6B4-4146-B644-332359466D9E}" type="slidenum">
              <a:rPr lang="zh-CN" altLang="en-US"/>
              <a:pPr/>
              <a:t>7</a:t>
            </a:fld>
            <a:endParaRPr lang="en-US" altLang="zh-CN"/>
          </a:p>
        </p:txBody>
      </p:sp>
      <p:sp>
        <p:nvSpPr>
          <p:cNvPr id="17411" name="Rectangle 2"/>
          <p:cNvSpPr>
            <a:spLocks noGrp="1" noRot="1" noChangeAspect="1" noChangeArrowheads="1" noTextEdit="1"/>
          </p:cNvSpPr>
          <p:nvPr>
            <p:ph type="sldImg"/>
          </p:nvPr>
        </p:nvSpPr>
        <p:spPr>
          <a:xfrm>
            <a:off x="1150938" y="692150"/>
            <a:ext cx="4556125" cy="3416300"/>
          </a:xfrm>
          <a:ln/>
        </p:spPr>
      </p:sp>
      <p:sp>
        <p:nvSpPr>
          <p:cNvPr id="174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3582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fld id="{F0B45AA1-A28B-48F5-AA39-8E67599CD7B6}" type="slidenum">
              <a:rPr lang="zh-CN" altLang="en-US"/>
              <a:pPr/>
              <a:t>9</a:t>
            </a:fld>
            <a:endParaRPr lang="en-US" altLang="zh-CN"/>
          </a:p>
        </p:txBody>
      </p:sp>
      <p:sp>
        <p:nvSpPr>
          <p:cNvPr id="22531" name="Rectangle 2"/>
          <p:cNvSpPr>
            <a:spLocks noGrp="1" noRot="1" noChangeAspect="1" noChangeArrowheads="1" noTextEdit="1"/>
          </p:cNvSpPr>
          <p:nvPr>
            <p:ph type="sldImg"/>
          </p:nvPr>
        </p:nvSpPr>
        <p:spPr>
          <a:xfrm>
            <a:off x="1150938" y="692150"/>
            <a:ext cx="4556125" cy="3416300"/>
          </a:xfrm>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853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3333CD"/>
                </a:solidFill>
                <a:latin typeface="Arial" panose="020B0604020202020204" pitchFamily="34" charset="0"/>
                <a:ea typeface="宋体" panose="02010600030101010101" pitchFamily="2" charset="-122"/>
              </a:defRPr>
            </a:lvl1pPr>
            <a:lvl2pPr marL="742950" indent="-285750">
              <a:defRPr kumimoji="1" sz="2800" b="1">
                <a:solidFill>
                  <a:srgbClr val="3333CD"/>
                </a:solidFill>
                <a:latin typeface="Arial" panose="020B0604020202020204" pitchFamily="34" charset="0"/>
                <a:ea typeface="宋体" panose="02010600030101010101" pitchFamily="2" charset="-122"/>
              </a:defRPr>
            </a:lvl2pPr>
            <a:lvl3pPr marL="1143000" indent="-228600">
              <a:defRPr kumimoji="1" sz="2800" b="1">
                <a:solidFill>
                  <a:srgbClr val="3333CD"/>
                </a:solidFill>
                <a:latin typeface="Arial" panose="020B0604020202020204" pitchFamily="34" charset="0"/>
                <a:ea typeface="宋体" panose="02010600030101010101" pitchFamily="2" charset="-122"/>
              </a:defRPr>
            </a:lvl3pPr>
            <a:lvl4pPr marL="1600200" indent="-228600">
              <a:defRPr kumimoji="1" sz="2800" b="1">
                <a:solidFill>
                  <a:srgbClr val="3333CD"/>
                </a:solidFill>
                <a:latin typeface="Arial" panose="020B0604020202020204" pitchFamily="34" charset="0"/>
                <a:ea typeface="宋体" panose="02010600030101010101" pitchFamily="2" charset="-122"/>
              </a:defRPr>
            </a:lvl4pPr>
            <a:lvl5pPr marL="2057400" indent="-228600">
              <a:defRPr kumimoji="1" sz="2800" b="1">
                <a:solidFill>
                  <a:srgbClr val="3333CD"/>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800" b="1">
                <a:solidFill>
                  <a:srgbClr val="3333CD"/>
                </a:solidFill>
                <a:latin typeface="Arial" panose="020B0604020202020204" pitchFamily="34" charset="0"/>
                <a:ea typeface="宋体" panose="02010600030101010101" pitchFamily="2" charset="-122"/>
              </a:defRPr>
            </a:lvl9pPr>
          </a:lstStyle>
          <a:p>
            <a:fld id="{1911FCF3-51E0-4B65-BCE1-6E6C4C18BBF7}" type="slidenum">
              <a:rPr lang="zh-CN" altLang="en-US"/>
              <a:pPr/>
              <a:t>10</a:t>
            </a:fld>
            <a:endParaRPr lang="en-US" altLang="zh-CN"/>
          </a:p>
        </p:txBody>
      </p:sp>
      <p:sp>
        <p:nvSpPr>
          <p:cNvPr id="24579" name="Rectangle 2"/>
          <p:cNvSpPr>
            <a:spLocks noGrp="1" noRot="1" noChangeAspect="1" noChangeArrowheads="1" noTextEdit="1"/>
          </p:cNvSpPr>
          <p:nvPr>
            <p:ph type="sldImg"/>
          </p:nvPr>
        </p:nvSpPr>
        <p:spPr>
          <a:xfrm>
            <a:off x="1150938" y="692150"/>
            <a:ext cx="4556125" cy="3416300"/>
          </a:xfrm>
          <a:ln/>
        </p:spPr>
      </p:sp>
      <p:sp>
        <p:nvSpPr>
          <p:cNvPr id="245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0257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2662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27101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a:xfrm>
            <a:off x="0"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243" name="Rectangle 3"/>
          <p:cNvSpPr>
            <a:spLocks noGrp="1" noChangeArrowheads="1"/>
          </p:cNvSpPr>
          <p:nvPr>
            <p:ph type="dt" sz="quarter" idx="1"/>
          </p:nvPr>
        </p:nvSpPr>
        <p:spPr>
          <a:xfrm>
            <a:off x="4022725" y="0"/>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A51EE81-E2B8-4096-AF96-1042AA69970A}" type="datetime3">
              <a:rPr lang="en-AU" altLang="en-US">
                <a:latin typeface="Times New Roman" panose="02020603050405020304" pitchFamily="18" charset="0"/>
              </a:rPr>
              <a:pPr/>
              <a:t>11 March, 2023</a:t>
            </a:fld>
            <a:endParaRPr lang="en-AU" altLang="en-US">
              <a:latin typeface="Times New Roman" panose="02020603050405020304" pitchFamily="18" charset="0"/>
            </a:endParaRPr>
          </a:p>
        </p:txBody>
      </p:sp>
      <p:sp>
        <p:nvSpPr>
          <p:cNvPr id="10244" name="Rectangle 6"/>
          <p:cNvSpPr>
            <a:spLocks noGrp="1" noChangeArrowheads="1"/>
          </p:cNvSpPr>
          <p:nvPr>
            <p:ph type="ftr" sz="quarter" idx="4"/>
          </p:nvPr>
        </p:nvSpPr>
        <p:spPr>
          <a:xfrm>
            <a:off x="0"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0245" name="Rectangle 7"/>
          <p:cNvSpPr>
            <a:spLocks noGrp="1" noChangeArrowheads="1"/>
          </p:cNvSpPr>
          <p:nvPr>
            <p:ph type="sldNum" sz="quarter" idx="5"/>
          </p:nvPr>
        </p:nvSpPr>
        <p:spPr>
          <a:xfrm>
            <a:off x="4022725" y="9723438"/>
            <a:ext cx="3076575" cy="51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D3ACD72-5C64-4261-8EC4-BE4843238E05}" type="slidenum">
              <a:rPr lang="en-AU" altLang="en-US" smtClean="0">
                <a:latin typeface="Times New Roman" panose="02020603050405020304" pitchFamily="18" charset="0"/>
              </a:rPr>
              <a:pPr/>
              <a:t>15</a:t>
            </a:fld>
            <a:endParaRPr lang="en-AU" altLang="en-US">
              <a:latin typeface="Times New Roman" panose="02020603050405020304" pitchFamily="18" charset="0"/>
            </a:endParaRPr>
          </a:p>
        </p:txBody>
      </p:sp>
      <p:sp>
        <p:nvSpPr>
          <p:cNvPr id="10246" name="Rectangle 2"/>
          <p:cNvSpPr>
            <a:spLocks noGrp="1" noRot="1" noChangeAspect="1" noChangeArrowheads="1" noTextEdit="1"/>
          </p:cNvSpPr>
          <p:nvPr>
            <p:ph type="sldImg"/>
          </p:nvPr>
        </p:nvSpPr>
        <p:spPr>
          <a:xfrm>
            <a:off x="1150938" y="692150"/>
            <a:ext cx="4556125" cy="3416300"/>
          </a:xfrm>
          <a:ln/>
        </p:spPr>
      </p:sp>
      <p:sp>
        <p:nvSpPr>
          <p:cNvPr id="10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87411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7314" name="Rectangle 2"/>
          <p:cNvSpPr>
            <a:spLocks noGrp="1" noRot="1" noChangeArrowheads="1"/>
          </p:cNvSpPr>
          <p:nvPr>
            <p:ph type="ctrTitle"/>
          </p:nvPr>
        </p:nvSpPr>
        <p:spPr>
          <a:xfrm>
            <a:off x="685800" y="2286000"/>
            <a:ext cx="7772400" cy="1143000"/>
          </a:xfrm>
        </p:spPr>
        <p:txBody>
          <a:bodyPr/>
          <a:lstStyle>
            <a:lvl1pPr>
              <a:defRPr sz="4400"/>
            </a:lvl1pPr>
          </a:lstStyle>
          <a:p>
            <a:r>
              <a:rPr lang="zh-CN" altLang="en-US"/>
              <a:t>单击此处编辑母版标题样式</a:t>
            </a:r>
          </a:p>
        </p:txBody>
      </p:sp>
      <p:sp>
        <p:nvSpPr>
          <p:cNvPr id="397315"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sz="3600" b="1"/>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A0D9C446-6C67-4C7C-92B2-E1B7781B5750}" type="datetime1">
              <a:rPr lang="zh-CN" altLang="en-US" smtClean="0"/>
              <a:t>2023/3/11</a:t>
            </a:fld>
            <a:endParaRPr lang="en-US" altLang="zh-CN"/>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r>
              <a:rPr lang="en-US" altLang="zh-CN"/>
              <a:t>Chapter 3 — Arithmetic for Computers — 23</a:t>
            </a:r>
          </a:p>
        </p:txBody>
      </p:sp>
      <p:sp>
        <p:nvSpPr>
          <p:cNvPr id="6" name="Rectangle 6"/>
          <p:cNvSpPr>
            <a:spLocks noGrp="1" noChangeArrowheads="1"/>
          </p:cNvSpPr>
          <p:nvPr>
            <p:ph type="sldNum" sz="quarter" idx="12"/>
          </p:nvPr>
        </p:nvSpPr>
        <p:spPr>
          <a:xfrm>
            <a:off x="6553200" y="6245225"/>
            <a:ext cx="2289175" cy="476250"/>
          </a:xfrm>
        </p:spPr>
        <p:txBody>
          <a:bodyPr/>
          <a:lstStyle>
            <a:lvl1pPr>
              <a:defRPr/>
            </a:lvl1pPr>
          </a:lstStyle>
          <a:p>
            <a:pPr>
              <a:defRPr/>
            </a:pPr>
            <a:fld id="{88501529-20F1-4608-9F63-FB48CAF179A5}" type="slidenum">
              <a:rPr lang="en-US" altLang="zh-CN"/>
              <a:pPr>
                <a:defRPr/>
              </a:pPr>
              <a:t>‹#›</a:t>
            </a:fld>
            <a:endParaRPr lang="en-US" altLang="zh-CN"/>
          </a:p>
        </p:txBody>
      </p:sp>
    </p:spTree>
    <p:extLst>
      <p:ext uri="{BB962C8B-B14F-4D97-AF65-F5344CB8AC3E}">
        <p14:creationId xmlns:p14="http://schemas.microsoft.com/office/powerpoint/2010/main" val="214672369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454EC520-3A3F-472F-AF92-F246FA6D8AE3}" type="datetime1">
              <a:rPr lang="zh-CN" altLang="en-US" smtClean="0"/>
              <a:t>2023/3/11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6" name="Rectangle 6"/>
          <p:cNvSpPr>
            <a:spLocks noGrp="1" noChangeArrowheads="1"/>
          </p:cNvSpPr>
          <p:nvPr>
            <p:ph type="sldNum" sz="quarter" idx="12"/>
          </p:nvPr>
        </p:nvSpPr>
        <p:spPr>
          <a:ln/>
        </p:spPr>
        <p:txBody>
          <a:bodyPr/>
          <a:lstStyle>
            <a:lvl1pPr>
              <a:defRPr/>
            </a:lvl1pPr>
          </a:lstStyle>
          <a:p>
            <a:pPr>
              <a:defRPr/>
            </a:pPr>
            <a:fld id="{B273456A-1C76-4BEA-8EFD-EEA31AD36E29}" type="slidenum">
              <a:rPr lang="en-US" altLang="zh-CN"/>
              <a:pPr>
                <a:defRPr/>
              </a:pPr>
              <a:t>‹#›</a:t>
            </a:fld>
            <a:endParaRPr lang="en-US" altLang="zh-CN"/>
          </a:p>
        </p:txBody>
      </p:sp>
    </p:spTree>
    <p:extLst>
      <p:ext uri="{BB962C8B-B14F-4D97-AF65-F5344CB8AC3E}">
        <p14:creationId xmlns:p14="http://schemas.microsoft.com/office/powerpoint/2010/main" val="3457216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3238" y="609600"/>
            <a:ext cx="2182812"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39921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EE863D2-0514-4727-B858-427DF3362C8D}" type="datetime1">
              <a:rPr lang="zh-CN" altLang="en-US" smtClean="0"/>
              <a:t>2023/3/11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6" name="Rectangle 6"/>
          <p:cNvSpPr>
            <a:spLocks noGrp="1" noChangeArrowheads="1"/>
          </p:cNvSpPr>
          <p:nvPr>
            <p:ph type="sldNum" sz="quarter" idx="12"/>
          </p:nvPr>
        </p:nvSpPr>
        <p:spPr>
          <a:ln/>
        </p:spPr>
        <p:txBody>
          <a:bodyPr/>
          <a:lstStyle>
            <a:lvl1pPr>
              <a:defRPr/>
            </a:lvl1pPr>
          </a:lstStyle>
          <a:p>
            <a:pPr>
              <a:defRPr/>
            </a:pPr>
            <a:fld id="{5A95A02F-D0ED-41A5-BAE1-A8956B03945D}" type="slidenum">
              <a:rPr lang="en-US" altLang="zh-CN"/>
              <a:pPr>
                <a:defRPr/>
              </a:pPr>
              <a:t>‹#›</a:t>
            </a:fld>
            <a:endParaRPr lang="en-US" altLang="zh-CN"/>
          </a:p>
        </p:txBody>
      </p:sp>
    </p:spTree>
    <p:extLst>
      <p:ext uri="{BB962C8B-B14F-4D97-AF65-F5344CB8AC3E}">
        <p14:creationId xmlns:p14="http://schemas.microsoft.com/office/powerpoint/2010/main" val="8131882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4187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47BFFCA-EF2A-41D2-A25D-339935E17C59}" type="datetime1">
              <a:rPr lang="zh-CN" altLang="en-US" smtClean="0"/>
              <a:t>2023/3/11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7" name="Rectangle 6"/>
          <p:cNvSpPr>
            <a:spLocks noGrp="1" noChangeArrowheads="1"/>
          </p:cNvSpPr>
          <p:nvPr>
            <p:ph type="sldNum" sz="quarter" idx="12"/>
          </p:nvPr>
        </p:nvSpPr>
        <p:spPr>
          <a:ln/>
        </p:spPr>
        <p:txBody>
          <a:bodyPr/>
          <a:lstStyle>
            <a:lvl1pPr>
              <a:defRPr/>
            </a:lvl1pPr>
          </a:lstStyle>
          <a:p>
            <a:pPr>
              <a:defRPr/>
            </a:pPr>
            <a:fld id="{04BDAB4D-D7E3-410E-B92A-6D49B17920C4}" type="slidenum">
              <a:rPr lang="en-US" altLang="zh-CN"/>
              <a:pPr>
                <a:defRPr/>
              </a:pPr>
              <a:t>‹#›</a:t>
            </a:fld>
            <a:endParaRPr lang="en-US" altLang="zh-CN"/>
          </a:p>
        </p:txBody>
      </p:sp>
    </p:spTree>
    <p:extLst>
      <p:ext uri="{BB962C8B-B14F-4D97-AF65-F5344CB8AC3E}">
        <p14:creationId xmlns:p14="http://schemas.microsoft.com/office/powerpoint/2010/main" val="42444133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A1C7635-C281-4860-8E48-C0782C56EFB8}" type="datetime1">
              <a:rPr lang="zh-CN" altLang="en-US" smtClean="0"/>
              <a:t>2023/3/11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6" name="Rectangle 6"/>
          <p:cNvSpPr>
            <a:spLocks noGrp="1" noChangeArrowheads="1"/>
          </p:cNvSpPr>
          <p:nvPr>
            <p:ph type="sldNum" sz="quarter" idx="12"/>
          </p:nvPr>
        </p:nvSpPr>
        <p:spPr>
          <a:ln/>
        </p:spPr>
        <p:txBody>
          <a:bodyPr/>
          <a:lstStyle>
            <a:lvl1pPr>
              <a:defRPr/>
            </a:lvl1pPr>
          </a:lstStyle>
          <a:p>
            <a:pPr>
              <a:defRPr/>
            </a:pPr>
            <a:fld id="{0F35F115-FBEC-411B-926D-2ECDC8AD9239}" type="slidenum">
              <a:rPr lang="en-US" altLang="zh-CN"/>
              <a:pPr>
                <a:defRPr/>
              </a:pPr>
              <a:t>‹#›</a:t>
            </a:fld>
            <a:endParaRPr lang="en-US" altLang="zh-CN"/>
          </a:p>
        </p:txBody>
      </p:sp>
    </p:spTree>
    <p:extLst>
      <p:ext uri="{BB962C8B-B14F-4D97-AF65-F5344CB8AC3E}">
        <p14:creationId xmlns:p14="http://schemas.microsoft.com/office/powerpoint/2010/main" val="2934106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9E72CB0A-6263-4047-B2A3-B6DCD93F6704}" type="datetime1">
              <a:rPr lang="zh-CN" altLang="en-US" smtClean="0"/>
              <a:t>2023/3/11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6" name="Rectangle 6"/>
          <p:cNvSpPr>
            <a:spLocks noGrp="1" noChangeArrowheads="1"/>
          </p:cNvSpPr>
          <p:nvPr>
            <p:ph type="sldNum" sz="quarter" idx="12"/>
          </p:nvPr>
        </p:nvSpPr>
        <p:spPr>
          <a:ln/>
        </p:spPr>
        <p:txBody>
          <a:bodyPr/>
          <a:lstStyle>
            <a:lvl1pPr>
              <a:defRPr/>
            </a:lvl1pPr>
          </a:lstStyle>
          <a:p>
            <a:pPr>
              <a:defRPr/>
            </a:pPr>
            <a:fld id="{2F76CEEA-7153-4061-9A21-FC2F72A75A2E}" type="slidenum">
              <a:rPr lang="en-US" altLang="zh-CN"/>
              <a:pPr>
                <a:defRPr/>
              </a:pPr>
              <a:t>‹#›</a:t>
            </a:fld>
            <a:endParaRPr lang="en-US" altLang="zh-CN"/>
          </a:p>
        </p:txBody>
      </p:sp>
    </p:spTree>
    <p:extLst>
      <p:ext uri="{BB962C8B-B14F-4D97-AF65-F5344CB8AC3E}">
        <p14:creationId xmlns:p14="http://schemas.microsoft.com/office/powerpoint/2010/main" val="317345707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4187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6FF08AE0-09B3-451A-B3EC-7337E1D31ECF}" type="datetime1">
              <a:rPr lang="zh-CN" altLang="en-US" smtClean="0"/>
              <a:t>2023/3/11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7" name="Rectangle 6"/>
          <p:cNvSpPr>
            <a:spLocks noGrp="1" noChangeArrowheads="1"/>
          </p:cNvSpPr>
          <p:nvPr>
            <p:ph type="sldNum" sz="quarter" idx="12"/>
          </p:nvPr>
        </p:nvSpPr>
        <p:spPr>
          <a:ln/>
        </p:spPr>
        <p:txBody>
          <a:bodyPr/>
          <a:lstStyle>
            <a:lvl1pPr>
              <a:defRPr/>
            </a:lvl1pPr>
          </a:lstStyle>
          <a:p>
            <a:pPr>
              <a:defRPr/>
            </a:pPr>
            <a:fld id="{1F003861-74A3-442B-91CA-B6B6E7C70404}" type="slidenum">
              <a:rPr lang="en-US" altLang="zh-CN"/>
              <a:pPr>
                <a:defRPr/>
              </a:pPr>
              <a:t>‹#›</a:t>
            </a:fld>
            <a:endParaRPr lang="en-US" altLang="zh-CN"/>
          </a:p>
        </p:txBody>
      </p:sp>
    </p:spTree>
    <p:extLst>
      <p:ext uri="{BB962C8B-B14F-4D97-AF65-F5344CB8AC3E}">
        <p14:creationId xmlns:p14="http://schemas.microsoft.com/office/powerpoint/2010/main" val="37955781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E586D72D-9588-4CE8-9E33-CDAE915B8B60}" type="datetime1">
              <a:rPr lang="zh-CN" altLang="en-US" smtClean="0"/>
              <a:t>2023/3/11</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9" name="Rectangle 6"/>
          <p:cNvSpPr>
            <a:spLocks noGrp="1" noChangeArrowheads="1"/>
          </p:cNvSpPr>
          <p:nvPr>
            <p:ph type="sldNum" sz="quarter" idx="12"/>
          </p:nvPr>
        </p:nvSpPr>
        <p:spPr>
          <a:ln/>
        </p:spPr>
        <p:txBody>
          <a:bodyPr/>
          <a:lstStyle>
            <a:lvl1pPr>
              <a:defRPr/>
            </a:lvl1pPr>
          </a:lstStyle>
          <a:p>
            <a:pPr>
              <a:defRPr/>
            </a:pPr>
            <a:fld id="{A0EE6347-52E2-4FD7-BF61-39764AA6B849}" type="slidenum">
              <a:rPr lang="en-US" altLang="zh-CN"/>
              <a:pPr>
                <a:defRPr/>
              </a:pPr>
              <a:t>‹#›</a:t>
            </a:fld>
            <a:endParaRPr lang="en-US" altLang="zh-CN"/>
          </a:p>
        </p:txBody>
      </p:sp>
    </p:spTree>
    <p:extLst>
      <p:ext uri="{BB962C8B-B14F-4D97-AF65-F5344CB8AC3E}">
        <p14:creationId xmlns:p14="http://schemas.microsoft.com/office/powerpoint/2010/main" val="41440184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962BB47B-721F-46F2-94A1-F566E4F4E130}" type="datetime1">
              <a:rPr lang="zh-CN" altLang="en-US" smtClean="0"/>
              <a:t>2023/3/11</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5" name="Rectangle 6"/>
          <p:cNvSpPr>
            <a:spLocks noGrp="1" noChangeArrowheads="1"/>
          </p:cNvSpPr>
          <p:nvPr>
            <p:ph type="sldNum" sz="quarter" idx="12"/>
          </p:nvPr>
        </p:nvSpPr>
        <p:spPr>
          <a:ln/>
        </p:spPr>
        <p:txBody>
          <a:bodyPr/>
          <a:lstStyle>
            <a:lvl1pPr>
              <a:defRPr/>
            </a:lvl1pPr>
          </a:lstStyle>
          <a:p>
            <a:pPr>
              <a:defRPr/>
            </a:pPr>
            <a:fld id="{1B614AEA-AB9C-4EBB-A78C-82992650A3AE}" type="slidenum">
              <a:rPr lang="en-US" altLang="zh-CN"/>
              <a:pPr>
                <a:defRPr/>
              </a:pPr>
              <a:t>‹#›</a:t>
            </a:fld>
            <a:endParaRPr lang="en-US" altLang="zh-CN"/>
          </a:p>
        </p:txBody>
      </p:sp>
    </p:spTree>
    <p:extLst>
      <p:ext uri="{BB962C8B-B14F-4D97-AF65-F5344CB8AC3E}">
        <p14:creationId xmlns:p14="http://schemas.microsoft.com/office/powerpoint/2010/main" val="425469674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0EDD46F-6E40-4005-B25D-67357017F5E3}" type="datetime1">
              <a:rPr lang="zh-CN" altLang="en-US" smtClean="0"/>
              <a:t>2023/3/11</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4" name="Rectangle 6"/>
          <p:cNvSpPr>
            <a:spLocks noGrp="1" noChangeArrowheads="1"/>
          </p:cNvSpPr>
          <p:nvPr>
            <p:ph type="sldNum" sz="quarter" idx="12"/>
          </p:nvPr>
        </p:nvSpPr>
        <p:spPr>
          <a:ln/>
        </p:spPr>
        <p:txBody>
          <a:bodyPr/>
          <a:lstStyle>
            <a:lvl1pPr>
              <a:defRPr/>
            </a:lvl1pPr>
          </a:lstStyle>
          <a:p>
            <a:pPr>
              <a:defRPr/>
            </a:pPr>
            <a:fld id="{B0FE1C8E-5B8F-4392-BCB6-CD35BFB395AA}" type="slidenum">
              <a:rPr lang="en-US" altLang="zh-CN"/>
              <a:pPr>
                <a:defRPr/>
              </a:pPr>
              <a:t>‹#›</a:t>
            </a:fld>
            <a:endParaRPr lang="en-US" altLang="zh-CN"/>
          </a:p>
        </p:txBody>
      </p:sp>
    </p:spTree>
    <p:extLst>
      <p:ext uri="{BB962C8B-B14F-4D97-AF65-F5344CB8AC3E}">
        <p14:creationId xmlns:p14="http://schemas.microsoft.com/office/powerpoint/2010/main" val="277039291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8F29AB3-3CD6-45F5-B481-EEB0EB67D301}" type="datetime1">
              <a:rPr lang="zh-CN" altLang="en-US" smtClean="0"/>
              <a:t>2023/3/11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7" name="Rectangle 6"/>
          <p:cNvSpPr>
            <a:spLocks noGrp="1" noChangeArrowheads="1"/>
          </p:cNvSpPr>
          <p:nvPr>
            <p:ph type="sldNum" sz="quarter" idx="12"/>
          </p:nvPr>
        </p:nvSpPr>
        <p:spPr>
          <a:ln/>
        </p:spPr>
        <p:txBody>
          <a:bodyPr/>
          <a:lstStyle>
            <a:lvl1pPr>
              <a:defRPr/>
            </a:lvl1pPr>
          </a:lstStyle>
          <a:p>
            <a:pPr>
              <a:defRPr/>
            </a:pPr>
            <a:fld id="{FD9D89A1-CD00-4902-BF9F-8185DA07C41E}" type="slidenum">
              <a:rPr lang="en-US" altLang="zh-CN"/>
              <a:pPr>
                <a:defRPr/>
              </a:pPr>
              <a:t>‹#›</a:t>
            </a:fld>
            <a:endParaRPr lang="en-US" altLang="zh-CN"/>
          </a:p>
        </p:txBody>
      </p:sp>
    </p:spTree>
    <p:extLst>
      <p:ext uri="{BB962C8B-B14F-4D97-AF65-F5344CB8AC3E}">
        <p14:creationId xmlns:p14="http://schemas.microsoft.com/office/powerpoint/2010/main" val="36833669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155A386C-B815-43FD-A3A3-D819ACB5D58D}" type="datetime1">
              <a:rPr lang="zh-CN" altLang="en-US" smtClean="0"/>
              <a:t>2023/3/11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Chapter 3 — Arithmetic for Computers — 23</a:t>
            </a:r>
          </a:p>
        </p:txBody>
      </p:sp>
      <p:sp>
        <p:nvSpPr>
          <p:cNvPr id="7" name="Rectangle 6"/>
          <p:cNvSpPr>
            <a:spLocks noGrp="1" noChangeArrowheads="1"/>
          </p:cNvSpPr>
          <p:nvPr>
            <p:ph type="sldNum" sz="quarter" idx="12"/>
          </p:nvPr>
        </p:nvSpPr>
        <p:spPr>
          <a:ln/>
        </p:spPr>
        <p:txBody>
          <a:bodyPr/>
          <a:lstStyle>
            <a:lvl1pPr>
              <a:defRPr/>
            </a:lvl1pPr>
          </a:lstStyle>
          <a:p>
            <a:pPr>
              <a:defRPr/>
            </a:pPr>
            <a:fld id="{1477E512-FFAE-4FFC-9DF0-50E8A63F73BD}" type="slidenum">
              <a:rPr lang="en-US" altLang="zh-CN"/>
              <a:pPr>
                <a:defRPr/>
              </a:pPr>
              <a:t>‹#›</a:t>
            </a:fld>
            <a:endParaRPr lang="en-US" altLang="zh-CN"/>
          </a:p>
        </p:txBody>
      </p:sp>
    </p:spTree>
    <p:extLst>
      <p:ext uri="{BB962C8B-B14F-4D97-AF65-F5344CB8AC3E}">
        <p14:creationId xmlns:p14="http://schemas.microsoft.com/office/powerpoint/2010/main" val="34071892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495300"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96292"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b="0">
                <a:solidFill>
                  <a:schemeClr val="tx1"/>
                </a:solidFill>
                <a:latin typeface="Arial" charset="0"/>
                <a:ea typeface="Arial Unicode MS" pitchFamily="34" charset="-122"/>
              </a:defRPr>
            </a:lvl1pPr>
          </a:lstStyle>
          <a:p>
            <a:pPr>
              <a:defRPr/>
            </a:pPr>
            <a:fld id="{2D8CBAAF-360B-4336-8ACB-482E49546A40}" type="datetime1">
              <a:rPr lang="zh-CN" altLang="en-US" smtClean="0"/>
              <a:t>2023/3/11</a:t>
            </a:fld>
            <a:endParaRPr lang="en-US" altLang="zh-CN"/>
          </a:p>
        </p:txBody>
      </p:sp>
      <p:sp>
        <p:nvSpPr>
          <p:cNvPr id="396293" name="Rectangle 5"/>
          <p:cNvSpPr>
            <a:spLocks noGrp="1" noChangeArrowheads="1"/>
          </p:cNvSpPr>
          <p:nvPr>
            <p:ph type="ftr" sz="quarter" idx="3"/>
          </p:nvPr>
        </p:nvSpPr>
        <p:spPr bwMode="auto">
          <a:xfrm>
            <a:off x="2411413" y="6408738"/>
            <a:ext cx="50403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b="0">
                <a:solidFill>
                  <a:schemeClr val="tx1"/>
                </a:solidFill>
                <a:latin typeface="Arial" charset="0"/>
                <a:ea typeface="Arial Unicode MS" pitchFamily="34" charset="-122"/>
              </a:defRPr>
            </a:lvl1pPr>
          </a:lstStyle>
          <a:p>
            <a:pPr>
              <a:defRPr/>
            </a:pPr>
            <a:r>
              <a:rPr lang="en-US" altLang="zh-CN"/>
              <a:t>Chapter 3 — Arithmetic for Computers — 23</a:t>
            </a:r>
          </a:p>
        </p:txBody>
      </p:sp>
      <p:sp>
        <p:nvSpPr>
          <p:cNvPr id="396294" name="Rectangle 6"/>
          <p:cNvSpPr>
            <a:spLocks noGrp="1" noChangeArrowheads="1"/>
          </p:cNvSpPr>
          <p:nvPr>
            <p:ph type="sldNum" sz="quarter" idx="4"/>
          </p:nvPr>
        </p:nvSpPr>
        <p:spPr bwMode="auto">
          <a:xfrm>
            <a:off x="6588125" y="638175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b="0">
                <a:solidFill>
                  <a:schemeClr val="tx1"/>
                </a:solidFill>
                <a:ea typeface="Arial Unicode MS" panose="020B0604020202020204" pitchFamily="34" charset="-122"/>
              </a:defRPr>
            </a:lvl1pPr>
          </a:lstStyle>
          <a:p>
            <a:pPr>
              <a:defRPr/>
            </a:pPr>
            <a:fld id="{9C391A73-B40B-4017-A753-E6296C7B893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4"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Lst>
  <p:transition/>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Arial Unicode MS" pitchFamily="34" charset="-122"/>
          <a:cs typeface="Arial Unicode MS" pitchFamily="34" charset="-122"/>
        </a:defRPr>
      </a:lvl2pPr>
      <a:lvl3pPr algn="ctr" rtl="0" eaLnBrk="0" fontAlgn="base" hangingPunct="0">
        <a:spcBef>
          <a:spcPct val="0"/>
        </a:spcBef>
        <a:spcAft>
          <a:spcPct val="0"/>
        </a:spcAft>
        <a:defRPr sz="3600" b="1">
          <a:solidFill>
            <a:schemeClr val="tx2"/>
          </a:solidFill>
          <a:latin typeface="Arial" charset="0"/>
          <a:ea typeface="Arial Unicode MS" pitchFamily="34" charset="-122"/>
          <a:cs typeface="Arial Unicode MS" pitchFamily="34" charset="-122"/>
        </a:defRPr>
      </a:lvl3pPr>
      <a:lvl4pPr algn="ctr" rtl="0" eaLnBrk="0" fontAlgn="base" hangingPunct="0">
        <a:spcBef>
          <a:spcPct val="0"/>
        </a:spcBef>
        <a:spcAft>
          <a:spcPct val="0"/>
        </a:spcAft>
        <a:defRPr sz="3600" b="1">
          <a:solidFill>
            <a:schemeClr val="tx2"/>
          </a:solidFill>
          <a:latin typeface="Arial" charset="0"/>
          <a:ea typeface="Arial Unicode MS" pitchFamily="34" charset="-122"/>
          <a:cs typeface="Arial Unicode MS" pitchFamily="34" charset="-122"/>
        </a:defRPr>
      </a:lvl4pPr>
      <a:lvl5pPr algn="ctr" rtl="0" eaLnBrk="0" fontAlgn="base" hangingPunct="0">
        <a:spcBef>
          <a:spcPct val="0"/>
        </a:spcBef>
        <a:spcAft>
          <a:spcPct val="0"/>
        </a:spcAft>
        <a:defRPr sz="3600" b="1">
          <a:solidFill>
            <a:schemeClr val="tx2"/>
          </a:solidFill>
          <a:latin typeface="Arial" charset="0"/>
          <a:ea typeface="Arial Unicode MS" pitchFamily="34" charset="-122"/>
          <a:cs typeface="Arial Unicode MS" pitchFamily="34" charset="-122"/>
        </a:defRPr>
      </a:lvl5pPr>
      <a:lvl6pPr marL="457200" algn="ctr" rtl="0" fontAlgn="base">
        <a:spcBef>
          <a:spcPct val="0"/>
        </a:spcBef>
        <a:spcAft>
          <a:spcPct val="0"/>
        </a:spcAft>
        <a:defRPr sz="3600" b="1">
          <a:solidFill>
            <a:schemeClr val="tx2"/>
          </a:solidFill>
          <a:latin typeface="Arial" charset="0"/>
          <a:ea typeface="Arial Unicode MS" pitchFamily="34" charset="-122"/>
          <a:cs typeface="Arial Unicode MS" pitchFamily="34" charset="-122"/>
        </a:defRPr>
      </a:lvl6pPr>
      <a:lvl7pPr marL="914400" algn="ctr" rtl="0" fontAlgn="base">
        <a:spcBef>
          <a:spcPct val="0"/>
        </a:spcBef>
        <a:spcAft>
          <a:spcPct val="0"/>
        </a:spcAft>
        <a:defRPr sz="3600" b="1">
          <a:solidFill>
            <a:schemeClr val="tx2"/>
          </a:solidFill>
          <a:latin typeface="Arial" charset="0"/>
          <a:ea typeface="Arial Unicode MS" pitchFamily="34" charset="-122"/>
          <a:cs typeface="Arial Unicode MS" pitchFamily="34" charset="-122"/>
        </a:defRPr>
      </a:lvl7pPr>
      <a:lvl8pPr marL="1371600" algn="ctr" rtl="0" fontAlgn="base">
        <a:spcBef>
          <a:spcPct val="0"/>
        </a:spcBef>
        <a:spcAft>
          <a:spcPct val="0"/>
        </a:spcAft>
        <a:defRPr sz="3600" b="1">
          <a:solidFill>
            <a:schemeClr val="tx2"/>
          </a:solidFill>
          <a:latin typeface="Arial" charset="0"/>
          <a:ea typeface="Arial Unicode MS" pitchFamily="34" charset="-122"/>
          <a:cs typeface="Arial Unicode MS" pitchFamily="34" charset="-122"/>
        </a:defRPr>
      </a:lvl8pPr>
      <a:lvl9pPr marL="1828800" algn="ctr" rtl="0" fontAlgn="base">
        <a:spcBef>
          <a:spcPct val="0"/>
        </a:spcBef>
        <a:spcAft>
          <a:spcPct val="0"/>
        </a:spcAft>
        <a:defRPr sz="3600" b="1">
          <a:solidFill>
            <a:schemeClr val="tx2"/>
          </a:solidFill>
          <a:latin typeface="Arial" charset="0"/>
          <a:ea typeface="Arial Unicode MS" pitchFamily="34" charset="-122"/>
          <a:cs typeface="Arial Unicode MS" pitchFamily="34"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28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400">
          <a:solidFill>
            <a:srgbClr val="000000"/>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rgbClr val="000000"/>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rgbClr val="000000"/>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mn-lt"/>
          <a:ea typeface="+mn-ea"/>
          <a:cs typeface="+mn-cs"/>
        </a:defRPr>
      </a:lvl5pPr>
      <a:lvl6pPr marL="25146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6pPr>
      <a:lvl7pPr marL="29718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7pPr>
      <a:lvl8pPr marL="34290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8pPr>
      <a:lvl9pPr marL="38862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rrowheads="1"/>
          </p:cNvSpPr>
          <p:nvPr>
            <p:ph type="ctrTitle"/>
          </p:nvPr>
        </p:nvSpPr>
        <p:spPr>
          <a:xfrm>
            <a:off x="611188" y="1916113"/>
            <a:ext cx="7847012" cy="3457575"/>
          </a:xfrm>
        </p:spPr>
        <p:txBody>
          <a:bodyPr/>
          <a:lstStyle/>
          <a:p>
            <a:pPr eaLnBrk="1" hangingPunct="1"/>
            <a:r>
              <a:rPr lang="en-US" altLang="zh-CN" sz="4800">
                <a:latin typeface="Arial Unicode MS" panose="020B0604020202020204" pitchFamily="34" charset="-122"/>
              </a:rPr>
              <a:t>Chapter  3</a:t>
            </a:r>
            <a:br>
              <a:rPr lang="en-US" altLang="zh-CN" sz="4800">
                <a:latin typeface="Arial Unicode MS" panose="020B0604020202020204" pitchFamily="34" charset="-122"/>
              </a:rPr>
            </a:br>
            <a:r>
              <a:rPr lang="en-US" altLang="zh-CN" sz="4800">
                <a:solidFill>
                  <a:schemeClr val="tx1"/>
                </a:solidFill>
                <a:latin typeface="Arial Unicode MS" panose="020B0604020202020204" pitchFamily="34" charset="-122"/>
              </a:rPr>
              <a:t>Arithmetic for Computer</a:t>
            </a:r>
          </a:p>
        </p:txBody>
      </p:sp>
      <p:sp>
        <p:nvSpPr>
          <p:cNvPr id="3" name="灯片编号占位符 2"/>
          <p:cNvSpPr>
            <a:spLocks noGrp="1"/>
          </p:cNvSpPr>
          <p:nvPr>
            <p:ph type="sldNum" sz="quarter" idx="12"/>
          </p:nvPr>
        </p:nvSpPr>
        <p:spPr/>
        <p:txBody>
          <a:bodyPr/>
          <a:lstStyle/>
          <a:p>
            <a:pPr>
              <a:defRPr/>
            </a:pPr>
            <a:fld id="{88501529-20F1-4608-9F63-FB48CAF179A5}"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2"/>
          <p:cNvSpPr txBox="1">
            <a:spLocks noChangeArrowheads="1"/>
          </p:cNvSpPr>
          <p:nvPr/>
        </p:nvSpPr>
        <p:spPr bwMode="auto">
          <a:xfrm>
            <a:off x="441325" y="396875"/>
            <a:ext cx="3500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3200">
                <a:solidFill>
                  <a:srgbClr val="CC0000"/>
                </a:solidFill>
                <a:ea typeface="宋体" panose="02010600030101010101" pitchFamily="2" charset="-122"/>
              </a:rPr>
              <a:t>Signed / Unsigned</a:t>
            </a:r>
          </a:p>
        </p:txBody>
      </p:sp>
      <p:sp>
        <p:nvSpPr>
          <p:cNvPr id="23557"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Text Box 4"/>
          <p:cNvSpPr txBox="1">
            <a:spLocks noChangeArrowheads="1"/>
          </p:cNvSpPr>
          <p:nvPr/>
        </p:nvSpPr>
        <p:spPr bwMode="auto">
          <a:xfrm>
            <a:off x="-25199" y="1340768"/>
            <a:ext cx="9016358" cy="797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marL="342900" indent="-342900">
              <a:spcBef>
                <a:spcPct val="0"/>
              </a:spcBef>
              <a:buClrTx/>
              <a:buSzPct val="80000"/>
              <a:buFont typeface="Wingdings" panose="05000000000000000000" pitchFamily="2" charset="2"/>
              <a:buChar char="l"/>
            </a:pPr>
            <a:r>
              <a:rPr lang="zh-CN" altLang="en-US" sz="2600" b="0" dirty="0">
                <a:ea typeface="宋体" panose="02010600030101010101" pitchFamily="2" charset="-122"/>
              </a:rPr>
              <a:t> </a:t>
            </a:r>
            <a:r>
              <a:rPr lang="en-US" altLang="zh-CN" sz="2600" b="0" dirty="0">
                <a:ea typeface="宋体" panose="02010600030101010101" pitchFamily="2" charset="-122"/>
              </a:rPr>
              <a:t>The hardware recognizes two formats:</a:t>
            </a:r>
          </a:p>
          <a:p>
            <a:pPr marL="1085850" lvl="1" indent="-342900">
              <a:spcBef>
                <a:spcPct val="0"/>
              </a:spcBef>
              <a:buClrTx/>
              <a:buSzPct val="80000"/>
              <a:buFont typeface="Wingdings" panose="05000000000000000000" pitchFamily="2" charset="2"/>
              <a:buChar char="n"/>
            </a:pPr>
            <a:r>
              <a:rPr lang="en-US" altLang="zh-CN" b="0" dirty="0">
                <a:ea typeface="宋体" panose="02010600030101010101" pitchFamily="2" charset="-122"/>
              </a:rPr>
              <a:t>unsigned (corresponding to the C declaration  unsigned </a:t>
            </a:r>
            <a:r>
              <a:rPr lang="en-US" altLang="zh-CN" b="0" dirty="0" err="1">
                <a:ea typeface="宋体" panose="02010600030101010101" pitchFamily="2" charset="-122"/>
              </a:rPr>
              <a:t>int</a:t>
            </a:r>
            <a:r>
              <a:rPr lang="en-US" altLang="zh-CN" b="0" dirty="0">
                <a:ea typeface="宋体" panose="02010600030101010101" pitchFamily="2" charset="-122"/>
              </a:rPr>
              <a:t>)</a:t>
            </a:r>
          </a:p>
          <a:p>
            <a:pPr marL="1485900" lvl="2" indent="-342900">
              <a:spcBef>
                <a:spcPct val="0"/>
              </a:spcBef>
              <a:buClrTx/>
              <a:buSzPct val="80000"/>
              <a:buFont typeface="Wingdings" panose="05000000000000000000" pitchFamily="2" charset="2"/>
              <a:buChar char="u"/>
            </a:pPr>
            <a:r>
              <a:rPr lang="en-US" altLang="zh-CN" b="0" dirty="0">
                <a:ea typeface="宋体" panose="02010600030101010101" pitchFamily="2" charset="-122"/>
              </a:rPr>
              <a:t>all numbers are positive, a 1 (of binary number) in the most significant bit  just means it is a really large number</a:t>
            </a:r>
          </a:p>
          <a:p>
            <a:pPr>
              <a:spcBef>
                <a:spcPct val="0"/>
              </a:spcBef>
              <a:buClrTx/>
              <a:buSzPct val="80000"/>
              <a:buFontTx/>
              <a:buNone/>
            </a:pPr>
            <a:endParaRPr lang="en-US" altLang="zh-CN" sz="2400" b="0" dirty="0">
              <a:ea typeface="宋体" panose="02010600030101010101" pitchFamily="2" charset="-122"/>
            </a:endParaRPr>
          </a:p>
          <a:p>
            <a:pPr marL="1085850" lvl="1" indent="-342900">
              <a:spcBef>
                <a:spcPct val="0"/>
              </a:spcBef>
              <a:buClrTx/>
              <a:buSzPct val="80000"/>
              <a:buFont typeface="Wingdings" panose="05000000000000000000" pitchFamily="2" charset="2"/>
              <a:buChar char="n"/>
            </a:pPr>
            <a:r>
              <a:rPr lang="en-US" altLang="zh-CN" b="0" dirty="0">
                <a:ea typeface="宋体" panose="02010600030101010101" pitchFamily="2" charset="-122"/>
              </a:rPr>
              <a:t>signed (C declaration is  signed </a:t>
            </a:r>
            <a:r>
              <a:rPr lang="en-US" altLang="zh-CN" b="0" dirty="0" err="1">
                <a:ea typeface="宋体" panose="02010600030101010101" pitchFamily="2" charset="-122"/>
              </a:rPr>
              <a:t>int</a:t>
            </a:r>
            <a:r>
              <a:rPr lang="en-US" altLang="zh-CN" b="0" dirty="0">
                <a:ea typeface="宋体" panose="02010600030101010101" pitchFamily="2" charset="-122"/>
              </a:rPr>
              <a:t>  or just  </a:t>
            </a:r>
            <a:r>
              <a:rPr lang="en-US" altLang="zh-CN" b="0" dirty="0" err="1">
                <a:ea typeface="宋体" panose="02010600030101010101" pitchFamily="2" charset="-122"/>
              </a:rPr>
              <a:t>int</a:t>
            </a:r>
            <a:r>
              <a:rPr lang="en-US" altLang="zh-CN" b="0" dirty="0">
                <a:ea typeface="宋体" panose="02010600030101010101" pitchFamily="2" charset="-122"/>
              </a:rPr>
              <a:t>)</a:t>
            </a:r>
          </a:p>
          <a:p>
            <a:pPr marL="1485900" lvl="2" indent="-342900">
              <a:spcBef>
                <a:spcPct val="0"/>
              </a:spcBef>
              <a:buClrTx/>
              <a:buSzPct val="80000"/>
              <a:buFont typeface="Wingdings" panose="05000000000000000000" pitchFamily="2" charset="2"/>
              <a:buChar char="u"/>
            </a:pPr>
            <a:r>
              <a:rPr lang="en-US" altLang="zh-CN" b="0" dirty="0">
                <a:ea typeface="宋体" panose="02010600030101010101" pitchFamily="2" charset="-122"/>
              </a:rPr>
              <a:t>numbers can be +/-  , a 1 (of binary number) in the MSB means the number is negative. </a:t>
            </a:r>
          </a:p>
          <a:p>
            <a:pPr marL="1485900" lvl="2" indent="-342900">
              <a:spcBef>
                <a:spcPct val="0"/>
              </a:spcBef>
              <a:buClrTx/>
              <a:buSzPct val="80000"/>
              <a:buFont typeface="Wingdings" panose="05000000000000000000" pitchFamily="2" charset="2"/>
              <a:buChar char="u"/>
            </a:pPr>
            <a:r>
              <a:rPr lang="en-US" altLang="zh-CN" b="0" dirty="0">
                <a:ea typeface="宋体" panose="02010600030101010101" pitchFamily="2" charset="-122"/>
              </a:rPr>
              <a:t>MSB----Most Significant Bit</a:t>
            </a:r>
            <a:r>
              <a:rPr lang="zh-CN" altLang="en-US" b="0" dirty="0">
                <a:ea typeface="宋体" panose="02010600030101010101" pitchFamily="2" charset="-122"/>
              </a:rPr>
              <a:t>（最高位）</a:t>
            </a:r>
            <a:endParaRPr lang="en-US" altLang="zh-CN" b="0" dirty="0">
              <a:ea typeface="宋体" panose="02010600030101010101" pitchFamily="2" charset="-122"/>
            </a:endParaRPr>
          </a:p>
          <a:p>
            <a:pPr marL="342900" lvl="2" indent="-342900">
              <a:spcBef>
                <a:spcPct val="0"/>
              </a:spcBef>
              <a:buClrTx/>
              <a:buSzPct val="80000"/>
              <a:buFont typeface="Wingdings" panose="05000000000000000000" pitchFamily="2" charset="2"/>
              <a:buChar char="l"/>
            </a:pPr>
            <a:r>
              <a:rPr lang="zh-CN" altLang="en-US" sz="2600" b="0" dirty="0">
                <a:ea typeface="宋体" panose="02010600030101010101" pitchFamily="2" charset="-122"/>
              </a:rPr>
              <a:t> </a:t>
            </a:r>
            <a:r>
              <a:rPr lang="en-US" altLang="zh-CN" sz="2600" b="0" dirty="0">
                <a:ea typeface="宋体" panose="02010600030101010101" pitchFamily="2" charset="-122"/>
              </a:rPr>
              <a:t>e.g. 8-bit binary number 1000 0100</a:t>
            </a:r>
          </a:p>
          <a:p>
            <a:pPr marL="1085850" lvl="1" indent="-342900">
              <a:spcBef>
                <a:spcPct val="0"/>
              </a:spcBef>
              <a:buClrTx/>
              <a:buSzPct val="80000"/>
              <a:buFont typeface="Wingdings" panose="05000000000000000000" pitchFamily="2" charset="2"/>
              <a:buChar char="n"/>
            </a:pPr>
            <a:r>
              <a:rPr lang="en-US" altLang="zh-CN" b="0" dirty="0">
                <a:ea typeface="宋体" panose="02010600030101010101" pitchFamily="2" charset="-122"/>
              </a:rPr>
              <a:t>As [unsigned </a:t>
            </a:r>
            <a:r>
              <a:rPr lang="en-US" altLang="zh-CN" b="0" dirty="0" err="1">
                <a:ea typeface="宋体" panose="02010600030101010101" pitchFamily="2" charset="-122"/>
              </a:rPr>
              <a:t>int</a:t>
            </a:r>
            <a:r>
              <a:rPr lang="en-US" altLang="zh-CN" b="0" dirty="0">
                <a:ea typeface="宋体" panose="02010600030101010101" pitchFamily="2" charset="-122"/>
              </a:rPr>
              <a:t>],  it is 129</a:t>
            </a:r>
            <a:r>
              <a:rPr lang="en-US" altLang="zh-CN" b="0" baseline="-25000" dirty="0">
                <a:ea typeface="宋体" panose="02010600030101010101" pitchFamily="2" charset="-122"/>
              </a:rPr>
              <a:t>ten</a:t>
            </a:r>
            <a:r>
              <a:rPr lang="en-US" altLang="zh-CN" b="0" dirty="0">
                <a:ea typeface="宋体" panose="02010600030101010101" pitchFamily="2" charset="-122"/>
              </a:rPr>
              <a:t>.</a:t>
            </a:r>
          </a:p>
          <a:p>
            <a:pPr marL="1085850" lvl="1" indent="-342900">
              <a:spcBef>
                <a:spcPct val="0"/>
              </a:spcBef>
              <a:buClrTx/>
              <a:buSzPct val="80000"/>
              <a:buFont typeface="Wingdings" panose="05000000000000000000" pitchFamily="2" charset="2"/>
              <a:buChar char="n"/>
            </a:pPr>
            <a:r>
              <a:rPr lang="en-US" altLang="zh-CN" b="0" dirty="0">
                <a:ea typeface="宋体" panose="02010600030101010101" pitchFamily="2" charset="-122"/>
              </a:rPr>
              <a:t>As [signed </a:t>
            </a:r>
            <a:r>
              <a:rPr lang="en-US" altLang="zh-CN" b="0" dirty="0" err="1">
                <a:ea typeface="宋体" panose="02010600030101010101" pitchFamily="2" charset="-122"/>
              </a:rPr>
              <a:t>int</a:t>
            </a:r>
            <a:r>
              <a:rPr lang="en-US" altLang="zh-CN" b="0" dirty="0">
                <a:ea typeface="宋体" panose="02010600030101010101" pitchFamily="2" charset="-122"/>
              </a:rPr>
              <a:t>],  it is -124</a:t>
            </a:r>
            <a:r>
              <a:rPr lang="en-US" altLang="zh-CN" b="0" baseline="-25000" dirty="0">
                <a:ea typeface="宋体" panose="02010600030101010101" pitchFamily="2" charset="-122"/>
              </a:rPr>
              <a:t>ten</a:t>
            </a:r>
            <a:r>
              <a:rPr lang="en-US" altLang="zh-CN" b="0" dirty="0">
                <a:ea typeface="宋体" panose="02010600030101010101" pitchFamily="2" charset="-122"/>
              </a:rPr>
              <a:t>, or -0111 1100</a:t>
            </a:r>
            <a:r>
              <a:rPr lang="en-US" altLang="zh-CN" b="0" baseline="-25000" dirty="0">
                <a:ea typeface="宋体" panose="02010600030101010101" pitchFamily="2" charset="-122"/>
              </a:rPr>
              <a:t>two</a:t>
            </a:r>
          </a:p>
          <a:p>
            <a:pPr marL="1085850" lvl="1" indent="-342900">
              <a:spcBef>
                <a:spcPct val="0"/>
              </a:spcBef>
              <a:buClr>
                <a:srgbClr val="CC0000"/>
              </a:buClr>
              <a:buSzTx/>
              <a:buFont typeface="Wingdings" panose="05000000000000000000" pitchFamily="2" charset="2"/>
              <a:buChar char="n"/>
            </a:pPr>
            <a:endParaRPr lang="en-US" altLang="zh-CN" b="0" dirty="0">
              <a:solidFill>
                <a:srgbClr val="3333CD"/>
              </a:solidFill>
              <a:ea typeface="宋体" panose="02010600030101010101" pitchFamily="2" charset="-122"/>
            </a:endParaRPr>
          </a:p>
          <a:p>
            <a:pPr marL="1085850" lvl="1" indent="-342900">
              <a:spcBef>
                <a:spcPct val="0"/>
              </a:spcBef>
              <a:buClr>
                <a:srgbClr val="CC0000"/>
              </a:buClr>
              <a:buSzTx/>
              <a:buFont typeface="Wingdings" panose="05000000000000000000" pitchFamily="2" charset="2"/>
              <a:buChar char="n"/>
            </a:pPr>
            <a:endParaRPr lang="en-US" altLang="zh-CN" b="0" dirty="0">
              <a:solidFill>
                <a:srgbClr val="3333CD"/>
              </a:solidFill>
              <a:ea typeface="宋体" panose="02010600030101010101" pitchFamily="2" charset="-122"/>
            </a:endParaRPr>
          </a:p>
          <a:p>
            <a:pPr marL="342900" lvl="2" indent="-342900">
              <a:spcBef>
                <a:spcPct val="0"/>
              </a:spcBef>
              <a:buClr>
                <a:srgbClr val="CC0000"/>
              </a:buClr>
              <a:buSzTx/>
              <a:buFont typeface="Wingdings" panose="05000000000000000000" pitchFamily="2" charset="2"/>
              <a:buChar char="l"/>
            </a:pPr>
            <a:endParaRPr lang="en-US" altLang="zh-CN" sz="2600" dirty="0">
              <a:solidFill>
                <a:srgbClr val="3333CD"/>
              </a:solidFill>
              <a:ea typeface="宋体" panose="02010600030101010101" pitchFamily="2" charset="-122"/>
            </a:endParaRPr>
          </a:p>
          <a:p>
            <a:pPr marL="342900" lvl="2" indent="-342900">
              <a:spcBef>
                <a:spcPct val="0"/>
              </a:spcBef>
              <a:buClr>
                <a:srgbClr val="CC0000"/>
              </a:buClr>
              <a:buSzTx/>
              <a:buFont typeface="Wingdings" panose="05000000000000000000" pitchFamily="2" charset="2"/>
              <a:buChar char="l"/>
            </a:pPr>
            <a:endParaRPr lang="en-US" altLang="zh-CN" sz="2600" dirty="0">
              <a:solidFill>
                <a:srgbClr val="3333CD"/>
              </a:solidFill>
              <a:ea typeface="宋体" panose="02010600030101010101" pitchFamily="2" charset="-122"/>
            </a:endParaRPr>
          </a:p>
          <a:p>
            <a:pPr marL="1485900" lvl="2" indent="-342900">
              <a:spcBef>
                <a:spcPct val="0"/>
              </a:spcBef>
              <a:buClr>
                <a:srgbClr val="CC0000"/>
              </a:buClr>
              <a:buSzTx/>
              <a:buFont typeface="Wingdings" panose="05000000000000000000" pitchFamily="2" charset="2"/>
              <a:buChar char="u"/>
            </a:pPr>
            <a:endParaRPr lang="en-US" altLang="zh-CN" dirty="0">
              <a:solidFill>
                <a:srgbClr val="3333CD"/>
              </a:solidFill>
              <a:ea typeface="宋体" panose="02010600030101010101" pitchFamily="2" charset="-122"/>
            </a:endParaRPr>
          </a:p>
          <a:p>
            <a:pPr>
              <a:spcBef>
                <a:spcPct val="0"/>
              </a:spcBef>
              <a:buClr>
                <a:srgbClr val="CC0000"/>
              </a:buClr>
              <a:buSzTx/>
              <a:buFontTx/>
              <a:buNone/>
            </a:pPr>
            <a:endParaRPr lang="en-US" altLang="zh-CN" sz="2400" dirty="0">
              <a:solidFill>
                <a:srgbClr val="3333CD"/>
              </a:solidFill>
              <a:ea typeface="宋体" panose="02010600030101010101" pitchFamily="2" charset="-122"/>
            </a:endParaRPr>
          </a:p>
          <a:p>
            <a:pPr>
              <a:spcBef>
                <a:spcPct val="0"/>
              </a:spcBef>
              <a:buClr>
                <a:srgbClr val="CC0000"/>
              </a:buClr>
              <a:buSzTx/>
              <a:buFontTx/>
              <a:buNone/>
            </a:pPr>
            <a:endParaRPr lang="en-US" altLang="zh-CN" sz="2400" dirty="0">
              <a:solidFill>
                <a:srgbClr val="3333CD"/>
              </a:solidFill>
              <a:ea typeface="宋体" panose="02010600030101010101" pitchFamily="2" charset="-122"/>
            </a:endParaRPr>
          </a:p>
          <a:p>
            <a:pPr>
              <a:spcBef>
                <a:spcPct val="0"/>
              </a:spcBef>
              <a:buClr>
                <a:srgbClr val="CC0000"/>
              </a:buClr>
              <a:buSzTx/>
              <a:buFontTx/>
              <a:buNone/>
            </a:pPr>
            <a:endParaRPr lang="en-US" altLang="zh-CN" sz="2400" dirty="0">
              <a:solidFill>
                <a:srgbClr val="3333CD"/>
              </a:solidFill>
              <a:ea typeface="宋体" panose="02010600030101010101" pitchFamily="2" charset="-122"/>
            </a:endParaRPr>
          </a:p>
          <a:p>
            <a:pPr>
              <a:spcBef>
                <a:spcPct val="0"/>
              </a:spcBef>
              <a:buClr>
                <a:srgbClr val="CC0000"/>
              </a:buClr>
              <a:buSzTx/>
              <a:buFontTx/>
              <a:buNone/>
            </a:pPr>
            <a:endParaRPr lang="en-US" altLang="zh-CN" sz="2400" dirty="0">
              <a:solidFill>
                <a:schemeClr val="accent2"/>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10</a:t>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auto">
          <a:xfrm>
            <a:off x="225425" y="312738"/>
            <a:ext cx="28559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ndParaRPr>
          </a:p>
        </p:txBody>
      </p:sp>
      <p:sp>
        <p:nvSpPr>
          <p:cNvPr id="25604" name="Rectangle 3"/>
          <p:cNvSpPr>
            <a:spLocks noGrp="1" noRot="1" noChangeArrowheads="1"/>
          </p:cNvSpPr>
          <p:nvPr>
            <p:ph type="body" idx="1"/>
          </p:nvPr>
        </p:nvSpPr>
        <p:spPr>
          <a:xfrm>
            <a:off x="381000" y="1484313"/>
            <a:ext cx="8382000" cy="4891087"/>
          </a:xfrm>
        </p:spPr>
        <p:txBody>
          <a:bodyPr lIns="90488" tIns="44450" rIns="90488" bIns="44450"/>
          <a:lstStyle/>
          <a:p>
            <a:pPr eaLnBrk="1" hangingPunct="1">
              <a:defRPr/>
            </a:pPr>
            <a:r>
              <a:rPr lang="en-US" altLang="zh-CN" sz="2400" dirty="0" err="1">
                <a:cs typeface="Arial" panose="020B0604020202020204" pitchFamily="34" charset="0"/>
              </a:rPr>
              <a:t>lb</a:t>
            </a:r>
            <a:r>
              <a:rPr lang="en-US" altLang="zh-CN" sz="2400" dirty="0">
                <a:cs typeface="Arial" panose="020B0604020202020204" pitchFamily="34" charset="0"/>
              </a:rPr>
              <a:t>  x5, 40(x6)      # sign extension: byte to </a:t>
            </a:r>
            <a:r>
              <a:rPr lang="en-US" altLang="zh-CN" sz="2400" dirty="0" err="1">
                <a:cs typeface="Arial" panose="020B0604020202020204" pitchFamily="34" charset="0"/>
              </a:rPr>
              <a:t>doubleword</a:t>
            </a:r>
            <a:r>
              <a:rPr lang="en-US" altLang="zh-CN" sz="2400" dirty="0">
                <a:cs typeface="Arial" panose="020B0604020202020204" pitchFamily="34" charset="0"/>
              </a:rPr>
              <a:t> (64 			 bits)</a:t>
            </a:r>
          </a:p>
          <a:p>
            <a:pPr eaLnBrk="1" hangingPunct="1">
              <a:defRPr/>
            </a:pPr>
            <a:r>
              <a:rPr lang="en-US" altLang="zh-CN" sz="2400" dirty="0" err="1">
                <a:cs typeface="Arial" panose="020B0604020202020204" pitchFamily="34" charset="0"/>
              </a:rPr>
              <a:t>lbu</a:t>
            </a:r>
            <a:r>
              <a:rPr lang="en-US" altLang="zh-CN" sz="2400" dirty="0">
                <a:cs typeface="Arial" panose="020B0604020202020204" pitchFamily="34" charset="0"/>
              </a:rPr>
              <a:t> x5,40(x6)   # unsigned extension, high 56 bits of 			     $x5 are all 0. </a:t>
            </a:r>
            <a:endParaRPr lang="en-US" altLang="zh-CN" sz="2400" dirty="0"/>
          </a:p>
          <a:p>
            <a:pPr eaLnBrk="1" hangingPunct="1">
              <a:defRPr/>
            </a:pPr>
            <a:r>
              <a:rPr lang="en-US" altLang="zh-CN" sz="2400" dirty="0">
                <a:cs typeface="Arial" panose="020B0604020202020204" pitchFamily="34" charset="0"/>
              </a:rPr>
              <a:t>Sign extension: byte to word (32 bits)</a:t>
            </a:r>
            <a:endParaRPr lang="en-US" altLang="zh-CN" sz="2400" dirty="0"/>
          </a:p>
          <a:p>
            <a:pPr lvl="1" eaLnBrk="1" hangingPunct="1">
              <a:defRPr/>
            </a:pPr>
            <a:r>
              <a:rPr lang="en-US" altLang="zh-CN" dirty="0">
                <a:cs typeface="Arial" panose="020B0604020202020204" pitchFamily="34" charset="0"/>
              </a:rPr>
              <a:t>Take the lower 8 bits</a:t>
            </a:r>
            <a:endParaRPr lang="en-US" altLang="zh-CN" dirty="0"/>
          </a:p>
          <a:p>
            <a:pPr lvl="1" eaLnBrk="1" hangingPunct="1">
              <a:defRPr/>
            </a:pPr>
            <a:r>
              <a:rPr lang="en-US" altLang="zh-CN" dirty="0">
                <a:cs typeface="Arial" panose="020B0604020202020204" pitchFamily="34" charset="0"/>
              </a:rPr>
              <a:t>Copy the highest bit to the remaining 24 bits</a:t>
            </a:r>
            <a:endParaRPr lang="en-US" altLang="zh-CN" dirty="0"/>
          </a:p>
          <a:p>
            <a:pPr lvl="1" eaLnBrk="1" hangingPunct="1">
              <a:defRPr/>
            </a:pPr>
            <a:r>
              <a:rPr lang="en-US" altLang="zh-CN" dirty="0">
                <a:cs typeface="Arial" panose="020B0604020202020204" pitchFamily="34" charset="0"/>
              </a:rPr>
              <a:t>1111 1110 </a:t>
            </a:r>
            <a:r>
              <a:rPr lang="en-US" altLang="zh-CN" b="1" dirty="0">
                <a:cs typeface="Arial" panose="020B0604020202020204" pitchFamily="34" charset="0"/>
              </a:rPr>
              <a:t>→</a:t>
            </a:r>
            <a:r>
              <a:rPr lang="en-US" altLang="zh-CN" dirty="0">
                <a:cs typeface="Arial" panose="020B0604020202020204" pitchFamily="34" charset="0"/>
              </a:rPr>
              <a:t> 254 (32 bits) , unsigned extension, </a:t>
            </a:r>
          </a:p>
          <a:p>
            <a:pPr marL="457200" lvl="1" indent="0" eaLnBrk="1" hangingPunct="1">
              <a:buFont typeface="Wingdings" panose="05000000000000000000" pitchFamily="2" charset="2"/>
              <a:buNone/>
              <a:defRPr/>
            </a:pPr>
            <a:r>
              <a:rPr lang="en-US" altLang="zh-CN" dirty="0">
                <a:cs typeface="Arial" panose="020B0604020202020204" pitchFamily="34" charset="0"/>
              </a:rPr>
              <a:t>   result: </a:t>
            </a:r>
            <a:r>
              <a:rPr lang="en-US" altLang="zh-CN" dirty="0">
                <a:solidFill>
                  <a:srgbClr val="FF3300"/>
                </a:solidFill>
                <a:cs typeface="Arial" panose="020B0604020202020204" pitchFamily="34" charset="0"/>
              </a:rPr>
              <a:t>0000 0000 0000 0000</a:t>
            </a:r>
            <a:r>
              <a:rPr lang="en-US" altLang="zh-CN" dirty="0">
                <a:cs typeface="Arial" panose="020B0604020202020204" pitchFamily="34" charset="0"/>
              </a:rPr>
              <a:t> </a:t>
            </a:r>
            <a:r>
              <a:rPr lang="en-US" altLang="zh-CN" dirty="0">
                <a:solidFill>
                  <a:srgbClr val="FF3300"/>
                </a:solidFill>
                <a:cs typeface="Arial" panose="020B0604020202020204" pitchFamily="34" charset="0"/>
              </a:rPr>
              <a:t>0000 0000 </a:t>
            </a:r>
            <a:r>
              <a:rPr lang="en-US" altLang="zh-CN" dirty="0">
                <a:cs typeface="Arial" panose="020B0604020202020204" pitchFamily="34" charset="0"/>
              </a:rPr>
              <a:t>1111 1110 </a:t>
            </a:r>
            <a:endParaRPr lang="en-US" altLang="zh-CN" dirty="0"/>
          </a:p>
          <a:p>
            <a:pPr lvl="1" eaLnBrk="1" hangingPunct="1">
              <a:defRPr/>
            </a:pPr>
            <a:r>
              <a:rPr lang="en-US" altLang="zh-CN" dirty="0">
                <a:cs typeface="Arial" panose="020B0604020202020204" pitchFamily="34" charset="0"/>
              </a:rPr>
              <a:t>1111 1110 </a:t>
            </a:r>
            <a:r>
              <a:rPr lang="en-US" altLang="zh-CN" b="1" dirty="0">
                <a:cs typeface="Arial" panose="020B0604020202020204" pitchFamily="34" charset="0"/>
              </a:rPr>
              <a:t>→</a:t>
            </a:r>
            <a:r>
              <a:rPr lang="en-US" altLang="zh-CN" dirty="0">
                <a:cs typeface="Arial" panose="020B0604020202020204" pitchFamily="34" charset="0"/>
              </a:rPr>
              <a:t> -2 (32 bits) ,  sign extension,</a:t>
            </a:r>
            <a:endParaRPr lang="en-US" altLang="zh-CN" dirty="0"/>
          </a:p>
          <a:p>
            <a:pPr lvl="1" eaLnBrk="1" hangingPunct="1">
              <a:buFont typeface="Wingdings" panose="05000000000000000000" pitchFamily="2" charset="2"/>
              <a:buNone/>
              <a:defRPr/>
            </a:pPr>
            <a:r>
              <a:rPr lang="en-US" altLang="zh-CN" dirty="0">
                <a:cs typeface="Arial" panose="020B0604020202020204" pitchFamily="34" charset="0"/>
              </a:rPr>
              <a:t>	 result: </a:t>
            </a:r>
            <a:r>
              <a:rPr lang="en-US" altLang="zh-CN" dirty="0">
                <a:solidFill>
                  <a:srgbClr val="FF3300"/>
                </a:solidFill>
                <a:cs typeface="Arial" panose="020B0604020202020204" pitchFamily="34" charset="0"/>
              </a:rPr>
              <a:t>1111 1111 1111 1111</a:t>
            </a:r>
            <a:r>
              <a:rPr lang="en-US" altLang="zh-CN" dirty="0">
                <a:cs typeface="Arial" panose="020B0604020202020204" pitchFamily="34" charset="0"/>
              </a:rPr>
              <a:t> </a:t>
            </a:r>
            <a:r>
              <a:rPr lang="en-US" altLang="zh-CN" dirty="0">
                <a:solidFill>
                  <a:srgbClr val="FF3300"/>
                </a:solidFill>
                <a:cs typeface="Arial" panose="020B0604020202020204" pitchFamily="34" charset="0"/>
              </a:rPr>
              <a:t>1111 1111 </a:t>
            </a:r>
            <a:r>
              <a:rPr lang="en-US" altLang="zh-CN" dirty="0">
                <a:cs typeface="Arial" panose="020B0604020202020204" pitchFamily="34" charset="0"/>
              </a:rPr>
              <a:t>1111 1110</a:t>
            </a:r>
          </a:p>
        </p:txBody>
      </p:sp>
      <p:sp>
        <p:nvSpPr>
          <p:cNvPr id="25605" name="Rectangle 4"/>
          <p:cNvSpPr>
            <a:spLocks noGrp="1" noRot="1" noChangeArrowheads="1"/>
          </p:cNvSpPr>
          <p:nvPr>
            <p:ph type="title"/>
          </p:nvPr>
        </p:nvSpPr>
        <p:spPr>
          <a:xfrm>
            <a:off x="301625" y="609600"/>
            <a:ext cx="8540750" cy="803275"/>
          </a:xfrm>
          <a:noFill/>
        </p:spPr>
        <p:txBody>
          <a:bodyPr lIns="90488" tIns="44450" rIns="90488" bIns="44450"/>
          <a:lstStyle/>
          <a:p>
            <a:pPr eaLnBrk="1" hangingPunct="1"/>
            <a:r>
              <a:rPr lang="en-US" altLang="zh-CN" sz="4400" b="0">
                <a:solidFill>
                  <a:srgbClr val="FF3300"/>
                </a:solidFill>
              </a:rPr>
              <a:t>sign extension</a:t>
            </a:r>
            <a:r>
              <a:rPr lang="en-US" altLang="zh-CN" sz="4400"/>
              <a:t>    (lbu  vs.  lb)</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11</a:t>
            </a:fld>
            <a:endParaRPr lang="en-US" altLang="zh-CN"/>
          </a:p>
        </p:txBody>
      </p:sp>
      <p:sp>
        <p:nvSpPr>
          <p:cNvPr id="6" name="文本框 6"/>
          <p:cNvSpPr txBox="1">
            <a:spLocks noChangeArrowheads="1"/>
          </p:cNvSpPr>
          <p:nvPr/>
        </p:nvSpPr>
        <p:spPr bwMode="auto">
          <a:xfrm>
            <a:off x="6799734" y="116632"/>
            <a:ext cx="2375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2400" dirty="0">
                <a:solidFill>
                  <a:srgbClr val="FF0000"/>
                </a:solidFill>
                <a:ea typeface="宋体" panose="02010600030101010101" pitchFamily="2" charset="-122"/>
              </a:rPr>
              <a:t>书上无，不讲</a:t>
            </a:r>
          </a:p>
        </p:txBody>
      </p:sp>
    </p:spTree>
  </p:cSld>
  <p:clrMapOvr>
    <a:masterClrMapping/>
  </p:clrMapOvr>
  <p:transition spd="slow" advTm="2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333375"/>
            <a:ext cx="8693150"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12</a:t>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12800"/>
            <a:ext cx="91440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13</a:t>
            </a:fld>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rrowheads="1"/>
          </p:cNvSpPr>
          <p:nvPr>
            <p:ph type="title"/>
          </p:nvPr>
        </p:nvSpPr>
        <p:spPr>
          <a:xfrm>
            <a:off x="250825" y="0"/>
            <a:ext cx="8540750" cy="836613"/>
          </a:xfrm>
        </p:spPr>
        <p:txBody>
          <a:bodyPr/>
          <a:lstStyle/>
          <a:p>
            <a:pPr algn="l" eaLnBrk="1" hangingPunct="1"/>
            <a:r>
              <a:rPr lang="en-US" altLang="zh-CN">
                <a:solidFill>
                  <a:srgbClr val="FF3300"/>
                </a:solidFill>
              </a:rPr>
              <a:t>Overflow</a:t>
            </a:r>
          </a:p>
        </p:txBody>
      </p:sp>
      <p:sp>
        <p:nvSpPr>
          <p:cNvPr id="35844" name="Rectangle 3"/>
          <p:cNvSpPr>
            <a:spLocks noGrp="1" noRot="1" noChangeArrowheads="1"/>
          </p:cNvSpPr>
          <p:nvPr>
            <p:ph type="body" idx="1"/>
          </p:nvPr>
        </p:nvSpPr>
        <p:spPr>
          <a:xfrm>
            <a:off x="323850" y="836613"/>
            <a:ext cx="9000678" cy="4770437"/>
          </a:xfrm>
        </p:spPr>
        <p:txBody>
          <a:bodyPr/>
          <a:lstStyle/>
          <a:p>
            <a:pPr eaLnBrk="1" hangingPunct="1"/>
            <a:r>
              <a:rPr lang="en-US" altLang="zh-CN" sz="2400" dirty="0"/>
              <a:t>Overflow occurs when the result of an operation can not be represented with the available hardware</a:t>
            </a:r>
          </a:p>
          <a:p>
            <a:pPr eaLnBrk="1" hangingPunct="1"/>
            <a:r>
              <a:rPr lang="en-US" altLang="zh-CN" sz="2400" dirty="0"/>
              <a:t>The sum of two unsigned numbers can exceed hardware representation</a:t>
            </a:r>
          </a:p>
          <a:p>
            <a:pPr eaLnBrk="1" hangingPunct="1"/>
            <a:endParaRPr lang="en-US" altLang="zh-CN" sz="2400" dirty="0"/>
          </a:p>
          <a:p>
            <a:pPr eaLnBrk="1" hangingPunct="1"/>
            <a:endParaRPr lang="en-US" altLang="zh-CN" dirty="0"/>
          </a:p>
          <a:p>
            <a:pPr eaLnBrk="1" hangingPunct="1"/>
            <a:endParaRPr lang="en-US" altLang="zh-CN" dirty="0"/>
          </a:p>
          <a:p>
            <a:pPr eaLnBrk="1" hangingPunct="1"/>
            <a:r>
              <a:rPr lang="en-US" altLang="zh-CN" sz="2400" dirty="0"/>
              <a:t>The sum or difference of two signed numbers can exceed hardware representation</a:t>
            </a:r>
          </a:p>
        </p:txBody>
      </p:sp>
      <p:pic>
        <p:nvPicPr>
          <p:cNvPr id="35845" name="Picture 4" descr="over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349500"/>
            <a:ext cx="2982912"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Oval 6"/>
          <p:cNvSpPr>
            <a:spLocks noChangeArrowheads="1"/>
          </p:cNvSpPr>
          <p:nvPr/>
        </p:nvSpPr>
        <p:spPr bwMode="auto">
          <a:xfrm>
            <a:off x="2843213" y="3141663"/>
            <a:ext cx="358775" cy="504825"/>
          </a:xfrm>
          <a:prstGeom prst="ellipse">
            <a:avLst/>
          </a:prstGeom>
          <a:noFill/>
          <a:ln w="127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ndParaRP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14</a:t>
            </a:fld>
            <a:endParaRPr lang="en-US" altLang="zh-CN"/>
          </a:p>
        </p:txBody>
      </p:sp>
      <p:grpSp>
        <p:nvGrpSpPr>
          <p:cNvPr id="13" name="组合 12"/>
          <p:cNvGrpSpPr/>
          <p:nvPr/>
        </p:nvGrpSpPr>
        <p:grpSpPr>
          <a:xfrm>
            <a:off x="2916238" y="4797152"/>
            <a:ext cx="2982912" cy="1368425"/>
            <a:chOff x="4211638" y="4340225"/>
            <a:chExt cx="2982912" cy="1368425"/>
          </a:xfrm>
        </p:grpSpPr>
        <p:pic>
          <p:nvPicPr>
            <p:cNvPr id="14" name="Picture 5" descr="overf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4365625"/>
              <a:ext cx="2982912"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7"/>
            <p:cNvSpPr>
              <a:spLocks noChangeArrowheads="1"/>
            </p:cNvSpPr>
            <p:nvPr/>
          </p:nvSpPr>
          <p:spPr bwMode="auto">
            <a:xfrm>
              <a:off x="4405313" y="4340225"/>
              <a:ext cx="285750" cy="1368425"/>
            </a:xfrm>
            <a:prstGeom prst="ellipse">
              <a:avLst/>
            </a:prstGeom>
            <a:noFill/>
            <a:ln w="127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ndParaRPr>
            </a:p>
          </p:txBody>
        </p:sp>
        <p:sp>
          <p:nvSpPr>
            <p:cNvPr id="16" name="Oval 8"/>
            <p:cNvSpPr>
              <a:spLocks noChangeArrowheads="1"/>
            </p:cNvSpPr>
            <p:nvPr/>
          </p:nvSpPr>
          <p:spPr bwMode="auto">
            <a:xfrm>
              <a:off x="6084888" y="4437063"/>
              <a:ext cx="358775" cy="360362"/>
            </a:xfrm>
            <a:prstGeom prst="ellipse">
              <a:avLst/>
            </a:prstGeom>
            <a:noFill/>
            <a:ln w="127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ndParaRPr>
            </a:p>
          </p:txBody>
        </p:sp>
        <p:sp>
          <p:nvSpPr>
            <p:cNvPr id="17" name="Oval 9"/>
            <p:cNvSpPr>
              <a:spLocks noChangeArrowheads="1"/>
            </p:cNvSpPr>
            <p:nvPr/>
          </p:nvSpPr>
          <p:spPr bwMode="auto">
            <a:xfrm>
              <a:off x="6372225" y="4797425"/>
              <a:ext cx="358775" cy="360363"/>
            </a:xfrm>
            <a:prstGeom prst="ellipse">
              <a:avLst/>
            </a:prstGeom>
            <a:noFill/>
            <a:ln w="127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ndParaRPr>
            </a:p>
          </p:txBody>
        </p:sp>
        <p:sp>
          <p:nvSpPr>
            <p:cNvPr id="18" name="Oval 10"/>
            <p:cNvSpPr>
              <a:spLocks noChangeArrowheads="1"/>
            </p:cNvSpPr>
            <p:nvPr/>
          </p:nvSpPr>
          <p:spPr bwMode="auto">
            <a:xfrm>
              <a:off x="6084888" y="5229225"/>
              <a:ext cx="358775" cy="360363"/>
            </a:xfrm>
            <a:prstGeom prst="ellipse">
              <a:avLst/>
            </a:prstGeom>
            <a:noFill/>
            <a:ln w="127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ndParaRP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9" descr="f03-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844675"/>
            <a:ext cx="693896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2"/>
          <p:cNvSpPr>
            <a:spLocks noGrp="1" noChangeArrowheads="1"/>
          </p:cNvSpPr>
          <p:nvPr>
            <p:ph type="title"/>
          </p:nvPr>
        </p:nvSpPr>
        <p:spPr>
          <a:xfrm>
            <a:off x="107504" y="-99392"/>
            <a:ext cx="8540750" cy="1143000"/>
          </a:xfrm>
        </p:spPr>
        <p:txBody>
          <a:bodyPr/>
          <a:lstStyle/>
          <a:p>
            <a:pPr eaLnBrk="1" hangingPunct="1"/>
            <a:r>
              <a:rPr lang="en-AU" altLang="en-US" dirty="0"/>
              <a:t>Integer Addition</a:t>
            </a:r>
          </a:p>
        </p:txBody>
      </p:sp>
      <p:sp>
        <p:nvSpPr>
          <p:cNvPr id="9221" name="Rectangle 3"/>
          <p:cNvSpPr>
            <a:spLocks noGrp="1" noChangeArrowheads="1"/>
          </p:cNvSpPr>
          <p:nvPr>
            <p:ph type="body" idx="1"/>
          </p:nvPr>
        </p:nvSpPr>
        <p:spPr>
          <a:xfrm>
            <a:off x="684213" y="1125538"/>
            <a:ext cx="8270875" cy="674687"/>
          </a:xfrm>
        </p:spPr>
        <p:txBody>
          <a:bodyPr/>
          <a:lstStyle/>
          <a:p>
            <a:pPr eaLnBrk="1" hangingPunct="1"/>
            <a:r>
              <a:rPr lang="en-US" altLang="en-US"/>
              <a:t>Example: 7 + 6</a:t>
            </a:r>
            <a:endParaRPr lang="en-AU" altLang="en-US"/>
          </a:p>
        </p:txBody>
      </p:sp>
      <p:sp>
        <p:nvSpPr>
          <p:cNvPr id="9222" name="Text Box 4"/>
          <p:cNvSpPr txBox="1">
            <a:spLocks noChangeArrowheads="1"/>
          </p:cNvSpPr>
          <p:nvPr/>
        </p:nvSpPr>
        <p:spPr bwMode="auto">
          <a:xfrm rot="5400000">
            <a:off x="7369969" y="1407319"/>
            <a:ext cx="31813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§3.2 Addition and Subtraction</a:t>
            </a:r>
          </a:p>
        </p:txBody>
      </p:sp>
      <p:sp>
        <p:nvSpPr>
          <p:cNvPr id="9223" name="Rectangle 7"/>
          <p:cNvSpPr>
            <a:spLocks noChangeArrowheads="1"/>
          </p:cNvSpPr>
          <p:nvPr/>
        </p:nvSpPr>
        <p:spPr bwMode="auto">
          <a:xfrm>
            <a:off x="684213" y="3644900"/>
            <a:ext cx="7772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2800" dirty="0"/>
              <a:t>Overflow if result out of range</a:t>
            </a:r>
          </a:p>
          <a:p>
            <a:pPr lvl="1" eaLnBrk="1" hangingPunct="1"/>
            <a:r>
              <a:rPr lang="en-US" altLang="en-US" sz="2400" dirty="0"/>
              <a:t>Adding </a:t>
            </a:r>
            <a:r>
              <a:rPr lang="en-US" altLang="zh-CN" sz="2400" dirty="0"/>
              <a:t>positive </a:t>
            </a:r>
            <a:r>
              <a:rPr lang="en-US" altLang="en-US" sz="2400" dirty="0"/>
              <a:t>and </a:t>
            </a:r>
            <a:r>
              <a:rPr lang="en-US" altLang="zh-CN" sz="2400" dirty="0"/>
              <a:t>negative</a:t>
            </a:r>
            <a:r>
              <a:rPr lang="en-US" altLang="en-US" sz="2400" dirty="0"/>
              <a:t> operands, no overflow</a:t>
            </a:r>
          </a:p>
          <a:p>
            <a:pPr lvl="1" eaLnBrk="1" hangingPunct="1"/>
            <a:r>
              <a:rPr lang="en-US" altLang="en-US" sz="2400" dirty="0"/>
              <a:t>Adding two </a:t>
            </a:r>
            <a:r>
              <a:rPr lang="en-US" altLang="zh-CN" sz="2400" dirty="0"/>
              <a:t>positive </a:t>
            </a:r>
            <a:r>
              <a:rPr lang="en-US" altLang="en-US" sz="2400" dirty="0"/>
              <a:t>operands</a:t>
            </a:r>
          </a:p>
          <a:p>
            <a:pPr lvl="2" eaLnBrk="1" hangingPunct="1"/>
            <a:r>
              <a:rPr lang="en-US" altLang="en-US" sz="2000" dirty="0"/>
              <a:t>Overflow if result sign is 1</a:t>
            </a:r>
          </a:p>
          <a:p>
            <a:pPr lvl="1" eaLnBrk="1" hangingPunct="1"/>
            <a:r>
              <a:rPr lang="en-US" altLang="en-US" sz="2400" dirty="0"/>
              <a:t>Adding two </a:t>
            </a:r>
            <a:r>
              <a:rPr lang="en-US" altLang="zh-CN" sz="2400" dirty="0"/>
              <a:t>negative </a:t>
            </a:r>
            <a:r>
              <a:rPr lang="en-US" altLang="en-US" sz="2400" dirty="0"/>
              <a:t>operands</a:t>
            </a:r>
          </a:p>
          <a:p>
            <a:pPr lvl="2" eaLnBrk="1" hangingPunct="1"/>
            <a:r>
              <a:rPr lang="en-US" altLang="en-US" sz="2000" dirty="0"/>
              <a:t>Overflow if result sign is 0</a:t>
            </a:r>
          </a:p>
        </p:txBody>
      </p:sp>
      <p:sp>
        <p:nvSpPr>
          <p:cNvPr id="9224" name="文本框 1"/>
          <p:cNvSpPr txBox="1">
            <a:spLocks noChangeArrowheads="1"/>
          </p:cNvSpPr>
          <p:nvPr/>
        </p:nvSpPr>
        <p:spPr bwMode="auto">
          <a:xfrm>
            <a:off x="6875463" y="4941888"/>
            <a:ext cx="32416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dirty="0">
                <a:solidFill>
                  <a:srgbClr val="0000FF"/>
                </a:solidFill>
                <a:ea typeface="宋体" panose="02010600030101010101" pitchFamily="2" charset="-122"/>
              </a:rPr>
              <a:t>+</a:t>
            </a:r>
            <a:r>
              <a:rPr lang="en-US" altLang="zh-CN" sz="2000" dirty="0" err="1">
                <a:solidFill>
                  <a:srgbClr val="0000FF"/>
                </a:solidFill>
                <a:ea typeface="宋体" panose="02010600030101010101" pitchFamily="2" charset="-122"/>
              </a:rPr>
              <a:t>ve</a:t>
            </a:r>
            <a:r>
              <a:rPr lang="en-US" altLang="zh-CN" sz="2000" dirty="0">
                <a:solidFill>
                  <a:srgbClr val="0000FF"/>
                </a:solidFill>
                <a:ea typeface="宋体" panose="02010600030101010101" pitchFamily="2" charset="-122"/>
              </a:rPr>
              <a:t>: positive</a:t>
            </a:r>
          </a:p>
          <a:p>
            <a:r>
              <a:rPr lang="en-US" altLang="zh-CN" sz="2000" dirty="0">
                <a:solidFill>
                  <a:srgbClr val="0000FF"/>
                </a:solidFill>
                <a:ea typeface="宋体" panose="02010600030101010101" pitchFamily="2" charset="-122"/>
              </a:rPr>
              <a:t>-</a:t>
            </a:r>
            <a:r>
              <a:rPr lang="en-US" altLang="zh-CN" sz="2000" dirty="0" err="1">
                <a:solidFill>
                  <a:srgbClr val="0000FF"/>
                </a:solidFill>
                <a:ea typeface="宋体" panose="02010600030101010101" pitchFamily="2" charset="-122"/>
              </a:rPr>
              <a:t>ve</a:t>
            </a:r>
            <a:r>
              <a:rPr lang="en-US" altLang="zh-CN" sz="2000" dirty="0">
                <a:solidFill>
                  <a:srgbClr val="0000FF"/>
                </a:solidFill>
                <a:ea typeface="宋体" panose="02010600030101010101" pitchFamily="2" charset="-122"/>
              </a:rPr>
              <a:t>: negative</a:t>
            </a:r>
            <a:endParaRPr lang="zh-CN" altLang="en-US" sz="2000" dirty="0">
              <a:solidFill>
                <a:srgbClr val="0000FF"/>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15</a:t>
            </a:fld>
            <a:endParaRPr lang="en-US" altLang="zh-CN"/>
          </a:p>
        </p:txBody>
      </p:sp>
    </p:spTree>
    <p:extLst>
      <p:ext uri="{BB962C8B-B14F-4D97-AF65-F5344CB8AC3E}">
        <p14:creationId xmlns:p14="http://schemas.microsoft.com/office/powerpoint/2010/main" val="3636122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a:xfrm>
            <a:off x="-108520" y="0"/>
            <a:ext cx="8540750" cy="1143000"/>
          </a:xfrm>
        </p:spPr>
        <p:txBody>
          <a:bodyPr/>
          <a:lstStyle/>
          <a:p>
            <a:pPr eaLnBrk="1" hangingPunct="1"/>
            <a:r>
              <a:rPr lang="en-US" altLang="en-US" dirty="0"/>
              <a:t>Integer Subtraction</a:t>
            </a:r>
            <a:endParaRPr lang="en-AU" altLang="en-US" dirty="0"/>
          </a:p>
        </p:txBody>
      </p:sp>
      <p:sp>
        <p:nvSpPr>
          <p:cNvPr id="11268" name="Rectangle 5"/>
          <p:cNvSpPr>
            <a:spLocks noGrp="1" noChangeArrowheads="1"/>
          </p:cNvSpPr>
          <p:nvPr>
            <p:ph type="body" idx="1"/>
          </p:nvPr>
        </p:nvSpPr>
        <p:spPr>
          <a:xfrm>
            <a:off x="179512" y="1052736"/>
            <a:ext cx="8540750" cy="4194175"/>
          </a:xfrm>
        </p:spPr>
        <p:txBody>
          <a:bodyPr/>
          <a:lstStyle/>
          <a:p>
            <a:pPr eaLnBrk="1" hangingPunct="1"/>
            <a:r>
              <a:rPr lang="en-US" altLang="en-US" sz="2800" dirty="0"/>
              <a:t>Add negation of second operand</a:t>
            </a:r>
          </a:p>
          <a:p>
            <a:pPr eaLnBrk="1" hangingPunct="1"/>
            <a:r>
              <a:rPr lang="en-US" altLang="en-US" sz="2800" dirty="0"/>
              <a:t>Example: 7 – 6 = 7 + (–6)</a:t>
            </a:r>
          </a:p>
          <a:p>
            <a:pPr lvl="1" eaLnBrk="1" hangingPunct="1">
              <a:buFont typeface="Wingdings" panose="05000000000000000000" pitchFamily="2" charset="2"/>
              <a:buNone/>
            </a:pPr>
            <a:r>
              <a:rPr lang="en-US" altLang="en-US" sz="2400" dirty="0"/>
              <a:t>	+7:	0000 0000 … 0000 0111</a:t>
            </a:r>
            <a:br>
              <a:rPr lang="en-US" altLang="en-US" sz="2400" dirty="0"/>
            </a:br>
            <a:r>
              <a:rPr lang="en-US" altLang="en-US" sz="2400" u="sng" dirty="0"/>
              <a:t>–6:	1111 1111 … 1111 1010</a:t>
            </a:r>
            <a:br>
              <a:rPr lang="en-US" altLang="en-US" sz="2400" dirty="0"/>
            </a:br>
            <a:r>
              <a:rPr lang="en-US" altLang="en-US" sz="2400" dirty="0"/>
              <a:t>+1:	0000 0000 … 0000 0001</a:t>
            </a:r>
          </a:p>
          <a:p>
            <a:pPr eaLnBrk="1" hangingPunct="1"/>
            <a:r>
              <a:rPr lang="en-US" altLang="en-US" sz="2800" dirty="0"/>
              <a:t>Overflow if result out of range</a:t>
            </a:r>
          </a:p>
          <a:p>
            <a:pPr lvl="1" eaLnBrk="1" hangingPunct="1"/>
            <a:r>
              <a:rPr lang="en-US" altLang="en-US" sz="2400" dirty="0"/>
              <a:t>Subtracting of two +</a:t>
            </a:r>
            <a:r>
              <a:rPr lang="en-US" altLang="en-US" sz="2400" dirty="0" err="1"/>
              <a:t>ve</a:t>
            </a:r>
            <a:r>
              <a:rPr lang="en-US" altLang="en-US" sz="2400" dirty="0"/>
              <a:t> or two –</a:t>
            </a:r>
            <a:r>
              <a:rPr lang="en-US" altLang="en-US" sz="2400" dirty="0" err="1"/>
              <a:t>ve</a:t>
            </a:r>
            <a:r>
              <a:rPr lang="en-US" altLang="en-US" sz="2400" dirty="0"/>
              <a:t> operands, no overflow</a:t>
            </a:r>
          </a:p>
          <a:p>
            <a:pPr lvl="1" eaLnBrk="1" hangingPunct="1"/>
            <a:r>
              <a:rPr lang="en-US" altLang="en-US" sz="2400" dirty="0"/>
              <a:t>Subtracting +</a:t>
            </a:r>
            <a:r>
              <a:rPr lang="en-US" altLang="en-US" sz="2400" dirty="0" err="1"/>
              <a:t>ve</a:t>
            </a:r>
            <a:r>
              <a:rPr lang="en-US" altLang="en-US" sz="2400" dirty="0"/>
              <a:t> from –</a:t>
            </a:r>
            <a:r>
              <a:rPr lang="en-US" altLang="en-US" sz="2400" dirty="0" err="1"/>
              <a:t>ve</a:t>
            </a:r>
            <a:r>
              <a:rPr lang="en-US" altLang="en-US" sz="2400" dirty="0"/>
              <a:t> operand</a:t>
            </a:r>
          </a:p>
          <a:p>
            <a:pPr lvl="2" eaLnBrk="1" hangingPunct="1"/>
            <a:r>
              <a:rPr lang="en-US" altLang="en-US" sz="2000" dirty="0"/>
              <a:t>Overflow if result sign is 0</a:t>
            </a:r>
          </a:p>
          <a:p>
            <a:pPr lvl="1" eaLnBrk="1" hangingPunct="1"/>
            <a:r>
              <a:rPr lang="en-US" altLang="en-US" sz="2400" dirty="0"/>
              <a:t>Subtracting –</a:t>
            </a:r>
            <a:r>
              <a:rPr lang="en-US" altLang="en-US" sz="2400" dirty="0" err="1"/>
              <a:t>ve</a:t>
            </a:r>
            <a:r>
              <a:rPr lang="en-US" altLang="en-US" sz="2400" dirty="0"/>
              <a:t> from +</a:t>
            </a:r>
            <a:r>
              <a:rPr lang="en-US" altLang="en-US" sz="2400" dirty="0" err="1"/>
              <a:t>ve</a:t>
            </a:r>
            <a:r>
              <a:rPr lang="en-US" altLang="en-US" sz="2400" dirty="0"/>
              <a:t> operand</a:t>
            </a:r>
          </a:p>
          <a:p>
            <a:pPr lvl="2" eaLnBrk="1" hangingPunct="1"/>
            <a:r>
              <a:rPr lang="en-US" altLang="en-US" sz="2000" dirty="0"/>
              <a:t>Overflow if result sign is 1</a:t>
            </a:r>
          </a:p>
        </p:txBody>
      </p:sp>
      <p:sp>
        <p:nvSpPr>
          <p:cNvPr id="2" name="灯片编号占位符 1"/>
          <p:cNvSpPr>
            <a:spLocks noGrp="1"/>
          </p:cNvSpPr>
          <p:nvPr>
            <p:ph type="sldNum" sz="quarter" idx="12"/>
          </p:nvPr>
        </p:nvSpPr>
        <p:spPr/>
        <p:txBody>
          <a:bodyPr/>
          <a:lstStyle/>
          <a:p>
            <a:pPr>
              <a:defRPr/>
            </a:pPr>
            <a:fld id="{0F35F115-FBEC-411B-926D-2ECDC8AD9239}" type="slidenum">
              <a:rPr lang="en-US" altLang="zh-CN" smtClean="0"/>
              <a:pPr>
                <a:defRPr/>
              </a:pPr>
              <a:t>16</a:t>
            </a:fld>
            <a:endParaRPr lang="en-US" altLang="zh-CN"/>
          </a:p>
        </p:txBody>
      </p:sp>
      <p:sp>
        <p:nvSpPr>
          <p:cNvPr id="5" name="文本框 1"/>
          <p:cNvSpPr txBox="1">
            <a:spLocks noChangeArrowheads="1"/>
          </p:cNvSpPr>
          <p:nvPr/>
        </p:nvSpPr>
        <p:spPr bwMode="auto">
          <a:xfrm>
            <a:off x="6516216" y="4549378"/>
            <a:ext cx="32416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dirty="0">
                <a:solidFill>
                  <a:srgbClr val="0000FF"/>
                </a:solidFill>
                <a:ea typeface="宋体" panose="02010600030101010101" pitchFamily="2" charset="-122"/>
              </a:rPr>
              <a:t>+</a:t>
            </a:r>
            <a:r>
              <a:rPr lang="en-US" altLang="zh-CN" sz="2000" dirty="0" err="1">
                <a:solidFill>
                  <a:srgbClr val="0000FF"/>
                </a:solidFill>
                <a:ea typeface="宋体" panose="02010600030101010101" pitchFamily="2" charset="-122"/>
              </a:rPr>
              <a:t>ve</a:t>
            </a:r>
            <a:r>
              <a:rPr lang="en-US" altLang="zh-CN" sz="2000" dirty="0">
                <a:solidFill>
                  <a:srgbClr val="0000FF"/>
                </a:solidFill>
                <a:ea typeface="宋体" panose="02010600030101010101" pitchFamily="2" charset="-122"/>
              </a:rPr>
              <a:t>: positive</a:t>
            </a:r>
          </a:p>
          <a:p>
            <a:r>
              <a:rPr lang="en-US" altLang="zh-CN" sz="2000" dirty="0">
                <a:solidFill>
                  <a:srgbClr val="0000FF"/>
                </a:solidFill>
                <a:ea typeface="宋体" panose="02010600030101010101" pitchFamily="2" charset="-122"/>
              </a:rPr>
              <a:t>-</a:t>
            </a:r>
            <a:r>
              <a:rPr lang="en-US" altLang="zh-CN" sz="2000" dirty="0" err="1">
                <a:solidFill>
                  <a:srgbClr val="0000FF"/>
                </a:solidFill>
                <a:ea typeface="宋体" panose="02010600030101010101" pitchFamily="2" charset="-122"/>
              </a:rPr>
              <a:t>ve</a:t>
            </a:r>
            <a:r>
              <a:rPr lang="en-US" altLang="zh-CN" sz="2000" dirty="0">
                <a:solidFill>
                  <a:srgbClr val="0000FF"/>
                </a:solidFill>
                <a:ea typeface="宋体" panose="02010600030101010101" pitchFamily="2" charset="-122"/>
              </a:rPr>
              <a:t>: negative</a:t>
            </a:r>
            <a:endParaRPr lang="zh-CN" altLang="en-US" sz="2000" dirty="0">
              <a:solidFill>
                <a:srgbClr val="0000FF"/>
              </a:solidFill>
              <a:ea typeface="宋体" panose="02010600030101010101" pitchFamily="2" charset="-122"/>
            </a:endParaRPr>
          </a:p>
        </p:txBody>
      </p:sp>
    </p:spTree>
    <p:extLst>
      <p:ext uri="{BB962C8B-B14F-4D97-AF65-F5344CB8AC3E}">
        <p14:creationId xmlns:p14="http://schemas.microsoft.com/office/powerpoint/2010/main" val="4003678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rrowheads="1"/>
          </p:cNvSpPr>
          <p:nvPr>
            <p:ph type="title"/>
          </p:nvPr>
        </p:nvSpPr>
        <p:spPr/>
        <p:txBody>
          <a:bodyPr/>
          <a:lstStyle/>
          <a:p>
            <a:pPr algn="l" eaLnBrk="1" hangingPunct="1"/>
            <a:r>
              <a:rPr lang="en-US" altLang="zh-CN" sz="3200">
                <a:solidFill>
                  <a:srgbClr val="FF3300"/>
                </a:solidFill>
              </a:rPr>
              <a:t>Overflow conditions</a:t>
            </a:r>
            <a:br>
              <a:rPr lang="en-US" altLang="zh-CN" sz="3200">
                <a:solidFill>
                  <a:srgbClr val="FF3300"/>
                </a:solidFill>
              </a:rPr>
            </a:br>
            <a:endParaRPr lang="en-US" altLang="zh-CN" sz="3200">
              <a:solidFill>
                <a:srgbClr val="FF3300"/>
              </a:solidFill>
            </a:endParaRPr>
          </a:p>
        </p:txBody>
      </p:sp>
      <p:sp>
        <p:nvSpPr>
          <p:cNvPr id="36868" name="Rectangle 3"/>
          <p:cNvSpPr>
            <a:spLocks noGrp="1" noRot="1" noChangeArrowheads="1"/>
          </p:cNvSpPr>
          <p:nvPr>
            <p:ph type="body" idx="1"/>
          </p:nvPr>
        </p:nvSpPr>
        <p:spPr>
          <a:xfrm>
            <a:off x="395288" y="1557338"/>
            <a:ext cx="8540750" cy="4194175"/>
          </a:xfrm>
        </p:spPr>
        <p:txBody>
          <a:bodyPr/>
          <a:lstStyle/>
          <a:p>
            <a:pPr eaLnBrk="1" hangingPunct="1"/>
            <a:r>
              <a:rPr lang="en-US" altLang="zh-CN" dirty="0"/>
              <a:t>General overflow conditions for signed  integer and 2’s complement</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en-US" altLang="zh-CN" dirty="0"/>
              <a:t>Reaction on overflow</a:t>
            </a:r>
          </a:p>
          <a:p>
            <a:pPr lvl="1" eaLnBrk="1" hangingPunct="1"/>
            <a:r>
              <a:rPr lang="en-US" altLang="zh-CN" dirty="0"/>
              <a:t>Ignore? C and Java ignore integer overflow.</a:t>
            </a:r>
          </a:p>
          <a:p>
            <a:pPr lvl="2" eaLnBrk="1" hangingPunct="1"/>
            <a:r>
              <a:rPr lang="en-US" altLang="zh-CN" dirty="0"/>
              <a:t>Ada and Fortran Signal to application</a:t>
            </a:r>
          </a:p>
          <a:p>
            <a:pPr lvl="1" eaLnBrk="1" hangingPunct="1"/>
            <a:r>
              <a:rPr lang="en-US" altLang="zh-CN" dirty="0"/>
              <a:t>Today all computers have a way to detect overflow. </a:t>
            </a:r>
          </a:p>
        </p:txBody>
      </p:sp>
      <p:pic>
        <p:nvPicPr>
          <p:cNvPr id="36869" name="Picture 4" descr="overf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2492375"/>
            <a:ext cx="4754562"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17</a:t>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AU" altLang="en-US" dirty="0"/>
              <a:t>Arithmetic for multimedia operation</a:t>
            </a:r>
          </a:p>
        </p:txBody>
      </p:sp>
      <p:sp>
        <p:nvSpPr>
          <p:cNvPr id="13316" name="Rectangle 3"/>
          <p:cNvSpPr>
            <a:spLocks noGrp="1" noChangeArrowheads="1"/>
          </p:cNvSpPr>
          <p:nvPr>
            <p:ph type="body" idx="1"/>
          </p:nvPr>
        </p:nvSpPr>
        <p:spPr/>
        <p:txBody>
          <a:bodyPr/>
          <a:lstStyle/>
          <a:p>
            <a:pPr eaLnBrk="1" hangingPunct="1"/>
            <a:r>
              <a:rPr lang="en-US" altLang="en-US" dirty="0">
                <a:cs typeface="Arial" panose="020B0604020202020204" pitchFamily="34" charset="0"/>
              </a:rPr>
              <a:t>Saturating operations</a:t>
            </a:r>
          </a:p>
          <a:p>
            <a:pPr lvl="1" eaLnBrk="1" hangingPunct="1"/>
            <a:r>
              <a:rPr lang="en-US" altLang="en-US" dirty="0">
                <a:cs typeface="Arial" panose="020B0604020202020204" pitchFamily="34" charset="0"/>
              </a:rPr>
              <a:t>On overflow, result is largest representable value.</a:t>
            </a:r>
            <a:endParaRPr lang="en-US" altLang="en-US" sz="2400" dirty="0">
              <a:cs typeface="Arial" panose="020B0604020202020204" pitchFamily="34" charset="0"/>
            </a:endParaRP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18</a:t>
            </a:fld>
            <a:endParaRPr lang="en-US" altLang="zh-CN"/>
          </a:p>
        </p:txBody>
      </p:sp>
    </p:spTree>
    <p:extLst>
      <p:ext uri="{BB962C8B-B14F-4D97-AF65-F5344CB8AC3E}">
        <p14:creationId xmlns:p14="http://schemas.microsoft.com/office/powerpoint/2010/main" val="27551478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1315" y="0"/>
            <a:ext cx="8540750" cy="1143000"/>
          </a:xfrm>
        </p:spPr>
        <p:txBody>
          <a:bodyPr/>
          <a:lstStyle/>
          <a:p>
            <a:pPr eaLnBrk="1" hangingPunct="1"/>
            <a:r>
              <a:rPr lang="en-US" altLang="en-US" dirty="0"/>
              <a:t>Multiplication</a:t>
            </a:r>
            <a:endParaRPr lang="en-AU" altLang="en-US" dirty="0"/>
          </a:p>
        </p:txBody>
      </p:sp>
      <p:sp>
        <p:nvSpPr>
          <p:cNvPr id="15364" name="Rectangle 3"/>
          <p:cNvSpPr>
            <a:spLocks noGrp="1" noChangeArrowheads="1"/>
          </p:cNvSpPr>
          <p:nvPr>
            <p:ph type="body" idx="1"/>
          </p:nvPr>
        </p:nvSpPr>
        <p:spPr>
          <a:xfrm>
            <a:off x="684213" y="1125538"/>
            <a:ext cx="8270875" cy="766762"/>
          </a:xfrm>
        </p:spPr>
        <p:txBody>
          <a:bodyPr/>
          <a:lstStyle/>
          <a:p>
            <a:pPr eaLnBrk="1" hangingPunct="1"/>
            <a:r>
              <a:rPr lang="en-US" altLang="en-US"/>
              <a:t>Start with long-multiplication approach</a:t>
            </a:r>
            <a:endParaRPr lang="en-AU" altLang="en-US"/>
          </a:p>
        </p:txBody>
      </p:sp>
      <p:grpSp>
        <p:nvGrpSpPr>
          <p:cNvPr id="15365" name="Group 4"/>
          <p:cNvGrpSpPr>
            <a:grpSpLocks/>
          </p:cNvGrpSpPr>
          <p:nvPr/>
        </p:nvGrpSpPr>
        <p:grpSpPr bwMode="auto">
          <a:xfrm>
            <a:off x="1808163" y="2349500"/>
            <a:ext cx="1250950" cy="2225675"/>
            <a:chOff x="703" y="1616"/>
            <a:chExt cx="788" cy="1402"/>
          </a:xfrm>
        </p:grpSpPr>
        <p:sp>
          <p:nvSpPr>
            <p:cNvPr id="15372" name="Text Box 5"/>
            <p:cNvSpPr txBox="1">
              <a:spLocks noChangeArrowheads="1"/>
            </p:cNvSpPr>
            <p:nvPr/>
          </p:nvSpPr>
          <p:spPr bwMode="auto">
            <a:xfrm>
              <a:off x="703" y="1616"/>
              <a:ext cx="788"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Lucida Console" panose="020B0609040504020204" pitchFamily="49" charset="0"/>
                </a:rPr>
                <a:t>   1000</a:t>
              </a:r>
            </a:p>
            <a:p>
              <a:pPr>
                <a:spcBef>
                  <a:spcPct val="0"/>
                </a:spcBef>
                <a:buClrTx/>
                <a:buSzTx/>
                <a:buFontTx/>
                <a:buNone/>
              </a:pPr>
              <a:r>
                <a:rPr lang="en-US" altLang="en-US" sz="2000" dirty="0">
                  <a:latin typeface="Lucida Console" panose="020B0609040504020204" pitchFamily="49" charset="0"/>
                </a:rPr>
                <a:t>×  1001</a:t>
              </a:r>
            </a:p>
            <a:p>
              <a:pPr>
                <a:spcBef>
                  <a:spcPct val="0"/>
                </a:spcBef>
                <a:buClrTx/>
                <a:buSzTx/>
                <a:buFontTx/>
                <a:buNone/>
              </a:pPr>
              <a:r>
                <a:rPr lang="en-US" altLang="en-US" sz="2000" dirty="0">
                  <a:latin typeface="Lucida Console" panose="020B0609040504020204" pitchFamily="49" charset="0"/>
                </a:rPr>
                <a:t>   1000</a:t>
              </a:r>
            </a:p>
            <a:p>
              <a:pPr>
                <a:spcBef>
                  <a:spcPct val="0"/>
                </a:spcBef>
                <a:buClrTx/>
                <a:buSzTx/>
                <a:buFontTx/>
                <a:buNone/>
              </a:pPr>
              <a:r>
                <a:rPr lang="en-US" altLang="en-US" sz="2000" dirty="0">
                  <a:latin typeface="Lucida Console" panose="020B0609040504020204" pitchFamily="49" charset="0"/>
                </a:rPr>
                <a:t>  0000 </a:t>
              </a:r>
            </a:p>
            <a:p>
              <a:pPr>
                <a:spcBef>
                  <a:spcPct val="0"/>
                </a:spcBef>
                <a:buClrTx/>
                <a:buSzTx/>
                <a:buFontTx/>
                <a:buNone/>
              </a:pPr>
              <a:r>
                <a:rPr lang="en-US" altLang="en-US" sz="2000" dirty="0">
                  <a:latin typeface="Lucida Console" panose="020B0609040504020204" pitchFamily="49" charset="0"/>
                </a:rPr>
                <a:t> 0000  </a:t>
              </a:r>
            </a:p>
            <a:p>
              <a:pPr>
                <a:spcBef>
                  <a:spcPct val="0"/>
                </a:spcBef>
                <a:buClrTx/>
                <a:buSzTx/>
                <a:buFontTx/>
                <a:buNone/>
              </a:pPr>
              <a:r>
                <a:rPr lang="en-US" altLang="en-US" sz="2000" dirty="0">
                  <a:latin typeface="Lucida Console" panose="020B0609040504020204" pitchFamily="49" charset="0"/>
                </a:rPr>
                <a:t>1000   </a:t>
              </a:r>
            </a:p>
            <a:p>
              <a:pPr>
                <a:spcBef>
                  <a:spcPct val="0"/>
                </a:spcBef>
                <a:buClrTx/>
                <a:buSzTx/>
                <a:buFontTx/>
                <a:buNone/>
              </a:pPr>
              <a:r>
                <a:rPr lang="en-US" altLang="en-US" sz="2000" dirty="0">
                  <a:latin typeface="Lucida Console" panose="020B0609040504020204" pitchFamily="49" charset="0"/>
                </a:rPr>
                <a:t>1001000</a:t>
              </a:r>
              <a:endParaRPr lang="en-AU" altLang="en-US" sz="2000" dirty="0">
                <a:latin typeface="Lucida Console" panose="020B0609040504020204" pitchFamily="49" charset="0"/>
              </a:endParaRPr>
            </a:p>
          </p:txBody>
        </p:sp>
        <p:sp>
          <p:nvSpPr>
            <p:cNvPr id="15373" name="Line 6"/>
            <p:cNvSpPr>
              <a:spLocks noChangeShapeType="1"/>
            </p:cNvSpPr>
            <p:nvPr/>
          </p:nvSpPr>
          <p:spPr bwMode="auto">
            <a:xfrm flipH="1">
              <a:off x="703" y="2024"/>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Line 7"/>
            <p:cNvSpPr>
              <a:spLocks noChangeShapeType="1"/>
            </p:cNvSpPr>
            <p:nvPr/>
          </p:nvSpPr>
          <p:spPr bwMode="auto">
            <a:xfrm flipH="1">
              <a:off x="703" y="2795"/>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66" name="Text Box 9"/>
          <p:cNvSpPr txBox="1">
            <a:spLocks noChangeArrowheads="1"/>
          </p:cNvSpPr>
          <p:nvPr/>
        </p:nvSpPr>
        <p:spPr bwMode="auto">
          <a:xfrm>
            <a:off x="682625" y="4803775"/>
            <a:ext cx="2305050" cy="9255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Length of product is the sum of operand lengths</a:t>
            </a:r>
            <a:endParaRPr lang="en-AU" altLang="en-US" sz="1800"/>
          </a:p>
        </p:txBody>
      </p:sp>
      <p:sp>
        <p:nvSpPr>
          <p:cNvPr id="15367" name="AutoShape 10"/>
          <p:cNvSpPr>
            <a:spLocks/>
          </p:cNvSpPr>
          <p:nvPr/>
        </p:nvSpPr>
        <p:spPr bwMode="auto">
          <a:xfrm>
            <a:off x="179388" y="2090738"/>
            <a:ext cx="1439862" cy="330200"/>
          </a:xfrm>
          <a:prstGeom prst="borderCallout1">
            <a:avLst>
              <a:gd name="adj1" fmla="val 34616"/>
              <a:gd name="adj2" fmla="val 105292"/>
              <a:gd name="adj3" fmla="val 121634"/>
              <a:gd name="adj4" fmla="val 144875"/>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multiplicand</a:t>
            </a:r>
            <a:endParaRPr lang="en-AU" altLang="en-US" sz="1600"/>
          </a:p>
        </p:txBody>
      </p:sp>
      <p:sp>
        <p:nvSpPr>
          <p:cNvPr id="15368" name="AutoShape 11"/>
          <p:cNvSpPr>
            <a:spLocks/>
          </p:cNvSpPr>
          <p:nvPr/>
        </p:nvSpPr>
        <p:spPr bwMode="auto">
          <a:xfrm>
            <a:off x="179388" y="2565400"/>
            <a:ext cx="1439862" cy="330200"/>
          </a:xfrm>
          <a:prstGeom prst="borderCallout1">
            <a:avLst>
              <a:gd name="adj1" fmla="val 34616"/>
              <a:gd name="adj2" fmla="val 105292"/>
              <a:gd name="adj3" fmla="val 69231"/>
              <a:gd name="adj4" fmla="val 146639"/>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multiplier</a:t>
            </a:r>
            <a:endParaRPr lang="en-AU" altLang="en-US" sz="1600"/>
          </a:p>
        </p:txBody>
      </p:sp>
      <p:sp>
        <p:nvSpPr>
          <p:cNvPr id="15369" name="AutoShape 12"/>
          <p:cNvSpPr>
            <a:spLocks/>
          </p:cNvSpPr>
          <p:nvPr/>
        </p:nvSpPr>
        <p:spPr bwMode="auto">
          <a:xfrm>
            <a:off x="179388" y="4149725"/>
            <a:ext cx="1150937" cy="358775"/>
          </a:xfrm>
          <a:prstGeom prst="borderCallout1">
            <a:avLst>
              <a:gd name="adj1" fmla="val 31856"/>
              <a:gd name="adj2" fmla="val 106620"/>
              <a:gd name="adj3" fmla="val 58407"/>
              <a:gd name="adj4" fmla="val 144551"/>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product</a:t>
            </a:r>
            <a:endParaRPr lang="en-AU" altLang="en-US" sz="1600"/>
          </a:p>
        </p:txBody>
      </p:sp>
      <p:sp>
        <p:nvSpPr>
          <p:cNvPr id="15370" name="Text Box 14"/>
          <p:cNvSpPr txBox="1">
            <a:spLocks noChangeArrowheads="1"/>
          </p:cNvSpPr>
          <p:nvPr/>
        </p:nvSpPr>
        <p:spPr bwMode="auto">
          <a:xfrm rot="5400000">
            <a:off x="7954169" y="823119"/>
            <a:ext cx="2012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§3.3 Multiplication</a:t>
            </a:r>
          </a:p>
        </p:txBody>
      </p:sp>
      <p:pic>
        <p:nvPicPr>
          <p:cNvPr id="1537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5213" y="2276475"/>
            <a:ext cx="5197475"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stretch>
            <a:fillRect/>
          </a:stretch>
        </p:blipFill>
        <p:spPr>
          <a:xfrm>
            <a:off x="-7869" y="-34272"/>
            <a:ext cx="9151869" cy="6301125"/>
          </a:xfrm>
          <a:prstGeom prst="rect">
            <a:avLst/>
          </a:prstGeom>
        </p:spPr>
      </p:pic>
      <p:sp>
        <p:nvSpPr>
          <p:cNvPr id="4" name="文本框 3"/>
          <p:cNvSpPr txBox="1"/>
          <p:nvPr/>
        </p:nvSpPr>
        <p:spPr>
          <a:xfrm>
            <a:off x="6012160" y="1700808"/>
            <a:ext cx="3024336" cy="369332"/>
          </a:xfrm>
          <a:prstGeom prst="rect">
            <a:avLst/>
          </a:prstGeom>
          <a:noFill/>
        </p:spPr>
        <p:txBody>
          <a:bodyPr wrap="square" rtlCol="0">
            <a:spAutoFit/>
          </a:bodyPr>
          <a:lstStyle/>
          <a:p>
            <a:r>
              <a:rPr lang="en-US" altLang="zh-CN" sz="1800" dirty="0"/>
              <a:t>Unsigned integer multiply</a:t>
            </a:r>
            <a:endParaRPr lang="zh-CN" altLang="en-US" sz="1800" dirty="0"/>
          </a:p>
        </p:txBody>
      </p:sp>
      <p:sp>
        <p:nvSpPr>
          <p:cNvPr id="5" name="文本框 4"/>
          <p:cNvSpPr txBox="1"/>
          <p:nvPr/>
        </p:nvSpPr>
        <p:spPr>
          <a:xfrm>
            <a:off x="467544" y="188640"/>
            <a:ext cx="7776864" cy="584775"/>
          </a:xfrm>
          <a:prstGeom prst="rect">
            <a:avLst/>
          </a:prstGeom>
          <a:solidFill>
            <a:schemeClr val="bg1"/>
          </a:solidFill>
        </p:spPr>
        <p:txBody>
          <a:bodyPr wrap="square" rtlCol="0">
            <a:spAutoFit/>
          </a:bodyPr>
          <a:lstStyle/>
          <a:p>
            <a:r>
              <a:rPr lang="en-US" altLang="zh-CN" sz="3200" dirty="0"/>
              <a:t>3.3 Multiplication (64 bit*64 bit)</a:t>
            </a:r>
            <a:endParaRPr lang="zh-CN" altLang="en-US" sz="3200" dirty="0"/>
          </a:p>
        </p:txBody>
      </p:sp>
      <p:sp>
        <p:nvSpPr>
          <p:cNvPr id="6" name="灯片编号占位符 5"/>
          <p:cNvSpPr>
            <a:spLocks noGrp="1"/>
          </p:cNvSpPr>
          <p:nvPr>
            <p:ph type="sldNum" sz="quarter" idx="12"/>
          </p:nvPr>
        </p:nvSpPr>
        <p:spPr/>
        <p:txBody>
          <a:bodyPr/>
          <a:lstStyle/>
          <a:p>
            <a:pPr>
              <a:defRPr/>
            </a:pPr>
            <a:fld id="{0F35F115-FBEC-411B-926D-2ECDC8AD9239}" type="slidenum">
              <a:rPr lang="en-US" altLang="zh-CN" smtClean="0"/>
              <a:pPr>
                <a:defRPr/>
              </a:pPr>
              <a:t>19</a:t>
            </a:fld>
            <a:endParaRPr lang="en-US" altLang="zh-CN"/>
          </a:p>
        </p:txBody>
      </p:sp>
    </p:spTree>
    <p:extLst>
      <p:ext uri="{BB962C8B-B14F-4D97-AF65-F5344CB8AC3E}">
        <p14:creationId xmlns:p14="http://schemas.microsoft.com/office/powerpoint/2010/main" val="19933874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eaLnBrk="1" hangingPunct="1"/>
            <a:r>
              <a:rPr lang="en-AU" altLang="en-US"/>
              <a:t>Arithmetic for Computers</a:t>
            </a:r>
          </a:p>
        </p:txBody>
      </p:sp>
      <p:sp>
        <p:nvSpPr>
          <p:cNvPr id="7172" name="Rectangle 5"/>
          <p:cNvSpPr>
            <a:spLocks noGrp="1" noChangeArrowheads="1"/>
          </p:cNvSpPr>
          <p:nvPr>
            <p:ph type="body" idx="1"/>
          </p:nvPr>
        </p:nvSpPr>
        <p:spPr/>
        <p:txBody>
          <a:bodyPr/>
          <a:lstStyle/>
          <a:p>
            <a:pPr eaLnBrk="1" hangingPunct="1"/>
            <a:r>
              <a:rPr lang="en-AU" altLang="en-US"/>
              <a:t>Operations on integers</a:t>
            </a:r>
          </a:p>
          <a:p>
            <a:pPr lvl="1" eaLnBrk="1" hangingPunct="1"/>
            <a:r>
              <a:rPr lang="en-AU" altLang="en-US"/>
              <a:t>Addition and subtraction</a:t>
            </a:r>
          </a:p>
          <a:p>
            <a:pPr lvl="1" eaLnBrk="1" hangingPunct="1"/>
            <a:r>
              <a:rPr lang="en-AU" altLang="en-US"/>
              <a:t>Multiplication and division</a:t>
            </a:r>
          </a:p>
          <a:p>
            <a:pPr lvl="1" eaLnBrk="1" hangingPunct="1"/>
            <a:r>
              <a:rPr lang="en-AU" altLang="en-US"/>
              <a:t>Dealing with overflow</a:t>
            </a:r>
          </a:p>
          <a:p>
            <a:pPr eaLnBrk="1" hangingPunct="1"/>
            <a:r>
              <a:rPr lang="en-AU" altLang="en-US"/>
              <a:t>Floating-point real numbers</a:t>
            </a:r>
          </a:p>
          <a:p>
            <a:pPr lvl="1" eaLnBrk="1" hangingPunct="1"/>
            <a:r>
              <a:rPr lang="en-AU" altLang="en-US"/>
              <a:t>Representation and operations </a:t>
            </a:r>
          </a:p>
        </p:txBody>
      </p:sp>
      <p:sp>
        <p:nvSpPr>
          <p:cNvPr id="7173" name="Text Box 9"/>
          <p:cNvSpPr txBox="1">
            <a:spLocks noChangeArrowheads="1"/>
          </p:cNvSpPr>
          <p:nvPr/>
        </p:nvSpPr>
        <p:spPr bwMode="auto">
          <a:xfrm rot="5400000">
            <a:off x="8017669" y="759619"/>
            <a:ext cx="1885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§3.1 Introduction</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2</a:t>
            </a:fld>
            <a:endParaRPr lang="en-US" altLang="zh-CN"/>
          </a:p>
        </p:txBody>
      </p:sp>
    </p:spTree>
    <p:extLst>
      <p:ext uri="{BB962C8B-B14F-4D97-AF65-F5344CB8AC3E}">
        <p14:creationId xmlns:p14="http://schemas.microsoft.com/office/powerpoint/2010/main" val="23075117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0" y="116632"/>
            <a:ext cx="8540750" cy="1143000"/>
          </a:xfrm>
        </p:spPr>
        <p:txBody>
          <a:bodyPr/>
          <a:lstStyle/>
          <a:p>
            <a:pPr eaLnBrk="1" hangingPunct="1"/>
            <a:r>
              <a:rPr lang="en-US" altLang="en-US" dirty="0"/>
              <a:t>Multiplication Hardware</a:t>
            </a:r>
            <a:endParaRPr lang="en-AU" altLang="en-US" dirty="0"/>
          </a:p>
        </p:txBody>
      </p:sp>
      <p:sp>
        <p:nvSpPr>
          <p:cNvPr id="17412" name="AutoShape 5"/>
          <p:cNvSpPr>
            <a:spLocks/>
          </p:cNvSpPr>
          <p:nvPr/>
        </p:nvSpPr>
        <p:spPr bwMode="auto">
          <a:xfrm>
            <a:off x="6372200" y="4365104"/>
            <a:ext cx="1439863" cy="330200"/>
          </a:xfrm>
          <a:prstGeom prst="borderCallout1">
            <a:avLst>
              <a:gd name="adj1" fmla="val 34616"/>
              <a:gd name="adj2" fmla="val -5292"/>
              <a:gd name="adj3" fmla="val -167787"/>
              <a:gd name="adj4" fmla="val -40352"/>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latin typeface="Tahoma" panose="020B0604030504040204" pitchFamily="34" charset="0"/>
              </a:rPr>
              <a:t>Initially 0</a:t>
            </a:r>
            <a:endParaRPr lang="en-AU" altLang="en-US" sz="1600">
              <a:latin typeface="Tahoma" panose="020B0604030504040204" pitchFamily="34" charset="0"/>
            </a:endParaRPr>
          </a:p>
        </p:txBody>
      </p:sp>
      <p:pic>
        <p:nvPicPr>
          <p:cNvPr id="17414"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1572" y="1124745"/>
            <a:ext cx="4779411"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a:spLocks noChangeArrowheads="1"/>
          </p:cNvSpPr>
          <p:nvPr/>
        </p:nvSpPr>
        <p:spPr bwMode="auto">
          <a:xfrm>
            <a:off x="4644008" y="5301208"/>
            <a:ext cx="52562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 typeface="Arial" panose="020B0604020202020204" pitchFamily="34" charset="0"/>
              <a:buChar char="•"/>
            </a:pPr>
            <a:r>
              <a:rPr lang="en-US" altLang="zh-CN" sz="1800" dirty="0">
                <a:solidFill>
                  <a:srgbClr val="0000FF"/>
                </a:solidFill>
                <a:ea typeface="宋体" panose="02010600030101010101" pitchFamily="2" charset="-122"/>
              </a:rPr>
              <a:t>128-bit ALU has no 1-bit CF (carry flag),because no carry happens.</a:t>
            </a:r>
          </a:p>
          <a:p>
            <a:pPr>
              <a:spcBef>
                <a:spcPct val="0"/>
              </a:spcBef>
              <a:buClrTx/>
              <a:buSzTx/>
              <a:buFont typeface="Arial" panose="020B0604020202020204" pitchFamily="34" charset="0"/>
              <a:buChar char="•"/>
            </a:pPr>
            <a:endParaRPr lang="en-US" altLang="zh-CN" sz="1800" dirty="0">
              <a:solidFill>
                <a:srgbClr val="0000FF"/>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20</a:t>
            </a:fld>
            <a:endParaRPr lang="en-US" altLang="zh-CN"/>
          </a:p>
        </p:txBody>
      </p:sp>
      <p:pic>
        <p:nvPicPr>
          <p:cNvPr id="8" name="图片 7"/>
          <p:cNvPicPr>
            <a:picLocks noChangeAspect="1"/>
          </p:cNvPicPr>
          <p:nvPr/>
        </p:nvPicPr>
        <p:blipFill>
          <a:blip r:embed="rId4"/>
          <a:stretch>
            <a:fillRect/>
          </a:stretch>
        </p:blipFill>
        <p:spPr>
          <a:xfrm>
            <a:off x="57994" y="1052736"/>
            <a:ext cx="4213578" cy="5522576"/>
          </a:xfrm>
          <a:prstGeom prst="rect">
            <a:avLst/>
          </a:prstGeom>
        </p:spPr>
      </p:pic>
    </p:spTree>
    <p:extLst>
      <p:ext uri="{BB962C8B-B14F-4D97-AF65-F5344CB8AC3E}">
        <p14:creationId xmlns:p14="http://schemas.microsoft.com/office/powerpoint/2010/main" val="335426526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528392" y="1340768"/>
            <a:ext cx="5652120" cy="4392488"/>
          </a:xfrm>
          <a:prstGeom prst="rect">
            <a:avLst/>
          </a:prstGeom>
        </p:spPr>
      </p:pic>
      <p:sp>
        <p:nvSpPr>
          <p:cNvPr id="5" name="文本框 4"/>
          <p:cNvSpPr txBox="1"/>
          <p:nvPr/>
        </p:nvSpPr>
        <p:spPr>
          <a:xfrm>
            <a:off x="3779912" y="548680"/>
            <a:ext cx="4896544" cy="1015663"/>
          </a:xfrm>
          <a:prstGeom prst="rect">
            <a:avLst/>
          </a:prstGeom>
          <a:noFill/>
        </p:spPr>
        <p:txBody>
          <a:bodyPr wrap="square" rtlCol="0">
            <a:spAutoFit/>
          </a:bodyPr>
          <a:lstStyle/>
          <a:p>
            <a:pPr algn="ctr"/>
            <a:r>
              <a:rPr lang="en-US" altLang="zh-CN" sz="2000" dirty="0"/>
              <a:t>0010*0011=2*3=6</a:t>
            </a:r>
          </a:p>
          <a:p>
            <a:r>
              <a:rPr lang="en-US" altLang="zh-CN" sz="2000" dirty="0"/>
              <a:t>Multiplicand: 0010,   Multiplier:0011</a:t>
            </a:r>
          </a:p>
          <a:p>
            <a:r>
              <a:rPr lang="en-US" altLang="zh-CN" sz="2000" dirty="0"/>
              <a:t>			</a:t>
            </a:r>
            <a:endParaRPr lang="zh-CN" altLang="en-US" sz="2000" dirty="0"/>
          </a:p>
        </p:txBody>
      </p:sp>
      <p:sp>
        <p:nvSpPr>
          <p:cNvPr id="4" name="灯片编号占位符 3"/>
          <p:cNvSpPr>
            <a:spLocks noGrp="1"/>
          </p:cNvSpPr>
          <p:nvPr>
            <p:ph type="sldNum" sz="quarter" idx="12"/>
          </p:nvPr>
        </p:nvSpPr>
        <p:spPr/>
        <p:txBody>
          <a:bodyPr/>
          <a:lstStyle/>
          <a:p>
            <a:pPr>
              <a:defRPr/>
            </a:pPr>
            <a:fld id="{0F35F115-FBEC-411B-926D-2ECDC8AD9239}" type="slidenum">
              <a:rPr lang="en-US" altLang="zh-CN" smtClean="0"/>
              <a:pPr>
                <a:defRPr/>
              </a:pPr>
              <a:t>21</a:t>
            </a:fld>
            <a:endParaRPr lang="en-US" altLang="zh-CN"/>
          </a:p>
        </p:txBody>
      </p:sp>
      <p:pic>
        <p:nvPicPr>
          <p:cNvPr id="2" name="图片 1"/>
          <p:cNvPicPr>
            <a:picLocks noChangeAspect="1"/>
          </p:cNvPicPr>
          <p:nvPr/>
        </p:nvPicPr>
        <p:blipFill>
          <a:blip r:embed="rId4"/>
          <a:stretch>
            <a:fillRect/>
          </a:stretch>
        </p:blipFill>
        <p:spPr>
          <a:xfrm>
            <a:off x="-3145" y="1052735"/>
            <a:ext cx="3735933" cy="4896545"/>
          </a:xfrm>
          <a:prstGeom prst="rect">
            <a:avLst/>
          </a:prstGeom>
        </p:spPr>
      </p:pic>
    </p:spTree>
    <p:extLst>
      <p:ext uri="{BB962C8B-B14F-4D97-AF65-F5344CB8AC3E}">
        <p14:creationId xmlns:p14="http://schemas.microsoft.com/office/powerpoint/2010/main" val="42576949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79512" y="0"/>
            <a:ext cx="8540750" cy="1143000"/>
          </a:xfrm>
        </p:spPr>
        <p:txBody>
          <a:bodyPr/>
          <a:lstStyle/>
          <a:p>
            <a:pPr eaLnBrk="1" hangingPunct="1"/>
            <a:r>
              <a:rPr lang="en-US" altLang="en-US" dirty="0"/>
              <a:t>Multiplication Hardware</a:t>
            </a:r>
            <a:endParaRPr lang="en-AU" altLang="en-US" dirty="0"/>
          </a:p>
        </p:txBody>
      </p:sp>
      <p:sp>
        <p:nvSpPr>
          <p:cNvPr id="19460" name="文本框 7"/>
          <p:cNvSpPr txBox="1">
            <a:spLocks noChangeArrowheads="1"/>
          </p:cNvSpPr>
          <p:nvPr/>
        </p:nvSpPr>
        <p:spPr bwMode="auto">
          <a:xfrm>
            <a:off x="318120" y="908720"/>
            <a:ext cx="88201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800100" indent="-34290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 typeface="Arial" panose="020B0604020202020204" pitchFamily="34" charset="0"/>
              <a:buChar char="•"/>
            </a:pPr>
            <a:r>
              <a:rPr lang="en-US" altLang="zh-CN" sz="2400" b="0" dirty="0">
                <a:solidFill>
                  <a:srgbClr val="0000FF"/>
                </a:solidFill>
                <a:ea typeface="宋体" panose="02010600030101010101" pitchFamily="2" charset="-122"/>
              </a:rPr>
              <a:t>64 loops</a:t>
            </a:r>
          </a:p>
          <a:p>
            <a:pPr>
              <a:spcBef>
                <a:spcPct val="0"/>
              </a:spcBef>
              <a:buClrTx/>
              <a:buSzTx/>
              <a:buFont typeface="Arial" panose="020B0604020202020204" pitchFamily="34" charset="0"/>
              <a:buChar char="•"/>
            </a:pPr>
            <a:r>
              <a:rPr lang="en-US" altLang="zh-CN" sz="2400" b="0" dirty="0">
                <a:solidFill>
                  <a:srgbClr val="0000FF"/>
                </a:solidFill>
                <a:ea typeface="宋体" panose="02010600030101010101" pitchFamily="2" charset="-122"/>
              </a:rPr>
              <a:t>Each loop contains 3 step (3 cycles):</a:t>
            </a:r>
          </a:p>
          <a:p>
            <a:pPr lvl="1">
              <a:spcBef>
                <a:spcPct val="0"/>
              </a:spcBef>
              <a:buClrTx/>
              <a:buSzTx/>
              <a:buFontTx/>
              <a:buAutoNum type="circleNumDbPlain"/>
            </a:pPr>
            <a:r>
              <a:rPr lang="en-US" altLang="zh-CN" sz="2400" b="0" dirty="0">
                <a:solidFill>
                  <a:srgbClr val="0000FF"/>
                </a:solidFill>
                <a:ea typeface="宋体" panose="02010600030101010101" pitchFamily="2" charset="-122"/>
              </a:rPr>
              <a:t>If multipiler0==1 then multiplicand &lt;= multiplicand + product</a:t>
            </a:r>
          </a:p>
          <a:p>
            <a:pPr lvl="1">
              <a:spcBef>
                <a:spcPct val="0"/>
              </a:spcBef>
              <a:buClrTx/>
              <a:buSzTx/>
              <a:buFontTx/>
              <a:buAutoNum type="circleNumDbPlain"/>
            </a:pPr>
            <a:r>
              <a:rPr lang="en-US" altLang="zh-CN" sz="2400" b="0" dirty="0">
                <a:solidFill>
                  <a:srgbClr val="0000FF"/>
                </a:solidFill>
                <a:ea typeface="宋体" panose="02010600030101010101" pitchFamily="2" charset="-122"/>
              </a:rPr>
              <a:t>shift the multiplicand reg. left 1 bit</a:t>
            </a:r>
          </a:p>
          <a:p>
            <a:pPr lvl="1">
              <a:spcBef>
                <a:spcPct val="0"/>
              </a:spcBef>
              <a:buClrTx/>
              <a:buSzTx/>
              <a:buFontTx/>
              <a:buAutoNum type="circleNumDbPlain"/>
            </a:pPr>
            <a:r>
              <a:rPr lang="en-US" altLang="zh-CN" sz="2400" b="0" dirty="0">
                <a:solidFill>
                  <a:srgbClr val="0000FF"/>
                </a:solidFill>
                <a:ea typeface="宋体" panose="02010600030101010101" pitchFamily="2" charset="-122"/>
              </a:rPr>
              <a:t>shift the multiplier reg. right 1 bit</a:t>
            </a:r>
          </a:p>
          <a:p>
            <a:pPr>
              <a:spcBef>
                <a:spcPct val="0"/>
              </a:spcBef>
              <a:buClrTx/>
              <a:buSzTx/>
              <a:buFont typeface="Arial" panose="020B0604020202020204" pitchFamily="34" charset="0"/>
              <a:buChar char="•"/>
            </a:pPr>
            <a:r>
              <a:rPr lang="en-US" altLang="zh-CN" sz="2400" b="0" dirty="0">
                <a:solidFill>
                  <a:srgbClr val="0000FF"/>
                </a:solidFill>
                <a:ea typeface="宋体" panose="02010600030101010101" pitchFamily="2" charset="-122"/>
              </a:rPr>
              <a:t>Total cycles = 64*3 =192, almost 200 clock cycles</a:t>
            </a:r>
          </a:p>
          <a:p>
            <a:pPr>
              <a:spcBef>
                <a:spcPct val="0"/>
              </a:spcBef>
              <a:buClrTx/>
              <a:buSzTx/>
              <a:buFont typeface="Arial" panose="020B0604020202020204" pitchFamily="34" charset="0"/>
              <a:buChar char="•"/>
            </a:pPr>
            <a:r>
              <a:rPr lang="en-US" altLang="zh-CN" sz="2400" b="0" dirty="0">
                <a:solidFill>
                  <a:srgbClr val="0000FF"/>
                </a:solidFill>
                <a:ea typeface="宋体" panose="02010600030101010101" pitchFamily="2" charset="-122"/>
              </a:rPr>
              <a:t>Time optimization:</a:t>
            </a:r>
          </a:p>
          <a:p>
            <a:pPr lvl="1">
              <a:spcBef>
                <a:spcPct val="0"/>
              </a:spcBef>
              <a:buClrTx/>
              <a:buSzTx/>
              <a:buFont typeface="Arial" panose="020B0604020202020204" pitchFamily="34" charset="0"/>
              <a:buChar char="•"/>
            </a:pPr>
            <a:r>
              <a:rPr lang="en-US" altLang="zh-CN" sz="2400" b="0" dirty="0">
                <a:solidFill>
                  <a:srgbClr val="0000FF"/>
                </a:solidFill>
                <a:ea typeface="宋体" panose="02010600030101010101" pitchFamily="2" charset="-122"/>
              </a:rPr>
              <a:t>The speed up comes from performing 3 steps in 1 cycle in parallel, i.e. simultaneously.</a:t>
            </a:r>
          </a:p>
          <a:p>
            <a:pPr lvl="1">
              <a:spcBef>
                <a:spcPct val="0"/>
              </a:spcBef>
              <a:buClrTx/>
              <a:buSzTx/>
              <a:buFont typeface="Arial" panose="020B0604020202020204" pitchFamily="34" charset="0"/>
              <a:buChar char="•"/>
            </a:pPr>
            <a:r>
              <a:rPr lang="en-US" altLang="zh-CN" sz="2400" b="0" dirty="0">
                <a:solidFill>
                  <a:srgbClr val="0000FF"/>
                </a:solidFill>
                <a:ea typeface="宋体" panose="02010600030101010101" pitchFamily="2" charset="-122"/>
              </a:rPr>
              <a:t>For 3 registers: multiplicand, multiplier , product, value of each reg. changes at the end of a clock cycle simultaneously. </a:t>
            </a:r>
          </a:p>
          <a:p>
            <a:pPr lvl="1">
              <a:spcBef>
                <a:spcPct val="0"/>
              </a:spcBef>
              <a:buClrTx/>
              <a:buSzTx/>
              <a:buFont typeface="Arial" panose="020B0604020202020204" pitchFamily="34" charset="0"/>
              <a:buChar char="•"/>
            </a:pPr>
            <a:r>
              <a:rPr lang="en-US" altLang="zh-CN" sz="2400" b="0" dirty="0">
                <a:solidFill>
                  <a:srgbClr val="0000FF"/>
                </a:solidFill>
                <a:ea typeface="宋体" panose="02010600030101010101" pitchFamily="2" charset="-122"/>
              </a:rPr>
              <a:t>192 cycles </a:t>
            </a:r>
            <a:r>
              <a:rPr lang="en-US" altLang="zh-CN" sz="2400" b="0" dirty="0">
                <a:solidFill>
                  <a:srgbClr val="0000FF"/>
                </a:solidFill>
                <a:ea typeface="宋体" panose="02010600030101010101" pitchFamily="2" charset="-122"/>
                <a:sym typeface="Wingdings" panose="05000000000000000000" pitchFamily="2" charset="2"/>
              </a:rPr>
              <a:t> 64 cycles</a:t>
            </a:r>
            <a:endParaRPr lang="en-US" altLang="zh-CN" sz="1800" b="0" dirty="0">
              <a:solidFill>
                <a:srgbClr val="0000FF"/>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22</a:t>
            </a:fld>
            <a:endParaRPr lang="en-US" altLang="zh-CN"/>
          </a:p>
        </p:txBody>
      </p:sp>
    </p:spTree>
    <p:extLst>
      <p:ext uri="{BB962C8B-B14F-4D97-AF65-F5344CB8AC3E}">
        <p14:creationId xmlns:p14="http://schemas.microsoft.com/office/powerpoint/2010/main" val="104573048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836613"/>
            <a:ext cx="4032250"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052513"/>
            <a:ext cx="3922713" cy="559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矩形 5"/>
          <p:cNvSpPr>
            <a:spLocks noChangeArrowheads="1"/>
          </p:cNvSpPr>
          <p:nvPr/>
        </p:nvSpPr>
        <p:spPr bwMode="auto">
          <a:xfrm>
            <a:off x="611560" y="116632"/>
            <a:ext cx="80279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None/>
            </a:pPr>
            <a:r>
              <a:rPr lang="en-US" altLang="en-US" dirty="0"/>
              <a:t>Optimized Multiplier: Less Register Size</a:t>
            </a:r>
            <a:endParaRPr lang="zh-CN" altLang="en-US" dirty="0"/>
          </a:p>
          <a:p>
            <a:pPr>
              <a:spcBef>
                <a:spcPct val="0"/>
              </a:spcBef>
              <a:buClrTx/>
              <a:buSzTx/>
              <a:buFontTx/>
              <a:buNone/>
            </a:pPr>
            <a:endParaRPr lang="zh-CN" altLang="en-US" dirty="0">
              <a:ea typeface="宋体" panose="02010600030101010101" pitchFamily="2" charset="-122"/>
            </a:endParaRPr>
          </a:p>
        </p:txBody>
      </p:sp>
      <p:pic>
        <p:nvPicPr>
          <p:cNvPr id="6" name="图片 5"/>
          <p:cNvPicPr>
            <a:picLocks noChangeAspect="1"/>
          </p:cNvPicPr>
          <p:nvPr/>
        </p:nvPicPr>
        <p:blipFill>
          <a:blip r:embed="rId5"/>
          <a:stretch>
            <a:fillRect/>
          </a:stretch>
        </p:blipFill>
        <p:spPr>
          <a:xfrm>
            <a:off x="5004048" y="4005064"/>
            <a:ext cx="2448272" cy="2592820"/>
          </a:xfrm>
          <a:prstGeom prst="rect">
            <a:avLst/>
          </a:prstGeom>
        </p:spPr>
      </p:pic>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23</a:t>
            </a:fld>
            <a:endParaRPr lang="en-US" altLang="zh-CN"/>
          </a:p>
        </p:txBody>
      </p:sp>
      <p:pic>
        <p:nvPicPr>
          <p:cNvPr id="2" name="图片 1"/>
          <p:cNvPicPr>
            <a:picLocks noChangeAspect="1"/>
          </p:cNvPicPr>
          <p:nvPr/>
        </p:nvPicPr>
        <p:blipFill>
          <a:blip r:embed="rId6"/>
          <a:stretch>
            <a:fillRect/>
          </a:stretch>
        </p:blipFill>
        <p:spPr>
          <a:xfrm>
            <a:off x="6084168" y="3356992"/>
            <a:ext cx="474406" cy="144016"/>
          </a:xfrm>
          <a:prstGeom prst="rect">
            <a:avLst/>
          </a:prstGeom>
        </p:spPr>
      </p:pic>
    </p:spTree>
    <p:extLst>
      <p:ext uri="{BB962C8B-B14F-4D97-AF65-F5344CB8AC3E}">
        <p14:creationId xmlns:p14="http://schemas.microsoft.com/office/powerpoint/2010/main" val="54194680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836613"/>
            <a:ext cx="4032250"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052513"/>
            <a:ext cx="3922713" cy="559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矩形 5"/>
          <p:cNvSpPr>
            <a:spLocks noChangeArrowheads="1"/>
          </p:cNvSpPr>
          <p:nvPr/>
        </p:nvSpPr>
        <p:spPr bwMode="auto">
          <a:xfrm>
            <a:off x="611560" y="116632"/>
            <a:ext cx="80279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None/>
            </a:pPr>
            <a:r>
              <a:rPr lang="en-US" altLang="en-US" dirty="0"/>
              <a:t>Optimized Multiplier: Less Register Size</a:t>
            </a:r>
            <a:endParaRPr lang="zh-CN" altLang="en-US" dirty="0"/>
          </a:p>
          <a:p>
            <a:pPr>
              <a:spcBef>
                <a:spcPct val="0"/>
              </a:spcBef>
              <a:buClrTx/>
              <a:buSzTx/>
              <a:buFontTx/>
              <a:buNone/>
            </a:pPr>
            <a:endParaRPr lang="zh-CN" altLang="en-US" dirty="0">
              <a:ea typeface="宋体" panose="02010600030101010101" pitchFamily="2" charset="-122"/>
            </a:endParaRPr>
          </a:p>
        </p:txBody>
      </p:sp>
      <p:sp>
        <p:nvSpPr>
          <p:cNvPr id="21510" name="文本框 7"/>
          <p:cNvSpPr txBox="1">
            <a:spLocks noChangeArrowheads="1"/>
          </p:cNvSpPr>
          <p:nvPr/>
        </p:nvSpPr>
        <p:spPr bwMode="auto">
          <a:xfrm>
            <a:off x="4140200" y="3933825"/>
            <a:ext cx="482441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 typeface="Arial" panose="020B0604020202020204" pitchFamily="34" charset="0"/>
              <a:buChar char="•"/>
            </a:pPr>
            <a:r>
              <a:rPr lang="en-US" altLang="zh-CN" sz="1800" b="0" dirty="0">
                <a:solidFill>
                  <a:srgbClr val="0000FF"/>
                </a:solidFill>
                <a:ea typeface="宋体" panose="02010600030101010101" pitchFamily="2" charset="-122"/>
              </a:rPr>
              <a:t>Put 64-bit multiplier into right half of product register.</a:t>
            </a:r>
          </a:p>
          <a:p>
            <a:pPr>
              <a:spcBef>
                <a:spcPct val="0"/>
              </a:spcBef>
              <a:buClrTx/>
              <a:buSzTx/>
              <a:buFont typeface="Arial" panose="020B0604020202020204" pitchFamily="34" charset="0"/>
              <a:buChar char="•"/>
            </a:pPr>
            <a:r>
              <a:rPr lang="en-US" altLang="zh-CN" sz="1800" b="0" dirty="0">
                <a:solidFill>
                  <a:srgbClr val="0000FF"/>
                </a:solidFill>
                <a:ea typeface="宋体" panose="02010600030101010101" pitchFamily="2" charset="-122"/>
              </a:rPr>
              <a:t>64-bit ALU provides 64-bit sum and 1-bit CF (carry flag),total 65 bits</a:t>
            </a:r>
          </a:p>
          <a:p>
            <a:pPr>
              <a:spcBef>
                <a:spcPct val="0"/>
              </a:spcBef>
              <a:buClrTx/>
              <a:buSzTx/>
              <a:buFont typeface="Arial" panose="020B0604020202020204" pitchFamily="34" charset="0"/>
              <a:buChar char="•"/>
            </a:pPr>
            <a:r>
              <a:rPr lang="en-US" altLang="zh-CN" sz="1800" b="0" dirty="0">
                <a:solidFill>
                  <a:srgbClr val="0000FF"/>
                </a:solidFill>
                <a:ea typeface="宋体" panose="02010600030101010101" pitchFamily="2" charset="-122"/>
              </a:rPr>
              <a:t>128-bit Product reg. also has 1 extra CF bit  in the left, this CF also shift right into MSB of 128-bit product in each product right shift.</a:t>
            </a:r>
          </a:p>
          <a:p>
            <a:pPr>
              <a:spcBef>
                <a:spcPct val="0"/>
              </a:spcBef>
              <a:buClrTx/>
              <a:buSzTx/>
              <a:buFont typeface="Arial" panose="020B0604020202020204" pitchFamily="34" charset="0"/>
              <a:buChar char="•"/>
            </a:pPr>
            <a:r>
              <a:rPr lang="en-US" altLang="zh-CN" sz="1800" b="0" dirty="0">
                <a:solidFill>
                  <a:srgbClr val="0000FF"/>
                </a:solidFill>
                <a:ea typeface="宋体" panose="02010600030101010101" pitchFamily="2" charset="-122"/>
              </a:rPr>
              <a:t>ALU CF line is used as input of product CF bit after each addition</a:t>
            </a:r>
          </a:p>
          <a:p>
            <a:pPr>
              <a:spcBef>
                <a:spcPct val="0"/>
              </a:spcBef>
              <a:buClrTx/>
              <a:buSzTx/>
              <a:buFont typeface="Arial" panose="020B0604020202020204" pitchFamily="34" charset="0"/>
              <a:buChar char="•"/>
            </a:pPr>
            <a:endParaRPr lang="en-US" altLang="zh-CN" sz="1800" b="0" dirty="0">
              <a:solidFill>
                <a:srgbClr val="0000FF"/>
              </a:solidFill>
              <a:ea typeface="宋体" panose="02010600030101010101" pitchFamily="2" charset="-122"/>
            </a:endParaRPr>
          </a:p>
          <a:p>
            <a:pPr>
              <a:spcBef>
                <a:spcPct val="0"/>
              </a:spcBef>
              <a:buClrTx/>
              <a:buSzTx/>
              <a:buFontTx/>
              <a:buNone/>
            </a:pPr>
            <a:r>
              <a:rPr lang="en-US" altLang="zh-CN" sz="1800" b="0" dirty="0">
                <a:solidFill>
                  <a:srgbClr val="0000FF"/>
                </a:solidFill>
                <a:ea typeface="宋体" panose="02010600030101010101" pitchFamily="2" charset="-122"/>
              </a:rPr>
              <a:t> </a:t>
            </a:r>
            <a:endParaRPr lang="zh-CN" altLang="en-US" sz="1800" b="0" dirty="0">
              <a:solidFill>
                <a:srgbClr val="0000FF"/>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24</a:t>
            </a:fld>
            <a:endParaRPr lang="en-US" altLang="zh-CN" dirty="0"/>
          </a:p>
        </p:txBody>
      </p:sp>
      <p:sp>
        <p:nvSpPr>
          <p:cNvPr id="2" name="文本框 1"/>
          <p:cNvSpPr txBox="1"/>
          <p:nvPr/>
        </p:nvSpPr>
        <p:spPr>
          <a:xfrm>
            <a:off x="7164288" y="908720"/>
            <a:ext cx="1728192" cy="523220"/>
          </a:xfrm>
          <a:prstGeom prst="rect">
            <a:avLst/>
          </a:prstGeom>
          <a:noFill/>
          <a:ln>
            <a:solidFill>
              <a:srgbClr val="FF0000"/>
            </a:solidFill>
          </a:ln>
        </p:spPr>
        <p:txBody>
          <a:bodyPr wrap="square" rtlCol="0">
            <a:spAutoFit/>
          </a:bodyPr>
          <a:lstStyle/>
          <a:p>
            <a:r>
              <a:rPr lang="en-US" altLang="zh-CN" sz="1400" dirty="0"/>
              <a:t>Total 129 bit including 1-bit CF</a:t>
            </a:r>
            <a:endParaRPr lang="zh-CN" altLang="en-US" sz="1400" dirty="0"/>
          </a:p>
        </p:txBody>
      </p:sp>
      <p:cxnSp>
        <p:nvCxnSpPr>
          <p:cNvPr id="5" name="直接箭头连接符 4"/>
          <p:cNvCxnSpPr/>
          <p:nvPr/>
        </p:nvCxnSpPr>
        <p:spPr bwMode="auto">
          <a:xfrm flipH="1">
            <a:off x="6516216" y="1412776"/>
            <a:ext cx="1512168" cy="1944216"/>
          </a:xfrm>
          <a:prstGeom prst="straightConnector1">
            <a:avLst/>
          </a:prstGeom>
          <a:noFill/>
          <a:ln w="12700" cap="flat" cmpd="sng" algn="ctr">
            <a:noFill/>
            <a:prstDash val="solid"/>
            <a:round/>
            <a:headEnd type="none" w="med" len="med"/>
            <a:tailEnd type="triangle"/>
          </a:ln>
          <a:effectLst/>
        </p:spPr>
      </p:cxnSp>
      <p:cxnSp>
        <p:nvCxnSpPr>
          <p:cNvPr id="7" name="直接箭头连接符 6"/>
          <p:cNvCxnSpPr/>
          <p:nvPr/>
        </p:nvCxnSpPr>
        <p:spPr bwMode="auto">
          <a:xfrm>
            <a:off x="8100392" y="1484784"/>
            <a:ext cx="360040" cy="288032"/>
          </a:xfrm>
          <a:prstGeom prst="straightConnector1">
            <a:avLst/>
          </a:prstGeom>
          <a:noFill/>
          <a:ln w="12700" cap="flat" cmpd="sng" algn="ctr">
            <a:noFill/>
            <a:prstDash val="solid"/>
            <a:round/>
            <a:headEnd type="none" w="med" len="med"/>
            <a:tailEnd type="triangle"/>
          </a:ln>
          <a:effectLst/>
        </p:spPr>
      </p:cxnSp>
      <p:cxnSp>
        <p:nvCxnSpPr>
          <p:cNvPr id="9" name="直接箭头连接符 8"/>
          <p:cNvCxnSpPr/>
          <p:nvPr/>
        </p:nvCxnSpPr>
        <p:spPr bwMode="auto">
          <a:xfrm flipH="1">
            <a:off x="6516216" y="1484784"/>
            <a:ext cx="1368152" cy="1925052"/>
          </a:xfrm>
          <a:prstGeom prst="straightConnector1">
            <a:avLst/>
          </a:prstGeom>
          <a:noFill/>
          <a:ln w="12700" cap="flat" cmpd="sng" algn="ctr">
            <a:solidFill>
              <a:srgbClr val="FF0000"/>
            </a:solidFill>
            <a:prstDash val="solid"/>
            <a:round/>
            <a:headEnd type="none" w="med" len="med"/>
            <a:tailEnd type="triangle"/>
          </a:ln>
          <a:effectLst/>
        </p:spPr>
      </p:cxnSp>
      <p:pic>
        <p:nvPicPr>
          <p:cNvPr id="12" name="图片 11"/>
          <p:cNvPicPr>
            <a:picLocks noChangeAspect="1"/>
          </p:cNvPicPr>
          <p:nvPr/>
        </p:nvPicPr>
        <p:blipFill>
          <a:blip r:embed="rId5"/>
          <a:stretch>
            <a:fillRect/>
          </a:stretch>
        </p:blipFill>
        <p:spPr>
          <a:xfrm>
            <a:off x="5940152" y="3356992"/>
            <a:ext cx="711610" cy="216024"/>
          </a:xfrm>
          <a:prstGeom prst="rect">
            <a:avLst/>
          </a:prstGeom>
        </p:spPr>
      </p:pic>
    </p:spTree>
    <p:extLst>
      <p:ext uri="{BB962C8B-B14F-4D97-AF65-F5344CB8AC3E}">
        <p14:creationId xmlns:p14="http://schemas.microsoft.com/office/powerpoint/2010/main" val="2599381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文本框 7"/>
          <p:cNvSpPr txBox="1">
            <a:spLocks noChangeArrowheads="1"/>
          </p:cNvSpPr>
          <p:nvPr/>
        </p:nvSpPr>
        <p:spPr bwMode="auto">
          <a:xfrm>
            <a:off x="318120" y="908720"/>
            <a:ext cx="882015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800100" indent="-34290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 typeface="Arial" panose="020B0604020202020204" pitchFamily="34" charset="0"/>
              <a:buChar char="•"/>
            </a:pPr>
            <a:r>
              <a:rPr lang="zh-CN" altLang="en-US" sz="2400" b="0" dirty="0">
                <a:solidFill>
                  <a:srgbClr val="0000FF"/>
                </a:solidFill>
              </a:rPr>
              <a:t>为什么</a:t>
            </a:r>
            <a:r>
              <a:rPr lang="en-US" altLang="zh-CN" sz="2400" b="0" dirty="0">
                <a:solidFill>
                  <a:srgbClr val="0000FF"/>
                </a:solidFill>
              </a:rPr>
              <a:t>64</a:t>
            </a:r>
            <a:r>
              <a:rPr lang="zh-CN" altLang="en-US" sz="2400" b="0" dirty="0">
                <a:solidFill>
                  <a:srgbClr val="0000FF"/>
                </a:solidFill>
              </a:rPr>
              <a:t>位加法器每次产生进位是可能的，必须放入乘积寄存器，不能忽略？</a:t>
            </a:r>
            <a:endParaRPr lang="en-US" altLang="zh-CN" sz="2400" b="0" dirty="0">
              <a:solidFill>
                <a:srgbClr val="0000FF"/>
              </a:solidFill>
            </a:endParaRPr>
          </a:p>
          <a:p>
            <a:pPr lvl="1">
              <a:spcBef>
                <a:spcPct val="0"/>
              </a:spcBef>
              <a:buClrTx/>
              <a:buSzTx/>
              <a:buFont typeface="Arial" panose="020B0604020202020204" pitchFamily="34" charset="0"/>
              <a:buChar char="•"/>
            </a:pPr>
            <a:r>
              <a:rPr lang="zh-CN" altLang="en-US" sz="2000" b="0" dirty="0">
                <a:solidFill>
                  <a:srgbClr val="0000FF"/>
                </a:solidFill>
                <a:latin typeface="Courier New" panose="02070309020205020404" pitchFamily="49" charset="0"/>
                <a:cs typeface="Courier New" panose="02070309020205020404" pitchFamily="49" charset="0"/>
              </a:rPr>
              <a:t>以</a:t>
            </a:r>
            <a:r>
              <a:rPr lang="en-US" altLang="zh-CN" sz="2000" b="0" dirty="0">
                <a:solidFill>
                  <a:srgbClr val="0000FF"/>
                </a:solidFill>
                <a:latin typeface="Courier New" panose="02070309020205020404" pitchFamily="49" charset="0"/>
                <a:cs typeface="Courier New" panose="02070309020205020404" pitchFamily="49" charset="0"/>
              </a:rPr>
              <a:t>4</a:t>
            </a:r>
            <a:r>
              <a:rPr lang="zh-CN" altLang="en-US" sz="2000" b="0" dirty="0">
                <a:solidFill>
                  <a:srgbClr val="0000FF"/>
                </a:solidFill>
                <a:latin typeface="Courier New" panose="02070309020205020404" pitchFamily="49" charset="0"/>
                <a:cs typeface="Courier New" panose="02070309020205020404" pitchFamily="49" charset="0"/>
              </a:rPr>
              <a:t>位</a:t>
            </a:r>
            <a:r>
              <a:rPr lang="en-US" altLang="zh-CN" sz="2000" b="0" dirty="0">
                <a:solidFill>
                  <a:srgbClr val="0000FF"/>
                </a:solidFill>
                <a:latin typeface="Courier New" panose="02070309020205020404" pitchFamily="49" charset="0"/>
                <a:cs typeface="Courier New" panose="02070309020205020404" pitchFamily="49" charset="0"/>
              </a:rPr>
              <a:t>2</a:t>
            </a:r>
            <a:r>
              <a:rPr lang="zh-CN" altLang="en-US" sz="2000" b="0" dirty="0">
                <a:solidFill>
                  <a:srgbClr val="0000FF"/>
                </a:solidFill>
                <a:latin typeface="Courier New" panose="02070309020205020404" pitchFamily="49" charset="0"/>
                <a:cs typeface="Courier New" panose="02070309020205020404" pitchFamily="49" charset="0"/>
              </a:rPr>
              <a:t>进制数</a:t>
            </a:r>
            <a:r>
              <a:rPr lang="en-US" altLang="zh-CN" sz="2000" b="0" dirty="0">
                <a:solidFill>
                  <a:srgbClr val="0000FF"/>
                </a:solidFill>
                <a:latin typeface="Courier New" panose="02070309020205020404" pitchFamily="49" charset="0"/>
                <a:cs typeface="Courier New" panose="02070309020205020404" pitchFamily="49" charset="0"/>
              </a:rPr>
              <a:t>1110*1011</a:t>
            </a:r>
            <a:r>
              <a:rPr lang="zh-CN" altLang="en-US" sz="2000" b="0" dirty="0">
                <a:solidFill>
                  <a:srgbClr val="0000FF"/>
                </a:solidFill>
                <a:latin typeface="Courier New" panose="02070309020205020404" pitchFamily="49" charset="0"/>
                <a:cs typeface="Courier New" panose="02070309020205020404" pitchFamily="49" charset="0"/>
              </a:rPr>
              <a:t>的乘法为例，下图红框中的</a:t>
            </a:r>
            <a:r>
              <a:rPr lang="en-US" altLang="zh-CN" sz="2000" b="0" dirty="0">
                <a:solidFill>
                  <a:srgbClr val="0000FF"/>
                </a:solidFill>
                <a:latin typeface="Courier New" panose="02070309020205020404" pitchFamily="49" charset="0"/>
                <a:cs typeface="Courier New" panose="02070309020205020404" pitchFamily="49" charset="0"/>
              </a:rPr>
              <a:t>2</a:t>
            </a:r>
            <a:r>
              <a:rPr lang="zh-CN" altLang="en-US" sz="2000" b="0" dirty="0">
                <a:solidFill>
                  <a:srgbClr val="0000FF"/>
                </a:solidFill>
                <a:latin typeface="Courier New" panose="02070309020205020404" pitchFamily="49" charset="0"/>
                <a:cs typeface="Courier New" panose="02070309020205020404" pitchFamily="49" charset="0"/>
              </a:rPr>
              <a:t>个</a:t>
            </a:r>
            <a:r>
              <a:rPr lang="en-US" altLang="zh-CN" sz="2000" b="0" dirty="0">
                <a:solidFill>
                  <a:srgbClr val="0000FF"/>
                </a:solidFill>
                <a:latin typeface="Courier New" panose="02070309020205020404" pitchFamily="49" charset="0"/>
                <a:cs typeface="Courier New" panose="02070309020205020404" pitchFamily="49" charset="0"/>
              </a:rPr>
              <a:t>4</a:t>
            </a:r>
            <a:r>
              <a:rPr lang="zh-CN" altLang="en-US" sz="2000" b="0" dirty="0">
                <a:solidFill>
                  <a:srgbClr val="0000FF"/>
                </a:solidFill>
                <a:latin typeface="Courier New" panose="02070309020205020404" pitchFamily="49" charset="0"/>
                <a:cs typeface="Courier New" panose="02070309020205020404" pitchFamily="49" charset="0"/>
              </a:rPr>
              <a:t>位数相加后有进位</a:t>
            </a:r>
            <a:r>
              <a:rPr lang="en-US" altLang="zh-CN" sz="2000" b="0" dirty="0">
                <a:solidFill>
                  <a:srgbClr val="0000FF"/>
                </a:solidFill>
                <a:latin typeface="Courier New" panose="02070309020205020404" pitchFamily="49" charset="0"/>
                <a:cs typeface="Courier New" panose="02070309020205020404" pitchFamily="49" charset="0"/>
              </a:rPr>
              <a:t>1</a:t>
            </a:r>
            <a:r>
              <a:rPr lang="zh-CN" altLang="en-US" sz="2000" b="0" dirty="0">
                <a:solidFill>
                  <a:srgbClr val="0000FF"/>
                </a:solidFill>
                <a:latin typeface="Courier New" panose="02070309020205020404" pitchFamily="49" charset="0"/>
                <a:cs typeface="Courier New" panose="02070309020205020404" pitchFamily="49" charset="0"/>
              </a:rPr>
              <a:t>，得到累加和</a:t>
            </a:r>
            <a:r>
              <a:rPr lang="en-US" altLang="zh-CN" sz="2000" b="0" dirty="0">
                <a:solidFill>
                  <a:srgbClr val="0000FF"/>
                </a:solidFill>
                <a:latin typeface="Courier New" panose="02070309020205020404" pitchFamily="49" charset="0"/>
                <a:cs typeface="Courier New" panose="02070309020205020404" pitchFamily="49" charset="0"/>
              </a:rPr>
              <a:t>10110</a:t>
            </a:r>
            <a:r>
              <a:rPr lang="zh-CN" altLang="en-US" sz="2000" b="0" dirty="0">
                <a:solidFill>
                  <a:srgbClr val="0000FF"/>
                </a:solidFill>
                <a:latin typeface="Courier New" panose="02070309020205020404" pitchFamily="49" charset="0"/>
                <a:cs typeface="Courier New" panose="02070309020205020404" pitchFamily="49" charset="0"/>
              </a:rPr>
              <a:t>，</a:t>
            </a:r>
            <a:r>
              <a:rPr lang="en-US" altLang="zh-CN" sz="2000" b="0" dirty="0">
                <a:solidFill>
                  <a:srgbClr val="0000FF"/>
                </a:solidFill>
                <a:latin typeface="Courier New" panose="02070309020205020404" pitchFamily="49" charset="0"/>
                <a:cs typeface="Courier New" panose="02070309020205020404" pitchFamily="49" charset="0"/>
              </a:rPr>
              <a:t> 10110</a:t>
            </a:r>
            <a:r>
              <a:rPr lang="zh-CN" altLang="en-US" sz="2000" b="0" dirty="0">
                <a:solidFill>
                  <a:srgbClr val="0000FF"/>
                </a:solidFill>
                <a:latin typeface="Courier New" panose="02070309020205020404" pitchFamily="49" charset="0"/>
                <a:cs typeface="Courier New" panose="02070309020205020404" pitchFamily="49" charset="0"/>
              </a:rPr>
              <a:t>的最高位</a:t>
            </a:r>
            <a:r>
              <a:rPr lang="en-US" altLang="zh-CN" sz="2000" b="0" dirty="0">
                <a:solidFill>
                  <a:srgbClr val="0000FF"/>
                </a:solidFill>
                <a:latin typeface="Courier New" panose="02070309020205020404" pitchFamily="49" charset="0"/>
                <a:cs typeface="Courier New" panose="02070309020205020404" pitchFamily="49" charset="0"/>
              </a:rPr>
              <a:t>1</a:t>
            </a:r>
            <a:r>
              <a:rPr lang="zh-CN" altLang="en-US" sz="2000" b="0" dirty="0">
                <a:solidFill>
                  <a:srgbClr val="0000FF"/>
                </a:solidFill>
                <a:latin typeface="Courier New" panose="02070309020205020404" pitchFamily="49" charset="0"/>
                <a:cs typeface="Courier New" panose="02070309020205020404" pitchFamily="49" charset="0"/>
              </a:rPr>
              <a:t>是进位，必须放入</a:t>
            </a:r>
            <a:r>
              <a:rPr lang="zh-CN" altLang="en-US" sz="2000" b="0" dirty="0">
                <a:solidFill>
                  <a:srgbClr val="0000FF"/>
                </a:solidFill>
              </a:rPr>
              <a:t>乘积寄存器，如果忽略这个</a:t>
            </a:r>
            <a:r>
              <a:rPr lang="zh-CN" altLang="en-US" sz="2000" b="0" dirty="0">
                <a:solidFill>
                  <a:srgbClr val="0000FF"/>
                </a:solidFill>
                <a:latin typeface="Courier New" panose="02070309020205020404" pitchFamily="49" charset="0"/>
                <a:cs typeface="Courier New" panose="02070309020205020404" pitchFamily="49" charset="0"/>
              </a:rPr>
              <a:t>进位，</a:t>
            </a:r>
            <a:r>
              <a:rPr lang="en-US" altLang="zh-CN" sz="2000" b="0" dirty="0">
                <a:solidFill>
                  <a:srgbClr val="0000FF"/>
                </a:solidFill>
                <a:latin typeface="Courier New" panose="02070309020205020404" pitchFamily="49" charset="0"/>
                <a:cs typeface="Courier New" panose="02070309020205020404" pitchFamily="49" charset="0"/>
              </a:rPr>
              <a:t> 1110*1011</a:t>
            </a:r>
            <a:r>
              <a:rPr lang="zh-CN" altLang="en-US" sz="2000" b="0" dirty="0">
                <a:solidFill>
                  <a:srgbClr val="0000FF"/>
                </a:solidFill>
                <a:latin typeface="Courier New" panose="02070309020205020404" pitchFamily="49" charset="0"/>
                <a:cs typeface="Courier New" panose="02070309020205020404" pitchFamily="49" charset="0"/>
              </a:rPr>
              <a:t>的乘积（最终位于乘积寄存器）就会出错。</a:t>
            </a:r>
            <a:endParaRPr lang="en-US" altLang="zh-CN" sz="2000" b="0" dirty="0">
              <a:solidFill>
                <a:srgbClr val="0000FF"/>
              </a:solidFill>
              <a:latin typeface="Courier New" panose="02070309020205020404" pitchFamily="49" charset="0"/>
              <a:cs typeface="Courier New" panose="02070309020205020404" pitchFamily="49" charset="0"/>
            </a:endParaRPr>
          </a:p>
        </p:txBody>
      </p:sp>
      <p:pic>
        <p:nvPicPr>
          <p:cNvPr id="3" name="图片 2"/>
          <p:cNvPicPr>
            <a:picLocks noChangeAspect="1"/>
          </p:cNvPicPr>
          <p:nvPr/>
        </p:nvPicPr>
        <p:blipFill>
          <a:blip r:embed="rId3"/>
          <a:stretch>
            <a:fillRect/>
          </a:stretch>
        </p:blipFill>
        <p:spPr>
          <a:xfrm>
            <a:off x="3563888" y="2852936"/>
            <a:ext cx="5184576" cy="3171032"/>
          </a:xfrm>
          <a:prstGeom prst="rect">
            <a:avLst/>
          </a:prstGeom>
        </p:spPr>
      </p:pic>
      <p:sp>
        <p:nvSpPr>
          <p:cNvPr id="4" name="灯片编号占位符 3"/>
          <p:cNvSpPr>
            <a:spLocks noGrp="1"/>
          </p:cNvSpPr>
          <p:nvPr>
            <p:ph type="sldNum" sz="quarter" idx="12"/>
          </p:nvPr>
        </p:nvSpPr>
        <p:spPr/>
        <p:txBody>
          <a:bodyPr/>
          <a:lstStyle/>
          <a:p>
            <a:pPr>
              <a:defRPr/>
            </a:pPr>
            <a:fld id="{0F35F115-FBEC-411B-926D-2ECDC8AD9239}" type="slidenum">
              <a:rPr lang="en-US" altLang="zh-CN" smtClean="0"/>
              <a:pPr>
                <a:defRPr/>
              </a:pPr>
              <a:t>25</a:t>
            </a:fld>
            <a:endParaRPr lang="en-US" altLang="zh-CN"/>
          </a:p>
        </p:txBody>
      </p:sp>
    </p:spTree>
    <p:extLst>
      <p:ext uri="{BB962C8B-B14F-4D97-AF65-F5344CB8AC3E}">
        <p14:creationId xmlns:p14="http://schemas.microsoft.com/office/powerpoint/2010/main" val="330164916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7"/>
          <p:cNvSpPr>
            <a:spLocks noChangeArrowheads="1"/>
          </p:cNvSpPr>
          <p:nvPr/>
        </p:nvSpPr>
        <p:spPr bwMode="auto">
          <a:xfrm>
            <a:off x="323850" y="2636838"/>
            <a:ext cx="8351838"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indent="0" eaLnBrk="1" hangingPunct="1">
              <a:buNone/>
              <a:defRPr/>
            </a:pPr>
            <a:r>
              <a:rPr lang="en-US" altLang="en-US" sz="2400" b="0" dirty="0">
                <a:solidFill>
                  <a:srgbClr val="0000FF"/>
                </a:solidFill>
              </a:rPr>
              <a:t>Time optimization : Less Cycles</a:t>
            </a:r>
          </a:p>
          <a:p>
            <a:pPr eaLnBrk="1" hangingPunct="1">
              <a:defRPr/>
            </a:pPr>
            <a:r>
              <a:rPr lang="en-US" altLang="en-US" sz="2000" b="0" dirty="0">
                <a:solidFill>
                  <a:srgbClr val="0000FF"/>
                </a:solidFill>
              </a:rPr>
              <a:t>64 loops, each loop takes 1 cycle (originally each loop takes 3 cycles)</a:t>
            </a:r>
          </a:p>
          <a:p>
            <a:pPr eaLnBrk="1" hangingPunct="1">
              <a:defRPr/>
            </a:pPr>
            <a:r>
              <a:rPr lang="en-US" altLang="en-US" sz="2000" b="0" dirty="0">
                <a:solidFill>
                  <a:srgbClr val="0000FF"/>
                </a:solidFill>
              </a:rPr>
              <a:t>If multipiler0==1 then do :</a:t>
            </a:r>
          </a:p>
          <a:p>
            <a:pPr lvl="1" eaLnBrk="1" hangingPunct="1">
              <a:defRPr/>
            </a:pPr>
            <a:r>
              <a:rPr lang="en-US" altLang="en-US" sz="2000" b="0" dirty="0">
                <a:solidFill>
                  <a:srgbClr val="0000FF"/>
                </a:solidFill>
              </a:rPr>
              <a:t>A1:P126-P63 &lt;= (multiplicand + upper 64-bit of product)</a:t>
            </a:r>
          </a:p>
          <a:p>
            <a:pPr lvl="1" eaLnBrk="1" hangingPunct="1">
              <a:defRPr/>
            </a:pPr>
            <a:r>
              <a:rPr lang="en-US" altLang="en-US" sz="2000" b="0" dirty="0">
                <a:solidFill>
                  <a:srgbClr val="0000FF"/>
                </a:solidFill>
              </a:rPr>
              <a:t>A2: P127 &lt;= ALU-CF</a:t>
            </a:r>
          </a:p>
          <a:p>
            <a:pPr lvl="1" eaLnBrk="1" hangingPunct="1">
              <a:defRPr/>
            </a:pPr>
            <a:r>
              <a:rPr lang="en-US" altLang="en-US" sz="2000" b="0" dirty="0">
                <a:solidFill>
                  <a:srgbClr val="0000FF"/>
                </a:solidFill>
              </a:rPr>
              <a:t>A3: lower 64 bits of product reg. shift right 1 bit ( P63=&gt;P62=&gt;P61=&gt;...P1=&gt;P0)</a:t>
            </a:r>
          </a:p>
          <a:p>
            <a:pPr eaLnBrk="1" hangingPunct="1">
              <a:defRPr/>
            </a:pPr>
            <a:r>
              <a:rPr lang="en-US" altLang="en-US" sz="2000" b="0" dirty="0">
                <a:solidFill>
                  <a:srgbClr val="0000FF"/>
                </a:solidFill>
              </a:rPr>
              <a:t>else do:   </a:t>
            </a:r>
          </a:p>
          <a:p>
            <a:pPr lvl="1" eaLnBrk="1" hangingPunct="1">
              <a:defRPr/>
            </a:pPr>
            <a:r>
              <a:rPr lang="en-US" altLang="en-US" sz="2000" b="0" dirty="0">
                <a:solidFill>
                  <a:srgbClr val="0000FF"/>
                </a:solidFill>
              </a:rPr>
              <a:t>128-bit of product reg. shifts right 1 bit logically (0=&gt;P127=&gt;P126=&gt;P125=&gt;...P2=&gt;P1=&gt;P0)</a:t>
            </a:r>
          </a:p>
        </p:txBody>
      </p:sp>
      <p:pic>
        <p:nvPicPr>
          <p:cNvPr id="2355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88913"/>
            <a:ext cx="3960812"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7"/>
          <p:cNvSpPr>
            <a:spLocks noChangeArrowheads="1"/>
          </p:cNvSpPr>
          <p:nvPr/>
        </p:nvSpPr>
        <p:spPr bwMode="auto">
          <a:xfrm>
            <a:off x="323850" y="620688"/>
            <a:ext cx="42481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2000" b="0" dirty="0">
                <a:solidFill>
                  <a:srgbClr val="0000FF"/>
                </a:solidFill>
              </a:rPr>
              <a:t>following A1,A2,A3 are done simultaneously in 1 cycle.</a:t>
            </a:r>
          </a:p>
          <a:p>
            <a:pPr eaLnBrk="1" hangingPunct="1"/>
            <a:r>
              <a:rPr lang="en-US" altLang="en-US" sz="2000" b="0" dirty="0">
                <a:solidFill>
                  <a:srgbClr val="0000FF"/>
                </a:solidFill>
              </a:rPr>
              <a:t>Product reg. has 128 bits: P0, P1, P2, …  P126, P127</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26</a:t>
            </a:fld>
            <a:endParaRPr lang="en-US" altLang="zh-CN"/>
          </a:p>
        </p:txBody>
      </p:sp>
      <p:sp>
        <p:nvSpPr>
          <p:cNvPr id="6" name="文本框 5"/>
          <p:cNvSpPr txBox="1"/>
          <p:nvPr/>
        </p:nvSpPr>
        <p:spPr>
          <a:xfrm>
            <a:off x="7164288" y="260648"/>
            <a:ext cx="1728192" cy="523220"/>
          </a:xfrm>
          <a:prstGeom prst="rect">
            <a:avLst/>
          </a:prstGeom>
          <a:noFill/>
          <a:ln>
            <a:solidFill>
              <a:srgbClr val="FF0000"/>
            </a:solidFill>
          </a:ln>
        </p:spPr>
        <p:txBody>
          <a:bodyPr wrap="square" rtlCol="0">
            <a:spAutoFit/>
          </a:bodyPr>
          <a:lstStyle/>
          <a:p>
            <a:r>
              <a:rPr lang="en-US" altLang="zh-CN" sz="1400" dirty="0"/>
              <a:t>Total 129 bit including 1-bit CF</a:t>
            </a:r>
            <a:endParaRPr lang="zh-CN" altLang="en-US" sz="1400" dirty="0"/>
          </a:p>
        </p:txBody>
      </p:sp>
      <p:cxnSp>
        <p:nvCxnSpPr>
          <p:cNvPr id="7" name="直接箭头连接符 6"/>
          <p:cNvCxnSpPr/>
          <p:nvPr/>
        </p:nvCxnSpPr>
        <p:spPr bwMode="auto">
          <a:xfrm flipH="1">
            <a:off x="6516216" y="836712"/>
            <a:ext cx="1368152" cy="1925052"/>
          </a:xfrm>
          <a:prstGeom prst="straightConnector1">
            <a:avLst/>
          </a:prstGeom>
          <a:noFill/>
          <a:ln w="127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4326672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6"/>
          <p:cNvSpPr>
            <a:spLocks noGrp="1" noChangeArrowheads="1"/>
          </p:cNvSpPr>
          <p:nvPr>
            <p:ph type="title"/>
          </p:nvPr>
        </p:nvSpPr>
        <p:spPr>
          <a:xfrm>
            <a:off x="179512" y="0"/>
            <a:ext cx="8540750" cy="1143000"/>
          </a:xfrm>
        </p:spPr>
        <p:txBody>
          <a:bodyPr/>
          <a:lstStyle/>
          <a:p>
            <a:pPr eaLnBrk="1" hangingPunct="1"/>
            <a:r>
              <a:rPr lang="en-US" altLang="en-US" dirty="0"/>
              <a:t>Faster Multiplier</a:t>
            </a:r>
            <a:endParaRPr lang="en-AU" altLang="en-US" dirty="0"/>
          </a:p>
        </p:txBody>
      </p:sp>
      <p:sp>
        <p:nvSpPr>
          <p:cNvPr id="21508" name="Rectangle 7"/>
          <p:cNvSpPr>
            <a:spLocks noGrp="1" noChangeArrowheads="1"/>
          </p:cNvSpPr>
          <p:nvPr>
            <p:ph type="body" idx="1"/>
          </p:nvPr>
        </p:nvSpPr>
        <p:spPr>
          <a:xfrm>
            <a:off x="684213" y="1125538"/>
            <a:ext cx="8270875" cy="1223962"/>
          </a:xfrm>
        </p:spPr>
        <p:txBody>
          <a:bodyPr/>
          <a:lstStyle/>
          <a:p>
            <a:pPr eaLnBrk="1" hangingPunct="1"/>
            <a:r>
              <a:rPr lang="en-US" altLang="en-US"/>
              <a:t>Uses multiple adders</a:t>
            </a:r>
          </a:p>
          <a:p>
            <a:pPr lvl="1" eaLnBrk="1" hangingPunct="1"/>
            <a:r>
              <a:rPr lang="en-US" altLang="en-US"/>
              <a:t>Cost/performance tradeoff</a:t>
            </a:r>
          </a:p>
        </p:txBody>
      </p:sp>
      <p:sp>
        <p:nvSpPr>
          <p:cNvPr id="21509" name="Rectangle 8"/>
          <p:cNvSpPr>
            <a:spLocks noChangeArrowheads="1"/>
          </p:cNvSpPr>
          <p:nvPr/>
        </p:nvSpPr>
        <p:spPr bwMode="auto">
          <a:xfrm>
            <a:off x="684213" y="5157788"/>
            <a:ext cx="827087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a:t>Can be pipelined</a:t>
            </a:r>
          </a:p>
          <a:p>
            <a:pPr lvl="1" eaLnBrk="1" hangingPunct="1"/>
            <a:r>
              <a:rPr lang="en-US" altLang="en-US"/>
              <a:t>Several multiplication performed in parallel</a:t>
            </a:r>
          </a:p>
        </p:txBody>
      </p:sp>
      <p:pic>
        <p:nvPicPr>
          <p:cNvPr id="2151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788" y="2333625"/>
            <a:ext cx="7294562"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27</a:t>
            </a:fld>
            <a:endParaRPr lang="en-US" altLang="zh-CN"/>
          </a:p>
        </p:txBody>
      </p:sp>
      <p:sp>
        <p:nvSpPr>
          <p:cNvPr id="2" name="椭圆 1"/>
          <p:cNvSpPr/>
          <p:nvPr/>
        </p:nvSpPr>
        <p:spPr bwMode="auto">
          <a:xfrm>
            <a:off x="1187624" y="4365104"/>
            <a:ext cx="864096" cy="288032"/>
          </a:xfrm>
          <a:prstGeom prst="ellipse">
            <a:avLst/>
          </a:prstGeom>
          <a:noFill/>
          <a:ln w="12700" cap="flat" cmpd="sng" algn="ctr">
            <a:solidFill>
              <a:srgbClr val="FF0000"/>
            </a:solidFill>
            <a:prstDash val="solid"/>
            <a:round/>
            <a:headEnd type="none" w="med" len="med"/>
            <a:tailEnd type="none" w="med" len="med"/>
          </a:ln>
          <a:effectLst/>
        </p:spPr>
        <p:txBody>
          <a:bodyPr vert="horz" wrap="square" lIns="90488" tIns="44450" rIns="90488" bIns="4445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800" b="1" i="0" u="none" strike="noStrike" cap="none" normalizeH="0" baseline="0">
              <a:ln>
                <a:noFill/>
              </a:ln>
              <a:solidFill>
                <a:srgbClr val="3333CD"/>
              </a:solidFill>
              <a:effectLst/>
              <a:latin typeface="Arial" charset="0"/>
              <a:ea typeface="宋体" pitchFamily="2" charset="-122"/>
            </a:endParaRPr>
          </a:p>
        </p:txBody>
      </p:sp>
      <p:sp>
        <p:nvSpPr>
          <p:cNvPr id="4" name="椭圆 3"/>
          <p:cNvSpPr/>
          <p:nvPr/>
        </p:nvSpPr>
        <p:spPr bwMode="auto">
          <a:xfrm>
            <a:off x="7452320" y="4293096"/>
            <a:ext cx="936030" cy="360040"/>
          </a:xfrm>
          <a:prstGeom prst="ellipse">
            <a:avLst/>
          </a:prstGeom>
          <a:noFill/>
          <a:ln w="12700" cap="flat" cmpd="sng" algn="ctr">
            <a:solidFill>
              <a:srgbClr val="FF0000"/>
            </a:solidFill>
            <a:prstDash val="solid"/>
            <a:round/>
            <a:headEnd type="none" w="med" len="med"/>
            <a:tailEnd type="none" w="med" len="med"/>
          </a:ln>
          <a:effectLst/>
        </p:spPr>
        <p:txBody>
          <a:bodyPr vert="horz" wrap="square" lIns="90488" tIns="44450" rIns="90488" bIns="4445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800" b="1" i="0" u="none" strike="noStrike" cap="none" normalizeH="0" baseline="0">
              <a:ln>
                <a:noFill/>
              </a:ln>
              <a:solidFill>
                <a:srgbClr val="3333CD"/>
              </a:solidFill>
              <a:effectLst/>
              <a:latin typeface="Arial" charset="0"/>
              <a:ea typeface="宋体" pitchFamily="2" charset="-122"/>
            </a:endParaRPr>
          </a:p>
        </p:txBody>
      </p:sp>
      <p:sp>
        <p:nvSpPr>
          <p:cNvPr id="5" name="文本框 4"/>
          <p:cNvSpPr txBox="1"/>
          <p:nvPr/>
        </p:nvSpPr>
        <p:spPr>
          <a:xfrm>
            <a:off x="185293" y="4076701"/>
            <a:ext cx="1872208" cy="707886"/>
          </a:xfrm>
          <a:prstGeom prst="rect">
            <a:avLst/>
          </a:prstGeom>
          <a:noFill/>
        </p:spPr>
        <p:txBody>
          <a:bodyPr wrap="square" rtlCol="0">
            <a:spAutoFit/>
          </a:bodyPr>
          <a:lstStyle/>
          <a:p>
            <a:r>
              <a:rPr lang="en-US" altLang="zh-CN" sz="2000" dirty="0"/>
              <a:t>possible error</a:t>
            </a:r>
            <a:endParaRPr lang="zh-CN" altLang="en-US" sz="2000" dirty="0"/>
          </a:p>
        </p:txBody>
      </p:sp>
      <p:sp>
        <p:nvSpPr>
          <p:cNvPr id="10" name="文本框 9"/>
          <p:cNvSpPr txBox="1"/>
          <p:nvPr/>
        </p:nvSpPr>
        <p:spPr>
          <a:xfrm>
            <a:off x="6372200" y="4293096"/>
            <a:ext cx="1872208" cy="400110"/>
          </a:xfrm>
          <a:prstGeom prst="rect">
            <a:avLst/>
          </a:prstGeom>
          <a:noFill/>
        </p:spPr>
        <p:txBody>
          <a:bodyPr wrap="square" rtlCol="0">
            <a:spAutoFit/>
          </a:bodyPr>
          <a:lstStyle/>
          <a:p>
            <a:r>
              <a:rPr lang="en-US" altLang="zh-CN" sz="2000" dirty="0"/>
              <a:t>No error</a:t>
            </a:r>
            <a:endParaRPr lang="zh-CN" altLang="en-US" sz="2000" dirty="0"/>
          </a:p>
        </p:txBody>
      </p:sp>
    </p:spTree>
    <p:extLst>
      <p:ext uri="{BB962C8B-B14F-4D97-AF65-F5344CB8AC3E}">
        <p14:creationId xmlns:p14="http://schemas.microsoft.com/office/powerpoint/2010/main" val="415348218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91" y="1484784"/>
            <a:ext cx="8859698" cy="3815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28</a:t>
            </a:fld>
            <a:endParaRPr lang="en-US" altLang="zh-CN"/>
          </a:p>
        </p:txBody>
      </p:sp>
    </p:spTree>
    <p:extLst>
      <p:ext uri="{BB962C8B-B14F-4D97-AF65-F5344CB8AC3E}">
        <p14:creationId xmlns:p14="http://schemas.microsoft.com/office/powerpoint/2010/main" val="64239143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341438"/>
            <a:ext cx="8785225" cy="386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341438"/>
            <a:ext cx="48958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29</a:t>
            </a:fld>
            <a:endParaRPr lang="en-US" altLang="zh-CN"/>
          </a:p>
        </p:txBody>
      </p:sp>
    </p:spTree>
    <p:extLst>
      <p:ext uri="{BB962C8B-B14F-4D97-AF65-F5344CB8AC3E}">
        <p14:creationId xmlns:p14="http://schemas.microsoft.com/office/powerpoint/2010/main" val="8235239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Rot="1" noChangeArrowheads="1"/>
          </p:cNvSpPr>
          <p:nvPr>
            <p:ph type="title"/>
          </p:nvPr>
        </p:nvSpPr>
        <p:spPr>
          <a:xfrm>
            <a:off x="301625" y="609600"/>
            <a:ext cx="8540750" cy="658813"/>
          </a:xfrm>
        </p:spPr>
        <p:txBody>
          <a:bodyPr/>
          <a:lstStyle/>
          <a:p>
            <a:pPr eaLnBrk="1" hangingPunct="1"/>
            <a:r>
              <a:rPr lang="en-US" altLang="zh-CN">
                <a:solidFill>
                  <a:srgbClr val="FF3300"/>
                </a:solidFill>
              </a:rPr>
              <a:t>Numbers</a:t>
            </a:r>
          </a:p>
        </p:txBody>
      </p:sp>
      <p:sp>
        <p:nvSpPr>
          <p:cNvPr id="7172" name="Rectangle 3"/>
          <p:cNvSpPr>
            <a:spLocks noGrp="1" noRot="1" noChangeArrowheads="1"/>
          </p:cNvSpPr>
          <p:nvPr>
            <p:ph type="body" idx="1"/>
          </p:nvPr>
        </p:nvSpPr>
        <p:spPr>
          <a:xfrm>
            <a:off x="495300" y="1268413"/>
            <a:ext cx="8540750" cy="4968875"/>
          </a:xfrm>
        </p:spPr>
        <p:txBody>
          <a:bodyPr/>
          <a:lstStyle/>
          <a:p>
            <a:pPr eaLnBrk="1" hangingPunct="1">
              <a:lnSpc>
                <a:spcPct val="90000"/>
              </a:lnSpc>
            </a:pPr>
            <a:r>
              <a:rPr lang="en-US" altLang="zh-CN" sz="2400" dirty="0"/>
              <a:t>Binary numbers (base 2)</a:t>
            </a:r>
            <a:br>
              <a:rPr lang="en-US" altLang="zh-CN" sz="2400" dirty="0"/>
            </a:br>
            <a:r>
              <a:rPr lang="en-US" altLang="zh-CN" sz="2400" dirty="0"/>
              <a:t>0000, 0001, 0010, 0011, 0100, 0101, 0110, 0111, </a:t>
            </a:r>
          </a:p>
          <a:p>
            <a:pPr marL="0" indent="0" eaLnBrk="1" hangingPunct="1">
              <a:lnSpc>
                <a:spcPct val="90000"/>
              </a:lnSpc>
              <a:buNone/>
            </a:pPr>
            <a:r>
              <a:rPr lang="en-US" altLang="zh-CN" sz="2400" dirty="0"/>
              <a:t>    1000, 1001...</a:t>
            </a:r>
            <a:br>
              <a:rPr lang="en-US" altLang="zh-CN" sz="2400" dirty="0"/>
            </a:br>
            <a:r>
              <a:rPr lang="en-US" altLang="zh-CN" sz="2400" dirty="0"/>
              <a:t>decimal:  0...2</a:t>
            </a:r>
            <a:r>
              <a:rPr lang="en-US" altLang="zh-CN" sz="2400" baseline="30000" dirty="0"/>
              <a:t>n</a:t>
            </a:r>
            <a:r>
              <a:rPr lang="en-US" altLang="zh-CN" sz="2400" dirty="0"/>
              <a:t>-1</a:t>
            </a:r>
            <a:br>
              <a:rPr lang="en-US" altLang="zh-CN" sz="2400" dirty="0"/>
            </a:br>
            <a:endParaRPr lang="en-US" altLang="zh-CN" sz="2400" dirty="0"/>
          </a:p>
          <a:p>
            <a:pPr eaLnBrk="1" hangingPunct="1">
              <a:lnSpc>
                <a:spcPct val="90000"/>
              </a:lnSpc>
            </a:pPr>
            <a:r>
              <a:rPr lang="en-US" altLang="zh-CN" sz="2400" dirty="0"/>
              <a:t>Of course it gets more complicated:</a:t>
            </a:r>
          </a:p>
          <a:p>
            <a:pPr lvl="1" eaLnBrk="1" hangingPunct="1">
              <a:lnSpc>
                <a:spcPct val="90000"/>
              </a:lnSpc>
              <a:buFont typeface="Wingdings" panose="05000000000000000000" pitchFamily="2" charset="2"/>
              <a:buChar char="l"/>
            </a:pPr>
            <a:r>
              <a:rPr lang="en-US" altLang="zh-CN" sz="2000" dirty="0"/>
              <a:t>numbers are finite (overflow)</a:t>
            </a:r>
          </a:p>
          <a:p>
            <a:pPr lvl="1" eaLnBrk="1" hangingPunct="1">
              <a:lnSpc>
                <a:spcPct val="90000"/>
              </a:lnSpc>
              <a:buFont typeface="Wingdings" panose="05000000000000000000" pitchFamily="2" charset="2"/>
              <a:buChar char="l"/>
            </a:pPr>
            <a:r>
              <a:rPr lang="en-US" altLang="zh-CN" sz="2000" dirty="0"/>
              <a:t>fractions and real numbers</a:t>
            </a:r>
          </a:p>
          <a:p>
            <a:pPr lvl="1" eaLnBrk="1" hangingPunct="1">
              <a:lnSpc>
                <a:spcPct val="90000"/>
              </a:lnSpc>
              <a:buFont typeface="Wingdings" panose="05000000000000000000" pitchFamily="2" charset="2"/>
              <a:buChar char="l"/>
            </a:pPr>
            <a:r>
              <a:rPr lang="en-US" altLang="zh-CN" sz="2000" dirty="0"/>
              <a:t>negative numbers</a:t>
            </a:r>
            <a:br>
              <a:rPr lang="en-US" altLang="zh-CN" sz="2000" dirty="0"/>
            </a:br>
            <a:br>
              <a:rPr lang="en-US" altLang="zh-CN" sz="1600" dirty="0">
                <a:solidFill>
                  <a:srgbClr val="FF3300"/>
                </a:solidFill>
              </a:rPr>
            </a:br>
            <a:endParaRPr lang="en-US" altLang="zh-CN" sz="1600" dirty="0">
              <a:solidFill>
                <a:srgbClr val="FF3300"/>
              </a:solidFill>
            </a:endParaRPr>
          </a:p>
          <a:p>
            <a:pPr eaLnBrk="1" hangingPunct="1">
              <a:lnSpc>
                <a:spcPct val="90000"/>
              </a:lnSpc>
            </a:pPr>
            <a:r>
              <a:rPr lang="en-US" altLang="zh-CN" sz="2400" dirty="0"/>
              <a:t>How do we  represent negative numbers?</a:t>
            </a:r>
            <a:br>
              <a:rPr lang="en-US" altLang="zh-CN" sz="2400" dirty="0"/>
            </a:br>
            <a:r>
              <a:rPr lang="en-US" altLang="zh-CN" sz="2400" dirty="0"/>
              <a:t>	i.e., which bit patterns will represent which numbers?</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3</a:t>
            </a:fld>
            <a:endParaRPr lang="en-US" altLang="zh-CN"/>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组合 4"/>
          <p:cNvGrpSpPr>
            <a:grpSpLocks/>
          </p:cNvGrpSpPr>
          <p:nvPr/>
        </p:nvGrpSpPr>
        <p:grpSpPr bwMode="auto">
          <a:xfrm>
            <a:off x="250825" y="1125538"/>
            <a:ext cx="8642350" cy="3816350"/>
            <a:chOff x="251520" y="1124744"/>
            <a:chExt cx="7471695" cy="2758679"/>
          </a:xfrm>
        </p:grpSpPr>
        <p:pic>
          <p:nvPicPr>
            <p:cNvPr id="2560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4744"/>
              <a:ext cx="3307367" cy="275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844824"/>
              <a:ext cx="3871295" cy="18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30</a:t>
            </a:fld>
            <a:endParaRPr lang="en-US" altLang="zh-CN"/>
          </a:p>
        </p:txBody>
      </p:sp>
    </p:spTree>
    <p:extLst>
      <p:ext uri="{BB962C8B-B14F-4D97-AF65-F5344CB8AC3E}">
        <p14:creationId xmlns:p14="http://schemas.microsoft.com/office/powerpoint/2010/main" val="311400661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323528" y="116632"/>
            <a:ext cx="8540750" cy="1143000"/>
          </a:xfrm>
        </p:spPr>
        <p:txBody>
          <a:bodyPr/>
          <a:lstStyle/>
          <a:p>
            <a:pPr eaLnBrk="1" hangingPunct="1"/>
            <a:r>
              <a:rPr lang="en-US" altLang="en-US" dirty="0"/>
              <a:t>RISC-V Multiplication</a:t>
            </a:r>
            <a:endParaRPr lang="en-AU" altLang="en-US" dirty="0"/>
          </a:p>
        </p:txBody>
      </p:sp>
      <p:sp>
        <p:nvSpPr>
          <p:cNvPr id="26628" name="Rectangle 3"/>
          <p:cNvSpPr>
            <a:spLocks noGrp="1" noChangeArrowheads="1"/>
          </p:cNvSpPr>
          <p:nvPr>
            <p:ph type="body" idx="1"/>
          </p:nvPr>
        </p:nvSpPr>
        <p:spPr>
          <a:xfrm>
            <a:off x="323528" y="1124744"/>
            <a:ext cx="8540750" cy="4194175"/>
          </a:xfrm>
        </p:spPr>
        <p:txBody>
          <a:bodyPr/>
          <a:lstStyle/>
          <a:p>
            <a:pPr eaLnBrk="1" hangingPunct="1"/>
            <a:r>
              <a:rPr lang="en-US" altLang="en-US" sz="2800" dirty="0"/>
              <a:t>Four multiply instructions:</a:t>
            </a:r>
          </a:p>
          <a:p>
            <a:pPr lvl="1" eaLnBrk="1" hangingPunct="1"/>
            <a:r>
              <a:rPr lang="en-US" altLang="en-US" sz="2400" dirty="0" err="1"/>
              <a:t>mul</a:t>
            </a:r>
            <a:r>
              <a:rPr lang="en-US" altLang="en-US" sz="2400" dirty="0"/>
              <a:t>:  multiply</a:t>
            </a:r>
          </a:p>
          <a:p>
            <a:pPr lvl="2" eaLnBrk="1" hangingPunct="1"/>
            <a:r>
              <a:rPr lang="en-US" altLang="en-US" sz="2000" dirty="0"/>
              <a:t>Gives the lower 64 bits of the product</a:t>
            </a:r>
            <a:r>
              <a:rPr lang="zh-CN" altLang="en-US" dirty="0">
                <a:ea typeface="宋体" panose="02010600030101010101" pitchFamily="2" charset="-122"/>
              </a:rPr>
              <a:t>，</a:t>
            </a:r>
            <a:r>
              <a:rPr lang="en-US" altLang="zh-CN" dirty="0" err="1">
                <a:solidFill>
                  <a:srgbClr val="0000FF"/>
                </a:solidFill>
                <a:ea typeface="宋体" panose="02010600030101010101" pitchFamily="2" charset="-122"/>
              </a:rPr>
              <a:t>lkj</a:t>
            </a:r>
            <a:r>
              <a:rPr lang="zh-CN" altLang="en-US" dirty="0">
                <a:solidFill>
                  <a:srgbClr val="0000FF"/>
                </a:solidFill>
                <a:ea typeface="宋体" panose="02010600030101010101" pitchFamily="2" charset="-122"/>
              </a:rPr>
              <a:t>补充：这是带符号数乘法，还是无符号数乘法？答案：都适用且结果一样</a:t>
            </a:r>
            <a:r>
              <a:rPr lang="zh-CN" altLang="en-US" dirty="0">
                <a:ea typeface="宋体" panose="02010600030101010101" pitchFamily="2" charset="-122"/>
              </a:rPr>
              <a:t>。</a:t>
            </a:r>
            <a:endParaRPr lang="en-US" altLang="zh-CN" dirty="0">
              <a:ea typeface="宋体" panose="02010600030101010101" pitchFamily="2" charset="-122"/>
            </a:endParaRPr>
          </a:p>
          <a:p>
            <a:pPr lvl="1" eaLnBrk="1" hangingPunct="1"/>
            <a:r>
              <a:rPr lang="en-US" altLang="en-US" sz="2400" dirty="0" err="1"/>
              <a:t>mulh</a:t>
            </a:r>
            <a:r>
              <a:rPr lang="en-US" altLang="en-US" sz="2400" dirty="0"/>
              <a:t>:  multiply high</a:t>
            </a:r>
          </a:p>
          <a:p>
            <a:pPr lvl="2" eaLnBrk="1" hangingPunct="1"/>
            <a:r>
              <a:rPr lang="en-US" altLang="en-US" sz="2000" dirty="0"/>
              <a:t>Gives the upper 64 bits of the product, the operands are signed</a:t>
            </a:r>
          </a:p>
          <a:p>
            <a:pPr lvl="1" eaLnBrk="1" hangingPunct="1"/>
            <a:r>
              <a:rPr lang="en-US" altLang="en-US" sz="2400" dirty="0" err="1"/>
              <a:t>mulhu</a:t>
            </a:r>
            <a:r>
              <a:rPr lang="en-US" altLang="en-US" sz="2400" dirty="0"/>
              <a:t>:  multiply high unsigned</a:t>
            </a:r>
          </a:p>
          <a:p>
            <a:pPr lvl="2" eaLnBrk="1" hangingPunct="1"/>
            <a:r>
              <a:rPr lang="en-US" altLang="en-US" sz="2000" dirty="0"/>
              <a:t>Gives the upper 64 bits of the product, the operands are unsigned</a:t>
            </a:r>
          </a:p>
          <a:p>
            <a:pPr lvl="1" eaLnBrk="1" hangingPunct="1"/>
            <a:r>
              <a:rPr lang="en-US" altLang="en-US" sz="2400" dirty="0" err="1"/>
              <a:t>mulhsu</a:t>
            </a:r>
            <a:r>
              <a:rPr lang="en-US" altLang="en-US" sz="2400" dirty="0"/>
              <a:t>:  multiply high signed/unsigned</a:t>
            </a:r>
          </a:p>
          <a:p>
            <a:pPr lvl="2" eaLnBrk="1" hangingPunct="1"/>
            <a:r>
              <a:rPr lang="en-US" altLang="en-US" sz="2000" dirty="0"/>
              <a:t>Gives the upper 64 bits of the product, one operand is signed and the other unsigned</a:t>
            </a:r>
          </a:p>
          <a:p>
            <a:pPr lvl="1" eaLnBrk="1" hangingPunct="1"/>
            <a:r>
              <a:rPr lang="en-US" altLang="en-US" sz="2400" dirty="0"/>
              <a:t>Use </a:t>
            </a:r>
            <a:r>
              <a:rPr lang="en-US" altLang="en-US" sz="2400" dirty="0" err="1"/>
              <a:t>mulh</a:t>
            </a:r>
            <a:r>
              <a:rPr lang="en-US" altLang="en-US" sz="2400" dirty="0"/>
              <a:t> result to check for 64-bit overflow</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31</a:t>
            </a:fld>
            <a:endParaRPr lang="en-US" altLang="zh-CN"/>
          </a:p>
        </p:txBody>
      </p:sp>
    </p:spTree>
    <p:extLst>
      <p:ext uri="{BB962C8B-B14F-4D97-AF65-F5344CB8AC3E}">
        <p14:creationId xmlns:p14="http://schemas.microsoft.com/office/powerpoint/2010/main" val="178479651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en-US"/>
              <a:t>RISC-V Multiplication</a:t>
            </a:r>
            <a:endParaRPr lang="en-AU" altLang="en-US"/>
          </a:p>
        </p:txBody>
      </p:sp>
      <p:pic>
        <p:nvPicPr>
          <p:cNvPr id="3482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92" y="404664"/>
            <a:ext cx="9073008" cy="778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文本框 6"/>
          <p:cNvSpPr txBox="1">
            <a:spLocks noChangeArrowheads="1"/>
          </p:cNvSpPr>
          <p:nvPr/>
        </p:nvSpPr>
        <p:spPr bwMode="auto">
          <a:xfrm>
            <a:off x="7488238" y="0"/>
            <a:ext cx="1655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800">
                <a:solidFill>
                  <a:srgbClr val="0000FF"/>
                </a:solidFill>
                <a:ea typeface="宋体" panose="02010600030101010101" pitchFamily="2" charset="-122"/>
              </a:rPr>
              <a:t>在书上</a:t>
            </a:r>
            <a:r>
              <a:rPr lang="en-US" altLang="zh-CN" sz="1800">
                <a:solidFill>
                  <a:srgbClr val="0000FF"/>
                </a:solidFill>
                <a:ea typeface="宋体" panose="02010600030101010101" pitchFamily="2" charset="-122"/>
              </a:rPr>
              <a:t>P190</a:t>
            </a:r>
            <a:endParaRPr lang="zh-CN" altLang="en-US" sz="1800">
              <a:solidFill>
                <a:srgbClr val="0000FF"/>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32</a:t>
            </a:fld>
            <a:endParaRPr lang="en-US" altLang="zh-CN"/>
          </a:p>
        </p:txBody>
      </p:sp>
      <p:sp>
        <p:nvSpPr>
          <p:cNvPr id="2" name="文本框 1"/>
          <p:cNvSpPr txBox="1"/>
          <p:nvPr/>
        </p:nvSpPr>
        <p:spPr>
          <a:xfrm>
            <a:off x="179512" y="124872"/>
            <a:ext cx="4176464" cy="369332"/>
          </a:xfrm>
          <a:prstGeom prst="rect">
            <a:avLst/>
          </a:prstGeom>
          <a:noFill/>
        </p:spPr>
        <p:txBody>
          <a:bodyPr wrap="square" rtlCol="0">
            <a:spAutoFit/>
          </a:bodyPr>
          <a:lstStyle/>
          <a:p>
            <a:r>
              <a:rPr lang="en-US" altLang="zh-CN" sz="1800" b="0" dirty="0"/>
              <a:t>32 64-bit registers: x0,x1,x2 …,x63</a:t>
            </a:r>
            <a:endParaRPr lang="zh-CN" altLang="en-US" sz="1800" b="0" dirty="0"/>
          </a:p>
        </p:txBody>
      </p:sp>
    </p:spTree>
    <p:extLst>
      <p:ext uri="{BB962C8B-B14F-4D97-AF65-F5344CB8AC3E}">
        <p14:creationId xmlns:p14="http://schemas.microsoft.com/office/powerpoint/2010/main" val="11030754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765174"/>
            <a:ext cx="8782742" cy="4968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文本框 4"/>
          <p:cNvSpPr txBox="1">
            <a:spLocks noChangeArrowheads="1"/>
          </p:cNvSpPr>
          <p:nvPr/>
        </p:nvSpPr>
        <p:spPr bwMode="auto">
          <a:xfrm>
            <a:off x="7235825" y="260350"/>
            <a:ext cx="165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800">
                <a:solidFill>
                  <a:srgbClr val="0000FF"/>
                </a:solidFill>
                <a:ea typeface="宋体" panose="02010600030101010101" pitchFamily="2" charset="-122"/>
              </a:rPr>
              <a:t>在书上</a:t>
            </a:r>
            <a:r>
              <a:rPr lang="en-US" altLang="zh-CN" sz="1800">
                <a:solidFill>
                  <a:srgbClr val="0000FF"/>
                </a:solidFill>
                <a:ea typeface="宋体" panose="02010600030101010101" pitchFamily="2" charset="-122"/>
              </a:rPr>
              <a:t>P190</a:t>
            </a:r>
            <a:endParaRPr lang="zh-CN" altLang="en-US" sz="1800">
              <a:solidFill>
                <a:srgbClr val="0000FF"/>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33</a:t>
            </a:fld>
            <a:endParaRPr lang="en-US" altLang="zh-CN"/>
          </a:p>
        </p:txBody>
      </p:sp>
    </p:spTree>
    <p:extLst>
      <p:ext uri="{BB962C8B-B14F-4D97-AF65-F5344CB8AC3E}">
        <p14:creationId xmlns:p14="http://schemas.microsoft.com/office/powerpoint/2010/main" val="421206598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文本框 2"/>
          <p:cNvSpPr txBox="1">
            <a:spLocks noChangeArrowheads="1"/>
          </p:cNvSpPr>
          <p:nvPr/>
        </p:nvSpPr>
        <p:spPr bwMode="auto">
          <a:xfrm>
            <a:off x="539750" y="1052513"/>
            <a:ext cx="82804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dirty="0" err="1">
                <a:solidFill>
                  <a:srgbClr val="000000"/>
                </a:solidFill>
                <a:ea typeface="宋体" panose="02010600030101010101" pitchFamily="2" charset="-122"/>
              </a:rPr>
              <a:t>Mul</a:t>
            </a:r>
            <a:r>
              <a:rPr lang="zh-CN" altLang="zh-CN" sz="1800" dirty="0">
                <a:solidFill>
                  <a:srgbClr val="000000"/>
                </a:solidFill>
                <a:ea typeface="宋体" panose="02010600030101010101" pitchFamily="2" charset="-122"/>
              </a:rPr>
              <a:t>指令：</a:t>
            </a:r>
            <a:r>
              <a:rPr lang="en-US" altLang="zh-CN" sz="1800" dirty="0" err="1">
                <a:solidFill>
                  <a:srgbClr val="000000"/>
                </a:solidFill>
                <a:ea typeface="宋体" panose="02010600030101010101" pitchFamily="2" charset="-122"/>
              </a:rPr>
              <a:t>mul</a:t>
            </a:r>
            <a:r>
              <a:rPr lang="en-US" altLang="zh-CN" sz="1800" dirty="0">
                <a:solidFill>
                  <a:srgbClr val="000000"/>
                </a:solidFill>
                <a:ea typeface="宋体" panose="02010600030101010101" pitchFamily="2" charset="-122"/>
              </a:rPr>
              <a:t> x5, x6, x7</a:t>
            </a:r>
            <a:r>
              <a:rPr lang="zh-CN" altLang="zh-CN" sz="1800" dirty="0">
                <a:solidFill>
                  <a:srgbClr val="000000"/>
                </a:solidFill>
                <a:ea typeface="宋体" panose="02010600030101010101" pitchFamily="2" charset="-122"/>
              </a:rPr>
              <a:t>，适用于无符号数和补码表示的带符号数，</a:t>
            </a:r>
          </a:p>
          <a:p>
            <a:pPr lvl="1">
              <a:spcBef>
                <a:spcPct val="0"/>
              </a:spcBef>
              <a:buClrTx/>
              <a:buSzTx/>
              <a:buFont typeface="Arial" panose="020B0604020202020204" pitchFamily="34" charset="0"/>
              <a:buChar char="•"/>
            </a:pPr>
            <a:r>
              <a:rPr lang="en-US" altLang="zh-CN" sz="1800" dirty="0">
                <a:solidFill>
                  <a:srgbClr val="000000"/>
                </a:solidFill>
                <a:ea typeface="宋体" panose="02010600030101010101" pitchFamily="2" charset="-122"/>
              </a:rPr>
              <a:t>Case1</a:t>
            </a:r>
            <a:r>
              <a:rPr lang="zh-CN" altLang="zh-CN" sz="1800" dirty="0">
                <a:solidFill>
                  <a:srgbClr val="000000"/>
                </a:solidFill>
                <a:ea typeface="宋体" panose="02010600030101010101" pitchFamily="2" charset="-122"/>
              </a:rPr>
              <a:t>：无符号数乘法：</a:t>
            </a:r>
            <a:r>
              <a:rPr lang="en-US" altLang="zh-CN" sz="1800" dirty="0">
                <a:solidFill>
                  <a:srgbClr val="000000"/>
                </a:solidFill>
                <a:ea typeface="宋体" panose="02010600030101010101" pitchFamily="2" charset="-122"/>
              </a:rPr>
              <a:t>x5, x6, x7</a:t>
            </a:r>
            <a:r>
              <a:rPr lang="zh-CN" altLang="zh-CN" sz="1800" dirty="0">
                <a:solidFill>
                  <a:srgbClr val="000000"/>
                </a:solidFill>
                <a:ea typeface="宋体" panose="02010600030101010101" pitchFamily="2" charset="-122"/>
              </a:rPr>
              <a:t>都是无符号数，</a:t>
            </a:r>
            <a:r>
              <a:rPr lang="en-US" altLang="zh-CN" sz="1800" dirty="0">
                <a:solidFill>
                  <a:srgbClr val="000000"/>
                </a:solidFill>
                <a:ea typeface="宋体" panose="02010600030101010101" pitchFamily="2" charset="-122"/>
              </a:rPr>
              <a:t>x5</a:t>
            </a:r>
            <a:r>
              <a:rPr lang="zh-CN" altLang="zh-CN" sz="1800" dirty="0">
                <a:solidFill>
                  <a:srgbClr val="000000"/>
                </a:solidFill>
                <a:ea typeface="宋体" panose="02010600030101010101" pitchFamily="2" charset="-122"/>
              </a:rPr>
              <a:t>是</a:t>
            </a:r>
            <a:r>
              <a:rPr lang="en-US" altLang="zh-CN" sz="1800" dirty="0">
                <a:solidFill>
                  <a:srgbClr val="000000"/>
                </a:solidFill>
                <a:ea typeface="宋体" panose="02010600030101010101" pitchFamily="2" charset="-122"/>
              </a:rPr>
              <a:t>128</a:t>
            </a:r>
            <a:r>
              <a:rPr lang="zh-CN" altLang="zh-CN" sz="1800" dirty="0">
                <a:solidFill>
                  <a:srgbClr val="000000"/>
                </a:solidFill>
                <a:ea typeface="宋体" panose="02010600030101010101" pitchFamily="2" charset="-122"/>
              </a:rPr>
              <a:t>位乘积（无符号数）的低</a:t>
            </a:r>
            <a:r>
              <a:rPr lang="en-US" altLang="zh-CN" sz="1800" dirty="0">
                <a:solidFill>
                  <a:srgbClr val="000000"/>
                </a:solidFill>
                <a:ea typeface="宋体" panose="02010600030101010101" pitchFamily="2" charset="-122"/>
              </a:rPr>
              <a:t>64</a:t>
            </a:r>
            <a:r>
              <a:rPr lang="zh-CN" altLang="zh-CN" sz="1800" dirty="0">
                <a:solidFill>
                  <a:srgbClr val="000000"/>
                </a:solidFill>
                <a:ea typeface="宋体" panose="02010600030101010101" pitchFamily="2" charset="-122"/>
              </a:rPr>
              <a:t>位</a:t>
            </a:r>
            <a:r>
              <a:rPr lang="en-US" altLang="zh-CN" sz="1800" dirty="0">
                <a:solidFill>
                  <a:srgbClr val="000000"/>
                </a:solidFill>
                <a:ea typeface="宋体" panose="02010600030101010101" pitchFamily="2" charset="-122"/>
              </a:rPr>
              <a:t>U64</a:t>
            </a:r>
            <a:r>
              <a:rPr lang="zh-CN" altLang="zh-CN" sz="1800" dirty="0">
                <a:solidFill>
                  <a:srgbClr val="000000"/>
                </a:solidFill>
                <a:ea typeface="宋体" panose="02010600030101010101" pitchFamily="2" charset="-122"/>
              </a:rPr>
              <a:t>（无符号数）。</a:t>
            </a:r>
          </a:p>
          <a:p>
            <a:pPr lvl="1">
              <a:spcBef>
                <a:spcPct val="0"/>
              </a:spcBef>
              <a:buClrTx/>
              <a:buSzTx/>
              <a:buFont typeface="Arial" panose="020B0604020202020204" pitchFamily="34" charset="0"/>
              <a:buChar char="•"/>
            </a:pPr>
            <a:r>
              <a:rPr lang="en-US" altLang="zh-CN" sz="1800" dirty="0">
                <a:solidFill>
                  <a:srgbClr val="000000"/>
                </a:solidFill>
                <a:ea typeface="宋体" panose="02010600030101010101" pitchFamily="2" charset="-122"/>
              </a:rPr>
              <a:t>Case2</a:t>
            </a:r>
            <a:r>
              <a:rPr lang="zh-CN" altLang="zh-CN" sz="1800" dirty="0">
                <a:solidFill>
                  <a:srgbClr val="000000"/>
                </a:solidFill>
                <a:ea typeface="宋体" panose="02010600030101010101" pitchFamily="2" charset="-122"/>
              </a:rPr>
              <a:t>：带符号数乘法：</a:t>
            </a:r>
            <a:r>
              <a:rPr lang="en-US" altLang="zh-CN" sz="1800" dirty="0">
                <a:solidFill>
                  <a:srgbClr val="000000"/>
                </a:solidFill>
                <a:ea typeface="宋体" panose="02010600030101010101" pitchFamily="2" charset="-122"/>
              </a:rPr>
              <a:t>x5, x6, x7</a:t>
            </a:r>
            <a:r>
              <a:rPr lang="zh-CN" altLang="zh-CN" sz="1800" dirty="0">
                <a:solidFill>
                  <a:srgbClr val="000000"/>
                </a:solidFill>
                <a:ea typeface="宋体" panose="02010600030101010101" pitchFamily="2" charset="-122"/>
              </a:rPr>
              <a:t>都是带符号数，补码表示，</a:t>
            </a:r>
            <a:r>
              <a:rPr lang="en-US" altLang="zh-CN" sz="1800" dirty="0">
                <a:solidFill>
                  <a:srgbClr val="000000"/>
                </a:solidFill>
                <a:ea typeface="宋体" panose="02010600030101010101" pitchFamily="2" charset="-122"/>
              </a:rPr>
              <a:t>x5</a:t>
            </a:r>
            <a:r>
              <a:rPr lang="zh-CN" altLang="zh-CN" sz="1800" dirty="0">
                <a:solidFill>
                  <a:srgbClr val="000000"/>
                </a:solidFill>
                <a:ea typeface="宋体" panose="02010600030101010101" pitchFamily="2" charset="-122"/>
              </a:rPr>
              <a:t>是</a:t>
            </a:r>
            <a:r>
              <a:rPr lang="en-US" altLang="zh-CN" sz="1800" dirty="0">
                <a:solidFill>
                  <a:srgbClr val="000000"/>
                </a:solidFill>
                <a:ea typeface="宋体" panose="02010600030101010101" pitchFamily="2" charset="-122"/>
              </a:rPr>
              <a:t>128</a:t>
            </a:r>
            <a:r>
              <a:rPr lang="zh-CN" altLang="zh-CN" sz="1800" dirty="0">
                <a:solidFill>
                  <a:srgbClr val="000000"/>
                </a:solidFill>
                <a:ea typeface="宋体" panose="02010600030101010101" pitchFamily="2" charset="-122"/>
              </a:rPr>
              <a:t>位乘积（补码表示的带符号数）的低</a:t>
            </a:r>
            <a:r>
              <a:rPr lang="en-US" altLang="zh-CN" sz="1800" dirty="0">
                <a:solidFill>
                  <a:srgbClr val="000000"/>
                </a:solidFill>
                <a:ea typeface="宋体" panose="02010600030101010101" pitchFamily="2" charset="-122"/>
              </a:rPr>
              <a:t>64</a:t>
            </a:r>
            <a:r>
              <a:rPr lang="zh-CN" altLang="zh-CN" sz="1800" dirty="0">
                <a:solidFill>
                  <a:srgbClr val="000000"/>
                </a:solidFill>
                <a:ea typeface="宋体" panose="02010600030101010101" pitchFamily="2" charset="-122"/>
              </a:rPr>
              <a:t>位</a:t>
            </a:r>
            <a:r>
              <a:rPr lang="en-US" altLang="zh-CN" sz="1800" dirty="0">
                <a:solidFill>
                  <a:srgbClr val="000000"/>
                </a:solidFill>
                <a:ea typeface="宋体" panose="02010600030101010101" pitchFamily="2" charset="-122"/>
              </a:rPr>
              <a:t>V64</a:t>
            </a:r>
            <a:r>
              <a:rPr lang="zh-CN" altLang="zh-CN" sz="1800" dirty="0">
                <a:solidFill>
                  <a:srgbClr val="000000"/>
                </a:solidFill>
                <a:ea typeface="宋体" panose="02010600030101010101" pitchFamily="2" charset="-122"/>
              </a:rPr>
              <a:t>。</a:t>
            </a:r>
          </a:p>
          <a:p>
            <a:pPr>
              <a:spcBef>
                <a:spcPct val="0"/>
              </a:spcBef>
              <a:buClrTx/>
              <a:buSzTx/>
              <a:buFontTx/>
              <a:buNone/>
            </a:pPr>
            <a:r>
              <a:rPr lang="zh-CN" altLang="zh-CN" sz="1800" dirty="0">
                <a:solidFill>
                  <a:srgbClr val="000000"/>
                </a:solidFill>
                <a:ea typeface="宋体" panose="02010600030101010101" pitchFamily="2" charset="-122"/>
              </a:rPr>
              <a:t>若</a:t>
            </a:r>
            <a:r>
              <a:rPr lang="en-US" altLang="zh-CN" sz="1800" dirty="0">
                <a:solidFill>
                  <a:srgbClr val="000000"/>
                </a:solidFill>
                <a:ea typeface="宋体" panose="02010600030101010101" pitchFamily="2" charset="-122"/>
              </a:rPr>
              <a:t>Case1</a:t>
            </a:r>
            <a:r>
              <a:rPr lang="zh-CN" altLang="zh-CN" sz="1800" dirty="0">
                <a:solidFill>
                  <a:srgbClr val="000000"/>
                </a:solidFill>
                <a:ea typeface="宋体" panose="02010600030101010101" pitchFamily="2" charset="-122"/>
              </a:rPr>
              <a:t>的</a:t>
            </a:r>
            <a:r>
              <a:rPr lang="en-US" altLang="zh-CN" sz="1800" dirty="0">
                <a:solidFill>
                  <a:srgbClr val="000000"/>
                </a:solidFill>
                <a:ea typeface="宋体" panose="02010600030101010101" pitchFamily="2" charset="-122"/>
              </a:rPr>
              <a:t>X6</a:t>
            </a:r>
            <a:r>
              <a:rPr lang="zh-CN" altLang="zh-CN" sz="1800" dirty="0">
                <a:solidFill>
                  <a:srgbClr val="000000"/>
                </a:solidFill>
                <a:ea typeface="宋体" panose="02010600030101010101" pitchFamily="2" charset="-122"/>
              </a:rPr>
              <a:t>与</a:t>
            </a:r>
            <a:r>
              <a:rPr lang="en-US" altLang="zh-CN" sz="1800" dirty="0">
                <a:solidFill>
                  <a:srgbClr val="000000"/>
                </a:solidFill>
                <a:ea typeface="宋体" panose="02010600030101010101" pitchFamily="2" charset="-122"/>
              </a:rPr>
              <a:t>Case2</a:t>
            </a:r>
            <a:r>
              <a:rPr lang="zh-CN" altLang="zh-CN" sz="1800" dirty="0">
                <a:solidFill>
                  <a:srgbClr val="000000"/>
                </a:solidFill>
                <a:ea typeface="宋体" panose="02010600030101010101" pitchFamily="2" charset="-122"/>
              </a:rPr>
              <a:t>的</a:t>
            </a:r>
            <a:r>
              <a:rPr lang="en-US" altLang="zh-CN" sz="1800" dirty="0">
                <a:solidFill>
                  <a:srgbClr val="000000"/>
                </a:solidFill>
                <a:ea typeface="宋体" panose="02010600030101010101" pitchFamily="2" charset="-122"/>
              </a:rPr>
              <a:t>X6</a:t>
            </a:r>
            <a:r>
              <a:rPr lang="zh-CN" altLang="zh-CN" sz="1800" dirty="0">
                <a:solidFill>
                  <a:srgbClr val="000000"/>
                </a:solidFill>
                <a:ea typeface="宋体" panose="02010600030101010101" pitchFamily="2" charset="-122"/>
              </a:rPr>
              <a:t>是相同的</a:t>
            </a:r>
            <a:r>
              <a:rPr lang="en-US" altLang="zh-CN" sz="1800" dirty="0">
                <a:solidFill>
                  <a:srgbClr val="000000"/>
                </a:solidFill>
                <a:ea typeface="宋体" panose="02010600030101010101" pitchFamily="2" charset="-122"/>
              </a:rPr>
              <a:t>bit</a:t>
            </a:r>
            <a:r>
              <a:rPr lang="zh-CN" altLang="zh-CN" sz="1800" dirty="0">
                <a:solidFill>
                  <a:srgbClr val="000000"/>
                </a:solidFill>
                <a:ea typeface="宋体" panose="02010600030101010101" pitchFamily="2" charset="-122"/>
              </a:rPr>
              <a:t>串，并且</a:t>
            </a:r>
            <a:r>
              <a:rPr lang="en-US" altLang="zh-CN" sz="1800" dirty="0">
                <a:solidFill>
                  <a:srgbClr val="000000"/>
                </a:solidFill>
                <a:ea typeface="宋体" panose="02010600030101010101" pitchFamily="2" charset="-122"/>
              </a:rPr>
              <a:t>Case1</a:t>
            </a:r>
            <a:r>
              <a:rPr lang="zh-CN" altLang="zh-CN" sz="1800" dirty="0">
                <a:solidFill>
                  <a:srgbClr val="000000"/>
                </a:solidFill>
                <a:ea typeface="宋体" panose="02010600030101010101" pitchFamily="2" charset="-122"/>
              </a:rPr>
              <a:t>的</a:t>
            </a:r>
            <a:r>
              <a:rPr lang="en-US" altLang="zh-CN" sz="1800" dirty="0">
                <a:solidFill>
                  <a:srgbClr val="000000"/>
                </a:solidFill>
                <a:ea typeface="宋体" panose="02010600030101010101" pitchFamily="2" charset="-122"/>
              </a:rPr>
              <a:t>X7</a:t>
            </a:r>
            <a:r>
              <a:rPr lang="zh-CN" altLang="zh-CN" sz="1800" dirty="0">
                <a:solidFill>
                  <a:srgbClr val="000000"/>
                </a:solidFill>
                <a:ea typeface="宋体" panose="02010600030101010101" pitchFamily="2" charset="-122"/>
              </a:rPr>
              <a:t>与</a:t>
            </a:r>
            <a:r>
              <a:rPr lang="en-US" altLang="zh-CN" sz="1800" dirty="0">
                <a:solidFill>
                  <a:srgbClr val="000000"/>
                </a:solidFill>
                <a:ea typeface="宋体" panose="02010600030101010101" pitchFamily="2" charset="-122"/>
              </a:rPr>
              <a:t>Case2</a:t>
            </a:r>
            <a:r>
              <a:rPr lang="zh-CN" altLang="zh-CN" sz="1800" dirty="0">
                <a:solidFill>
                  <a:srgbClr val="000000"/>
                </a:solidFill>
                <a:ea typeface="宋体" panose="02010600030101010101" pitchFamily="2" charset="-122"/>
              </a:rPr>
              <a:t>的</a:t>
            </a:r>
            <a:r>
              <a:rPr lang="en-US" altLang="zh-CN" sz="1800" dirty="0">
                <a:solidFill>
                  <a:srgbClr val="000000"/>
                </a:solidFill>
                <a:ea typeface="宋体" panose="02010600030101010101" pitchFamily="2" charset="-122"/>
              </a:rPr>
              <a:t>X7</a:t>
            </a:r>
            <a:r>
              <a:rPr lang="zh-CN" altLang="zh-CN" sz="1800" dirty="0">
                <a:solidFill>
                  <a:srgbClr val="000000"/>
                </a:solidFill>
                <a:ea typeface="宋体" panose="02010600030101010101" pitchFamily="2" charset="-122"/>
              </a:rPr>
              <a:t>是相同的</a:t>
            </a:r>
            <a:r>
              <a:rPr lang="en-US" altLang="zh-CN" sz="1800" dirty="0">
                <a:solidFill>
                  <a:srgbClr val="000000"/>
                </a:solidFill>
                <a:ea typeface="宋体" panose="02010600030101010101" pitchFamily="2" charset="-122"/>
              </a:rPr>
              <a:t>bit</a:t>
            </a:r>
            <a:r>
              <a:rPr lang="zh-CN" altLang="zh-CN" sz="1800" dirty="0">
                <a:solidFill>
                  <a:srgbClr val="000000"/>
                </a:solidFill>
                <a:ea typeface="宋体" panose="02010600030101010101" pitchFamily="2" charset="-122"/>
              </a:rPr>
              <a:t>串，则</a:t>
            </a:r>
            <a:r>
              <a:rPr lang="en-US" altLang="zh-CN" sz="1800" dirty="0">
                <a:solidFill>
                  <a:srgbClr val="000000"/>
                </a:solidFill>
                <a:ea typeface="宋体" panose="02010600030101010101" pitchFamily="2" charset="-122"/>
              </a:rPr>
              <a:t>Case1</a:t>
            </a:r>
            <a:r>
              <a:rPr lang="zh-CN" altLang="zh-CN" sz="1800" dirty="0">
                <a:solidFill>
                  <a:srgbClr val="000000"/>
                </a:solidFill>
                <a:ea typeface="宋体" panose="02010600030101010101" pitchFamily="2" charset="-122"/>
              </a:rPr>
              <a:t>和</a:t>
            </a:r>
            <a:r>
              <a:rPr lang="en-US" altLang="zh-CN" sz="1800" dirty="0">
                <a:solidFill>
                  <a:srgbClr val="000000"/>
                </a:solidFill>
                <a:ea typeface="宋体" panose="02010600030101010101" pitchFamily="2" charset="-122"/>
              </a:rPr>
              <a:t>Case2</a:t>
            </a:r>
            <a:r>
              <a:rPr lang="zh-CN" altLang="zh-CN" sz="1800" dirty="0">
                <a:solidFill>
                  <a:srgbClr val="000000"/>
                </a:solidFill>
                <a:ea typeface="宋体" panose="02010600030101010101" pitchFamily="2" charset="-122"/>
              </a:rPr>
              <a:t>的</a:t>
            </a:r>
            <a:r>
              <a:rPr lang="en-US" altLang="zh-CN" sz="1800" dirty="0">
                <a:solidFill>
                  <a:srgbClr val="000000"/>
                </a:solidFill>
                <a:ea typeface="宋体" panose="02010600030101010101" pitchFamily="2" charset="-122"/>
              </a:rPr>
              <a:t>X5</a:t>
            </a:r>
            <a:r>
              <a:rPr lang="zh-CN" altLang="zh-CN" sz="1800" dirty="0">
                <a:solidFill>
                  <a:srgbClr val="000000"/>
                </a:solidFill>
                <a:ea typeface="宋体" panose="02010600030101010101" pitchFamily="2" charset="-122"/>
              </a:rPr>
              <a:t>是相同的</a:t>
            </a:r>
            <a:r>
              <a:rPr lang="en-US" altLang="zh-CN" sz="1800" dirty="0">
                <a:solidFill>
                  <a:srgbClr val="000000"/>
                </a:solidFill>
                <a:ea typeface="宋体" panose="02010600030101010101" pitchFamily="2" charset="-122"/>
              </a:rPr>
              <a:t>bit</a:t>
            </a:r>
            <a:r>
              <a:rPr lang="zh-CN" altLang="zh-CN" sz="1800" dirty="0">
                <a:solidFill>
                  <a:srgbClr val="000000"/>
                </a:solidFill>
                <a:ea typeface="宋体" panose="02010600030101010101" pitchFamily="2" charset="-122"/>
              </a:rPr>
              <a:t>串。</a:t>
            </a:r>
          </a:p>
          <a:p>
            <a:pPr>
              <a:spcBef>
                <a:spcPct val="0"/>
              </a:spcBef>
              <a:buClrTx/>
              <a:buSzTx/>
              <a:buFontTx/>
              <a:buNone/>
            </a:pPr>
            <a:r>
              <a:rPr lang="en-US" altLang="zh-CN" sz="1800" dirty="0">
                <a:solidFill>
                  <a:srgbClr val="000000"/>
                </a:solidFill>
                <a:ea typeface="宋体" panose="02010600030101010101" pitchFamily="2" charset="-122"/>
              </a:rPr>
              <a:t> </a:t>
            </a:r>
            <a:endParaRPr lang="zh-CN" altLang="zh-CN" sz="1800" dirty="0">
              <a:solidFill>
                <a:srgbClr val="000000"/>
              </a:solidFill>
              <a:ea typeface="宋体" panose="02010600030101010101" pitchFamily="2" charset="-122"/>
            </a:endParaRPr>
          </a:p>
          <a:p>
            <a:pPr>
              <a:spcBef>
                <a:spcPct val="0"/>
              </a:spcBef>
              <a:buClrTx/>
              <a:buSzTx/>
              <a:buFontTx/>
              <a:buNone/>
            </a:pPr>
            <a:r>
              <a:rPr lang="zh-CN" altLang="zh-CN" sz="1800" dirty="0">
                <a:solidFill>
                  <a:srgbClr val="000000"/>
                </a:solidFill>
                <a:ea typeface="宋体" panose="02010600030101010101" pitchFamily="2" charset="-122"/>
              </a:rPr>
              <a:t>举例</a:t>
            </a:r>
            <a:r>
              <a:rPr lang="en-US" altLang="zh-CN" sz="1800" dirty="0">
                <a:solidFill>
                  <a:srgbClr val="000000"/>
                </a:solidFill>
                <a:ea typeface="宋体" panose="02010600030101010101" pitchFamily="2" charset="-122"/>
              </a:rPr>
              <a:t>1</a:t>
            </a:r>
            <a:r>
              <a:rPr lang="zh-CN" altLang="zh-CN" sz="1800" dirty="0">
                <a:solidFill>
                  <a:srgbClr val="000000"/>
                </a:solidFill>
                <a:ea typeface="宋体" panose="02010600030101010101" pitchFamily="2" charset="-122"/>
              </a:rPr>
              <a:t>：上面的</a:t>
            </a:r>
            <a:r>
              <a:rPr lang="en-US" altLang="zh-CN" sz="1800" dirty="0">
                <a:solidFill>
                  <a:srgbClr val="000000"/>
                </a:solidFill>
                <a:ea typeface="宋体" panose="02010600030101010101" pitchFamily="2" charset="-122"/>
              </a:rPr>
              <a:t>64</a:t>
            </a:r>
            <a:r>
              <a:rPr lang="zh-CN" altLang="zh-CN" sz="1800" dirty="0">
                <a:solidFill>
                  <a:srgbClr val="000000"/>
                </a:solidFill>
                <a:ea typeface="宋体" panose="02010600030101010101" pitchFamily="2" charset="-122"/>
              </a:rPr>
              <a:t>位缩短到</a:t>
            </a:r>
            <a:r>
              <a:rPr lang="en-US" altLang="zh-CN" sz="1800" dirty="0">
                <a:solidFill>
                  <a:srgbClr val="000000"/>
                </a:solidFill>
                <a:ea typeface="宋体" panose="02010600030101010101" pitchFamily="2" charset="-122"/>
              </a:rPr>
              <a:t>8</a:t>
            </a:r>
            <a:r>
              <a:rPr lang="zh-CN" altLang="zh-CN" sz="1800" dirty="0">
                <a:solidFill>
                  <a:srgbClr val="000000"/>
                </a:solidFill>
                <a:ea typeface="宋体" panose="02010600030101010101" pitchFamily="2" charset="-122"/>
              </a:rPr>
              <a:t>位，</a:t>
            </a:r>
            <a:r>
              <a:rPr lang="en-US" altLang="zh-CN" sz="1800" dirty="0">
                <a:solidFill>
                  <a:srgbClr val="000000"/>
                </a:solidFill>
                <a:ea typeface="宋体" panose="02010600030101010101" pitchFamily="2" charset="-122"/>
              </a:rPr>
              <a:t>A</a:t>
            </a:r>
            <a:r>
              <a:rPr lang="zh-CN" altLang="zh-CN" sz="1800" dirty="0">
                <a:solidFill>
                  <a:srgbClr val="000000"/>
                </a:solidFill>
                <a:ea typeface="宋体" panose="02010600030101010101" pitchFamily="2" charset="-122"/>
              </a:rPr>
              <a:t>和</a:t>
            </a:r>
            <a:r>
              <a:rPr lang="en-US" altLang="zh-CN" sz="1800" dirty="0">
                <a:solidFill>
                  <a:srgbClr val="000000"/>
                </a:solidFill>
                <a:ea typeface="宋体" panose="02010600030101010101" pitchFamily="2" charset="-122"/>
              </a:rPr>
              <a:t>B</a:t>
            </a:r>
            <a:r>
              <a:rPr lang="zh-CN" altLang="zh-CN" sz="1800" dirty="0">
                <a:solidFill>
                  <a:srgbClr val="000000"/>
                </a:solidFill>
                <a:ea typeface="宋体" panose="02010600030101010101" pitchFamily="2" charset="-122"/>
              </a:rPr>
              <a:t>作为带符号数，并且都是负数</a:t>
            </a:r>
            <a:r>
              <a:rPr lang="en-US" altLang="zh-CN" sz="1800" dirty="0">
                <a:solidFill>
                  <a:srgbClr val="000000"/>
                </a:solidFill>
                <a:ea typeface="宋体" panose="02010600030101010101" pitchFamily="2" charset="-122"/>
              </a:rPr>
              <a:t>, A=1011 1101=0xBD</a:t>
            </a:r>
            <a:r>
              <a:rPr lang="zh-CN" altLang="zh-CN" sz="1800" dirty="0">
                <a:solidFill>
                  <a:srgbClr val="000000"/>
                </a:solidFill>
                <a:ea typeface="宋体" panose="02010600030101010101" pitchFamily="2" charset="-122"/>
              </a:rPr>
              <a:t>，</a:t>
            </a:r>
            <a:r>
              <a:rPr lang="en-US" altLang="zh-CN" sz="1800" dirty="0">
                <a:solidFill>
                  <a:srgbClr val="000000"/>
                </a:solidFill>
                <a:ea typeface="宋体" panose="02010600030101010101" pitchFamily="2" charset="-122"/>
              </a:rPr>
              <a:t>B=1001 1110=0x9E</a:t>
            </a:r>
            <a:r>
              <a:rPr lang="zh-CN" altLang="zh-CN" sz="1800" dirty="0">
                <a:solidFill>
                  <a:srgbClr val="000000"/>
                </a:solidFill>
                <a:ea typeface="宋体" panose="02010600030101010101" pitchFamily="2" charset="-122"/>
              </a:rPr>
              <a:t>，</a:t>
            </a:r>
            <a:r>
              <a:rPr lang="en-US" altLang="zh-CN" sz="1800" dirty="0" err="1">
                <a:solidFill>
                  <a:srgbClr val="000000"/>
                </a:solidFill>
                <a:ea typeface="宋体" panose="02010600030101010101" pitchFamily="2" charset="-122"/>
              </a:rPr>
              <a:t>mul</a:t>
            </a:r>
            <a:r>
              <a:rPr lang="en-US" altLang="zh-CN" sz="1800" dirty="0">
                <a:solidFill>
                  <a:srgbClr val="000000"/>
                </a:solidFill>
                <a:ea typeface="宋体" panose="02010600030101010101" pitchFamily="2" charset="-122"/>
              </a:rPr>
              <a:t> C, A</a:t>
            </a:r>
            <a:r>
              <a:rPr lang="zh-CN" altLang="zh-CN" sz="1800" dirty="0">
                <a:solidFill>
                  <a:srgbClr val="000000"/>
                </a:solidFill>
                <a:ea typeface="宋体" panose="02010600030101010101" pitchFamily="2" charset="-122"/>
              </a:rPr>
              <a:t>，</a:t>
            </a:r>
            <a:r>
              <a:rPr lang="en-US" altLang="zh-CN" sz="1800" dirty="0">
                <a:solidFill>
                  <a:srgbClr val="000000"/>
                </a:solidFill>
                <a:ea typeface="宋体" panose="02010600030101010101" pitchFamily="2" charset="-122"/>
              </a:rPr>
              <a:t>B</a:t>
            </a:r>
            <a:endParaRPr lang="zh-CN" altLang="zh-CN" sz="1800" dirty="0">
              <a:solidFill>
                <a:srgbClr val="000000"/>
              </a:solidFill>
              <a:ea typeface="宋体" panose="02010600030101010101" pitchFamily="2" charset="-122"/>
            </a:endParaRPr>
          </a:p>
          <a:p>
            <a:pPr lvl="1">
              <a:spcBef>
                <a:spcPct val="0"/>
              </a:spcBef>
              <a:buClrTx/>
              <a:buSzTx/>
              <a:buFont typeface="Arial" panose="020B0604020202020204" pitchFamily="34" charset="0"/>
              <a:buChar char="•"/>
            </a:pPr>
            <a:r>
              <a:rPr lang="en-US" altLang="zh-CN" sz="1800" dirty="0">
                <a:solidFill>
                  <a:srgbClr val="000000"/>
                </a:solidFill>
                <a:ea typeface="宋体" panose="02010600030101010101" pitchFamily="2" charset="-122"/>
              </a:rPr>
              <a:t>Case1</a:t>
            </a:r>
            <a:r>
              <a:rPr lang="zh-CN" altLang="zh-CN" sz="1800" dirty="0">
                <a:solidFill>
                  <a:srgbClr val="000000"/>
                </a:solidFill>
                <a:ea typeface="宋体" panose="02010600030101010101" pitchFamily="2" charset="-122"/>
              </a:rPr>
              <a:t>：无符号数乘法：</a:t>
            </a:r>
            <a:r>
              <a:rPr lang="en-US" altLang="zh-CN" sz="1800" dirty="0">
                <a:solidFill>
                  <a:srgbClr val="000000"/>
                </a:solidFill>
                <a:ea typeface="宋体" panose="02010600030101010101" pitchFamily="2" charset="-122"/>
              </a:rPr>
              <a:t>C, A, B</a:t>
            </a:r>
            <a:r>
              <a:rPr lang="zh-CN" altLang="zh-CN" sz="1800" dirty="0">
                <a:solidFill>
                  <a:srgbClr val="000000"/>
                </a:solidFill>
                <a:ea typeface="宋体" panose="02010600030101010101" pitchFamily="2" charset="-122"/>
              </a:rPr>
              <a:t>都是无符号数，</a:t>
            </a:r>
            <a:r>
              <a:rPr lang="en-US" altLang="zh-CN" sz="1800" dirty="0">
                <a:solidFill>
                  <a:srgbClr val="000000"/>
                </a:solidFill>
                <a:ea typeface="宋体" panose="02010600030101010101" pitchFamily="2" charset="-122"/>
              </a:rPr>
              <a:t>C</a:t>
            </a:r>
            <a:r>
              <a:rPr lang="zh-CN" altLang="zh-CN" sz="1800" dirty="0">
                <a:solidFill>
                  <a:srgbClr val="000000"/>
                </a:solidFill>
                <a:ea typeface="宋体" panose="02010600030101010101" pitchFamily="2" charset="-122"/>
              </a:rPr>
              <a:t>是</a:t>
            </a:r>
            <a:r>
              <a:rPr lang="en-US" altLang="zh-CN" sz="1800" dirty="0">
                <a:solidFill>
                  <a:srgbClr val="000000"/>
                </a:solidFill>
                <a:ea typeface="宋体" panose="02010600030101010101" pitchFamily="2" charset="-122"/>
              </a:rPr>
              <a:t>16</a:t>
            </a:r>
            <a:r>
              <a:rPr lang="zh-CN" altLang="zh-CN" sz="1800" dirty="0">
                <a:solidFill>
                  <a:srgbClr val="000000"/>
                </a:solidFill>
                <a:ea typeface="宋体" panose="02010600030101010101" pitchFamily="2" charset="-122"/>
              </a:rPr>
              <a:t>位乘积（无符号数）的低</a:t>
            </a:r>
            <a:r>
              <a:rPr lang="en-US" altLang="zh-CN" sz="1800" dirty="0">
                <a:solidFill>
                  <a:srgbClr val="000000"/>
                </a:solidFill>
                <a:ea typeface="宋体" panose="02010600030101010101" pitchFamily="2" charset="-122"/>
              </a:rPr>
              <a:t>8</a:t>
            </a:r>
            <a:r>
              <a:rPr lang="zh-CN" altLang="zh-CN" sz="1800" dirty="0">
                <a:solidFill>
                  <a:srgbClr val="000000"/>
                </a:solidFill>
                <a:ea typeface="宋体" panose="02010600030101010101" pitchFamily="2" charset="-122"/>
              </a:rPr>
              <a:t>位（无符号数）</a:t>
            </a:r>
            <a:r>
              <a:rPr lang="en-US" altLang="zh-CN" sz="1800" dirty="0">
                <a:solidFill>
                  <a:srgbClr val="000000"/>
                </a:solidFill>
                <a:ea typeface="宋体" panose="02010600030101010101" pitchFamily="2" charset="-122"/>
              </a:rPr>
              <a:t>, A*B=0xBD *0x9E =0X74A6, C=0xA6</a:t>
            </a:r>
            <a:endParaRPr lang="zh-CN" altLang="zh-CN" sz="1800" dirty="0">
              <a:solidFill>
                <a:srgbClr val="000000"/>
              </a:solidFill>
              <a:ea typeface="宋体" panose="02010600030101010101" pitchFamily="2" charset="-122"/>
            </a:endParaRPr>
          </a:p>
          <a:p>
            <a:pPr lvl="1">
              <a:spcBef>
                <a:spcPct val="0"/>
              </a:spcBef>
              <a:buClrTx/>
              <a:buSzTx/>
              <a:buFont typeface="Arial" panose="020B0604020202020204" pitchFamily="34" charset="0"/>
              <a:buChar char="•"/>
            </a:pPr>
            <a:r>
              <a:rPr lang="en-US" altLang="zh-CN" sz="1800" dirty="0">
                <a:solidFill>
                  <a:srgbClr val="000000"/>
                </a:solidFill>
                <a:ea typeface="宋体" panose="02010600030101010101" pitchFamily="2" charset="-122"/>
              </a:rPr>
              <a:t>Case2</a:t>
            </a:r>
            <a:r>
              <a:rPr lang="zh-CN" altLang="zh-CN" sz="1800" dirty="0">
                <a:solidFill>
                  <a:srgbClr val="000000"/>
                </a:solidFill>
                <a:ea typeface="宋体" panose="02010600030101010101" pitchFamily="2" charset="-122"/>
              </a:rPr>
              <a:t>：带符号数乘法：</a:t>
            </a:r>
            <a:r>
              <a:rPr lang="en-US" altLang="zh-CN" sz="1800" dirty="0">
                <a:solidFill>
                  <a:srgbClr val="000000"/>
                </a:solidFill>
                <a:ea typeface="宋体" panose="02010600030101010101" pitchFamily="2" charset="-122"/>
              </a:rPr>
              <a:t>C, A, B</a:t>
            </a:r>
            <a:r>
              <a:rPr lang="zh-CN" altLang="zh-CN" sz="1800" dirty="0">
                <a:solidFill>
                  <a:srgbClr val="000000"/>
                </a:solidFill>
                <a:ea typeface="宋体" panose="02010600030101010101" pitchFamily="2" charset="-122"/>
              </a:rPr>
              <a:t>都是带符号数，补码表示，</a:t>
            </a:r>
            <a:r>
              <a:rPr lang="en-US" altLang="zh-CN" sz="1800" dirty="0">
                <a:solidFill>
                  <a:srgbClr val="000000"/>
                </a:solidFill>
                <a:ea typeface="宋体" panose="02010600030101010101" pitchFamily="2" charset="-122"/>
              </a:rPr>
              <a:t>C</a:t>
            </a:r>
            <a:r>
              <a:rPr lang="zh-CN" altLang="zh-CN" sz="1800" dirty="0">
                <a:solidFill>
                  <a:srgbClr val="000000"/>
                </a:solidFill>
                <a:ea typeface="宋体" panose="02010600030101010101" pitchFamily="2" charset="-122"/>
              </a:rPr>
              <a:t>是</a:t>
            </a:r>
            <a:r>
              <a:rPr lang="en-US" altLang="zh-CN" sz="1800" dirty="0">
                <a:solidFill>
                  <a:srgbClr val="000000"/>
                </a:solidFill>
                <a:ea typeface="宋体" panose="02010600030101010101" pitchFamily="2" charset="-122"/>
              </a:rPr>
              <a:t>16</a:t>
            </a:r>
            <a:r>
              <a:rPr lang="zh-CN" altLang="zh-CN" sz="1800" dirty="0">
                <a:solidFill>
                  <a:srgbClr val="000000"/>
                </a:solidFill>
                <a:ea typeface="宋体" panose="02010600030101010101" pitchFamily="2" charset="-122"/>
              </a:rPr>
              <a:t>位乘积（补码表示的带符号数）的低</a:t>
            </a:r>
            <a:r>
              <a:rPr lang="en-US" altLang="zh-CN" sz="1800" dirty="0">
                <a:solidFill>
                  <a:srgbClr val="000000"/>
                </a:solidFill>
                <a:ea typeface="宋体" panose="02010600030101010101" pitchFamily="2" charset="-122"/>
              </a:rPr>
              <a:t>8</a:t>
            </a:r>
            <a:r>
              <a:rPr lang="zh-CN" altLang="zh-CN" sz="1800" dirty="0">
                <a:solidFill>
                  <a:srgbClr val="000000"/>
                </a:solidFill>
                <a:ea typeface="宋体" panose="02010600030101010101" pitchFamily="2" charset="-122"/>
              </a:rPr>
              <a:t>位。</a:t>
            </a:r>
            <a:r>
              <a:rPr lang="en-US" altLang="zh-CN" sz="1800" dirty="0">
                <a:solidFill>
                  <a:srgbClr val="000000"/>
                </a:solidFill>
                <a:ea typeface="宋体" panose="02010600030101010101" pitchFamily="2" charset="-122"/>
              </a:rPr>
              <a:t>A*B= -0x43 * -0x62= +0x19A6, C=0xA6</a:t>
            </a:r>
            <a:endParaRPr lang="zh-CN" altLang="zh-CN" sz="1800" dirty="0">
              <a:solidFill>
                <a:srgbClr val="000000"/>
              </a:solidFill>
              <a:ea typeface="宋体" panose="02010600030101010101" pitchFamily="2" charset="-122"/>
            </a:endParaRPr>
          </a:p>
          <a:p>
            <a:pPr>
              <a:spcBef>
                <a:spcPct val="0"/>
              </a:spcBef>
              <a:buClrTx/>
              <a:buSzTx/>
              <a:buFontTx/>
              <a:buNone/>
            </a:pPr>
            <a:r>
              <a:rPr lang="zh-CN" altLang="zh-CN" sz="1800" dirty="0">
                <a:solidFill>
                  <a:srgbClr val="000000"/>
                </a:solidFill>
                <a:ea typeface="宋体" panose="02010600030101010101" pitchFamily="2" charset="-122"/>
              </a:rPr>
              <a:t>结论：</a:t>
            </a:r>
            <a:r>
              <a:rPr lang="en-US" altLang="zh-CN" sz="1800" dirty="0">
                <a:solidFill>
                  <a:srgbClr val="000000"/>
                </a:solidFill>
                <a:ea typeface="宋体" panose="02010600030101010101" pitchFamily="2" charset="-122"/>
              </a:rPr>
              <a:t>A</a:t>
            </a:r>
            <a:r>
              <a:rPr lang="zh-CN" altLang="zh-CN" sz="1800" dirty="0">
                <a:solidFill>
                  <a:srgbClr val="000000"/>
                </a:solidFill>
                <a:ea typeface="宋体" panose="02010600030101010101" pitchFamily="2" charset="-122"/>
              </a:rPr>
              <a:t>和</a:t>
            </a:r>
            <a:r>
              <a:rPr lang="en-US" altLang="zh-CN" sz="1800" dirty="0">
                <a:solidFill>
                  <a:srgbClr val="000000"/>
                </a:solidFill>
                <a:ea typeface="宋体" panose="02010600030101010101" pitchFamily="2" charset="-122"/>
              </a:rPr>
              <a:t>B</a:t>
            </a:r>
            <a:r>
              <a:rPr lang="zh-CN" altLang="zh-CN" sz="1800" dirty="0">
                <a:solidFill>
                  <a:srgbClr val="000000"/>
                </a:solidFill>
                <a:ea typeface="宋体" panose="02010600030101010101" pitchFamily="2" charset="-122"/>
              </a:rPr>
              <a:t>作为带符号数，并且都是负数时，结论正确：无符号数乘法和带符号数乘法的乘积的低</a:t>
            </a:r>
            <a:r>
              <a:rPr lang="en-US" altLang="zh-CN" sz="1800" dirty="0">
                <a:solidFill>
                  <a:srgbClr val="000000"/>
                </a:solidFill>
                <a:ea typeface="宋体" panose="02010600030101010101" pitchFamily="2" charset="-122"/>
              </a:rPr>
              <a:t>8</a:t>
            </a:r>
            <a:r>
              <a:rPr lang="zh-CN" altLang="zh-CN" sz="1800" dirty="0">
                <a:solidFill>
                  <a:srgbClr val="000000"/>
                </a:solidFill>
                <a:ea typeface="宋体" panose="02010600030101010101" pitchFamily="2" charset="-122"/>
              </a:rPr>
              <a:t>位</a:t>
            </a:r>
            <a:r>
              <a:rPr lang="en-US" altLang="zh-CN" sz="1800" dirty="0">
                <a:solidFill>
                  <a:srgbClr val="000000"/>
                </a:solidFill>
                <a:ea typeface="宋体" panose="02010600030101010101" pitchFamily="2" charset="-122"/>
              </a:rPr>
              <a:t>C</a:t>
            </a:r>
            <a:r>
              <a:rPr lang="zh-CN" altLang="zh-CN" sz="1800" dirty="0">
                <a:solidFill>
                  <a:srgbClr val="000000"/>
                </a:solidFill>
                <a:ea typeface="宋体" panose="02010600030101010101" pitchFamily="2" charset="-122"/>
              </a:rPr>
              <a:t>相同，都是</a:t>
            </a:r>
            <a:r>
              <a:rPr lang="en-US" altLang="zh-CN" sz="1800" dirty="0">
                <a:solidFill>
                  <a:srgbClr val="000000"/>
                </a:solidFill>
                <a:ea typeface="宋体" panose="02010600030101010101" pitchFamily="2" charset="-122"/>
              </a:rPr>
              <a:t>0xA6</a:t>
            </a:r>
            <a:r>
              <a:rPr lang="zh-CN" altLang="zh-CN" sz="1800" dirty="0">
                <a:solidFill>
                  <a:srgbClr val="000000"/>
                </a:solidFill>
                <a:ea typeface="宋体" panose="02010600030101010101" pitchFamily="2" charset="-122"/>
              </a:rPr>
              <a:t>。</a:t>
            </a:r>
          </a:p>
          <a:p>
            <a:pPr>
              <a:spcBef>
                <a:spcPct val="0"/>
              </a:spcBef>
              <a:buClrTx/>
              <a:buSzTx/>
              <a:buFontTx/>
              <a:buNone/>
            </a:pPr>
            <a:r>
              <a:rPr lang="en-US" altLang="zh-CN" sz="1800" dirty="0">
                <a:ea typeface="宋体" panose="02010600030101010101" pitchFamily="2" charset="-122"/>
              </a:rPr>
              <a:t> </a:t>
            </a:r>
            <a:endParaRPr lang="zh-CN" altLang="en-US" sz="1800" dirty="0">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34</a:t>
            </a:fld>
            <a:endParaRPr lang="en-US" altLang="zh-CN"/>
          </a:p>
        </p:txBody>
      </p:sp>
    </p:spTree>
    <p:extLst>
      <p:ext uri="{BB962C8B-B14F-4D97-AF65-F5344CB8AC3E}">
        <p14:creationId xmlns:p14="http://schemas.microsoft.com/office/powerpoint/2010/main" val="426584237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文本框 2"/>
          <p:cNvSpPr txBox="1">
            <a:spLocks noChangeArrowheads="1"/>
          </p:cNvSpPr>
          <p:nvPr/>
        </p:nvSpPr>
        <p:spPr bwMode="auto">
          <a:xfrm>
            <a:off x="539750" y="1052513"/>
            <a:ext cx="8280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nSpc>
                <a:spcPct val="150000"/>
              </a:lnSpc>
              <a:spcBef>
                <a:spcPct val="0"/>
              </a:spcBef>
              <a:buClrTx/>
              <a:buSzTx/>
              <a:buFontTx/>
              <a:buNone/>
            </a:pPr>
            <a:r>
              <a:rPr lang="en-US" altLang="zh-CN" sz="1800" b="0" dirty="0">
                <a:ea typeface="宋体" panose="02010600030101010101" pitchFamily="2" charset="-122"/>
              </a:rPr>
              <a:t> </a:t>
            </a:r>
            <a:endParaRPr lang="zh-CN" altLang="zh-CN" sz="1800" b="0" dirty="0">
              <a:solidFill>
                <a:srgbClr val="000000"/>
              </a:solidFill>
              <a:ea typeface="宋体" panose="02010600030101010101" pitchFamily="2" charset="-122"/>
            </a:endParaRPr>
          </a:p>
          <a:p>
            <a:pPr>
              <a:lnSpc>
                <a:spcPct val="150000"/>
              </a:lnSpc>
              <a:spcBef>
                <a:spcPct val="0"/>
              </a:spcBef>
              <a:buClrTx/>
              <a:buSzTx/>
              <a:buFontTx/>
              <a:buNone/>
            </a:pPr>
            <a:r>
              <a:rPr lang="zh-CN" altLang="zh-CN" sz="1800" dirty="0">
                <a:solidFill>
                  <a:srgbClr val="000000"/>
                </a:solidFill>
              </a:rPr>
              <a:t>举例</a:t>
            </a:r>
            <a:r>
              <a:rPr lang="en-US" altLang="zh-CN" sz="1800" dirty="0">
                <a:solidFill>
                  <a:srgbClr val="000000"/>
                </a:solidFill>
              </a:rPr>
              <a:t>2</a:t>
            </a:r>
            <a:r>
              <a:rPr lang="zh-CN" altLang="zh-CN" sz="1800" dirty="0">
                <a:solidFill>
                  <a:srgbClr val="000000"/>
                </a:solidFill>
              </a:rPr>
              <a:t>：上面的</a:t>
            </a:r>
            <a:r>
              <a:rPr lang="en-US" altLang="zh-CN" sz="1800" dirty="0">
                <a:solidFill>
                  <a:srgbClr val="000000"/>
                </a:solidFill>
              </a:rPr>
              <a:t>64</a:t>
            </a:r>
            <a:r>
              <a:rPr lang="zh-CN" altLang="zh-CN" sz="1800" dirty="0">
                <a:solidFill>
                  <a:srgbClr val="000000"/>
                </a:solidFill>
              </a:rPr>
              <a:t>位缩短到</a:t>
            </a:r>
            <a:r>
              <a:rPr lang="en-US" altLang="zh-CN" sz="1800" dirty="0">
                <a:solidFill>
                  <a:srgbClr val="000000"/>
                </a:solidFill>
              </a:rPr>
              <a:t>8</a:t>
            </a:r>
            <a:r>
              <a:rPr lang="zh-CN" altLang="zh-CN" sz="1800" dirty="0">
                <a:solidFill>
                  <a:srgbClr val="000000"/>
                </a:solidFill>
              </a:rPr>
              <a:t>位，</a:t>
            </a:r>
            <a:r>
              <a:rPr lang="en-US" altLang="zh-CN" sz="1800" dirty="0">
                <a:solidFill>
                  <a:srgbClr val="000000"/>
                </a:solidFill>
              </a:rPr>
              <a:t>A</a:t>
            </a:r>
            <a:r>
              <a:rPr lang="zh-CN" altLang="zh-CN" sz="1800" dirty="0">
                <a:solidFill>
                  <a:srgbClr val="000000"/>
                </a:solidFill>
              </a:rPr>
              <a:t>和</a:t>
            </a:r>
            <a:r>
              <a:rPr lang="en-US" altLang="zh-CN" sz="1800" dirty="0">
                <a:solidFill>
                  <a:srgbClr val="000000"/>
                </a:solidFill>
              </a:rPr>
              <a:t>B</a:t>
            </a:r>
            <a:r>
              <a:rPr lang="zh-CN" altLang="zh-CN" sz="1800" dirty="0">
                <a:solidFill>
                  <a:srgbClr val="000000"/>
                </a:solidFill>
              </a:rPr>
              <a:t>作为带符号数时是</a:t>
            </a:r>
            <a:r>
              <a:rPr lang="en-US" altLang="zh-CN" sz="1800" dirty="0">
                <a:solidFill>
                  <a:srgbClr val="000000"/>
                </a:solidFill>
              </a:rPr>
              <a:t>1</a:t>
            </a:r>
            <a:r>
              <a:rPr lang="zh-CN" altLang="zh-CN" sz="1800" dirty="0">
                <a:solidFill>
                  <a:srgbClr val="000000"/>
                </a:solidFill>
              </a:rPr>
              <a:t>正</a:t>
            </a:r>
            <a:r>
              <a:rPr lang="en-US" altLang="zh-CN" sz="1800" dirty="0">
                <a:solidFill>
                  <a:srgbClr val="000000"/>
                </a:solidFill>
              </a:rPr>
              <a:t>1</a:t>
            </a:r>
            <a:r>
              <a:rPr lang="zh-CN" altLang="zh-CN" sz="1800" dirty="0">
                <a:solidFill>
                  <a:srgbClr val="000000"/>
                </a:solidFill>
              </a:rPr>
              <a:t>负</a:t>
            </a:r>
            <a:r>
              <a:rPr lang="en-US" altLang="zh-CN" sz="1800" dirty="0">
                <a:solidFill>
                  <a:srgbClr val="000000"/>
                </a:solidFill>
              </a:rPr>
              <a:t>,  </a:t>
            </a:r>
            <a:r>
              <a:rPr lang="zh-CN" altLang="zh-CN" sz="1800" dirty="0">
                <a:solidFill>
                  <a:srgbClr val="000000"/>
                </a:solidFill>
              </a:rPr>
              <a:t>负数</a:t>
            </a:r>
            <a:r>
              <a:rPr lang="en-US" altLang="zh-CN" sz="1800" dirty="0">
                <a:solidFill>
                  <a:srgbClr val="000000"/>
                </a:solidFill>
              </a:rPr>
              <a:t>A =     1011 1101=0xBD</a:t>
            </a:r>
            <a:r>
              <a:rPr lang="zh-CN" altLang="zh-CN" sz="1800" dirty="0">
                <a:solidFill>
                  <a:srgbClr val="000000"/>
                </a:solidFill>
              </a:rPr>
              <a:t>，正数</a:t>
            </a:r>
            <a:r>
              <a:rPr lang="en-US" altLang="zh-CN" sz="1800" dirty="0">
                <a:solidFill>
                  <a:srgbClr val="000000"/>
                </a:solidFill>
              </a:rPr>
              <a:t>B=0001 1110=0x1E</a:t>
            </a:r>
            <a:r>
              <a:rPr lang="zh-CN" altLang="zh-CN" sz="1800" dirty="0">
                <a:solidFill>
                  <a:srgbClr val="000000"/>
                </a:solidFill>
              </a:rPr>
              <a:t>，</a:t>
            </a:r>
            <a:r>
              <a:rPr lang="en-US" altLang="zh-CN" sz="1800" dirty="0" err="1">
                <a:solidFill>
                  <a:srgbClr val="000000"/>
                </a:solidFill>
              </a:rPr>
              <a:t>mul</a:t>
            </a:r>
            <a:r>
              <a:rPr lang="en-US" altLang="zh-CN" sz="1800" dirty="0">
                <a:solidFill>
                  <a:srgbClr val="000000"/>
                </a:solidFill>
              </a:rPr>
              <a:t> C, A</a:t>
            </a:r>
            <a:r>
              <a:rPr lang="zh-CN" altLang="zh-CN" sz="1800" dirty="0">
                <a:solidFill>
                  <a:srgbClr val="000000"/>
                </a:solidFill>
              </a:rPr>
              <a:t>，</a:t>
            </a:r>
            <a:r>
              <a:rPr lang="en-US" altLang="zh-CN" sz="1800" dirty="0">
                <a:solidFill>
                  <a:srgbClr val="000000"/>
                </a:solidFill>
              </a:rPr>
              <a:t>B</a:t>
            </a:r>
            <a:endParaRPr lang="zh-CN" altLang="zh-CN" sz="1800" dirty="0">
              <a:solidFill>
                <a:srgbClr val="000000"/>
              </a:solidFill>
            </a:endParaRPr>
          </a:p>
          <a:p>
            <a:pPr lvl="1">
              <a:lnSpc>
                <a:spcPct val="150000"/>
              </a:lnSpc>
              <a:spcBef>
                <a:spcPct val="0"/>
              </a:spcBef>
              <a:buClrTx/>
              <a:buSzTx/>
              <a:buFont typeface="Arial" panose="020B0604020202020204" pitchFamily="34" charset="0"/>
              <a:buChar char="•"/>
            </a:pPr>
            <a:r>
              <a:rPr lang="en-US" altLang="zh-CN" sz="1800" dirty="0">
                <a:solidFill>
                  <a:srgbClr val="000000"/>
                </a:solidFill>
              </a:rPr>
              <a:t>Case1</a:t>
            </a:r>
            <a:r>
              <a:rPr lang="zh-CN" altLang="zh-CN" sz="1800" dirty="0">
                <a:solidFill>
                  <a:srgbClr val="000000"/>
                </a:solidFill>
              </a:rPr>
              <a:t>：无符号数乘法：</a:t>
            </a:r>
            <a:r>
              <a:rPr lang="en-US" altLang="zh-CN" sz="1800" dirty="0">
                <a:solidFill>
                  <a:srgbClr val="000000"/>
                </a:solidFill>
              </a:rPr>
              <a:t>C, A, B</a:t>
            </a:r>
            <a:r>
              <a:rPr lang="zh-CN" altLang="zh-CN" sz="1800" dirty="0">
                <a:solidFill>
                  <a:srgbClr val="000000"/>
                </a:solidFill>
              </a:rPr>
              <a:t>都是无符号数，</a:t>
            </a:r>
            <a:r>
              <a:rPr lang="en-US" altLang="zh-CN" sz="1800" dirty="0">
                <a:solidFill>
                  <a:srgbClr val="000000"/>
                </a:solidFill>
              </a:rPr>
              <a:t>C</a:t>
            </a:r>
            <a:r>
              <a:rPr lang="zh-CN" altLang="zh-CN" sz="1800" dirty="0">
                <a:solidFill>
                  <a:srgbClr val="000000"/>
                </a:solidFill>
              </a:rPr>
              <a:t>是</a:t>
            </a:r>
            <a:r>
              <a:rPr lang="en-US" altLang="zh-CN" sz="1800" dirty="0">
                <a:solidFill>
                  <a:srgbClr val="000000"/>
                </a:solidFill>
              </a:rPr>
              <a:t>16</a:t>
            </a:r>
            <a:r>
              <a:rPr lang="zh-CN" altLang="zh-CN" sz="1800" dirty="0">
                <a:solidFill>
                  <a:srgbClr val="000000"/>
                </a:solidFill>
              </a:rPr>
              <a:t>位乘积（无符号数）的低</a:t>
            </a:r>
            <a:r>
              <a:rPr lang="en-US" altLang="zh-CN" sz="1800" dirty="0">
                <a:solidFill>
                  <a:srgbClr val="000000"/>
                </a:solidFill>
              </a:rPr>
              <a:t>8</a:t>
            </a:r>
            <a:r>
              <a:rPr lang="zh-CN" altLang="zh-CN" sz="1800" dirty="0">
                <a:solidFill>
                  <a:srgbClr val="000000"/>
                </a:solidFill>
              </a:rPr>
              <a:t>位（无符号数）</a:t>
            </a:r>
            <a:r>
              <a:rPr lang="en-US" altLang="zh-CN" sz="1800" dirty="0">
                <a:solidFill>
                  <a:srgbClr val="000000"/>
                </a:solidFill>
              </a:rPr>
              <a:t>, A*B=0xBD *0x1E =0X1626, C=0x26</a:t>
            </a:r>
            <a:endParaRPr lang="zh-CN" altLang="zh-CN" sz="1800" dirty="0">
              <a:solidFill>
                <a:srgbClr val="000000"/>
              </a:solidFill>
            </a:endParaRPr>
          </a:p>
          <a:p>
            <a:pPr lvl="1">
              <a:lnSpc>
                <a:spcPct val="150000"/>
              </a:lnSpc>
              <a:spcBef>
                <a:spcPct val="0"/>
              </a:spcBef>
              <a:buClrTx/>
              <a:buSzTx/>
              <a:buFont typeface="Arial" panose="020B0604020202020204" pitchFamily="34" charset="0"/>
              <a:buChar char="•"/>
            </a:pPr>
            <a:r>
              <a:rPr lang="en-US" altLang="zh-CN" sz="1800" dirty="0">
                <a:solidFill>
                  <a:srgbClr val="000000"/>
                </a:solidFill>
              </a:rPr>
              <a:t>Case2</a:t>
            </a:r>
            <a:r>
              <a:rPr lang="zh-CN" altLang="zh-CN" sz="1800" dirty="0">
                <a:solidFill>
                  <a:srgbClr val="000000"/>
                </a:solidFill>
              </a:rPr>
              <a:t>：带符号数乘法：</a:t>
            </a:r>
            <a:r>
              <a:rPr lang="en-US" altLang="zh-CN" sz="1800" dirty="0">
                <a:solidFill>
                  <a:srgbClr val="000000"/>
                </a:solidFill>
              </a:rPr>
              <a:t>C, A, B</a:t>
            </a:r>
            <a:r>
              <a:rPr lang="zh-CN" altLang="zh-CN" sz="1800" dirty="0">
                <a:solidFill>
                  <a:srgbClr val="000000"/>
                </a:solidFill>
              </a:rPr>
              <a:t>都是带符号数，补码表示，</a:t>
            </a:r>
            <a:r>
              <a:rPr lang="en-US" altLang="zh-CN" sz="1800" dirty="0">
                <a:solidFill>
                  <a:srgbClr val="000000"/>
                </a:solidFill>
              </a:rPr>
              <a:t>C</a:t>
            </a:r>
            <a:r>
              <a:rPr lang="zh-CN" altLang="zh-CN" sz="1800" dirty="0">
                <a:solidFill>
                  <a:srgbClr val="000000"/>
                </a:solidFill>
              </a:rPr>
              <a:t>是</a:t>
            </a:r>
            <a:r>
              <a:rPr lang="en-US" altLang="zh-CN" sz="1800" dirty="0">
                <a:solidFill>
                  <a:srgbClr val="000000"/>
                </a:solidFill>
              </a:rPr>
              <a:t>16</a:t>
            </a:r>
            <a:r>
              <a:rPr lang="zh-CN" altLang="zh-CN" sz="1800" dirty="0">
                <a:solidFill>
                  <a:srgbClr val="000000"/>
                </a:solidFill>
              </a:rPr>
              <a:t>位乘积（补码表示的带符号数）的低</a:t>
            </a:r>
            <a:r>
              <a:rPr lang="en-US" altLang="zh-CN" sz="1800" dirty="0">
                <a:solidFill>
                  <a:srgbClr val="000000"/>
                </a:solidFill>
              </a:rPr>
              <a:t>8</a:t>
            </a:r>
            <a:r>
              <a:rPr lang="zh-CN" altLang="zh-CN" sz="1800" dirty="0">
                <a:solidFill>
                  <a:srgbClr val="000000"/>
                </a:solidFill>
              </a:rPr>
              <a:t>位。</a:t>
            </a:r>
            <a:r>
              <a:rPr lang="en-US" altLang="zh-CN" sz="1800" dirty="0">
                <a:solidFill>
                  <a:srgbClr val="000000"/>
                </a:solidFill>
              </a:rPr>
              <a:t>A*B= -0x43 *0x1E=-0x7DA,  A*B</a:t>
            </a:r>
            <a:r>
              <a:rPr lang="zh-CN" altLang="zh-CN" sz="1800" dirty="0">
                <a:solidFill>
                  <a:srgbClr val="000000"/>
                </a:solidFill>
              </a:rPr>
              <a:t>的补码表示是</a:t>
            </a:r>
            <a:r>
              <a:rPr lang="en-US" altLang="zh-CN" sz="1800" dirty="0">
                <a:solidFill>
                  <a:srgbClr val="000000"/>
                </a:solidFill>
              </a:rPr>
              <a:t>0xF826</a:t>
            </a:r>
            <a:r>
              <a:rPr lang="zh-CN" altLang="zh-CN" sz="1800" dirty="0">
                <a:solidFill>
                  <a:srgbClr val="000000"/>
                </a:solidFill>
              </a:rPr>
              <a:t>，</a:t>
            </a:r>
            <a:r>
              <a:rPr lang="en-US" altLang="zh-CN" sz="1800" dirty="0">
                <a:solidFill>
                  <a:srgbClr val="000000"/>
                </a:solidFill>
              </a:rPr>
              <a:t>C=0x26</a:t>
            </a:r>
            <a:endParaRPr lang="zh-CN" altLang="zh-CN" sz="1800" dirty="0">
              <a:solidFill>
                <a:srgbClr val="000000"/>
              </a:solidFill>
            </a:endParaRPr>
          </a:p>
          <a:p>
            <a:pPr>
              <a:lnSpc>
                <a:spcPct val="150000"/>
              </a:lnSpc>
              <a:spcBef>
                <a:spcPct val="0"/>
              </a:spcBef>
              <a:buClrTx/>
              <a:buSzTx/>
              <a:buFontTx/>
              <a:buNone/>
            </a:pPr>
            <a:r>
              <a:rPr lang="zh-CN" altLang="zh-CN" sz="1800" dirty="0">
                <a:solidFill>
                  <a:srgbClr val="000000"/>
                </a:solidFill>
              </a:rPr>
              <a:t>结论：</a:t>
            </a:r>
            <a:r>
              <a:rPr lang="en-US" altLang="zh-CN" sz="1800" dirty="0">
                <a:solidFill>
                  <a:srgbClr val="000000"/>
                </a:solidFill>
              </a:rPr>
              <a:t>A</a:t>
            </a:r>
            <a:r>
              <a:rPr lang="zh-CN" altLang="zh-CN" sz="1800" dirty="0">
                <a:solidFill>
                  <a:srgbClr val="000000"/>
                </a:solidFill>
              </a:rPr>
              <a:t>和</a:t>
            </a:r>
            <a:r>
              <a:rPr lang="en-US" altLang="zh-CN" sz="1800" dirty="0">
                <a:solidFill>
                  <a:srgbClr val="000000"/>
                </a:solidFill>
              </a:rPr>
              <a:t>B</a:t>
            </a:r>
            <a:r>
              <a:rPr lang="zh-CN" altLang="zh-CN" sz="1800" dirty="0">
                <a:solidFill>
                  <a:srgbClr val="000000"/>
                </a:solidFill>
              </a:rPr>
              <a:t>作为带符号数，并且</a:t>
            </a:r>
            <a:r>
              <a:rPr lang="en-US" altLang="zh-CN" sz="1800" dirty="0">
                <a:solidFill>
                  <a:srgbClr val="000000"/>
                </a:solidFill>
              </a:rPr>
              <a:t>1</a:t>
            </a:r>
            <a:r>
              <a:rPr lang="zh-CN" altLang="zh-CN" sz="1800" dirty="0">
                <a:solidFill>
                  <a:srgbClr val="000000"/>
                </a:solidFill>
              </a:rPr>
              <a:t>正</a:t>
            </a:r>
            <a:r>
              <a:rPr lang="en-US" altLang="zh-CN" sz="1800" dirty="0">
                <a:solidFill>
                  <a:srgbClr val="000000"/>
                </a:solidFill>
              </a:rPr>
              <a:t>1</a:t>
            </a:r>
            <a:r>
              <a:rPr lang="zh-CN" altLang="zh-CN" sz="1800" dirty="0">
                <a:solidFill>
                  <a:srgbClr val="000000"/>
                </a:solidFill>
              </a:rPr>
              <a:t>负时，结论正确：无符号数乘法和带符号数乘法的乘积的低</a:t>
            </a:r>
            <a:r>
              <a:rPr lang="en-US" altLang="zh-CN" sz="1800" dirty="0">
                <a:solidFill>
                  <a:srgbClr val="000000"/>
                </a:solidFill>
              </a:rPr>
              <a:t>8</a:t>
            </a:r>
            <a:r>
              <a:rPr lang="zh-CN" altLang="zh-CN" sz="1800" dirty="0">
                <a:solidFill>
                  <a:srgbClr val="000000"/>
                </a:solidFill>
              </a:rPr>
              <a:t>位</a:t>
            </a:r>
            <a:r>
              <a:rPr lang="en-US" altLang="zh-CN" sz="1800" dirty="0">
                <a:solidFill>
                  <a:srgbClr val="000000"/>
                </a:solidFill>
              </a:rPr>
              <a:t>C</a:t>
            </a:r>
            <a:r>
              <a:rPr lang="zh-CN" altLang="zh-CN" sz="1800" dirty="0">
                <a:solidFill>
                  <a:srgbClr val="000000"/>
                </a:solidFill>
              </a:rPr>
              <a:t>相同，都是</a:t>
            </a:r>
            <a:r>
              <a:rPr lang="en-US" altLang="zh-CN" sz="1800" dirty="0">
                <a:solidFill>
                  <a:srgbClr val="000000"/>
                </a:solidFill>
              </a:rPr>
              <a:t>0x26</a:t>
            </a:r>
            <a:r>
              <a:rPr lang="zh-CN" altLang="zh-CN" sz="1800" dirty="0">
                <a:solidFill>
                  <a:srgbClr val="000000"/>
                </a:solidFill>
              </a:rPr>
              <a:t>。</a:t>
            </a:r>
          </a:p>
          <a:p>
            <a:pPr>
              <a:spcBef>
                <a:spcPct val="0"/>
              </a:spcBef>
              <a:buClrTx/>
              <a:buSzTx/>
              <a:buFontTx/>
              <a:buNone/>
            </a:pPr>
            <a:endParaRPr lang="zh-CN" altLang="en-US" sz="1800" dirty="0">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35</a:t>
            </a:fld>
            <a:endParaRPr lang="en-US" altLang="zh-CN"/>
          </a:p>
        </p:txBody>
      </p:sp>
    </p:spTree>
    <p:extLst>
      <p:ext uri="{BB962C8B-B14F-4D97-AF65-F5344CB8AC3E}">
        <p14:creationId xmlns:p14="http://schemas.microsoft.com/office/powerpoint/2010/main" val="421760635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rrowheads="1"/>
          </p:cNvSpPr>
          <p:nvPr>
            <p:ph type="title"/>
          </p:nvPr>
        </p:nvSpPr>
        <p:spPr>
          <a:xfrm>
            <a:off x="250825" y="549275"/>
            <a:ext cx="8540750" cy="442913"/>
          </a:xfrm>
        </p:spPr>
        <p:txBody>
          <a:bodyPr/>
          <a:lstStyle/>
          <a:p>
            <a:pPr algn="l" eaLnBrk="1" hangingPunct="1"/>
            <a:r>
              <a:rPr lang="en-US" altLang="zh-CN" sz="3200"/>
              <a:t>Signed multiplication</a:t>
            </a:r>
          </a:p>
        </p:txBody>
      </p:sp>
      <p:sp>
        <p:nvSpPr>
          <p:cNvPr id="58372" name="Rectangle 3"/>
          <p:cNvSpPr>
            <a:spLocks noGrp="1" noRot="1" noChangeArrowheads="1"/>
          </p:cNvSpPr>
          <p:nvPr>
            <p:ph type="body" idx="1"/>
          </p:nvPr>
        </p:nvSpPr>
        <p:spPr>
          <a:xfrm>
            <a:off x="304800" y="1057275"/>
            <a:ext cx="8839200" cy="5180013"/>
          </a:xfrm>
        </p:spPr>
        <p:txBody>
          <a:bodyPr/>
          <a:lstStyle/>
          <a:p>
            <a:pPr eaLnBrk="1" hangingPunct="1"/>
            <a:r>
              <a:rPr lang="en-US" altLang="zh-CN" dirty="0"/>
              <a:t>Basic approach:</a:t>
            </a:r>
          </a:p>
          <a:p>
            <a:pPr lvl="1" eaLnBrk="1" hangingPunct="1"/>
            <a:r>
              <a:rPr lang="en-US" altLang="zh-CN" dirty="0"/>
              <a:t>Store the signs of the operands</a:t>
            </a:r>
          </a:p>
          <a:p>
            <a:pPr lvl="1" eaLnBrk="1" hangingPunct="1"/>
            <a:r>
              <a:rPr lang="en-US" altLang="zh-CN" dirty="0"/>
              <a:t>Convert signed numbers to unsigned numbers</a:t>
            </a:r>
          </a:p>
          <a:p>
            <a:pPr lvl="1" eaLnBrk="1" hangingPunct="1">
              <a:buFont typeface="Wingdings" panose="05000000000000000000" pitchFamily="2" charset="2"/>
              <a:buNone/>
            </a:pPr>
            <a:r>
              <a:rPr lang="en-US" altLang="zh-CN" dirty="0"/>
              <a:t>	(most significant bit (MSB) = 0)</a:t>
            </a:r>
          </a:p>
          <a:p>
            <a:pPr lvl="1" eaLnBrk="1" hangingPunct="1"/>
            <a:r>
              <a:rPr lang="en-US" altLang="zh-CN" dirty="0"/>
              <a:t>Perform multiplication</a:t>
            </a:r>
          </a:p>
          <a:p>
            <a:pPr lvl="1" eaLnBrk="1" hangingPunct="1"/>
            <a:r>
              <a:rPr lang="en-US" altLang="zh-CN" dirty="0"/>
              <a:t>If sign bits of operands are equal</a:t>
            </a:r>
          </a:p>
          <a:p>
            <a:pPr lvl="1" eaLnBrk="1" hangingPunct="1">
              <a:buFont typeface="Wingdings" panose="05000000000000000000" pitchFamily="2" charset="2"/>
              <a:buNone/>
            </a:pPr>
            <a:r>
              <a:rPr lang="en-US" altLang="zh-CN" dirty="0"/>
              <a:t>		sign bit = 0, else</a:t>
            </a:r>
          </a:p>
          <a:p>
            <a:pPr lvl="1" eaLnBrk="1" hangingPunct="1">
              <a:buFont typeface="Wingdings" panose="05000000000000000000" pitchFamily="2" charset="2"/>
              <a:buNone/>
            </a:pPr>
            <a:r>
              <a:rPr lang="en-US" altLang="zh-CN" dirty="0"/>
              <a:t>		sign bit = 1</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36</a:t>
            </a:fld>
            <a:endParaRPr lang="en-US" altLang="zh-CN"/>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灯片编号占位符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a:spcBef>
                <a:spcPct val="0"/>
              </a:spcBef>
              <a:buClrTx/>
              <a:buSzTx/>
              <a:buFontTx/>
              <a:buNone/>
            </a:pPr>
            <a:fld id="{7E136779-4EA7-44BC-9711-81D6FDF87F59}" type="slidenum">
              <a:rPr lang="zh-CN" altLang="en-US" sz="1400">
                <a:solidFill>
                  <a:srgbClr val="3333CD"/>
                </a:solidFill>
                <a:latin typeface="Times New Roman" panose="02020603050405020304" pitchFamily="18" charset="0"/>
                <a:ea typeface="宋体" panose="02010600030101010101" pitchFamily="2" charset="-122"/>
              </a:rPr>
              <a:pPr algn="r">
                <a:spcBef>
                  <a:spcPct val="0"/>
                </a:spcBef>
                <a:buClrTx/>
                <a:buSzTx/>
                <a:buFontTx/>
                <a:buNone/>
              </a:pPr>
              <a:t>37</a:t>
            </a:fld>
            <a:endParaRPr lang="en-US" altLang="zh-CN" sz="1400">
              <a:solidFill>
                <a:srgbClr val="3333CD"/>
              </a:solidFill>
              <a:latin typeface="Times New Roman" panose="02020603050405020304" pitchFamily="18" charset="0"/>
              <a:ea typeface="宋体" panose="02010600030101010101" pitchFamily="2" charset="-122"/>
            </a:endParaRPr>
          </a:p>
        </p:txBody>
      </p:sp>
      <p:sp>
        <p:nvSpPr>
          <p:cNvPr id="64516" name="Text Box 2"/>
          <p:cNvSpPr txBox="1">
            <a:spLocks noChangeArrowheads="1"/>
          </p:cNvSpPr>
          <p:nvPr/>
        </p:nvSpPr>
        <p:spPr bwMode="auto">
          <a:xfrm>
            <a:off x="441325" y="396875"/>
            <a:ext cx="25747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3200" dirty="0">
                <a:solidFill>
                  <a:srgbClr val="CC0000"/>
                </a:solidFill>
                <a:ea typeface="宋体" panose="02010600030101010101" pitchFamily="2" charset="-122"/>
              </a:rPr>
              <a:t>3.4  Division</a:t>
            </a:r>
          </a:p>
        </p:txBody>
      </p:sp>
      <p:sp>
        <p:nvSpPr>
          <p:cNvPr id="64517"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18" name="Text Box 4"/>
          <p:cNvSpPr txBox="1">
            <a:spLocks noChangeArrowheads="1"/>
          </p:cNvSpPr>
          <p:nvPr/>
        </p:nvSpPr>
        <p:spPr bwMode="auto">
          <a:xfrm>
            <a:off x="639763" y="1185863"/>
            <a:ext cx="74406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zh-CN" altLang="en-US" sz="2400" dirty="0">
                <a:solidFill>
                  <a:srgbClr val="3333CD"/>
                </a:solidFill>
                <a:ea typeface="宋体" panose="02010600030101010101" pitchFamily="2" charset="-122"/>
              </a:rPr>
              <a:t>                                  </a:t>
            </a:r>
            <a:r>
              <a:rPr lang="zh-CN" altLang="en-US" sz="2400" u="sng" dirty="0">
                <a:solidFill>
                  <a:srgbClr val="3333CD"/>
                </a:solidFill>
                <a:ea typeface="宋体" panose="02010600030101010101" pitchFamily="2" charset="-122"/>
              </a:rPr>
              <a:t>           </a:t>
            </a:r>
            <a:r>
              <a:rPr lang="en-US" altLang="zh-CN" sz="2400" u="sng" dirty="0">
                <a:solidFill>
                  <a:srgbClr val="3333CD"/>
                </a:solidFill>
                <a:ea typeface="宋体" panose="02010600030101010101" pitchFamily="2" charset="-122"/>
              </a:rPr>
              <a:t>1001</a:t>
            </a:r>
            <a:r>
              <a:rPr lang="en-US" altLang="zh-CN" sz="2400" baseline="-25000" dirty="0">
                <a:solidFill>
                  <a:srgbClr val="3333CD"/>
                </a:solidFill>
                <a:ea typeface="宋体" panose="02010600030101010101" pitchFamily="2" charset="-122"/>
              </a:rPr>
              <a:t>ten</a:t>
            </a:r>
            <a:r>
              <a:rPr lang="en-US" altLang="zh-CN" sz="2400" u="sng" dirty="0">
                <a:solidFill>
                  <a:srgbClr val="3333CD"/>
                </a:solidFill>
                <a:ea typeface="宋体" panose="02010600030101010101" pitchFamily="2" charset="-122"/>
              </a:rPr>
              <a:t>    </a:t>
            </a:r>
            <a:r>
              <a:rPr lang="en-US" altLang="zh-CN" sz="2400" dirty="0">
                <a:solidFill>
                  <a:srgbClr val="3333CD"/>
                </a:solidFill>
                <a:ea typeface="宋体" panose="02010600030101010101" pitchFamily="2" charset="-122"/>
              </a:rPr>
              <a:t>    </a:t>
            </a:r>
            <a:r>
              <a:rPr lang="en-US" altLang="zh-CN" sz="2400" dirty="0">
                <a:solidFill>
                  <a:schemeClr val="accent2"/>
                </a:solidFill>
                <a:ea typeface="宋体" panose="02010600030101010101" pitchFamily="2" charset="-122"/>
              </a:rPr>
              <a:t>Quotient</a:t>
            </a:r>
            <a:endParaRPr lang="en-US" altLang="zh-CN" sz="2400" u="sng" dirty="0">
              <a:solidFill>
                <a:schemeClr val="accent2"/>
              </a:solidFill>
              <a:ea typeface="宋体" panose="02010600030101010101" pitchFamily="2" charset="-122"/>
            </a:endParaRPr>
          </a:p>
          <a:p>
            <a:pPr>
              <a:spcBef>
                <a:spcPct val="0"/>
              </a:spcBef>
              <a:buClr>
                <a:srgbClr val="CC0000"/>
              </a:buClr>
              <a:buSzTx/>
              <a:buFontTx/>
              <a:buNone/>
            </a:pPr>
            <a:r>
              <a:rPr lang="en-US" altLang="zh-CN" sz="2400" dirty="0">
                <a:solidFill>
                  <a:schemeClr val="accent2"/>
                </a:solidFill>
                <a:ea typeface="宋体" panose="02010600030101010101" pitchFamily="2" charset="-122"/>
              </a:rPr>
              <a:t>Divisor</a:t>
            </a:r>
            <a:r>
              <a:rPr lang="en-US" altLang="zh-CN" sz="2400" dirty="0">
                <a:solidFill>
                  <a:srgbClr val="3333CD"/>
                </a:solidFill>
                <a:ea typeface="宋体" panose="02010600030101010101" pitchFamily="2" charset="-122"/>
              </a:rPr>
              <a:t>      1000</a:t>
            </a:r>
            <a:r>
              <a:rPr lang="en-US" altLang="zh-CN" sz="2400" baseline="-25000" dirty="0">
                <a:solidFill>
                  <a:srgbClr val="3333CD"/>
                </a:solidFill>
                <a:ea typeface="宋体" panose="02010600030101010101" pitchFamily="2" charset="-122"/>
              </a:rPr>
              <a:t>ten</a:t>
            </a:r>
            <a:r>
              <a:rPr lang="en-US" altLang="zh-CN" sz="2400" dirty="0">
                <a:solidFill>
                  <a:srgbClr val="3333CD"/>
                </a:solidFill>
                <a:ea typeface="宋体" panose="02010600030101010101" pitchFamily="2" charset="-122"/>
              </a:rPr>
              <a:t>     |   1001010</a:t>
            </a:r>
            <a:r>
              <a:rPr lang="en-US" altLang="zh-CN" sz="2400" baseline="-25000" dirty="0">
                <a:solidFill>
                  <a:srgbClr val="3333CD"/>
                </a:solidFill>
                <a:ea typeface="宋体" panose="02010600030101010101" pitchFamily="2" charset="-122"/>
              </a:rPr>
              <a:t>ten</a:t>
            </a:r>
            <a:r>
              <a:rPr lang="en-US" altLang="zh-CN" sz="2400" dirty="0">
                <a:solidFill>
                  <a:srgbClr val="3333CD"/>
                </a:solidFill>
                <a:ea typeface="宋体" panose="02010600030101010101" pitchFamily="2" charset="-122"/>
              </a:rPr>
              <a:t>         </a:t>
            </a:r>
            <a:r>
              <a:rPr lang="en-US" altLang="zh-CN" sz="2400" dirty="0">
                <a:solidFill>
                  <a:schemeClr val="accent2"/>
                </a:solidFill>
                <a:ea typeface="宋体" panose="02010600030101010101" pitchFamily="2" charset="-122"/>
              </a:rPr>
              <a:t>Dividend</a:t>
            </a:r>
          </a:p>
          <a:p>
            <a:pPr>
              <a:spcBef>
                <a:spcPct val="0"/>
              </a:spcBef>
              <a:buClr>
                <a:srgbClr val="CC0000"/>
              </a:buClr>
              <a:buSzTx/>
              <a:buFontTx/>
              <a:buNone/>
            </a:pPr>
            <a:r>
              <a:rPr lang="en-US" altLang="zh-CN" sz="2400" dirty="0">
                <a:solidFill>
                  <a:srgbClr val="3333CD"/>
                </a:solidFill>
                <a:ea typeface="宋体" panose="02010600030101010101" pitchFamily="2" charset="-122"/>
              </a:rPr>
              <a:t>                                      </a:t>
            </a:r>
            <a:r>
              <a:rPr lang="en-US" altLang="zh-CN" sz="2400" u="sng" dirty="0">
                <a:solidFill>
                  <a:srgbClr val="3333CD"/>
                </a:solidFill>
                <a:ea typeface="宋体" panose="02010600030101010101" pitchFamily="2" charset="-122"/>
              </a:rPr>
              <a:t>-1000</a:t>
            </a:r>
          </a:p>
          <a:p>
            <a:pPr>
              <a:spcBef>
                <a:spcPct val="0"/>
              </a:spcBef>
              <a:buClr>
                <a:srgbClr val="CC0000"/>
              </a:buClr>
              <a:buSzTx/>
              <a:buFontTx/>
              <a:buNone/>
            </a:pPr>
            <a:r>
              <a:rPr lang="en-US" altLang="zh-CN" sz="2400" dirty="0">
                <a:solidFill>
                  <a:srgbClr val="3333CD"/>
                </a:solidFill>
                <a:ea typeface="宋体" panose="02010600030101010101" pitchFamily="2" charset="-122"/>
              </a:rPr>
              <a:t>                                         0010</a:t>
            </a:r>
          </a:p>
          <a:p>
            <a:pPr>
              <a:spcBef>
                <a:spcPct val="0"/>
              </a:spcBef>
              <a:buClr>
                <a:srgbClr val="CC0000"/>
              </a:buClr>
              <a:buSzTx/>
              <a:buFontTx/>
              <a:buNone/>
            </a:pPr>
            <a:r>
              <a:rPr lang="en-US" altLang="zh-CN" sz="2400" dirty="0">
                <a:solidFill>
                  <a:srgbClr val="3333CD"/>
                </a:solidFill>
                <a:ea typeface="宋体" panose="02010600030101010101" pitchFamily="2" charset="-122"/>
              </a:rPr>
              <a:t>                                           0101</a:t>
            </a:r>
          </a:p>
          <a:p>
            <a:pPr>
              <a:spcBef>
                <a:spcPct val="0"/>
              </a:spcBef>
              <a:buClr>
                <a:srgbClr val="CC0000"/>
              </a:buClr>
              <a:buSzTx/>
              <a:buFontTx/>
              <a:buNone/>
            </a:pPr>
            <a:r>
              <a:rPr lang="en-US" altLang="zh-CN" sz="2400" dirty="0">
                <a:solidFill>
                  <a:srgbClr val="3333CD"/>
                </a:solidFill>
                <a:ea typeface="宋体" panose="02010600030101010101" pitchFamily="2" charset="-122"/>
              </a:rPr>
              <a:t>                                             1010</a:t>
            </a:r>
          </a:p>
          <a:p>
            <a:pPr>
              <a:spcBef>
                <a:spcPct val="0"/>
              </a:spcBef>
              <a:buClr>
                <a:srgbClr val="CC0000"/>
              </a:buClr>
              <a:buSzTx/>
              <a:buFontTx/>
              <a:buNone/>
            </a:pPr>
            <a:r>
              <a:rPr lang="en-US" altLang="zh-CN" sz="2400" dirty="0">
                <a:solidFill>
                  <a:srgbClr val="3333CD"/>
                </a:solidFill>
                <a:ea typeface="宋体" panose="02010600030101010101" pitchFamily="2" charset="-122"/>
              </a:rPr>
              <a:t>                                            </a:t>
            </a:r>
            <a:r>
              <a:rPr lang="en-US" altLang="zh-CN" sz="2400" u="sng" dirty="0">
                <a:solidFill>
                  <a:srgbClr val="3333CD"/>
                </a:solidFill>
                <a:ea typeface="宋体" panose="02010600030101010101" pitchFamily="2" charset="-122"/>
              </a:rPr>
              <a:t>-1000</a:t>
            </a:r>
          </a:p>
          <a:p>
            <a:pPr>
              <a:spcBef>
                <a:spcPct val="0"/>
              </a:spcBef>
              <a:buClr>
                <a:srgbClr val="CC0000"/>
              </a:buClr>
              <a:buSzTx/>
              <a:buFontTx/>
              <a:buNone/>
            </a:pPr>
            <a:r>
              <a:rPr lang="en-US" altLang="zh-CN" sz="2400" dirty="0">
                <a:solidFill>
                  <a:srgbClr val="3333CD"/>
                </a:solidFill>
                <a:ea typeface="宋体" panose="02010600030101010101" pitchFamily="2" charset="-122"/>
              </a:rPr>
              <a:t>                                                  10</a:t>
            </a:r>
            <a:r>
              <a:rPr lang="en-US" altLang="zh-CN" sz="2400" baseline="-25000" dirty="0">
                <a:solidFill>
                  <a:srgbClr val="3333CD"/>
                </a:solidFill>
                <a:ea typeface="宋体" panose="02010600030101010101" pitchFamily="2" charset="-122"/>
              </a:rPr>
              <a:t>ten</a:t>
            </a:r>
            <a:r>
              <a:rPr lang="en-US" altLang="zh-CN" sz="2400" dirty="0">
                <a:solidFill>
                  <a:srgbClr val="3333CD"/>
                </a:solidFill>
                <a:ea typeface="宋体" panose="02010600030101010101" pitchFamily="2" charset="-122"/>
              </a:rPr>
              <a:t>         </a:t>
            </a:r>
            <a:r>
              <a:rPr lang="en-US" altLang="zh-CN" sz="2400" dirty="0">
                <a:solidFill>
                  <a:schemeClr val="accent2"/>
                </a:solidFill>
                <a:ea typeface="宋体" panose="02010600030101010101" pitchFamily="2" charset="-122"/>
              </a:rPr>
              <a:t>Remainder</a:t>
            </a:r>
          </a:p>
          <a:p>
            <a:pPr>
              <a:spcBef>
                <a:spcPct val="0"/>
              </a:spcBef>
              <a:buClr>
                <a:srgbClr val="CC0000"/>
              </a:buClr>
              <a:buSzTx/>
              <a:buFontTx/>
              <a:buNone/>
            </a:pPr>
            <a:r>
              <a:rPr lang="zh-CN" altLang="en-US" sz="2400" dirty="0">
                <a:solidFill>
                  <a:srgbClr val="FF0000"/>
                </a:solidFill>
                <a:ea typeface="宋体" panose="02010600030101010101" pitchFamily="2" charset="-122"/>
              </a:rPr>
              <a:t>本例十进制数字只用</a:t>
            </a:r>
            <a:r>
              <a:rPr lang="en-US" altLang="zh-CN" sz="2400" dirty="0">
                <a:solidFill>
                  <a:srgbClr val="FF0000"/>
                </a:solidFill>
                <a:ea typeface="宋体" panose="02010600030101010101" pitchFamily="2" charset="-122"/>
              </a:rPr>
              <a:t>0</a:t>
            </a:r>
            <a:r>
              <a:rPr lang="zh-CN" altLang="en-US" sz="2400" dirty="0">
                <a:solidFill>
                  <a:srgbClr val="FF0000"/>
                </a:solidFill>
                <a:ea typeface="宋体" panose="02010600030101010101" pitchFamily="2" charset="-122"/>
              </a:rPr>
              <a:t>和</a:t>
            </a:r>
            <a:r>
              <a:rPr lang="en-US" altLang="zh-CN" sz="2400" dirty="0">
                <a:solidFill>
                  <a:srgbClr val="FF0000"/>
                </a:solidFill>
                <a:ea typeface="宋体" panose="02010600030101010101" pitchFamily="2" charset="-122"/>
              </a:rPr>
              <a:t>1</a:t>
            </a:r>
            <a:r>
              <a:rPr lang="zh-CN" altLang="en-US" sz="2400" dirty="0">
                <a:solidFill>
                  <a:srgbClr val="FF0000"/>
                </a:solidFill>
                <a:ea typeface="宋体" panose="02010600030101010101" pitchFamily="2" charset="-122"/>
              </a:rPr>
              <a:t>，像二进制</a:t>
            </a:r>
            <a:endParaRPr lang="en-US" altLang="zh-CN" sz="2400" dirty="0">
              <a:solidFill>
                <a:srgbClr val="FF0000"/>
              </a:solidFill>
              <a:ea typeface="宋体" panose="02010600030101010101" pitchFamily="2" charset="-122"/>
            </a:endParaRPr>
          </a:p>
        </p:txBody>
      </p:sp>
      <p:sp>
        <p:nvSpPr>
          <p:cNvPr id="64519" name="Text Box 5"/>
          <p:cNvSpPr txBox="1">
            <a:spLocks noChangeArrowheads="1"/>
          </p:cNvSpPr>
          <p:nvPr/>
        </p:nvSpPr>
        <p:spPr bwMode="auto">
          <a:xfrm>
            <a:off x="609600" y="4572000"/>
            <a:ext cx="8382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en-US" altLang="zh-CN" sz="2000" dirty="0">
                <a:solidFill>
                  <a:srgbClr val="3333CD"/>
                </a:solidFill>
                <a:ea typeface="宋体" panose="02010600030101010101" pitchFamily="2" charset="-122"/>
              </a:rPr>
              <a:t>64-bit divisor, at every step</a:t>
            </a:r>
          </a:p>
          <a:p>
            <a:pPr lvl="1">
              <a:spcBef>
                <a:spcPct val="0"/>
              </a:spcBef>
              <a:buClr>
                <a:srgbClr val="CC0000"/>
              </a:buClr>
              <a:buSzTx/>
              <a:buFontTx/>
              <a:buChar char="•"/>
            </a:pPr>
            <a:r>
              <a:rPr lang="en-US" altLang="zh-CN" sz="2000" dirty="0">
                <a:solidFill>
                  <a:srgbClr val="3333CD"/>
                </a:solidFill>
                <a:ea typeface="宋体" panose="02010600030101010101" pitchFamily="2" charset="-122"/>
              </a:rPr>
              <a:t> shift divisor right and compare it with current dividend</a:t>
            </a:r>
          </a:p>
          <a:p>
            <a:pPr lvl="1">
              <a:spcBef>
                <a:spcPct val="0"/>
              </a:spcBef>
              <a:buClr>
                <a:srgbClr val="CC0000"/>
              </a:buClr>
              <a:buSzTx/>
              <a:buFontTx/>
              <a:buChar char="•"/>
            </a:pPr>
            <a:r>
              <a:rPr lang="en-US" altLang="zh-CN" sz="2000" dirty="0">
                <a:solidFill>
                  <a:srgbClr val="3333CD"/>
                </a:solidFill>
                <a:ea typeface="宋体" panose="02010600030101010101" pitchFamily="2" charset="-122"/>
              </a:rPr>
              <a:t> if divisor is larger, shift left and set 0 in the low bit of the quotient</a:t>
            </a:r>
          </a:p>
          <a:p>
            <a:pPr lvl="1">
              <a:spcBef>
                <a:spcPct val="0"/>
              </a:spcBef>
              <a:buClr>
                <a:srgbClr val="CC0000"/>
              </a:buClr>
              <a:buSzTx/>
              <a:buFontTx/>
              <a:buChar char="•"/>
            </a:pPr>
            <a:r>
              <a:rPr lang="en-US" altLang="zh-CN" sz="2000" dirty="0">
                <a:solidFill>
                  <a:srgbClr val="3333CD"/>
                </a:solidFill>
                <a:ea typeface="宋体" panose="02010600030101010101" pitchFamily="2" charset="-122"/>
              </a:rPr>
              <a:t> if divisor is smaller or equal, subtract to get new dividend, shift left  and set 1 in the low bit of the quotient</a:t>
            </a:r>
          </a:p>
          <a:p>
            <a:pPr lvl="1">
              <a:spcBef>
                <a:spcPct val="0"/>
              </a:spcBef>
              <a:buClr>
                <a:srgbClr val="CC0000"/>
              </a:buClr>
              <a:buSzTx/>
              <a:buFontTx/>
              <a:buChar char="•"/>
            </a:pPr>
            <a:r>
              <a:rPr lang="en-US" altLang="zh-CN" sz="2000" dirty="0">
                <a:solidFill>
                  <a:srgbClr val="3333CD"/>
                </a:solidFill>
                <a:ea typeface="宋体" panose="02010600030101010101" pitchFamily="2" charset="-122"/>
              </a:rPr>
              <a:t>Loop for 65 times</a:t>
            </a:r>
          </a:p>
        </p:txBody>
      </p:sp>
      <p:sp>
        <p:nvSpPr>
          <p:cNvPr id="8" name="文本框 7"/>
          <p:cNvSpPr txBox="1"/>
          <p:nvPr/>
        </p:nvSpPr>
        <p:spPr>
          <a:xfrm>
            <a:off x="4427984" y="404664"/>
            <a:ext cx="5184576" cy="523220"/>
          </a:xfrm>
          <a:prstGeom prst="rect">
            <a:avLst/>
          </a:prstGeom>
          <a:noFill/>
        </p:spPr>
        <p:txBody>
          <a:bodyPr wrap="square" rtlCol="0">
            <a:spAutoFit/>
          </a:bodyPr>
          <a:lstStyle/>
          <a:p>
            <a:r>
              <a:rPr lang="en-US" altLang="zh-CN" dirty="0">
                <a:solidFill>
                  <a:srgbClr val="FF0000"/>
                </a:solidFill>
              </a:rPr>
              <a:t>Unsigned integer division</a:t>
            </a:r>
            <a:endParaRPr lang="zh-CN" altLang="en-US" dirty="0">
              <a:solidFill>
                <a:srgbClr val="FF0000"/>
              </a:solidFill>
            </a:endParaRP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37</a:t>
            </a:fld>
            <a:endParaRPr lang="en-US" alt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Rot="1" noChangeArrowheads="1"/>
          </p:cNvSpPr>
          <p:nvPr>
            <p:ph type="body" idx="1"/>
          </p:nvPr>
        </p:nvSpPr>
        <p:spPr/>
        <p:txBody>
          <a:bodyPr/>
          <a:lstStyle/>
          <a:p>
            <a:pPr eaLnBrk="1" hangingPunct="1"/>
            <a:r>
              <a:rPr lang="en-US" altLang="zh-CN" dirty="0"/>
              <a:t>Dividend = quotient × divisor + remainder</a:t>
            </a:r>
          </a:p>
          <a:p>
            <a:pPr lvl="1" eaLnBrk="1" hangingPunct="1"/>
            <a:r>
              <a:rPr lang="en-US" altLang="zh-CN" dirty="0"/>
              <a:t>Remainder &lt; divisor</a:t>
            </a:r>
          </a:p>
          <a:p>
            <a:pPr lvl="1" eaLnBrk="1" hangingPunct="1"/>
            <a:r>
              <a:rPr lang="en-US" altLang="zh-CN" dirty="0"/>
              <a:t>Iterative subtraction, result:</a:t>
            </a:r>
          </a:p>
          <a:p>
            <a:pPr lvl="2" eaLnBrk="1" hangingPunct="1"/>
            <a:r>
              <a:rPr lang="en-US" altLang="zh-CN" dirty="0"/>
              <a:t>Greater than 0: then we get a 1 as quotient bit</a:t>
            </a:r>
          </a:p>
          <a:p>
            <a:pPr lvl="2" eaLnBrk="1" hangingPunct="1"/>
            <a:r>
              <a:rPr lang="en-US" altLang="zh-CN" dirty="0"/>
              <a:t>Smaller than 0: then we get a 0 as quotient bit</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38</a:t>
            </a:fld>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txBox="1">
            <a:spLocks noGrp="1" noChangeArrowheads="1"/>
          </p:cNvSpPr>
          <p:nvPr/>
        </p:nvSpPr>
        <p:spPr bwMode="auto">
          <a:xfrm>
            <a:off x="6588125" y="638175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eaLnBrk="1" hangingPunct="1">
              <a:spcBef>
                <a:spcPct val="0"/>
              </a:spcBef>
              <a:buClrTx/>
              <a:buSzTx/>
              <a:buFontTx/>
              <a:buNone/>
            </a:pPr>
            <a:fld id="{A6B11625-63F0-4383-9420-B611F79E44FC}" type="slidenum">
              <a:rPr kumimoji="0" lang="zh-CN" altLang="en-US" sz="1400" b="0">
                <a:solidFill>
                  <a:schemeClr val="tx1"/>
                </a:solidFill>
              </a:rPr>
              <a:pPr algn="r" eaLnBrk="1" hangingPunct="1">
                <a:spcBef>
                  <a:spcPct val="0"/>
                </a:spcBef>
                <a:buClrTx/>
                <a:buSzTx/>
                <a:buFontTx/>
                <a:buNone/>
              </a:pPr>
              <a:t>39</a:t>
            </a:fld>
            <a:endParaRPr kumimoji="0" lang="en-US" altLang="zh-CN" sz="1400" b="0">
              <a:solidFill>
                <a:schemeClr val="tx1"/>
              </a:solidFill>
            </a:endParaRPr>
          </a:p>
        </p:txBody>
      </p:sp>
      <p:sp>
        <p:nvSpPr>
          <p:cNvPr id="67587" name="灯片编号占位符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a:spcBef>
                <a:spcPct val="0"/>
              </a:spcBef>
              <a:buClrTx/>
              <a:buSzTx/>
              <a:buFontTx/>
              <a:buNone/>
            </a:pPr>
            <a:fld id="{075E62DE-029F-4A9E-8D5C-2EA5573960A3}" type="slidenum">
              <a:rPr lang="zh-CN" altLang="en-US" sz="1400">
                <a:solidFill>
                  <a:srgbClr val="3333CD"/>
                </a:solidFill>
                <a:latin typeface="Times New Roman" panose="02020603050405020304" pitchFamily="18" charset="0"/>
                <a:ea typeface="宋体" panose="02010600030101010101" pitchFamily="2" charset="-122"/>
              </a:rPr>
              <a:pPr algn="r">
                <a:spcBef>
                  <a:spcPct val="0"/>
                </a:spcBef>
                <a:buClrTx/>
                <a:buSzTx/>
                <a:buFontTx/>
                <a:buNone/>
              </a:pPr>
              <a:t>39</a:t>
            </a:fld>
            <a:endParaRPr lang="en-US" altLang="zh-CN" sz="1400">
              <a:solidFill>
                <a:srgbClr val="3333CD"/>
              </a:solidFill>
              <a:latin typeface="Times New Roman" panose="02020603050405020304" pitchFamily="18" charset="0"/>
              <a:ea typeface="宋体" panose="02010600030101010101" pitchFamily="2" charset="-122"/>
            </a:endParaRPr>
          </a:p>
        </p:txBody>
      </p:sp>
      <p:sp>
        <p:nvSpPr>
          <p:cNvPr id="67588" name="Text Box 2"/>
          <p:cNvSpPr txBox="1">
            <a:spLocks noChangeArrowheads="1"/>
          </p:cNvSpPr>
          <p:nvPr/>
        </p:nvSpPr>
        <p:spPr bwMode="auto">
          <a:xfrm>
            <a:off x="441325" y="396875"/>
            <a:ext cx="160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3200">
                <a:solidFill>
                  <a:srgbClr val="CC0000"/>
                </a:solidFill>
                <a:ea typeface="宋体" panose="02010600030101010101" pitchFamily="2" charset="-122"/>
              </a:rPr>
              <a:t>Division</a:t>
            </a:r>
          </a:p>
        </p:txBody>
      </p:sp>
      <p:sp>
        <p:nvSpPr>
          <p:cNvPr id="67589"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0" name="Text Box 4"/>
          <p:cNvSpPr txBox="1">
            <a:spLocks noChangeArrowheads="1"/>
          </p:cNvSpPr>
          <p:nvPr/>
        </p:nvSpPr>
        <p:spPr bwMode="auto">
          <a:xfrm>
            <a:off x="228600" y="1219200"/>
            <a:ext cx="8772525"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zh-CN" altLang="en-US" sz="2400" dirty="0">
                <a:solidFill>
                  <a:srgbClr val="3333CD"/>
                </a:solidFill>
                <a:ea typeface="宋体" panose="02010600030101010101" pitchFamily="2" charset="-122"/>
              </a:rPr>
              <a:t>                                  </a:t>
            </a:r>
            <a:r>
              <a:rPr lang="zh-CN" altLang="en-US" sz="2400" u="sng" dirty="0">
                <a:solidFill>
                  <a:srgbClr val="3333CD"/>
                </a:solidFill>
                <a:ea typeface="宋体" panose="02010600030101010101" pitchFamily="2" charset="-122"/>
              </a:rPr>
              <a:t>             </a:t>
            </a:r>
            <a:r>
              <a:rPr lang="en-US" altLang="zh-CN" sz="2400" u="sng" dirty="0">
                <a:solidFill>
                  <a:srgbClr val="3333CD"/>
                </a:solidFill>
                <a:ea typeface="宋体" panose="02010600030101010101" pitchFamily="2" charset="-122"/>
              </a:rPr>
              <a:t>1001</a:t>
            </a:r>
            <a:r>
              <a:rPr lang="en-US" altLang="zh-CN" sz="2400" baseline="-25000" dirty="0">
                <a:solidFill>
                  <a:srgbClr val="3333CD"/>
                </a:solidFill>
                <a:ea typeface="宋体" panose="02010600030101010101" pitchFamily="2" charset="-122"/>
              </a:rPr>
              <a:t>ten</a:t>
            </a:r>
            <a:r>
              <a:rPr lang="en-US" altLang="zh-CN" sz="2400" u="sng" dirty="0">
                <a:solidFill>
                  <a:srgbClr val="3333CD"/>
                </a:solidFill>
                <a:ea typeface="宋体" panose="02010600030101010101" pitchFamily="2" charset="-122"/>
              </a:rPr>
              <a:t>    </a:t>
            </a:r>
            <a:r>
              <a:rPr lang="en-US" altLang="zh-CN" sz="2400" dirty="0">
                <a:solidFill>
                  <a:srgbClr val="3333CD"/>
                </a:solidFill>
                <a:ea typeface="宋体" panose="02010600030101010101" pitchFamily="2" charset="-122"/>
              </a:rPr>
              <a:t>    </a:t>
            </a:r>
            <a:r>
              <a:rPr lang="en-US" altLang="zh-CN" sz="2400" dirty="0">
                <a:solidFill>
                  <a:schemeClr val="accent2"/>
                </a:solidFill>
                <a:ea typeface="宋体" panose="02010600030101010101" pitchFamily="2" charset="-122"/>
              </a:rPr>
              <a:t>Quotient</a:t>
            </a:r>
            <a:endParaRPr lang="en-US" altLang="zh-CN" sz="2400" u="sng" dirty="0">
              <a:solidFill>
                <a:schemeClr val="accent2"/>
              </a:solidFill>
              <a:ea typeface="宋体" panose="02010600030101010101" pitchFamily="2" charset="-122"/>
            </a:endParaRPr>
          </a:p>
          <a:p>
            <a:pPr>
              <a:spcBef>
                <a:spcPct val="0"/>
              </a:spcBef>
              <a:buClr>
                <a:srgbClr val="CC0000"/>
              </a:buClr>
              <a:buSzTx/>
              <a:buFontTx/>
              <a:buNone/>
            </a:pPr>
            <a:r>
              <a:rPr lang="en-US" altLang="zh-CN" sz="2400" dirty="0">
                <a:solidFill>
                  <a:schemeClr val="accent2"/>
                </a:solidFill>
                <a:ea typeface="宋体" panose="02010600030101010101" pitchFamily="2" charset="-122"/>
              </a:rPr>
              <a:t>Divisor</a:t>
            </a:r>
            <a:r>
              <a:rPr lang="en-US" altLang="zh-CN" sz="2400" dirty="0">
                <a:solidFill>
                  <a:srgbClr val="3333CD"/>
                </a:solidFill>
                <a:ea typeface="宋体" panose="02010600030101010101" pitchFamily="2" charset="-122"/>
              </a:rPr>
              <a:t>      1000</a:t>
            </a:r>
            <a:r>
              <a:rPr lang="en-US" altLang="zh-CN" sz="2400" baseline="-25000" dirty="0">
                <a:solidFill>
                  <a:srgbClr val="3333CD"/>
                </a:solidFill>
                <a:ea typeface="宋体" panose="02010600030101010101" pitchFamily="2" charset="-122"/>
              </a:rPr>
              <a:t>ten</a:t>
            </a:r>
            <a:r>
              <a:rPr lang="en-US" altLang="zh-CN" sz="2400" dirty="0">
                <a:solidFill>
                  <a:srgbClr val="3333CD"/>
                </a:solidFill>
                <a:ea typeface="宋体" panose="02010600030101010101" pitchFamily="2" charset="-122"/>
              </a:rPr>
              <a:t>     |   01001010</a:t>
            </a:r>
            <a:r>
              <a:rPr lang="en-US" altLang="zh-CN" sz="2400" baseline="-25000" dirty="0">
                <a:solidFill>
                  <a:srgbClr val="3333CD"/>
                </a:solidFill>
                <a:ea typeface="宋体" panose="02010600030101010101" pitchFamily="2" charset="-122"/>
              </a:rPr>
              <a:t>ten</a:t>
            </a:r>
            <a:r>
              <a:rPr lang="en-US" altLang="zh-CN" sz="2400" dirty="0">
                <a:solidFill>
                  <a:srgbClr val="3333CD"/>
                </a:solidFill>
                <a:ea typeface="宋体" panose="02010600030101010101" pitchFamily="2" charset="-122"/>
              </a:rPr>
              <a:t>         </a:t>
            </a:r>
            <a:r>
              <a:rPr lang="en-US" altLang="zh-CN" sz="2400" dirty="0">
                <a:solidFill>
                  <a:schemeClr val="accent2"/>
                </a:solidFill>
                <a:ea typeface="宋体" panose="02010600030101010101" pitchFamily="2" charset="-122"/>
              </a:rPr>
              <a:t>Dividend</a:t>
            </a:r>
          </a:p>
          <a:p>
            <a:pPr>
              <a:spcBef>
                <a:spcPct val="0"/>
              </a:spcBef>
              <a:buClr>
                <a:srgbClr val="CC0000"/>
              </a:buClr>
              <a:buSzTx/>
              <a:buFontTx/>
              <a:buNone/>
            </a:pPr>
            <a:endParaRPr lang="en-US" altLang="zh-CN" sz="2400" dirty="0">
              <a:solidFill>
                <a:schemeClr val="accent2"/>
              </a:solidFill>
              <a:ea typeface="宋体" panose="02010600030101010101" pitchFamily="2" charset="-122"/>
            </a:endParaRPr>
          </a:p>
          <a:p>
            <a:pPr>
              <a:spcBef>
                <a:spcPct val="0"/>
              </a:spcBef>
              <a:buClr>
                <a:srgbClr val="CC0000"/>
              </a:buClr>
              <a:buSzTx/>
              <a:buFontTx/>
              <a:buNone/>
            </a:pPr>
            <a:r>
              <a:rPr lang="en-US" altLang="zh-CN" sz="2200" dirty="0">
                <a:solidFill>
                  <a:srgbClr val="3333CD"/>
                </a:solidFill>
                <a:latin typeface="Courier New" panose="02070309020205020404" pitchFamily="49" charset="0"/>
                <a:ea typeface="宋体" panose="02010600030101010101" pitchFamily="2" charset="-122"/>
                <a:cs typeface="Courier New" panose="02070309020205020404" pitchFamily="49" charset="0"/>
              </a:rPr>
              <a:t>Dividend 01001010   01001010   00001010   00001010</a:t>
            </a:r>
          </a:p>
          <a:p>
            <a:pPr>
              <a:spcBef>
                <a:spcPct val="0"/>
              </a:spcBef>
              <a:buClr>
                <a:srgbClr val="CC0000"/>
              </a:buClr>
              <a:buSzTx/>
              <a:buFontTx/>
              <a:buNone/>
            </a:pPr>
            <a:r>
              <a:rPr lang="en-US" altLang="zh-CN" sz="2200" dirty="0">
                <a:solidFill>
                  <a:srgbClr val="3333CD"/>
                </a:solidFill>
                <a:latin typeface="Courier New" panose="02070309020205020404" pitchFamily="49" charset="0"/>
                <a:ea typeface="宋体" panose="02010600030101010101" pitchFamily="2" charset="-122"/>
                <a:cs typeface="Courier New" panose="02070309020205020404" pitchFamily="49" charset="0"/>
              </a:rPr>
              <a:t>Divisor  1000</a:t>
            </a:r>
            <a:r>
              <a:rPr lang="en-US" altLang="zh-CN" sz="2200" dirty="0">
                <a:solidFill>
                  <a:schemeClr val="hlink"/>
                </a:solidFill>
                <a:latin typeface="Courier New" panose="02070309020205020404" pitchFamily="49" charset="0"/>
                <a:ea typeface="宋体" panose="02010600030101010101" pitchFamily="2" charset="-122"/>
                <a:cs typeface="Courier New" panose="02070309020205020404" pitchFamily="49" charset="0"/>
              </a:rPr>
              <a:t>0000</a:t>
            </a:r>
            <a:r>
              <a:rPr lang="en-US" altLang="zh-CN" sz="2200" dirty="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 01000</a:t>
            </a:r>
            <a:r>
              <a:rPr lang="en-US" altLang="zh-CN" sz="2200" dirty="0">
                <a:solidFill>
                  <a:schemeClr val="hlink"/>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000</a:t>
            </a:r>
            <a:r>
              <a:rPr lang="en-US" altLang="zh-CN" sz="2200" dirty="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 001000</a:t>
            </a:r>
            <a:r>
              <a:rPr lang="en-US" altLang="zh-CN" sz="2200" dirty="0">
                <a:solidFill>
                  <a:schemeClr val="hlink"/>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00</a:t>
            </a:r>
            <a:r>
              <a:rPr lang="en-US" altLang="zh-CN" sz="2200" dirty="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 0001000</a:t>
            </a:r>
            <a:r>
              <a:rPr lang="en-US" altLang="zh-CN" sz="2200" dirty="0">
                <a:solidFill>
                  <a:schemeClr val="hlink"/>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0</a:t>
            </a:r>
          </a:p>
          <a:p>
            <a:pPr>
              <a:spcBef>
                <a:spcPct val="0"/>
              </a:spcBef>
              <a:buClr>
                <a:srgbClr val="CC0000"/>
              </a:buClr>
              <a:buSzTx/>
              <a:buFontTx/>
              <a:buNone/>
            </a:pPr>
            <a:r>
              <a:rPr lang="en-US" altLang="zh-CN" sz="2200" dirty="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Quo:        0          0</a:t>
            </a:r>
            <a:r>
              <a:rPr lang="en-US" altLang="zh-CN" sz="2200" dirty="0">
                <a:solidFill>
                  <a:srgbClr val="FE0802"/>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1</a:t>
            </a:r>
            <a:r>
              <a:rPr lang="en-US" altLang="zh-CN" sz="2200" dirty="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         01</a:t>
            </a:r>
            <a:r>
              <a:rPr lang="en-US" altLang="zh-CN" sz="2200" dirty="0">
                <a:solidFill>
                  <a:srgbClr val="FE0802"/>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0</a:t>
            </a:r>
            <a:r>
              <a:rPr lang="en-US" altLang="zh-CN" sz="2200" dirty="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        010</a:t>
            </a:r>
            <a:r>
              <a:rPr lang="en-US" altLang="zh-CN" sz="2200" dirty="0">
                <a:solidFill>
                  <a:srgbClr val="FE0802"/>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0</a:t>
            </a:r>
          </a:p>
          <a:p>
            <a:pPr>
              <a:spcBef>
                <a:spcPct val="0"/>
              </a:spcBef>
              <a:buClr>
                <a:srgbClr val="CC0000"/>
              </a:buClr>
              <a:buSzTx/>
              <a:buFontTx/>
              <a:buNone/>
            </a:pPr>
            <a:endParaRPr lang="en-US" altLang="zh-CN" sz="2400" dirty="0">
              <a:solidFill>
                <a:srgbClr val="3333CD"/>
              </a:solidFill>
              <a:ea typeface="宋体" panose="02010600030101010101" pitchFamily="2" charset="-122"/>
              <a:sym typeface="Wingdings" panose="05000000000000000000" pitchFamily="2" charset="2"/>
            </a:endParaRPr>
          </a:p>
          <a:p>
            <a:pPr>
              <a:spcBef>
                <a:spcPct val="0"/>
              </a:spcBef>
              <a:buClrTx/>
              <a:buSzTx/>
              <a:buFontTx/>
              <a:buNone/>
            </a:pPr>
            <a:r>
              <a:rPr lang="en-US" altLang="zh-CN" sz="2200" dirty="0">
                <a:solidFill>
                  <a:srgbClr val="3333CD"/>
                </a:solidFill>
                <a:latin typeface="Courier New" panose="02070309020205020404" pitchFamily="49" charset="0"/>
                <a:ea typeface="宋体" panose="02010600030101010101" pitchFamily="2" charset="-122"/>
              </a:rPr>
              <a:t>   00001010   0010 --remainder</a:t>
            </a:r>
          </a:p>
          <a:p>
            <a:pPr>
              <a:spcBef>
                <a:spcPct val="0"/>
              </a:spcBef>
              <a:buClrTx/>
              <a:buSzTx/>
              <a:buFontTx/>
              <a:buNone/>
            </a:pPr>
            <a:r>
              <a:rPr lang="en-US" altLang="zh-CN" sz="2200" dirty="0">
                <a:solidFill>
                  <a:srgbClr val="3333CD"/>
                </a:solidFill>
                <a:latin typeface="Courier New" panose="02070309020205020404" pitchFamily="49" charset="0"/>
                <a:ea typeface="宋体" panose="02010600030101010101" pitchFamily="2" charset="-122"/>
                <a:sym typeface="Wingdings" panose="05000000000000000000" pitchFamily="2" charset="2"/>
              </a:rPr>
              <a:t>-&gt; 00001000-&gt; </a:t>
            </a:r>
          </a:p>
          <a:p>
            <a:pPr>
              <a:spcBef>
                <a:spcPct val="0"/>
              </a:spcBef>
              <a:buClrTx/>
              <a:buSzTx/>
              <a:buFontTx/>
              <a:buNone/>
            </a:pPr>
            <a:r>
              <a:rPr lang="en-US" altLang="zh-CN" sz="2200" dirty="0">
                <a:solidFill>
                  <a:srgbClr val="3333CD"/>
                </a:solidFill>
                <a:latin typeface="Courier New" panose="02070309020205020404" pitchFamily="49" charset="0"/>
                <a:ea typeface="宋体" panose="02010600030101010101" pitchFamily="2" charset="-122"/>
                <a:sym typeface="Wingdings" panose="05000000000000000000" pitchFamily="2" charset="2"/>
              </a:rPr>
              <a:t>      0100</a:t>
            </a:r>
            <a:r>
              <a:rPr lang="en-US" altLang="zh-CN" sz="2200" dirty="0">
                <a:solidFill>
                  <a:srgbClr val="FE0802"/>
                </a:solidFill>
                <a:latin typeface="Courier New" panose="02070309020205020404" pitchFamily="49" charset="0"/>
                <a:ea typeface="宋体" panose="02010600030101010101" pitchFamily="2" charset="-122"/>
                <a:sym typeface="Wingdings" panose="05000000000000000000" pitchFamily="2" charset="2"/>
              </a:rPr>
              <a:t>1</a:t>
            </a:r>
          </a:p>
          <a:p>
            <a:pPr>
              <a:spcBef>
                <a:spcPct val="0"/>
              </a:spcBef>
              <a:buClr>
                <a:srgbClr val="CC0000"/>
              </a:buClr>
              <a:buSzTx/>
              <a:buFontTx/>
              <a:buNone/>
            </a:pPr>
            <a:endParaRPr lang="en-US" altLang="zh-CN" sz="2400" dirty="0">
              <a:solidFill>
                <a:srgbClr val="3333CD"/>
              </a:solidFill>
              <a:ea typeface="宋体" panose="02010600030101010101" pitchFamily="2" charset="-122"/>
              <a:sym typeface="Wingdings" panose="05000000000000000000" pitchFamily="2" charset="2"/>
            </a:endParaRPr>
          </a:p>
          <a:p>
            <a:pPr>
              <a:spcBef>
                <a:spcPct val="0"/>
              </a:spcBef>
              <a:buClr>
                <a:srgbClr val="CC0000"/>
              </a:buClr>
              <a:buSzTx/>
              <a:buFontTx/>
              <a:buNone/>
            </a:pPr>
            <a:endParaRPr lang="en-US" altLang="zh-CN" sz="2400" dirty="0">
              <a:solidFill>
                <a:srgbClr val="3333CD"/>
              </a:solidFill>
              <a:ea typeface="宋体" panose="02010600030101010101" pitchFamily="2" charset="-122"/>
              <a:sym typeface="Wingdings" panose="05000000000000000000" pitchFamily="2" charset="2"/>
            </a:endParaRPr>
          </a:p>
        </p:txBody>
      </p:sp>
      <p:sp>
        <p:nvSpPr>
          <p:cNvPr id="67591" name="Text Box 5"/>
          <p:cNvSpPr txBox="1">
            <a:spLocks noChangeArrowheads="1"/>
          </p:cNvSpPr>
          <p:nvPr/>
        </p:nvSpPr>
        <p:spPr bwMode="auto">
          <a:xfrm>
            <a:off x="0" y="4767263"/>
            <a:ext cx="9144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en-US" altLang="zh-CN" sz="2000">
                <a:solidFill>
                  <a:srgbClr val="3333CD"/>
                </a:solidFill>
                <a:ea typeface="宋体" panose="02010600030101010101" pitchFamily="2" charset="-122"/>
              </a:rPr>
              <a:t>At every step,</a:t>
            </a:r>
          </a:p>
          <a:p>
            <a:pPr lvl="1">
              <a:spcBef>
                <a:spcPct val="0"/>
              </a:spcBef>
              <a:buClr>
                <a:srgbClr val="CC0000"/>
              </a:buClr>
              <a:buSzTx/>
              <a:buFontTx/>
              <a:buChar char="•"/>
            </a:pPr>
            <a:r>
              <a:rPr lang="en-US" altLang="zh-CN" sz="2000">
                <a:solidFill>
                  <a:srgbClr val="3333CD"/>
                </a:solidFill>
                <a:ea typeface="宋体" panose="02010600030101010101" pitchFamily="2" charset="-122"/>
              </a:rPr>
              <a:t> shift divisor right and compare it with current dividend</a:t>
            </a:r>
          </a:p>
          <a:p>
            <a:pPr lvl="1">
              <a:spcBef>
                <a:spcPct val="0"/>
              </a:spcBef>
              <a:buClr>
                <a:srgbClr val="CC0000"/>
              </a:buClr>
              <a:buSzTx/>
              <a:buFontTx/>
              <a:buChar char="•"/>
            </a:pPr>
            <a:r>
              <a:rPr lang="en-US" altLang="zh-CN" sz="2000">
                <a:solidFill>
                  <a:srgbClr val="3333CD"/>
                </a:solidFill>
                <a:ea typeface="宋体" panose="02010600030101010101" pitchFamily="2" charset="-122"/>
              </a:rPr>
              <a:t> if divisor is larger, left shift quotient, set 0 as the lowest bit of the quotient</a:t>
            </a:r>
          </a:p>
          <a:p>
            <a:pPr lvl="1">
              <a:spcBef>
                <a:spcPct val="0"/>
              </a:spcBef>
              <a:buClr>
                <a:srgbClr val="CC0000"/>
              </a:buClr>
              <a:buSzTx/>
              <a:buFontTx/>
              <a:buChar char="•"/>
            </a:pPr>
            <a:r>
              <a:rPr lang="en-US" altLang="zh-CN" sz="2000">
                <a:solidFill>
                  <a:srgbClr val="3333CD"/>
                </a:solidFill>
                <a:ea typeface="宋体" panose="02010600030101010101" pitchFamily="2" charset="-122"/>
              </a:rPr>
              <a:t> if divisor is smaller or equal, subtract to get new dividend and left shift quotient ,set 1 as the lowest bit of the quotient</a:t>
            </a: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39</a:t>
            </a:fld>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225425" y="312738"/>
            <a:ext cx="37957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ndParaRPr>
          </a:p>
        </p:txBody>
      </p:sp>
      <p:sp>
        <p:nvSpPr>
          <p:cNvPr id="8196" name="Rectangle 3"/>
          <p:cNvSpPr>
            <a:spLocks noGrp="1" noRot="1" noChangeArrowheads="1"/>
          </p:cNvSpPr>
          <p:nvPr>
            <p:ph type="body" idx="1"/>
          </p:nvPr>
        </p:nvSpPr>
        <p:spPr>
          <a:xfrm>
            <a:off x="225425" y="1496591"/>
            <a:ext cx="9171111" cy="4194175"/>
          </a:xfrm>
          <a:noFill/>
        </p:spPr>
        <p:txBody>
          <a:bodyPr lIns="90488" tIns="44450" rIns="90488" bIns="44450"/>
          <a:lstStyle/>
          <a:p>
            <a:pPr eaLnBrk="1" hangingPunct="1"/>
            <a:r>
              <a:rPr lang="en-US" altLang="zh-CN" sz="2000" dirty="0"/>
              <a:t>Sign Magnitude </a:t>
            </a:r>
            <a:r>
              <a:rPr lang="zh-CN" altLang="en-US" sz="2000" dirty="0"/>
              <a:t>原码</a:t>
            </a:r>
            <a:r>
              <a:rPr lang="en-US" altLang="zh-CN" sz="2000" dirty="0"/>
              <a:t>   One‘s Complement </a:t>
            </a:r>
            <a:r>
              <a:rPr lang="zh-CN" altLang="en-US" sz="2000" dirty="0"/>
              <a:t>反码</a:t>
            </a:r>
            <a:r>
              <a:rPr lang="en-US" altLang="zh-CN" sz="2000" dirty="0"/>
              <a:t>     Two’s Complement </a:t>
            </a:r>
            <a:r>
              <a:rPr lang="zh-CN" altLang="en-US" sz="2000" dirty="0"/>
              <a:t>补码</a:t>
            </a:r>
            <a:r>
              <a:rPr lang="en-US" altLang="zh-CN" dirty="0"/>
              <a:t>	</a:t>
            </a:r>
            <a:r>
              <a:rPr lang="en-US" altLang="zh-CN" sz="2400" dirty="0">
                <a:solidFill>
                  <a:srgbClr val="FF3300"/>
                </a:solidFill>
              </a:rPr>
              <a:t>000 = +0		000 = +0		000 = +0</a:t>
            </a:r>
            <a:br>
              <a:rPr lang="en-US" altLang="zh-CN" sz="2400" dirty="0">
                <a:solidFill>
                  <a:srgbClr val="FF3300"/>
                </a:solidFill>
              </a:rPr>
            </a:br>
            <a:r>
              <a:rPr lang="en-US" altLang="zh-CN" sz="2400" dirty="0"/>
              <a:t>	001 = +1		001 = +1		001 = +1</a:t>
            </a:r>
            <a:br>
              <a:rPr lang="en-US" altLang="zh-CN" sz="2400" dirty="0"/>
            </a:br>
            <a:r>
              <a:rPr lang="en-US" altLang="zh-CN" sz="2400" dirty="0"/>
              <a:t>	010 = +2		010 = +2		010 = +2</a:t>
            </a:r>
            <a:br>
              <a:rPr lang="en-US" altLang="zh-CN" sz="2400" dirty="0"/>
            </a:br>
            <a:r>
              <a:rPr lang="en-US" altLang="zh-CN" sz="2400" dirty="0"/>
              <a:t>	011 = +3		011 = +3		011 = +3</a:t>
            </a:r>
            <a:br>
              <a:rPr lang="en-US" altLang="zh-CN" sz="2400" dirty="0"/>
            </a:br>
            <a:r>
              <a:rPr lang="en-US" altLang="zh-CN" sz="2400" dirty="0"/>
              <a:t>	</a:t>
            </a:r>
            <a:r>
              <a:rPr lang="en-US" altLang="zh-CN" sz="2400" dirty="0">
                <a:solidFill>
                  <a:srgbClr val="FF3300"/>
                </a:solidFill>
              </a:rPr>
              <a:t>100 = -0</a:t>
            </a:r>
            <a:r>
              <a:rPr lang="en-US" altLang="zh-CN" sz="2400" dirty="0"/>
              <a:t>		100 = -3		100 = -4</a:t>
            </a:r>
            <a:br>
              <a:rPr lang="en-US" altLang="zh-CN" sz="2400" dirty="0"/>
            </a:br>
            <a:r>
              <a:rPr lang="en-US" altLang="zh-CN" sz="2400" dirty="0"/>
              <a:t>	101 = -1		101 = -2		101 = -3</a:t>
            </a:r>
            <a:br>
              <a:rPr lang="en-US" altLang="zh-CN" sz="2400" dirty="0"/>
            </a:br>
            <a:r>
              <a:rPr lang="en-US" altLang="zh-CN" sz="2400" dirty="0"/>
              <a:t>	110 = -2		110 = -1		110 = -2</a:t>
            </a:r>
            <a:br>
              <a:rPr lang="en-US" altLang="zh-CN" sz="2400" dirty="0"/>
            </a:br>
            <a:r>
              <a:rPr lang="en-US" altLang="zh-CN" sz="2400" dirty="0"/>
              <a:t>	111 = -3		</a:t>
            </a:r>
            <a:r>
              <a:rPr lang="en-US" altLang="zh-CN" sz="2400" dirty="0">
                <a:solidFill>
                  <a:srgbClr val="FF3300"/>
                </a:solidFill>
              </a:rPr>
              <a:t>111 = -0</a:t>
            </a:r>
            <a:r>
              <a:rPr lang="en-US" altLang="zh-CN" sz="2400" dirty="0"/>
              <a:t>		111 = -1</a:t>
            </a:r>
          </a:p>
          <a:p>
            <a:pPr eaLnBrk="1" hangingPunct="1"/>
            <a:r>
              <a:rPr lang="en-US" altLang="zh-CN" dirty="0"/>
              <a:t>Issues:   number of </a:t>
            </a:r>
            <a:r>
              <a:rPr lang="en-US" altLang="zh-CN" dirty="0" err="1"/>
              <a:t>zeros</a:t>
            </a:r>
            <a:r>
              <a:rPr lang="en-US" altLang="zh-CN" dirty="0"/>
              <a:t>, ease of operations</a:t>
            </a:r>
          </a:p>
          <a:p>
            <a:pPr eaLnBrk="1" hangingPunct="1"/>
            <a:r>
              <a:rPr lang="en-US" altLang="zh-CN" b="1" dirty="0">
                <a:solidFill>
                  <a:srgbClr val="FF3300"/>
                </a:solidFill>
              </a:rPr>
              <a:t>Which representation is best?  Why? </a:t>
            </a:r>
          </a:p>
          <a:p>
            <a:pPr lvl="1" eaLnBrk="1" hangingPunct="1"/>
            <a:r>
              <a:rPr lang="zh-CN" altLang="en-US" b="1" dirty="0">
                <a:solidFill>
                  <a:srgbClr val="FF3300"/>
                </a:solidFill>
              </a:rPr>
              <a:t>补码：两个正数的加法适用于正数加负数、负数加负数</a:t>
            </a:r>
            <a:endParaRPr lang="en-US" altLang="zh-CN" b="1" dirty="0">
              <a:solidFill>
                <a:srgbClr val="FF3300"/>
              </a:solidFill>
            </a:endParaRPr>
          </a:p>
          <a:p>
            <a:pPr lvl="1" eaLnBrk="1" hangingPunct="1"/>
            <a:r>
              <a:rPr lang="zh-CN" altLang="en-US" b="1" dirty="0">
                <a:solidFill>
                  <a:srgbClr val="FF3300"/>
                </a:solidFill>
              </a:rPr>
              <a:t>补码：减法可以用加法来实现</a:t>
            </a:r>
            <a:endParaRPr lang="en-US" altLang="zh-CN" b="1" dirty="0">
              <a:solidFill>
                <a:srgbClr val="FF3300"/>
              </a:solidFill>
            </a:endParaRPr>
          </a:p>
        </p:txBody>
      </p:sp>
      <p:sp>
        <p:nvSpPr>
          <p:cNvPr id="8197" name="Rectangle 4"/>
          <p:cNvSpPr>
            <a:spLocks noGrp="1" noRot="1" noChangeArrowheads="1"/>
          </p:cNvSpPr>
          <p:nvPr>
            <p:ph type="title"/>
          </p:nvPr>
        </p:nvSpPr>
        <p:spPr>
          <a:xfrm>
            <a:off x="285750" y="285750"/>
            <a:ext cx="8540750" cy="1143000"/>
          </a:xfrm>
          <a:noFill/>
        </p:spPr>
        <p:txBody>
          <a:bodyPr lIns="90488" tIns="44450" rIns="90488" bIns="44450"/>
          <a:lstStyle/>
          <a:p>
            <a:pPr eaLnBrk="1" hangingPunct="1"/>
            <a:r>
              <a:rPr lang="en-US" altLang="zh-CN" dirty="0"/>
              <a:t>Signed and Unsigned Numbers </a:t>
            </a:r>
            <a:br>
              <a:rPr lang="en-US" altLang="zh-CN" dirty="0"/>
            </a:br>
            <a:r>
              <a:rPr lang="en-US" altLang="zh-CN" dirty="0"/>
              <a:t>  		       Possible Representations</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4</a:t>
            </a:fld>
            <a:endParaRPr lang="en-US" altLang="zh-CN"/>
          </a:p>
        </p:txBody>
      </p:sp>
    </p:spTree>
  </p:cSld>
  <p:clrMapOvr>
    <a:masterClrMapping/>
  </p:clrMapOvr>
  <p:transition spd="slow" advTm="2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txBox="1">
            <a:spLocks noGrp="1" noChangeArrowheads="1"/>
          </p:cNvSpPr>
          <p:nvPr/>
        </p:nvSpPr>
        <p:spPr bwMode="auto">
          <a:xfrm>
            <a:off x="6588125" y="638175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eaLnBrk="1" hangingPunct="1">
              <a:spcBef>
                <a:spcPct val="0"/>
              </a:spcBef>
              <a:buClrTx/>
              <a:buSzTx/>
              <a:buFontTx/>
              <a:buNone/>
            </a:pPr>
            <a:fld id="{EA8F64B3-DB81-40C2-9AD2-2C6E16E2EC3D}" type="slidenum">
              <a:rPr kumimoji="0" lang="zh-CN" altLang="en-US" sz="1400" b="0">
                <a:solidFill>
                  <a:schemeClr val="tx1"/>
                </a:solidFill>
              </a:rPr>
              <a:pPr algn="r" eaLnBrk="1" hangingPunct="1">
                <a:spcBef>
                  <a:spcPct val="0"/>
                </a:spcBef>
                <a:buClrTx/>
                <a:buSzTx/>
                <a:buFontTx/>
                <a:buNone/>
              </a:pPr>
              <a:t>40</a:t>
            </a:fld>
            <a:endParaRPr kumimoji="0" lang="en-US" altLang="zh-CN" sz="1400" b="0">
              <a:solidFill>
                <a:schemeClr val="tx1"/>
              </a:solidFill>
            </a:endParaRPr>
          </a:p>
        </p:txBody>
      </p:sp>
      <p:sp>
        <p:nvSpPr>
          <p:cNvPr id="69635" name="灯片编号占位符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a:spcBef>
                <a:spcPct val="0"/>
              </a:spcBef>
              <a:buClrTx/>
              <a:buSzTx/>
              <a:buFontTx/>
              <a:buNone/>
            </a:pPr>
            <a:fld id="{6CC2C1B7-C67A-4CB6-9286-0E48517C29B5}" type="slidenum">
              <a:rPr lang="zh-CN" altLang="en-US" sz="1400">
                <a:solidFill>
                  <a:srgbClr val="3333CD"/>
                </a:solidFill>
                <a:latin typeface="Times New Roman" panose="02020603050405020304" pitchFamily="18" charset="0"/>
                <a:ea typeface="宋体" panose="02010600030101010101" pitchFamily="2" charset="-122"/>
              </a:rPr>
              <a:pPr algn="r">
                <a:spcBef>
                  <a:spcPct val="0"/>
                </a:spcBef>
                <a:buClrTx/>
                <a:buSzTx/>
                <a:buFontTx/>
                <a:buNone/>
              </a:pPr>
              <a:t>40</a:t>
            </a:fld>
            <a:endParaRPr lang="en-US" altLang="zh-CN" sz="1400">
              <a:solidFill>
                <a:srgbClr val="3333CD"/>
              </a:solidFill>
              <a:latin typeface="Times New Roman" panose="02020603050405020304" pitchFamily="18" charset="0"/>
              <a:ea typeface="宋体" panose="02010600030101010101" pitchFamily="2" charset="-122"/>
            </a:endParaRPr>
          </a:p>
        </p:txBody>
      </p:sp>
      <p:sp>
        <p:nvSpPr>
          <p:cNvPr id="69636" name="Text Box 4"/>
          <p:cNvSpPr txBox="1">
            <a:spLocks noChangeArrowheads="1"/>
          </p:cNvSpPr>
          <p:nvPr/>
        </p:nvSpPr>
        <p:spPr bwMode="auto">
          <a:xfrm>
            <a:off x="179388" y="0"/>
            <a:ext cx="9361487" cy="824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           step0      step1      step2      step3</a:t>
            </a: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Dividend 01001010   01001010   00001010   00001010</a:t>
            </a: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Divisor  1000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  1000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000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   1000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    1000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0</a:t>
            </a: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Quotient:   0          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1</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         01</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        010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0</a:t>
            </a:r>
          </a:p>
          <a:p>
            <a:pPr>
              <a:spcBef>
                <a:spcPct val="0"/>
              </a:spcBef>
              <a:buClr>
                <a:srgbClr val="CC0000"/>
              </a:buClr>
              <a:buSzTx/>
              <a:buFontTx/>
              <a:buNone/>
            </a:pPr>
            <a:endPar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endParaRP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           step4</a:t>
            </a: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         00001010   0010 --remainder</a:t>
            </a:r>
          </a:p>
          <a:p>
            <a:pPr>
              <a:spcBef>
                <a:spcPct val="0"/>
              </a:spcBef>
              <a:buClrTx/>
              <a:buSzTx/>
              <a:buFontTx/>
              <a:buNone/>
            </a:pPr>
            <a:r>
              <a:rPr lang="en-US" altLang="zh-CN">
                <a:solidFill>
                  <a:srgbClr val="3333CD"/>
                </a:solidFill>
                <a:latin typeface="Courier New" panose="02070309020205020404" pitchFamily="49" charset="0"/>
                <a:ea typeface="宋体" panose="02010600030101010101" pitchFamily="2" charset="-122"/>
                <a:cs typeface="Courier New" panose="02070309020205020404" pitchFamily="49" charset="0"/>
              </a:rPr>
              <a:t>    </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      1000-&gt; </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 </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            100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1     </a:t>
            </a:r>
            <a:r>
              <a:rPr lang="en-US" altLang="zh-CN" sz="18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a:t>
            </a:r>
            <a:r>
              <a:rPr lang="zh-CN" altLang="en-US" sz="18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注意：在</a:t>
            </a:r>
            <a:r>
              <a:rPr lang="en-US" altLang="zh-CN" sz="18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step0</a:t>
            </a:r>
            <a:r>
              <a:rPr lang="zh-CN" altLang="en-US" sz="18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，若被除数大于等于除数则溢出</a:t>
            </a:r>
            <a:r>
              <a:rPr lang="en-US" altLang="zh-CN" sz="18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a:t>
            </a:r>
          </a:p>
          <a:p>
            <a:pPr>
              <a:spcBef>
                <a:spcPct val="0"/>
              </a:spcBef>
              <a:buClr>
                <a:srgbClr val="CC0000"/>
              </a:buClr>
              <a:buSzTx/>
              <a:buFontTx/>
              <a:buNone/>
            </a:pPr>
            <a:endParaRPr lang="en-US" altLang="zh-CN" sz="18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endParaRP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01001010-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1</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 00001010 step1</a:t>
            </a: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00001010-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 1000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 00001010 step2</a:t>
            </a: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00001010-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  1000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 00001010 step3</a:t>
            </a: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00001010-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1</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   1000= 0010     step4</a:t>
            </a:r>
          </a:p>
          <a:p>
            <a:pPr>
              <a:spcBef>
                <a:spcPct val="0"/>
              </a:spcBef>
              <a:buClr>
                <a:srgbClr val="CC0000"/>
              </a:buClr>
              <a:buSzTx/>
              <a:buFontTx/>
              <a:buNone/>
            </a:pPr>
            <a:endPar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01001010-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1</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 00001010 step1</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00001010- </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 00001010 step2</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00001010-  </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 00001010 step3</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00001010-   </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1</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 0010     step4</a:t>
            </a:r>
          </a:p>
          <a:p>
            <a:pPr>
              <a:spcBef>
                <a:spcPct val="0"/>
              </a:spcBef>
              <a:buClr>
                <a:srgbClr val="CC0000"/>
              </a:buClr>
              <a:buSzTx/>
              <a:buFontTx/>
              <a:buNone/>
            </a:pPr>
            <a:endPar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Clr>
                <a:srgbClr val="CC0000"/>
              </a:buClr>
              <a:buSzTx/>
              <a:buFontTx/>
              <a:buNone/>
            </a:pPr>
            <a:endPar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Clr>
                <a:srgbClr val="CC0000"/>
              </a:buClr>
              <a:buSzTx/>
              <a:buFontTx/>
              <a:buNone/>
            </a:pPr>
            <a:endPar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Clr>
                <a:srgbClr val="CC0000"/>
              </a:buClr>
              <a:buSzTx/>
              <a:buFontTx/>
              <a:buNone/>
            </a:pPr>
            <a:endPar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69637" name="Text Box 0"/>
          <p:cNvSpPr txBox="1">
            <a:spLocks noChangeArrowheads="1"/>
          </p:cNvSpPr>
          <p:nvPr/>
        </p:nvSpPr>
        <p:spPr bwMode="auto">
          <a:xfrm>
            <a:off x="7092950" y="4559300"/>
            <a:ext cx="1871663"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50000"/>
              </a:spcBef>
              <a:buClrTx/>
              <a:buSzTx/>
              <a:buFontTx/>
              <a:buNone/>
            </a:pPr>
            <a:r>
              <a:rPr lang="zh-CN" altLang="en-US">
                <a:solidFill>
                  <a:srgbClr val="FF0000"/>
                </a:solidFill>
                <a:ea typeface="宋体" panose="02010600030101010101" pitchFamily="2" charset="-122"/>
              </a:rPr>
              <a:t>补充内容</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不讲</a:t>
            </a: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40</a:t>
            </a:fld>
            <a:endParaRPr lang="en-US" alt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txBox="1">
            <a:spLocks noGrp="1" noChangeArrowheads="1"/>
          </p:cNvSpPr>
          <p:nvPr/>
        </p:nvSpPr>
        <p:spPr bwMode="auto">
          <a:xfrm>
            <a:off x="6588125" y="638175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eaLnBrk="1" hangingPunct="1">
              <a:spcBef>
                <a:spcPct val="0"/>
              </a:spcBef>
              <a:buClrTx/>
              <a:buSzTx/>
              <a:buFontTx/>
              <a:buNone/>
            </a:pPr>
            <a:fld id="{A33EF0B1-098B-42A3-A7B0-7C5A713A63CD}" type="slidenum">
              <a:rPr kumimoji="0" lang="zh-CN" altLang="en-US" sz="1400" b="0">
                <a:solidFill>
                  <a:schemeClr val="tx1"/>
                </a:solidFill>
              </a:rPr>
              <a:pPr algn="r" eaLnBrk="1" hangingPunct="1">
                <a:spcBef>
                  <a:spcPct val="0"/>
                </a:spcBef>
                <a:buClrTx/>
                <a:buSzTx/>
                <a:buFontTx/>
                <a:buNone/>
              </a:pPr>
              <a:t>41</a:t>
            </a:fld>
            <a:endParaRPr kumimoji="0" lang="en-US" altLang="zh-CN" sz="1400" b="0">
              <a:solidFill>
                <a:schemeClr val="tx1"/>
              </a:solidFill>
            </a:endParaRPr>
          </a:p>
        </p:txBody>
      </p:sp>
      <p:sp>
        <p:nvSpPr>
          <p:cNvPr id="71683" name="灯片编号占位符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a:spcBef>
                <a:spcPct val="0"/>
              </a:spcBef>
              <a:buClrTx/>
              <a:buSzTx/>
              <a:buFontTx/>
              <a:buNone/>
            </a:pPr>
            <a:fld id="{A3CCCE4C-BAB9-4AB8-AC31-E419BE38EF09}" type="slidenum">
              <a:rPr lang="zh-CN" altLang="en-US" sz="1400">
                <a:solidFill>
                  <a:srgbClr val="3333CD"/>
                </a:solidFill>
                <a:latin typeface="Times New Roman" panose="02020603050405020304" pitchFamily="18" charset="0"/>
                <a:ea typeface="宋体" panose="02010600030101010101" pitchFamily="2" charset="-122"/>
              </a:rPr>
              <a:pPr algn="r">
                <a:spcBef>
                  <a:spcPct val="0"/>
                </a:spcBef>
                <a:buClrTx/>
                <a:buSzTx/>
                <a:buFontTx/>
                <a:buNone/>
              </a:pPr>
              <a:t>41</a:t>
            </a:fld>
            <a:endParaRPr lang="en-US" altLang="zh-CN" sz="1400">
              <a:solidFill>
                <a:srgbClr val="3333CD"/>
              </a:solidFill>
              <a:latin typeface="Times New Roman" panose="02020603050405020304" pitchFamily="18" charset="0"/>
              <a:ea typeface="宋体" panose="02010600030101010101" pitchFamily="2" charset="-122"/>
            </a:endParaRPr>
          </a:p>
        </p:txBody>
      </p:sp>
      <p:sp>
        <p:nvSpPr>
          <p:cNvPr id="71684" name="Text Box 4"/>
          <p:cNvSpPr txBox="1">
            <a:spLocks noChangeArrowheads="1"/>
          </p:cNvSpPr>
          <p:nvPr/>
        </p:nvSpPr>
        <p:spPr bwMode="auto">
          <a:xfrm>
            <a:off x="179388" y="0"/>
            <a:ext cx="9361487" cy="682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endPar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endParaRPr>
          </a:p>
          <a:p>
            <a:pPr>
              <a:spcBef>
                <a:spcPct val="0"/>
              </a:spcBef>
              <a:buClr>
                <a:srgbClr val="CC0000"/>
              </a:buClr>
              <a:buSzTx/>
              <a:buFontTx/>
              <a:buNone/>
            </a:pPr>
            <a:endParaRPr lang="en-US" altLang="zh-CN" sz="2400">
              <a:solidFill>
                <a:srgbClr val="3333CD"/>
              </a:solidFill>
              <a:ea typeface="宋体" panose="02010600030101010101" pitchFamily="2" charset="-122"/>
              <a:cs typeface="Courier New" panose="02070309020205020404" pitchFamily="49" charset="0"/>
              <a:sym typeface="Wingdings" panose="05000000000000000000" pitchFamily="2" charset="2"/>
            </a:endParaRP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01001010-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1</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 00001010 step1</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00001010- </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 00001010 step2</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00001010-  </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 00001010 step3</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00001010-   </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1</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 0010     step4</a:t>
            </a:r>
          </a:p>
          <a:p>
            <a:pPr>
              <a:spcBef>
                <a:spcPct val="0"/>
              </a:spcBef>
              <a:buClr>
                <a:srgbClr val="CC0000"/>
              </a:buClr>
              <a:buSzTx/>
              <a:buFontTx/>
              <a:buNone/>
            </a:pPr>
            <a:endPar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Clr>
                <a:srgbClr val="CC0000"/>
              </a:buClr>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 </a:t>
            </a:r>
            <a:r>
              <a:rPr lang="zh-CN" altLang="en-US" sz="2200">
                <a:solidFill>
                  <a:srgbClr val="3333CD"/>
                </a:solidFill>
                <a:latin typeface="Courier New" panose="02070309020205020404" pitchFamily="49" charset="0"/>
                <a:ea typeface="宋体" panose="02010600030101010101" pitchFamily="2" charset="-122"/>
                <a:cs typeface="Courier New" panose="02070309020205020404" pitchFamily="49" charset="0"/>
              </a:rPr>
              <a:t>上述</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4</a:t>
            </a:r>
            <a:r>
              <a:rPr lang="zh-CN" altLang="en-US" sz="2200">
                <a:solidFill>
                  <a:srgbClr val="3333CD"/>
                </a:solidFill>
                <a:latin typeface="Courier New" panose="02070309020205020404" pitchFamily="49" charset="0"/>
                <a:ea typeface="宋体" panose="02010600030101010101" pitchFamily="2" charset="-122"/>
                <a:cs typeface="Courier New" panose="02070309020205020404" pitchFamily="49" charset="0"/>
              </a:rPr>
              <a:t>项左边相加，右边相加，消掉等号左右相同的项：</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01001010</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1</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1</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*1000=0010</a:t>
            </a:r>
          </a:p>
          <a:p>
            <a:pPr>
              <a:spcBef>
                <a:spcPct val="0"/>
              </a:spcBef>
              <a:buClrTx/>
              <a:buSzTx/>
              <a:buFontTx/>
              <a:buNone/>
            </a:pPr>
            <a:endPar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a:t>
            </a:r>
          </a:p>
          <a:p>
            <a:pPr>
              <a:spcBef>
                <a:spcPct val="0"/>
              </a:spcBef>
              <a:buClrTx/>
              <a:buSzTx/>
              <a:buFontTx/>
              <a:buNone/>
            </a:pPr>
            <a:r>
              <a:rPr lang="en-US" altLang="zh-CN" sz="2200">
                <a:solidFill>
                  <a:srgbClr val="3333CD"/>
                </a:solidFill>
                <a:ea typeface="宋体" panose="02010600030101010101" pitchFamily="2" charset="-122"/>
                <a:cs typeface="Courier New" panose="02070309020205020404" pitchFamily="49" charset="0"/>
              </a:rPr>
              <a:t>01001010=</a:t>
            </a:r>
          </a:p>
          <a:p>
            <a:pPr>
              <a:spcBef>
                <a:spcPct val="0"/>
              </a:spcBef>
              <a:buClrTx/>
              <a:buSzTx/>
              <a:buFontTx/>
              <a:buNone/>
            </a:pPr>
            <a:r>
              <a:rPr lang="zh-CN" altLang="en-US" sz="2200">
                <a:solidFill>
                  <a:srgbClr val="3333CD"/>
                </a:solidFill>
                <a:ea typeface="宋体" panose="02010600030101010101" pitchFamily="2" charset="-122"/>
                <a:cs typeface="Courier New" panose="02070309020205020404" pitchFamily="49" charset="0"/>
              </a:rPr>
              <a:t>（</a:t>
            </a:r>
            <a:r>
              <a:rPr lang="en-US" altLang="zh-CN" sz="2200">
                <a:solidFill>
                  <a:srgbClr val="FF0000"/>
                </a:solidFill>
                <a:ea typeface="宋体" panose="02010600030101010101" pitchFamily="2" charset="-122"/>
                <a:cs typeface="Courier New" panose="02070309020205020404" pitchFamily="49" charset="0"/>
              </a:rPr>
              <a:t>1</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000</a:t>
            </a:r>
            <a:r>
              <a:rPr lang="en-US" altLang="zh-CN" sz="2200">
                <a:solidFill>
                  <a:srgbClr val="3333CD"/>
                </a:solidFill>
                <a:ea typeface="宋体" panose="02010600030101010101" pitchFamily="2" charset="-122"/>
                <a:cs typeface="Courier New" panose="02070309020205020404" pitchFamily="49" charset="0"/>
              </a:rPr>
              <a:t>*1000+</a:t>
            </a:r>
            <a:r>
              <a:rPr lang="en-US" altLang="zh-CN" sz="2200">
                <a:solidFill>
                  <a:srgbClr val="FF0000"/>
                </a:solidFill>
                <a:ea typeface="宋体" panose="02010600030101010101" pitchFamily="2" charset="-122"/>
                <a:cs typeface="Courier New" panose="02070309020205020404" pitchFamily="49" charset="0"/>
              </a:rPr>
              <a:t>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00</a:t>
            </a:r>
            <a:r>
              <a:rPr lang="en-US" altLang="zh-CN" sz="2200">
                <a:solidFill>
                  <a:srgbClr val="3333CD"/>
                </a:solidFill>
                <a:ea typeface="宋体" panose="02010600030101010101" pitchFamily="2" charset="-122"/>
                <a:cs typeface="Courier New" panose="02070309020205020404" pitchFamily="49" charset="0"/>
              </a:rPr>
              <a:t>*1000+</a:t>
            </a:r>
            <a:r>
              <a:rPr lang="en-US" altLang="zh-CN" sz="2200">
                <a:solidFill>
                  <a:srgbClr val="FF0000"/>
                </a:solidFill>
                <a:ea typeface="宋体" panose="02010600030101010101" pitchFamily="2" charset="-122"/>
                <a:cs typeface="Courier New" panose="02070309020205020404" pitchFamily="49" charset="0"/>
              </a:rPr>
              <a:t>0</a:t>
            </a:r>
            <a:r>
              <a:rPr lang="en-US" altLang="zh-CN" sz="2200">
                <a:solidFill>
                  <a:srgbClr val="03FD50"/>
                </a:solidFill>
                <a:latin typeface="Courier New" panose="02070309020205020404" pitchFamily="49" charset="0"/>
                <a:ea typeface="宋体" panose="02010600030101010101" pitchFamily="2" charset="-122"/>
                <a:cs typeface="Courier New" panose="02070309020205020404" pitchFamily="49" charset="0"/>
              </a:rPr>
              <a:t>0</a:t>
            </a:r>
            <a:r>
              <a:rPr lang="en-US" altLang="zh-CN" sz="2200">
                <a:solidFill>
                  <a:srgbClr val="3333CD"/>
                </a:solidFill>
                <a:ea typeface="宋体" panose="02010600030101010101" pitchFamily="2" charset="-122"/>
                <a:cs typeface="Courier New" panose="02070309020205020404" pitchFamily="49" charset="0"/>
              </a:rPr>
              <a:t>*1000+</a:t>
            </a:r>
            <a:r>
              <a:rPr lang="en-US" altLang="zh-CN" sz="2200">
                <a:solidFill>
                  <a:srgbClr val="FF0000"/>
                </a:solidFill>
                <a:ea typeface="宋体" panose="02010600030101010101" pitchFamily="2" charset="-122"/>
                <a:cs typeface="Courier New" panose="02070309020205020404" pitchFamily="49" charset="0"/>
              </a:rPr>
              <a:t>1</a:t>
            </a:r>
            <a:r>
              <a:rPr lang="en-US" altLang="zh-CN" sz="2200">
                <a:solidFill>
                  <a:srgbClr val="3333CD"/>
                </a:solidFill>
                <a:ea typeface="宋体" panose="02010600030101010101" pitchFamily="2" charset="-122"/>
                <a:cs typeface="Courier New" panose="02070309020205020404" pitchFamily="49" charset="0"/>
              </a:rPr>
              <a:t>*1000</a:t>
            </a:r>
            <a:r>
              <a:rPr lang="zh-CN" altLang="en-US" sz="2200">
                <a:solidFill>
                  <a:srgbClr val="3333CD"/>
                </a:solidFill>
                <a:ea typeface="宋体" panose="02010600030101010101" pitchFamily="2" charset="-122"/>
                <a:cs typeface="Courier New" panose="02070309020205020404" pitchFamily="49" charset="0"/>
              </a:rPr>
              <a:t>）</a:t>
            </a:r>
            <a:r>
              <a:rPr lang="en-US" altLang="zh-CN" sz="2200">
                <a:solidFill>
                  <a:srgbClr val="3333CD"/>
                </a:solidFill>
                <a:ea typeface="宋体" panose="02010600030101010101" pitchFamily="2" charset="-122"/>
                <a:cs typeface="Courier New" panose="02070309020205020404" pitchFamily="49" charset="0"/>
              </a:rPr>
              <a:t>+ 0010</a:t>
            </a:r>
          </a:p>
          <a:p>
            <a:pPr>
              <a:spcBef>
                <a:spcPct val="0"/>
              </a:spcBef>
              <a:buClrTx/>
              <a:buSzTx/>
              <a:buFontTx/>
              <a:buNone/>
            </a:pPr>
            <a:endParaRPr lang="en-US" altLang="zh-CN" sz="2200">
              <a:solidFill>
                <a:srgbClr val="3333CD"/>
              </a:solidFill>
              <a:ea typeface="宋体" panose="02010600030101010101" pitchFamily="2" charset="-122"/>
              <a:cs typeface="Courier New" panose="02070309020205020404" pitchFamily="49" charset="0"/>
              <a:sym typeface="Wingdings" panose="05000000000000000000" pitchFamily="2" charset="2"/>
            </a:endParaRP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---&gt;</a:t>
            </a:r>
          </a:p>
          <a:p>
            <a:pPr>
              <a:spcBef>
                <a:spcPct val="0"/>
              </a:spcBef>
              <a:buClrTx/>
              <a:buSzTx/>
              <a:buFontTx/>
              <a:buNone/>
            </a:pP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01001010=</a:t>
            </a:r>
            <a:r>
              <a:rPr lang="en-US" altLang="zh-CN" sz="2200">
                <a:solidFill>
                  <a:srgbClr val="FF0000"/>
                </a:solidFill>
                <a:latin typeface="Courier New" panose="02070309020205020404" pitchFamily="49" charset="0"/>
                <a:ea typeface="宋体" panose="02010600030101010101" pitchFamily="2" charset="-122"/>
                <a:cs typeface="Courier New" panose="02070309020205020404" pitchFamily="49" charset="0"/>
              </a:rPr>
              <a:t>1001</a:t>
            </a:r>
            <a:r>
              <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rPr>
              <a:t>*1000+0010</a:t>
            </a:r>
          </a:p>
          <a:p>
            <a:pPr>
              <a:spcBef>
                <a:spcPct val="0"/>
              </a:spcBef>
              <a:buClr>
                <a:srgbClr val="CC0000"/>
              </a:buClr>
              <a:buSzTx/>
              <a:buFontTx/>
              <a:buNone/>
            </a:pPr>
            <a:endPar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Clr>
                <a:srgbClr val="CC0000"/>
              </a:buClr>
              <a:buSzTx/>
              <a:buFontTx/>
              <a:buNone/>
            </a:pPr>
            <a:endPar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Clr>
                <a:srgbClr val="CC0000"/>
              </a:buClr>
              <a:buSzTx/>
              <a:buFontTx/>
              <a:buNone/>
            </a:pPr>
            <a:endParaRPr lang="en-US" altLang="zh-CN" sz="2200">
              <a:solidFill>
                <a:srgbClr val="3333CD"/>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71685" name="Text Box 0"/>
          <p:cNvSpPr txBox="1">
            <a:spLocks noChangeArrowheads="1"/>
          </p:cNvSpPr>
          <p:nvPr/>
        </p:nvSpPr>
        <p:spPr bwMode="auto">
          <a:xfrm>
            <a:off x="7272338" y="620713"/>
            <a:ext cx="1871662"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50000"/>
              </a:spcBef>
              <a:buClrTx/>
              <a:buSzTx/>
              <a:buFontTx/>
              <a:buNone/>
            </a:pPr>
            <a:r>
              <a:rPr lang="zh-CN" altLang="en-US" dirty="0">
                <a:solidFill>
                  <a:srgbClr val="FF0000"/>
                </a:solidFill>
                <a:ea typeface="宋体" panose="02010600030101010101" pitchFamily="2" charset="-122"/>
              </a:rPr>
              <a:t>补充内容</a:t>
            </a:r>
            <a:r>
              <a:rPr lang="en-US" altLang="zh-CN" dirty="0">
                <a:solidFill>
                  <a:srgbClr val="FF0000"/>
                </a:solidFill>
                <a:ea typeface="宋体" panose="02010600030101010101" pitchFamily="2" charset="-122"/>
              </a:rPr>
              <a:t>,</a:t>
            </a:r>
            <a:r>
              <a:rPr lang="zh-CN" altLang="en-US" dirty="0">
                <a:solidFill>
                  <a:srgbClr val="FF0000"/>
                </a:solidFill>
                <a:ea typeface="宋体" panose="02010600030101010101" pitchFamily="2" charset="-122"/>
              </a:rPr>
              <a:t>不讲</a:t>
            </a: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41</a:t>
            </a:fld>
            <a:endParaRPr lang="en-US" alt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Rot="1" noChangeArrowheads="1"/>
          </p:cNvSpPr>
          <p:nvPr>
            <p:ph type="body" idx="1"/>
          </p:nvPr>
        </p:nvSpPr>
        <p:spPr>
          <a:xfrm>
            <a:off x="395536" y="188640"/>
            <a:ext cx="8540750" cy="903287"/>
          </a:xfrm>
        </p:spPr>
        <p:txBody>
          <a:bodyPr/>
          <a:lstStyle/>
          <a:p>
            <a:pPr eaLnBrk="1" hangingPunct="1"/>
            <a:r>
              <a:rPr lang="en-US" altLang="zh-CN" sz="2400" dirty="0"/>
              <a:t>At first, the 64-bit divisor is in the left half of the divisor register, the 128-bit dividend is in remainder register.</a:t>
            </a:r>
          </a:p>
        </p:txBody>
      </p:sp>
      <p:pic>
        <p:nvPicPr>
          <p:cNvPr id="7"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 y="980728"/>
            <a:ext cx="4345533"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5"/>
          <p:cNvSpPr>
            <a:spLocks/>
          </p:cNvSpPr>
          <p:nvPr/>
        </p:nvSpPr>
        <p:spPr bwMode="auto">
          <a:xfrm>
            <a:off x="6660008" y="6092577"/>
            <a:ext cx="1944439" cy="288751"/>
          </a:xfrm>
          <a:prstGeom prst="borderCallout1">
            <a:avLst>
              <a:gd name="adj1" fmla="val 34616"/>
              <a:gd name="adj2" fmla="val -4407"/>
              <a:gd name="adj3" fmla="val -194713"/>
              <a:gd name="adj4" fmla="val -23324"/>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Initially dividend</a:t>
            </a:r>
            <a:endParaRPr lang="en-AU" altLang="en-US" sz="1600"/>
          </a:p>
        </p:txBody>
      </p:sp>
      <p:sp>
        <p:nvSpPr>
          <p:cNvPr id="9" name="AutoShape 6"/>
          <p:cNvSpPr>
            <a:spLocks/>
          </p:cNvSpPr>
          <p:nvPr/>
        </p:nvSpPr>
        <p:spPr bwMode="auto">
          <a:xfrm>
            <a:off x="7164834" y="2060327"/>
            <a:ext cx="1655638" cy="576262"/>
          </a:xfrm>
          <a:prstGeom prst="borderCallout1">
            <a:avLst>
              <a:gd name="adj1" fmla="val 19833"/>
              <a:gd name="adj2" fmla="val -4810"/>
              <a:gd name="adj3" fmla="val 155648"/>
              <a:gd name="adj4" fmla="val -34468"/>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dirty="0"/>
              <a:t>Initially divisor in left half</a:t>
            </a:r>
            <a:endParaRPr lang="en-AU" altLang="en-US" sz="1600" dirty="0"/>
          </a:p>
        </p:txBody>
      </p:sp>
      <p:pic>
        <p:nvPicPr>
          <p:cNvPr id="1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2996952"/>
            <a:ext cx="4608513" cy="26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42</a:t>
            </a:fld>
            <a:endParaRPr lang="en-US" altLang="zh-CN"/>
          </a:p>
        </p:txBody>
      </p:sp>
    </p:spTree>
    <p:extLst>
      <p:ext uri="{BB962C8B-B14F-4D97-AF65-F5344CB8AC3E}">
        <p14:creationId xmlns:p14="http://schemas.microsoft.com/office/powerpoint/2010/main" val="34104404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Rot="1" noChangeArrowheads="1"/>
          </p:cNvSpPr>
          <p:nvPr>
            <p:ph type="title"/>
          </p:nvPr>
        </p:nvSpPr>
        <p:spPr>
          <a:xfrm>
            <a:off x="251520" y="188640"/>
            <a:ext cx="8540750" cy="658813"/>
          </a:xfrm>
        </p:spPr>
        <p:txBody>
          <a:bodyPr/>
          <a:lstStyle/>
          <a:p>
            <a:pPr algn="l" eaLnBrk="1" hangingPunct="1"/>
            <a:r>
              <a:rPr lang="en-US" altLang="zh-CN" dirty="0"/>
              <a:t>Example 7/2 for Division V1 </a:t>
            </a:r>
          </a:p>
        </p:txBody>
      </p:sp>
      <p:sp>
        <p:nvSpPr>
          <p:cNvPr id="75785" name="文本框 1"/>
          <p:cNvSpPr txBox="1">
            <a:spLocks noChangeArrowheads="1"/>
          </p:cNvSpPr>
          <p:nvPr/>
        </p:nvSpPr>
        <p:spPr bwMode="auto">
          <a:xfrm>
            <a:off x="7092950" y="185738"/>
            <a:ext cx="3587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000">
                <a:solidFill>
                  <a:srgbClr val="3333CD"/>
                </a:solidFill>
                <a:ea typeface="宋体" panose="02010600030101010101" pitchFamily="2" charset="-122"/>
              </a:rPr>
              <a:t>&gt;</a:t>
            </a:r>
            <a:endParaRPr lang="zh-CN" altLang="en-US" sz="1000">
              <a:solidFill>
                <a:srgbClr val="3333CD"/>
              </a:solidFill>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07504" y="764704"/>
            <a:ext cx="8928992" cy="5696366"/>
          </a:xfrm>
          <a:prstGeom prst="rect">
            <a:avLst/>
          </a:prstGeom>
        </p:spPr>
      </p:pic>
      <p:sp>
        <p:nvSpPr>
          <p:cNvPr id="4" name="灯片编号占位符 3"/>
          <p:cNvSpPr>
            <a:spLocks noGrp="1"/>
          </p:cNvSpPr>
          <p:nvPr>
            <p:ph type="sldNum" sz="quarter" idx="12"/>
          </p:nvPr>
        </p:nvSpPr>
        <p:spPr/>
        <p:txBody>
          <a:bodyPr/>
          <a:lstStyle/>
          <a:p>
            <a:pPr>
              <a:defRPr/>
            </a:pPr>
            <a:fld id="{0F35F115-FBEC-411B-926D-2ECDC8AD9239}" type="slidenum">
              <a:rPr lang="en-US" altLang="zh-CN" smtClean="0"/>
              <a:pPr>
                <a:defRPr/>
              </a:pPr>
              <a:t>43</a:t>
            </a:fld>
            <a:endParaRPr lang="en-US" alt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txBox="1">
            <a:spLocks noGrp="1" noChangeArrowheads="1"/>
          </p:cNvSpPr>
          <p:nvPr/>
        </p:nvSpPr>
        <p:spPr bwMode="auto">
          <a:xfrm>
            <a:off x="6588125" y="638175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eaLnBrk="1" hangingPunct="1">
              <a:spcBef>
                <a:spcPct val="0"/>
              </a:spcBef>
              <a:buClrTx/>
              <a:buSzTx/>
              <a:buFontTx/>
              <a:buNone/>
            </a:pPr>
            <a:fld id="{E45EC127-7F80-43BC-9C77-DE45CAD97B8B}" type="slidenum">
              <a:rPr kumimoji="0" lang="zh-CN" altLang="en-US" sz="1400" b="0">
                <a:solidFill>
                  <a:schemeClr val="tx1"/>
                </a:solidFill>
              </a:rPr>
              <a:pPr algn="r" eaLnBrk="1" hangingPunct="1">
                <a:spcBef>
                  <a:spcPct val="0"/>
                </a:spcBef>
                <a:buClrTx/>
                <a:buSzTx/>
                <a:buFontTx/>
                <a:buNone/>
              </a:pPr>
              <a:t>44</a:t>
            </a:fld>
            <a:endParaRPr kumimoji="0" lang="en-US" altLang="zh-CN" sz="1400" b="0">
              <a:solidFill>
                <a:schemeClr val="tx1"/>
              </a:solidFill>
            </a:endParaRPr>
          </a:p>
        </p:txBody>
      </p:sp>
      <p:sp>
        <p:nvSpPr>
          <p:cNvPr id="76803" name="灯片编号占位符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a:spcBef>
                <a:spcPct val="0"/>
              </a:spcBef>
              <a:buClrTx/>
              <a:buSzTx/>
              <a:buFontTx/>
              <a:buNone/>
            </a:pPr>
            <a:fld id="{E87CE912-6A51-45AA-86FB-A63F8E2BD363}" type="slidenum">
              <a:rPr lang="zh-CN" altLang="en-US" sz="1400">
                <a:solidFill>
                  <a:srgbClr val="3333CD"/>
                </a:solidFill>
                <a:latin typeface="Times New Roman" panose="02020603050405020304" pitchFamily="18" charset="0"/>
                <a:ea typeface="宋体" panose="02010600030101010101" pitchFamily="2" charset="-122"/>
              </a:rPr>
              <a:pPr algn="r">
                <a:spcBef>
                  <a:spcPct val="0"/>
                </a:spcBef>
                <a:buClrTx/>
                <a:buSzTx/>
                <a:buFontTx/>
                <a:buNone/>
              </a:pPr>
              <a:t>44</a:t>
            </a:fld>
            <a:endParaRPr lang="en-US" altLang="zh-CN" sz="1400">
              <a:solidFill>
                <a:srgbClr val="3333CD"/>
              </a:solidFill>
              <a:latin typeface="Times New Roman" panose="02020603050405020304" pitchFamily="18" charset="0"/>
              <a:ea typeface="宋体" panose="02010600030101010101" pitchFamily="2" charset="-122"/>
            </a:endParaRPr>
          </a:p>
        </p:txBody>
      </p:sp>
      <p:sp>
        <p:nvSpPr>
          <p:cNvPr id="76804" name="Text Box 2"/>
          <p:cNvSpPr txBox="1">
            <a:spLocks noChangeArrowheads="1"/>
          </p:cNvSpPr>
          <p:nvPr/>
        </p:nvSpPr>
        <p:spPr bwMode="auto">
          <a:xfrm>
            <a:off x="441325" y="396875"/>
            <a:ext cx="17780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3200" dirty="0">
                <a:solidFill>
                  <a:srgbClr val="CC0000"/>
                </a:solidFill>
                <a:ea typeface="宋体" panose="02010600030101010101" pitchFamily="2" charset="-122"/>
              </a:rPr>
              <a:t>Division</a:t>
            </a:r>
          </a:p>
        </p:txBody>
      </p:sp>
      <p:sp>
        <p:nvSpPr>
          <p:cNvPr id="7680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6" name="Text Box 4"/>
          <p:cNvSpPr txBox="1">
            <a:spLocks noChangeArrowheads="1"/>
          </p:cNvSpPr>
          <p:nvPr/>
        </p:nvSpPr>
        <p:spPr bwMode="auto">
          <a:xfrm>
            <a:off x="517525" y="1563688"/>
            <a:ext cx="663675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zh-CN" altLang="en-US" sz="2400" dirty="0">
                <a:solidFill>
                  <a:srgbClr val="3333CD"/>
                </a:solidFill>
                <a:latin typeface="Courier New" panose="02070309020205020404" pitchFamily="49" charset="0"/>
                <a:ea typeface="宋体" panose="02010600030101010101" pitchFamily="2" charset="-122"/>
              </a:rPr>
              <a:t>             </a:t>
            </a:r>
            <a:r>
              <a:rPr lang="en-US" altLang="zh-CN" sz="2400" u="sng" dirty="0">
                <a:solidFill>
                  <a:srgbClr val="3333CD"/>
                </a:solidFill>
                <a:latin typeface="Courier New" panose="02070309020205020404" pitchFamily="49" charset="0"/>
                <a:ea typeface="宋体" panose="02010600030101010101" pitchFamily="2" charset="-122"/>
              </a:rPr>
              <a:t>   1001 </a:t>
            </a:r>
            <a:r>
              <a:rPr lang="en-US" altLang="zh-CN" sz="2400" dirty="0">
                <a:solidFill>
                  <a:srgbClr val="3333CD"/>
                </a:solidFill>
                <a:latin typeface="Courier New" panose="02070309020205020404" pitchFamily="49" charset="0"/>
                <a:ea typeface="宋体" panose="02010600030101010101" pitchFamily="2" charset="-122"/>
              </a:rPr>
              <a:t>---- </a:t>
            </a:r>
            <a:r>
              <a:rPr lang="en-US" altLang="zh-CN" sz="2400" dirty="0">
                <a:solidFill>
                  <a:schemeClr val="accent2"/>
                </a:solidFill>
                <a:latin typeface="Courier New" panose="02070309020205020404" pitchFamily="49" charset="0"/>
                <a:ea typeface="宋体" panose="02010600030101010101" pitchFamily="2" charset="-122"/>
              </a:rPr>
              <a:t>Quotient</a:t>
            </a:r>
            <a:endParaRPr lang="en-US" altLang="zh-CN" sz="2400" u="sng" dirty="0">
              <a:solidFill>
                <a:schemeClr val="accent2"/>
              </a:solidFill>
              <a:latin typeface="Courier New" panose="02070309020205020404" pitchFamily="49" charset="0"/>
              <a:ea typeface="宋体" panose="02010600030101010101" pitchFamily="2" charset="-122"/>
            </a:endParaRPr>
          </a:p>
          <a:p>
            <a:pPr>
              <a:spcBef>
                <a:spcPct val="0"/>
              </a:spcBef>
              <a:buClr>
                <a:srgbClr val="CC0000"/>
              </a:buClr>
              <a:buSzTx/>
              <a:buFontTx/>
              <a:buNone/>
            </a:pPr>
            <a:r>
              <a:rPr lang="en-US" altLang="zh-CN" sz="2400" dirty="0">
                <a:solidFill>
                  <a:schemeClr val="accent2"/>
                </a:solidFill>
                <a:latin typeface="Courier New" panose="02070309020205020404" pitchFamily="49" charset="0"/>
                <a:ea typeface="宋体" panose="02010600030101010101" pitchFamily="2" charset="-122"/>
              </a:rPr>
              <a:t>Divisor</a:t>
            </a:r>
            <a:r>
              <a:rPr lang="en-US" altLang="zh-CN" sz="2400" dirty="0">
                <a:solidFill>
                  <a:srgbClr val="3333CD"/>
                </a:solidFill>
                <a:latin typeface="Courier New" panose="02070309020205020404" pitchFamily="49" charset="0"/>
                <a:ea typeface="宋体" panose="02010600030101010101" pitchFamily="2" charset="-122"/>
              </a:rPr>
              <a:t> 1000|1001010 ---- </a:t>
            </a:r>
            <a:r>
              <a:rPr lang="en-US" altLang="zh-CN" sz="2400" dirty="0">
                <a:solidFill>
                  <a:schemeClr val="accent2"/>
                </a:solidFill>
                <a:latin typeface="Courier New" panose="02070309020205020404" pitchFamily="49" charset="0"/>
                <a:ea typeface="宋体" panose="02010600030101010101" pitchFamily="2" charset="-122"/>
              </a:rPr>
              <a:t>Dividend</a:t>
            </a:r>
          </a:p>
          <a:p>
            <a:pPr>
              <a:spcBef>
                <a:spcPct val="0"/>
              </a:spcBef>
              <a:buClr>
                <a:srgbClr val="CC0000"/>
              </a:buClr>
              <a:buSzTx/>
              <a:buFontTx/>
              <a:buNone/>
            </a:pPr>
            <a:r>
              <a:rPr lang="en-US" altLang="zh-CN" sz="2400" dirty="0">
                <a:solidFill>
                  <a:srgbClr val="3333CD"/>
                </a:solidFill>
                <a:latin typeface="Courier New" panose="02070309020205020404" pitchFamily="49" charset="0"/>
                <a:ea typeface="宋体" panose="02010600030101010101" pitchFamily="2" charset="-122"/>
              </a:rPr>
              <a:t>            </a:t>
            </a:r>
            <a:r>
              <a:rPr lang="en-US" altLang="zh-CN" sz="2400" u="sng" dirty="0">
                <a:solidFill>
                  <a:srgbClr val="3333CD"/>
                </a:solidFill>
                <a:latin typeface="Courier New" panose="02070309020205020404" pitchFamily="49" charset="0"/>
                <a:ea typeface="宋体" panose="02010600030101010101" pitchFamily="2" charset="-122"/>
              </a:rPr>
              <a:t>-1000</a:t>
            </a:r>
          </a:p>
          <a:p>
            <a:pPr>
              <a:spcBef>
                <a:spcPct val="0"/>
              </a:spcBef>
              <a:buClr>
                <a:srgbClr val="CC0000"/>
              </a:buClr>
              <a:buSzTx/>
              <a:buFontTx/>
              <a:buNone/>
            </a:pPr>
            <a:r>
              <a:rPr lang="en-US" altLang="zh-CN" sz="2400" dirty="0">
                <a:solidFill>
                  <a:srgbClr val="3333CD"/>
                </a:solidFill>
                <a:latin typeface="Courier New" panose="02070309020205020404" pitchFamily="49" charset="0"/>
                <a:ea typeface="宋体" panose="02010600030101010101" pitchFamily="2" charset="-122"/>
              </a:rPr>
              <a:t>              0010</a:t>
            </a:r>
          </a:p>
          <a:p>
            <a:pPr>
              <a:spcBef>
                <a:spcPct val="0"/>
              </a:spcBef>
              <a:buClr>
                <a:srgbClr val="CC0000"/>
              </a:buClr>
              <a:buSzTx/>
              <a:buFontTx/>
              <a:buNone/>
            </a:pPr>
            <a:r>
              <a:rPr lang="en-US" altLang="zh-CN" sz="2400" dirty="0">
                <a:solidFill>
                  <a:srgbClr val="3333CD"/>
                </a:solidFill>
                <a:latin typeface="Courier New" panose="02070309020205020404" pitchFamily="49" charset="0"/>
                <a:ea typeface="宋体" panose="02010600030101010101" pitchFamily="2" charset="-122"/>
              </a:rPr>
              <a:t>             </a:t>
            </a:r>
            <a:r>
              <a:rPr lang="en-US" altLang="zh-CN" sz="2400" u="sng" dirty="0">
                <a:solidFill>
                  <a:srgbClr val="3333CD"/>
                </a:solidFill>
                <a:latin typeface="Courier New" panose="02070309020205020404" pitchFamily="49" charset="0"/>
                <a:ea typeface="宋体" panose="02010600030101010101" pitchFamily="2" charset="-122"/>
              </a:rPr>
              <a:t>-0000</a:t>
            </a:r>
          </a:p>
          <a:p>
            <a:pPr>
              <a:spcBef>
                <a:spcPct val="0"/>
              </a:spcBef>
              <a:buClr>
                <a:srgbClr val="CC0000"/>
              </a:buClr>
              <a:buSzTx/>
              <a:buFontTx/>
              <a:buNone/>
            </a:pPr>
            <a:r>
              <a:rPr lang="en-US" altLang="zh-CN" sz="2400" dirty="0">
                <a:solidFill>
                  <a:srgbClr val="3333CD"/>
                </a:solidFill>
                <a:latin typeface="Courier New" panose="02070309020205020404" pitchFamily="49" charset="0"/>
                <a:ea typeface="宋体" panose="02010600030101010101" pitchFamily="2" charset="-122"/>
              </a:rPr>
              <a:t>               0101</a:t>
            </a:r>
          </a:p>
          <a:p>
            <a:pPr>
              <a:spcBef>
                <a:spcPct val="0"/>
              </a:spcBef>
              <a:buClr>
                <a:srgbClr val="CC0000"/>
              </a:buClr>
              <a:buSzTx/>
              <a:buFontTx/>
              <a:buNone/>
            </a:pPr>
            <a:r>
              <a:rPr lang="en-US" altLang="zh-CN" sz="2400" dirty="0">
                <a:solidFill>
                  <a:srgbClr val="3333CD"/>
                </a:solidFill>
                <a:latin typeface="Courier New" panose="02070309020205020404" pitchFamily="49" charset="0"/>
                <a:ea typeface="宋体" panose="02010600030101010101" pitchFamily="2" charset="-122"/>
              </a:rPr>
              <a:t>              </a:t>
            </a:r>
            <a:r>
              <a:rPr lang="en-US" altLang="zh-CN" sz="2400" u="sng" dirty="0">
                <a:solidFill>
                  <a:srgbClr val="3333CD"/>
                </a:solidFill>
                <a:latin typeface="Courier New" panose="02070309020205020404" pitchFamily="49" charset="0"/>
                <a:ea typeface="宋体" panose="02010600030101010101" pitchFamily="2" charset="-122"/>
              </a:rPr>
              <a:t>-0000</a:t>
            </a:r>
          </a:p>
          <a:p>
            <a:pPr>
              <a:spcBef>
                <a:spcPct val="0"/>
              </a:spcBef>
              <a:buClr>
                <a:srgbClr val="CC0000"/>
              </a:buClr>
              <a:buSzTx/>
              <a:buFontTx/>
              <a:buNone/>
            </a:pPr>
            <a:r>
              <a:rPr lang="en-US" altLang="zh-CN" sz="2400" dirty="0">
                <a:solidFill>
                  <a:srgbClr val="3333CD"/>
                </a:solidFill>
                <a:latin typeface="Courier New" panose="02070309020205020404" pitchFamily="49" charset="0"/>
                <a:ea typeface="宋体" panose="02010600030101010101" pitchFamily="2" charset="-122"/>
              </a:rPr>
              <a:t>                1010</a:t>
            </a:r>
          </a:p>
          <a:p>
            <a:pPr>
              <a:spcBef>
                <a:spcPct val="0"/>
              </a:spcBef>
              <a:buClr>
                <a:srgbClr val="CC0000"/>
              </a:buClr>
              <a:buSzTx/>
              <a:buFontTx/>
              <a:buNone/>
            </a:pPr>
            <a:r>
              <a:rPr lang="en-US" altLang="zh-CN" sz="2400" dirty="0">
                <a:solidFill>
                  <a:srgbClr val="3333CD"/>
                </a:solidFill>
                <a:latin typeface="Courier New" panose="02070309020205020404" pitchFamily="49" charset="0"/>
                <a:ea typeface="宋体" panose="02010600030101010101" pitchFamily="2" charset="-122"/>
              </a:rPr>
              <a:t>               </a:t>
            </a:r>
            <a:r>
              <a:rPr lang="en-US" altLang="zh-CN" sz="2400" u="sng" dirty="0">
                <a:solidFill>
                  <a:srgbClr val="3333CD"/>
                </a:solidFill>
                <a:latin typeface="Courier New" panose="02070309020205020404" pitchFamily="49" charset="0"/>
                <a:ea typeface="宋体" panose="02010600030101010101" pitchFamily="2" charset="-122"/>
              </a:rPr>
              <a:t>-1000</a:t>
            </a:r>
          </a:p>
          <a:p>
            <a:pPr>
              <a:spcBef>
                <a:spcPct val="0"/>
              </a:spcBef>
              <a:buClr>
                <a:srgbClr val="CC0000"/>
              </a:buClr>
              <a:buSzTx/>
              <a:buFontTx/>
              <a:buNone/>
            </a:pPr>
            <a:r>
              <a:rPr lang="en-US" altLang="zh-CN" sz="2400" dirty="0">
                <a:solidFill>
                  <a:srgbClr val="3333CD"/>
                </a:solidFill>
                <a:latin typeface="Courier New" panose="02070309020205020404" pitchFamily="49" charset="0"/>
                <a:ea typeface="宋体" panose="02010600030101010101" pitchFamily="2" charset="-122"/>
              </a:rPr>
              <a:t>                  10 ---- </a:t>
            </a:r>
            <a:r>
              <a:rPr lang="en-US" altLang="zh-CN" sz="2400" dirty="0">
                <a:solidFill>
                  <a:schemeClr val="accent2"/>
                </a:solidFill>
                <a:latin typeface="Courier New" panose="02070309020205020404" pitchFamily="49" charset="0"/>
                <a:ea typeface="宋体" panose="02010600030101010101" pitchFamily="2" charset="-122"/>
              </a:rPr>
              <a:t>Remainder</a:t>
            </a:r>
          </a:p>
        </p:txBody>
      </p:sp>
      <p:sp>
        <p:nvSpPr>
          <p:cNvPr id="76807" name="Line 8"/>
          <p:cNvSpPr>
            <a:spLocks noChangeShapeType="1"/>
          </p:cNvSpPr>
          <p:nvPr/>
        </p:nvSpPr>
        <p:spPr bwMode="auto">
          <a:xfrm>
            <a:off x="3779838" y="2276475"/>
            <a:ext cx="0" cy="4318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lstStyle/>
          <a:p>
            <a:endParaRPr lang="zh-CN" altLang="en-US"/>
          </a:p>
        </p:txBody>
      </p:sp>
      <p:sp>
        <p:nvSpPr>
          <p:cNvPr id="76808" name="Line 10"/>
          <p:cNvSpPr>
            <a:spLocks noChangeShapeType="1"/>
          </p:cNvSpPr>
          <p:nvPr/>
        </p:nvSpPr>
        <p:spPr bwMode="auto">
          <a:xfrm>
            <a:off x="3995738" y="2276475"/>
            <a:ext cx="0" cy="11525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lstStyle/>
          <a:p>
            <a:endParaRPr lang="zh-CN" altLang="en-US"/>
          </a:p>
        </p:txBody>
      </p:sp>
      <p:sp>
        <p:nvSpPr>
          <p:cNvPr id="76809" name="Line 11"/>
          <p:cNvSpPr>
            <a:spLocks noChangeShapeType="1"/>
          </p:cNvSpPr>
          <p:nvPr/>
        </p:nvSpPr>
        <p:spPr bwMode="auto">
          <a:xfrm>
            <a:off x="4140200" y="2276475"/>
            <a:ext cx="0" cy="18732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lstStyle/>
          <a:p>
            <a:endParaRPr lang="zh-CN" altLang="en-US"/>
          </a:p>
        </p:txBody>
      </p:sp>
      <p:sp>
        <p:nvSpPr>
          <p:cNvPr id="76810" name="Rectangle 12"/>
          <p:cNvSpPr>
            <a:spLocks noChangeArrowheads="1"/>
          </p:cNvSpPr>
          <p:nvPr/>
        </p:nvSpPr>
        <p:spPr bwMode="auto">
          <a:xfrm>
            <a:off x="2987675" y="1989138"/>
            <a:ext cx="720725" cy="6477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a typeface="宋体" panose="02010600030101010101" pitchFamily="2" charset="-122"/>
            </a:endParaRPr>
          </a:p>
        </p:txBody>
      </p:sp>
      <p:sp>
        <p:nvSpPr>
          <p:cNvPr id="76811" name="Rectangle 14"/>
          <p:cNvSpPr>
            <a:spLocks noChangeArrowheads="1"/>
          </p:cNvSpPr>
          <p:nvPr/>
        </p:nvSpPr>
        <p:spPr bwMode="auto">
          <a:xfrm>
            <a:off x="3348038" y="3500438"/>
            <a:ext cx="720725" cy="6477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44</a:t>
            </a:fld>
            <a:endParaRPr lang="en-US" altLang="zh-CN"/>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Rot="1" noChangeArrowheads="1"/>
          </p:cNvSpPr>
          <p:nvPr>
            <p:ph type="title"/>
          </p:nvPr>
        </p:nvSpPr>
        <p:spPr>
          <a:xfrm>
            <a:off x="285750" y="0"/>
            <a:ext cx="8540750" cy="587375"/>
          </a:xfrm>
        </p:spPr>
        <p:txBody>
          <a:bodyPr/>
          <a:lstStyle/>
          <a:p>
            <a:pPr algn="l" eaLnBrk="1" hangingPunct="1"/>
            <a:r>
              <a:rPr lang="en-US" altLang="zh-CN" sz="3200" dirty="0"/>
              <a:t>Division V2 (</a:t>
            </a:r>
            <a:r>
              <a:rPr lang="zh-CN" altLang="en-US" sz="3200" dirty="0"/>
              <a:t>书上无</a:t>
            </a:r>
            <a:r>
              <a:rPr lang="en-US" altLang="zh-CN" sz="3200" dirty="0"/>
              <a:t>V2,</a:t>
            </a:r>
            <a:r>
              <a:rPr lang="zh-CN" altLang="en-US" sz="3200" dirty="0"/>
              <a:t>直接跳到</a:t>
            </a:r>
            <a:r>
              <a:rPr lang="en-US" altLang="zh-CN" sz="3200" dirty="0"/>
              <a:t>V3</a:t>
            </a:r>
            <a:r>
              <a:rPr lang="zh-CN" altLang="en-US" sz="3200" dirty="0"/>
              <a:t>）</a:t>
            </a:r>
            <a:endParaRPr lang="en-US" altLang="zh-CN" sz="3200" dirty="0"/>
          </a:p>
        </p:txBody>
      </p:sp>
      <p:sp>
        <p:nvSpPr>
          <p:cNvPr id="78852" name="Rectangle 3"/>
          <p:cNvSpPr>
            <a:spLocks noGrp="1" noRot="1" noChangeArrowheads="1"/>
          </p:cNvSpPr>
          <p:nvPr>
            <p:ph type="body" idx="1"/>
          </p:nvPr>
        </p:nvSpPr>
        <p:spPr>
          <a:xfrm>
            <a:off x="395288" y="642938"/>
            <a:ext cx="8540750" cy="4676775"/>
          </a:xfrm>
        </p:spPr>
        <p:txBody>
          <a:bodyPr/>
          <a:lstStyle/>
          <a:p>
            <a:pPr eaLnBrk="1" hangingPunct="1"/>
            <a:r>
              <a:rPr lang="en-US" altLang="zh-CN" sz="2000" dirty="0"/>
              <a:t>Reduction of Divisor and ALU width by half</a:t>
            </a:r>
          </a:p>
          <a:p>
            <a:pPr eaLnBrk="1" hangingPunct="1"/>
            <a:r>
              <a:rPr lang="en-US" altLang="zh-CN" sz="2000" dirty="0"/>
              <a:t>Shifting of the remainder</a:t>
            </a:r>
          </a:p>
          <a:p>
            <a:pPr eaLnBrk="1" hangingPunct="1"/>
            <a:r>
              <a:rPr lang="en-US" altLang="zh-CN" sz="2000" dirty="0"/>
              <a:t>65 </a:t>
            </a:r>
            <a:r>
              <a:rPr lang="zh-CN" altLang="en-US" sz="2000" dirty="0"/>
              <a:t>次迭代</a:t>
            </a:r>
            <a:r>
              <a:rPr lang="en-US" altLang="zh-CN" sz="2000" dirty="0"/>
              <a:t>(</a:t>
            </a:r>
            <a:r>
              <a:rPr lang="zh-CN" altLang="en-US" sz="2000" dirty="0"/>
              <a:t>先做溢出检查：第</a:t>
            </a:r>
            <a:r>
              <a:rPr lang="en-US" altLang="zh-CN" sz="2000" dirty="0"/>
              <a:t>1</a:t>
            </a:r>
            <a:r>
              <a:rPr lang="zh-CN" altLang="en-US" sz="2000" dirty="0"/>
              <a:t>次迭代时，若</a:t>
            </a:r>
            <a:r>
              <a:rPr lang="en-US" altLang="zh-CN" sz="2000" dirty="0"/>
              <a:t>remainder</a:t>
            </a:r>
            <a:r>
              <a:rPr lang="zh-CN" altLang="en-US" sz="2000" dirty="0"/>
              <a:t>的左</a:t>
            </a:r>
            <a:r>
              <a:rPr lang="en-US" altLang="zh-CN" sz="2000" dirty="0"/>
              <a:t>64</a:t>
            </a:r>
            <a:r>
              <a:rPr lang="zh-CN" altLang="en-US" sz="2000" dirty="0"/>
              <a:t>位大于等于</a:t>
            </a:r>
            <a:r>
              <a:rPr lang="en-US" altLang="zh-CN" sz="2000" dirty="0"/>
              <a:t>divisor</a:t>
            </a:r>
            <a:r>
              <a:rPr lang="zh-CN" altLang="en-US" sz="2000" dirty="0"/>
              <a:t>则溢出，结束运算；若未溢出，接着做第</a:t>
            </a:r>
            <a:r>
              <a:rPr lang="en-US" altLang="zh-CN" sz="2000" dirty="0"/>
              <a:t>2-65</a:t>
            </a:r>
            <a:r>
              <a:rPr lang="zh-CN" altLang="en-US" sz="2000" dirty="0"/>
              <a:t>次迭代</a:t>
            </a:r>
            <a:r>
              <a:rPr lang="en-US" altLang="zh-CN" sz="2000" dirty="0"/>
              <a:t>)</a:t>
            </a:r>
          </a:p>
        </p:txBody>
      </p:sp>
      <p:pic>
        <p:nvPicPr>
          <p:cNvPr id="78853" name="Picture 4" descr="05_arithmetic_80_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20938"/>
            <a:ext cx="81534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Rectangle 5"/>
          <p:cNvSpPr>
            <a:spLocks noChangeArrowheads="1"/>
          </p:cNvSpPr>
          <p:nvPr/>
        </p:nvSpPr>
        <p:spPr bwMode="auto">
          <a:xfrm>
            <a:off x="2316163" y="5445125"/>
            <a:ext cx="13192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kumimoji="0" lang="en-US" altLang="zh-CN" sz="2400" b="0">
                <a:solidFill>
                  <a:srgbClr val="CC3300"/>
                </a:solidFill>
              </a:rPr>
              <a:t>dividend</a:t>
            </a:r>
          </a:p>
        </p:txBody>
      </p:sp>
      <p:sp>
        <p:nvSpPr>
          <p:cNvPr id="7" name="文本框 8"/>
          <p:cNvSpPr txBox="1">
            <a:spLocks noChangeArrowheads="1"/>
          </p:cNvSpPr>
          <p:nvPr/>
        </p:nvSpPr>
        <p:spPr bwMode="auto">
          <a:xfrm>
            <a:off x="2483768" y="5877272"/>
            <a:ext cx="1152128" cy="40011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2000" dirty="0">
                <a:solidFill>
                  <a:srgbClr val="3333CD"/>
                </a:solidFill>
                <a:ea typeface="宋体" panose="02010600030101010101" pitchFamily="2" charset="-122"/>
              </a:rPr>
              <a:t>128-bit</a:t>
            </a:r>
            <a:endParaRPr lang="zh-CN" altLang="en-US" sz="2000" dirty="0">
              <a:solidFill>
                <a:srgbClr val="3333CD"/>
              </a:solidFill>
              <a:ea typeface="宋体" panose="02010600030101010101" pitchFamily="2" charset="-122"/>
            </a:endParaRPr>
          </a:p>
        </p:txBody>
      </p:sp>
      <p:sp>
        <p:nvSpPr>
          <p:cNvPr id="8" name="文本框 1"/>
          <p:cNvSpPr txBox="1">
            <a:spLocks noChangeArrowheads="1"/>
          </p:cNvSpPr>
          <p:nvPr/>
        </p:nvSpPr>
        <p:spPr bwMode="auto">
          <a:xfrm>
            <a:off x="1403648" y="4149080"/>
            <a:ext cx="1080120" cy="30777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400" dirty="0">
                <a:solidFill>
                  <a:srgbClr val="3333CD"/>
                </a:solidFill>
                <a:ea typeface="宋体" panose="02010600030101010101" pitchFamily="2" charset="-122"/>
              </a:rPr>
              <a:t>64-bit ALU</a:t>
            </a:r>
            <a:endParaRPr lang="zh-CN" altLang="en-US" sz="1400" dirty="0">
              <a:solidFill>
                <a:srgbClr val="3333CD"/>
              </a:solidFill>
              <a:ea typeface="宋体" panose="02010600030101010101" pitchFamily="2" charset="-122"/>
            </a:endParaRPr>
          </a:p>
        </p:txBody>
      </p:sp>
      <p:sp>
        <p:nvSpPr>
          <p:cNvPr id="9" name="文本框 1"/>
          <p:cNvSpPr txBox="1">
            <a:spLocks noChangeArrowheads="1"/>
          </p:cNvSpPr>
          <p:nvPr/>
        </p:nvSpPr>
        <p:spPr bwMode="auto">
          <a:xfrm>
            <a:off x="2627784" y="3140969"/>
            <a:ext cx="792088" cy="30777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400" dirty="0">
                <a:solidFill>
                  <a:srgbClr val="3333CD"/>
                </a:solidFill>
                <a:ea typeface="宋体" panose="02010600030101010101" pitchFamily="2" charset="-122"/>
              </a:rPr>
              <a:t>64-bit</a:t>
            </a:r>
            <a:endParaRPr lang="zh-CN" altLang="en-US" sz="1400" dirty="0">
              <a:solidFill>
                <a:srgbClr val="3333CD"/>
              </a:solidFill>
              <a:ea typeface="宋体" panose="02010600030101010101" pitchFamily="2" charset="-122"/>
            </a:endParaRPr>
          </a:p>
        </p:txBody>
      </p:sp>
      <p:sp>
        <p:nvSpPr>
          <p:cNvPr id="12" name="文本框 1"/>
          <p:cNvSpPr txBox="1">
            <a:spLocks noChangeArrowheads="1"/>
          </p:cNvSpPr>
          <p:nvPr/>
        </p:nvSpPr>
        <p:spPr bwMode="auto">
          <a:xfrm>
            <a:off x="6876256" y="4633391"/>
            <a:ext cx="792088" cy="30777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400" dirty="0">
                <a:solidFill>
                  <a:srgbClr val="3333CD"/>
                </a:solidFill>
                <a:ea typeface="宋体" panose="02010600030101010101" pitchFamily="2" charset="-122"/>
              </a:rPr>
              <a:t>64-bit</a:t>
            </a:r>
            <a:endParaRPr lang="zh-CN" altLang="en-US" sz="1400" dirty="0">
              <a:solidFill>
                <a:srgbClr val="3333CD"/>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45</a:t>
            </a:fld>
            <a:endParaRPr lang="en-US" altLang="zh-C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Rot="1" noChangeArrowheads="1"/>
          </p:cNvSpPr>
          <p:nvPr>
            <p:ph type="title"/>
          </p:nvPr>
        </p:nvSpPr>
        <p:spPr>
          <a:xfrm>
            <a:off x="285750" y="0"/>
            <a:ext cx="8540750" cy="587375"/>
          </a:xfrm>
        </p:spPr>
        <p:txBody>
          <a:bodyPr/>
          <a:lstStyle/>
          <a:p>
            <a:pPr algn="l" eaLnBrk="1" hangingPunct="1"/>
            <a:r>
              <a:rPr lang="en-US" altLang="zh-CN" sz="3200" dirty="0"/>
              <a:t>Division V2 (</a:t>
            </a:r>
            <a:r>
              <a:rPr lang="zh-CN" altLang="en-US" sz="3200" dirty="0"/>
              <a:t>书上无</a:t>
            </a:r>
            <a:r>
              <a:rPr lang="en-US" altLang="zh-CN" sz="3200" dirty="0"/>
              <a:t>V2,</a:t>
            </a:r>
            <a:r>
              <a:rPr lang="zh-CN" altLang="en-US" sz="3200" dirty="0"/>
              <a:t>直接跳到</a:t>
            </a:r>
            <a:r>
              <a:rPr lang="en-US" altLang="zh-CN" sz="3200" dirty="0"/>
              <a:t>V3</a:t>
            </a:r>
            <a:r>
              <a:rPr lang="zh-CN" altLang="en-US" sz="3200" dirty="0"/>
              <a:t>）</a:t>
            </a:r>
            <a:endParaRPr lang="en-US" altLang="zh-CN" sz="3200" dirty="0"/>
          </a:p>
        </p:txBody>
      </p:sp>
      <p:sp>
        <p:nvSpPr>
          <p:cNvPr id="78852" name="Rectangle 3"/>
          <p:cNvSpPr>
            <a:spLocks noGrp="1" noRot="1" noChangeArrowheads="1"/>
          </p:cNvSpPr>
          <p:nvPr>
            <p:ph type="body" idx="1"/>
          </p:nvPr>
        </p:nvSpPr>
        <p:spPr>
          <a:xfrm>
            <a:off x="395288" y="642938"/>
            <a:ext cx="8540750" cy="4676775"/>
          </a:xfrm>
        </p:spPr>
        <p:txBody>
          <a:bodyPr/>
          <a:lstStyle/>
          <a:p>
            <a:pPr eaLnBrk="1" hangingPunct="1"/>
            <a:r>
              <a:rPr lang="en-US" altLang="zh-CN" sz="2000" dirty="0"/>
              <a:t>Reduction of Divisor and ALU width by half</a:t>
            </a:r>
          </a:p>
          <a:p>
            <a:pPr eaLnBrk="1" hangingPunct="1"/>
            <a:r>
              <a:rPr lang="en-US" altLang="zh-CN" sz="2000" dirty="0"/>
              <a:t>Shifting of the remainder</a:t>
            </a:r>
          </a:p>
          <a:p>
            <a:pPr eaLnBrk="1" hangingPunct="1"/>
            <a:r>
              <a:rPr lang="en-US" altLang="zh-CN" sz="2000" dirty="0"/>
              <a:t>65 </a:t>
            </a:r>
            <a:r>
              <a:rPr lang="zh-CN" altLang="en-US" sz="2000" dirty="0"/>
              <a:t>次迭代</a:t>
            </a:r>
            <a:r>
              <a:rPr lang="en-US" altLang="zh-CN" sz="2000" dirty="0"/>
              <a:t>(</a:t>
            </a:r>
            <a:r>
              <a:rPr lang="zh-CN" altLang="en-US" sz="2000" dirty="0"/>
              <a:t>先做溢出检查：第</a:t>
            </a:r>
            <a:r>
              <a:rPr lang="en-US" altLang="zh-CN" sz="2000" dirty="0"/>
              <a:t>1</a:t>
            </a:r>
            <a:r>
              <a:rPr lang="zh-CN" altLang="en-US" sz="2000" dirty="0"/>
              <a:t>次迭代时，若</a:t>
            </a:r>
            <a:r>
              <a:rPr lang="en-US" altLang="zh-CN" sz="2000" dirty="0"/>
              <a:t>remainder</a:t>
            </a:r>
            <a:r>
              <a:rPr lang="zh-CN" altLang="en-US" sz="2000" dirty="0"/>
              <a:t>的左</a:t>
            </a:r>
            <a:r>
              <a:rPr lang="en-US" altLang="zh-CN" sz="2000" dirty="0"/>
              <a:t>64</a:t>
            </a:r>
            <a:r>
              <a:rPr lang="zh-CN" altLang="en-US" sz="2000" dirty="0"/>
              <a:t>位大于等于</a:t>
            </a:r>
            <a:r>
              <a:rPr lang="en-US" altLang="zh-CN" sz="2000" dirty="0"/>
              <a:t>divisor</a:t>
            </a:r>
            <a:r>
              <a:rPr lang="zh-CN" altLang="en-US" sz="2000" dirty="0"/>
              <a:t>则溢出，结束运算；若未溢出，接着做第</a:t>
            </a:r>
            <a:r>
              <a:rPr lang="en-US" altLang="zh-CN" sz="2000" dirty="0"/>
              <a:t>2-65</a:t>
            </a:r>
            <a:r>
              <a:rPr lang="zh-CN" altLang="en-US" sz="2000" dirty="0"/>
              <a:t>次迭代</a:t>
            </a:r>
            <a:r>
              <a:rPr lang="en-US" altLang="zh-CN" sz="2000" dirty="0"/>
              <a:t>)</a:t>
            </a:r>
          </a:p>
        </p:txBody>
      </p:sp>
      <p:pic>
        <p:nvPicPr>
          <p:cNvPr id="78853" name="Picture 4" descr="05_arithmetic_80_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20938"/>
            <a:ext cx="81534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Rectangle 5"/>
          <p:cNvSpPr>
            <a:spLocks noChangeArrowheads="1"/>
          </p:cNvSpPr>
          <p:nvPr/>
        </p:nvSpPr>
        <p:spPr bwMode="auto">
          <a:xfrm>
            <a:off x="2316163" y="5445125"/>
            <a:ext cx="13192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kumimoji="0" lang="en-US" altLang="zh-CN" sz="2400" b="0">
                <a:solidFill>
                  <a:srgbClr val="CC3300"/>
                </a:solidFill>
              </a:rPr>
              <a:t>dividend</a:t>
            </a:r>
          </a:p>
        </p:txBody>
      </p:sp>
      <p:sp>
        <p:nvSpPr>
          <p:cNvPr id="7" name="文本框 8"/>
          <p:cNvSpPr txBox="1">
            <a:spLocks noChangeArrowheads="1"/>
          </p:cNvSpPr>
          <p:nvPr/>
        </p:nvSpPr>
        <p:spPr bwMode="auto">
          <a:xfrm>
            <a:off x="2483768" y="5877272"/>
            <a:ext cx="1152128" cy="40011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2000" dirty="0">
                <a:solidFill>
                  <a:srgbClr val="3333CD"/>
                </a:solidFill>
                <a:ea typeface="宋体" panose="02010600030101010101" pitchFamily="2" charset="-122"/>
              </a:rPr>
              <a:t>128-bit</a:t>
            </a:r>
            <a:endParaRPr lang="zh-CN" altLang="en-US" sz="2000" dirty="0">
              <a:solidFill>
                <a:srgbClr val="3333CD"/>
              </a:solidFill>
              <a:ea typeface="宋体" panose="02010600030101010101" pitchFamily="2" charset="-122"/>
            </a:endParaRPr>
          </a:p>
        </p:txBody>
      </p:sp>
      <p:sp>
        <p:nvSpPr>
          <p:cNvPr id="8" name="文本框 1"/>
          <p:cNvSpPr txBox="1">
            <a:spLocks noChangeArrowheads="1"/>
          </p:cNvSpPr>
          <p:nvPr/>
        </p:nvSpPr>
        <p:spPr bwMode="auto">
          <a:xfrm>
            <a:off x="1403648" y="4149080"/>
            <a:ext cx="1080120" cy="30777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400" dirty="0">
                <a:solidFill>
                  <a:srgbClr val="3333CD"/>
                </a:solidFill>
                <a:ea typeface="宋体" panose="02010600030101010101" pitchFamily="2" charset="-122"/>
              </a:rPr>
              <a:t>      ALU</a:t>
            </a:r>
            <a:endParaRPr lang="zh-CN" altLang="en-US" sz="1400" dirty="0">
              <a:solidFill>
                <a:srgbClr val="3333CD"/>
              </a:solidFill>
              <a:ea typeface="宋体" panose="02010600030101010101" pitchFamily="2" charset="-122"/>
            </a:endParaRPr>
          </a:p>
        </p:txBody>
      </p:sp>
      <p:sp>
        <p:nvSpPr>
          <p:cNvPr id="9" name="文本框 1"/>
          <p:cNvSpPr txBox="1">
            <a:spLocks noChangeArrowheads="1"/>
          </p:cNvSpPr>
          <p:nvPr/>
        </p:nvSpPr>
        <p:spPr bwMode="auto">
          <a:xfrm>
            <a:off x="2627784" y="3140969"/>
            <a:ext cx="792088" cy="30777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400" dirty="0">
                <a:solidFill>
                  <a:srgbClr val="3333CD"/>
                </a:solidFill>
                <a:ea typeface="宋体" panose="02010600030101010101" pitchFamily="2" charset="-122"/>
              </a:rPr>
              <a:t>64-bit</a:t>
            </a:r>
            <a:endParaRPr lang="zh-CN" altLang="en-US" sz="1400" dirty="0">
              <a:solidFill>
                <a:srgbClr val="3333CD"/>
              </a:solidFill>
              <a:ea typeface="宋体" panose="02010600030101010101" pitchFamily="2" charset="-122"/>
            </a:endParaRPr>
          </a:p>
        </p:txBody>
      </p:sp>
      <p:sp>
        <p:nvSpPr>
          <p:cNvPr id="12" name="文本框 1"/>
          <p:cNvSpPr txBox="1">
            <a:spLocks noChangeArrowheads="1"/>
          </p:cNvSpPr>
          <p:nvPr/>
        </p:nvSpPr>
        <p:spPr bwMode="auto">
          <a:xfrm>
            <a:off x="6876256" y="4633391"/>
            <a:ext cx="792088" cy="30777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400" dirty="0">
                <a:solidFill>
                  <a:srgbClr val="3333CD"/>
                </a:solidFill>
                <a:ea typeface="宋体" panose="02010600030101010101" pitchFamily="2" charset="-122"/>
              </a:rPr>
              <a:t>64-bit</a:t>
            </a:r>
            <a:endParaRPr lang="zh-CN" altLang="en-US" sz="1400" dirty="0">
              <a:solidFill>
                <a:srgbClr val="3333CD"/>
              </a:solidFill>
              <a:ea typeface="宋体" panose="02010600030101010101" pitchFamily="2" charset="-122"/>
            </a:endParaRPr>
          </a:p>
        </p:txBody>
      </p:sp>
      <p:sp>
        <p:nvSpPr>
          <p:cNvPr id="11" name="文本框 1"/>
          <p:cNvSpPr txBox="1">
            <a:spLocks noChangeArrowheads="1"/>
          </p:cNvSpPr>
          <p:nvPr/>
        </p:nvSpPr>
        <p:spPr bwMode="auto">
          <a:xfrm>
            <a:off x="1403648" y="3501008"/>
            <a:ext cx="792088" cy="30777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400" dirty="0">
                <a:solidFill>
                  <a:srgbClr val="3333CD"/>
                </a:solidFill>
                <a:ea typeface="宋体" panose="02010600030101010101" pitchFamily="2" charset="-122"/>
              </a:rPr>
              <a:t>65-bit</a:t>
            </a:r>
            <a:endParaRPr lang="zh-CN" altLang="en-US" sz="1400" dirty="0">
              <a:solidFill>
                <a:srgbClr val="3333CD"/>
              </a:solidFill>
              <a:ea typeface="宋体" panose="02010600030101010101" pitchFamily="2" charset="-122"/>
            </a:endParaRPr>
          </a:p>
        </p:txBody>
      </p:sp>
      <p:sp>
        <p:nvSpPr>
          <p:cNvPr id="4" name="文本框 3"/>
          <p:cNvSpPr txBox="1"/>
          <p:nvPr/>
        </p:nvSpPr>
        <p:spPr>
          <a:xfrm>
            <a:off x="683568" y="5229200"/>
            <a:ext cx="288032" cy="584775"/>
          </a:xfrm>
          <a:prstGeom prst="rect">
            <a:avLst/>
          </a:prstGeom>
          <a:noFill/>
          <a:ln w="28575">
            <a:solidFill>
              <a:srgbClr val="000000"/>
            </a:solidFill>
          </a:ln>
        </p:spPr>
        <p:txBody>
          <a:bodyPr wrap="square" rtlCol="0">
            <a:spAutoFit/>
          </a:bodyPr>
          <a:lstStyle/>
          <a:p>
            <a:r>
              <a:rPr lang="en-US" altLang="zh-CN" sz="1600" dirty="0"/>
              <a:t>CF</a:t>
            </a:r>
            <a:endParaRPr lang="zh-CN" altLang="en-US" sz="1600" dirty="0"/>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46</a:t>
            </a:fld>
            <a:endParaRPr lang="en-US" altLang="zh-CN"/>
          </a:p>
        </p:txBody>
      </p:sp>
      <p:sp>
        <p:nvSpPr>
          <p:cNvPr id="13" name="文本框 12"/>
          <p:cNvSpPr txBox="1"/>
          <p:nvPr/>
        </p:nvSpPr>
        <p:spPr>
          <a:xfrm>
            <a:off x="4139952" y="3573016"/>
            <a:ext cx="1728192" cy="523220"/>
          </a:xfrm>
          <a:prstGeom prst="rect">
            <a:avLst/>
          </a:prstGeom>
          <a:noFill/>
          <a:ln>
            <a:solidFill>
              <a:srgbClr val="FF0000"/>
            </a:solidFill>
          </a:ln>
        </p:spPr>
        <p:txBody>
          <a:bodyPr wrap="square" rtlCol="0">
            <a:spAutoFit/>
          </a:bodyPr>
          <a:lstStyle/>
          <a:p>
            <a:r>
              <a:rPr lang="en-US" altLang="zh-CN" sz="1400" dirty="0"/>
              <a:t>It is 129 bit including 1-bit CF</a:t>
            </a:r>
            <a:endParaRPr lang="zh-CN" altLang="en-US" sz="1400" dirty="0"/>
          </a:p>
        </p:txBody>
      </p:sp>
      <p:cxnSp>
        <p:nvCxnSpPr>
          <p:cNvPr id="14" name="直接箭头连接符 13"/>
          <p:cNvCxnSpPr/>
          <p:nvPr/>
        </p:nvCxnSpPr>
        <p:spPr bwMode="auto">
          <a:xfrm flipH="1">
            <a:off x="3491880" y="4149080"/>
            <a:ext cx="1368152" cy="1925052"/>
          </a:xfrm>
          <a:prstGeom prst="straightConnector1">
            <a:avLst/>
          </a:prstGeom>
          <a:noFill/>
          <a:ln w="127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3530822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90184" y="614573"/>
            <a:ext cx="5553075" cy="2676525"/>
          </a:xfrm>
          <a:prstGeom prst="rect">
            <a:avLst/>
          </a:prstGeom>
        </p:spPr>
      </p:pic>
      <p:sp>
        <p:nvSpPr>
          <p:cNvPr id="79875" name="Rectangle 2"/>
          <p:cNvSpPr>
            <a:spLocks noGrp="1" noRot="1" noChangeArrowheads="1"/>
          </p:cNvSpPr>
          <p:nvPr>
            <p:ph type="title"/>
          </p:nvPr>
        </p:nvSpPr>
        <p:spPr>
          <a:xfrm>
            <a:off x="285750" y="0"/>
            <a:ext cx="8540750" cy="587375"/>
          </a:xfrm>
        </p:spPr>
        <p:txBody>
          <a:bodyPr/>
          <a:lstStyle/>
          <a:p>
            <a:pPr algn="l" eaLnBrk="1" hangingPunct="1"/>
            <a:endParaRPr lang="en-US" altLang="zh-CN" sz="3200"/>
          </a:p>
        </p:txBody>
      </p:sp>
      <p:sp>
        <p:nvSpPr>
          <p:cNvPr id="14" name="Rectangle 3"/>
          <p:cNvSpPr txBox="1">
            <a:spLocks noRot="1" noChangeArrowheads="1"/>
          </p:cNvSpPr>
          <p:nvPr/>
        </p:nvSpPr>
        <p:spPr bwMode="auto">
          <a:xfrm>
            <a:off x="0" y="3573016"/>
            <a:ext cx="5292080"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28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400">
                <a:solidFill>
                  <a:srgbClr val="000000"/>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rgbClr val="000000"/>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rgbClr val="000000"/>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mn-lt"/>
                <a:ea typeface="+mn-ea"/>
                <a:cs typeface="+mn-cs"/>
              </a:defRPr>
            </a:lvl5pPr>
            <a:lvl6pPr marL="25146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6pPr>
            <a:lvl7pPr marL="29718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7pPr>
            <a:lvl8pPr marL="34290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8pPr>
            <a:lvl9pPr marL="38862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9pPr>
          </a:lstStyle>
          <a:p>
            <a:pPr eaLnBrk="1" hangingPunct="1"/>
            <a:r>
              <a:rPr kumimoji="0" lang="zh-CN" altLang="en-US" sz="2400" b="0" kern="0" dirty="0"/>
              <a:t>根据右边的例子，</a:t>
            </a:r>
            <a:r>
              <a:rPr lang="en-US" altLang="zh-CN" sz="2400" dirty="0"/>
              <a:t> Division V2 </a:t>
            </a:r>
            <a:r>
              <a:rPr lang="zh-CN" altLang="en-US" sz="2400" dirty="0"/>
              <a:t>需要做一些修正才正确：</a:t>
            </a:r>
            <a:endParaRPr kumimoji="0" lang="en-US" altLang="zh-CN" sz="2400" b="0" kern="0" dirty="0"/>
          </a:p>
          <a:p>
            <a:pPr lvl="1" eaLnBrk="1" hangingPunct="1"/>
            <a:r>
              <a:rPr kumimoji="0" lang="en-US" altLang="zh-CN" sz="2000" b="0" kern="0" dirty="0"/>
              <a:t>4-bit ALU has 1-bit extra CF (Carry Flag</a:t>
            </a:r>
            <a:r>
              <a:rPr kumimoji="0" lang="zh-CN" altLang="en-US" sz="2000" b="0" kern="0" dirty="0"/>
              <a:t>）</a:t>
            </a:r>
            <a:r>
              <a:rPr kumimoji="0" lang="en-US" altLang="zh-CN" sz="2000" b="0" kern="0" dirty="0"/>
              <a:t>and 5-bit minuend.</a:t>
            </a:r>
          </a:p>
          <a:p>
            <a:pPr lvl="1" eaLnBrk="1" hangingPunct="1"/>
            <a:r>
              <a:rPr kumimoji="0" lang="en-US" altLang="zh-CN" sz="2000" b="0" kern="0" dirty="0"/>
              <a:t>5-bit minuend</a:t>
            </a:r>
            <a:r>
              <a:rPr kumimoji="0" lang="zh-CN" altLang="en-US" sz="2000" b="0" kern="0" dirty="0"/>
              <a:t>（被减数）</a:t>
            </a:r>
            <a:r>
              <a:rPr kumimoji="0" lang="en-US" altLang="zh-CN" sz="2000" b="0" kern="0" dirty="0"/>
              <a:t>includes CF and upper 4-bit of remainder register.</a:t>
            </a:r>
          </a:p>
          <a:p>
            <a:pPr lvl="1" eaLnBrk="1" hangingPunct="1"/>
            <a:r>
              <a:rPr kumimoji="0" lang="en-US" altLang="zh-CN" sz="2000" b="0" kern="0" dirty="0"/>
              <a:t>Remainder register plus CF has 9 bits. </a:t>
            </a:r>
          </a:p>
        </p:txBody>
      </p:sp>
      <p:sp>
        <p:nvSpPr>
          <p:cNvPr id="3" name="文本框 2"/>
          <p:cNvSpPr txBox="1"/>
          <p:nvPr/>
        </p:nvSpPr>
        <p:spPr>
          <a:xfrm>
            <a:off x="3923928" y="908720"/>
            <a:ext cx="1566454" cy="400110"/>
          </a:xfrm>
          <a:prstGeom prst="rect">
            <a:avLst/>
          </a:prstGeom>
          <a:noFill/>
        </p:spPr>
        <p:txBody>
          <a:bodyPr wrap="none" rtlCol="0">
            <a:spAutoFit/>
          </a:bodyPr>
          <a:lstStyle/>
          <a:p>
            <a:r>
              <a:rPr lang="en-US" altLang="zh-CN" sz="2000" dirty="0"/>
              <a:t>Division V2</a:t>
            </a:r>
            <a:endParaRPr lang="zh-CN" altLang="en-US" sz="2000" dirty="0"/>
          </a:p>
        </p:txBody>
      </p:sp>
      <p:pic>
        <p:nvPicPr>
          <p:cNvPr id="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908720"/>
            <a:ext cx="3096344" cy="4077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0F35F115-FBEC-411B-926D-2ECDC8AD9239}" type="slidenum">
              <a:rPr lang="en-US" altLang="zh-CN" smtClean="0"/>
              <a:pPr>
                <a:defRPr/>
              </a:pPr>
              <a:t>47</a:t>
            </a:fld>
            <a:endParaRPr lang="en-US" altLang="zh-CN"/>
          </a:p>
        </p:txBody>
      </p:sp>
      <p:sp>
        <p:nvSpPr>
          <p:cNvPr id="5" name="矩形 4"/>
          <p:cNvSpPr/>
          <p:nvPr/>
        </p:nvSpPr>
        <p:spPr bwMode="auto">
          <a:xfrm>
            <a:off x="899592" y="1844824"/>
            <a:ext cx="216024" cy="216024"/>
          </a:xfrm>
          <a:prstGeom prst="rect">
            <a:avLst/>
          </a:prstGeom>
          <a:noFill/>
          <a:ln w="12700" cap="flat" cmpd="sng" algn="ctr">
            <a:noFill/>
            <a:prstDash val="solid"/>
            <a:round/>
            <a:headEnd type="none" w="med" len="med"/>
            <a:tailEnd type="none" w="med" len="med"/>
          </a:ln>
          <a:effectLst/>
        </p:spPr>
        <p:txBody>
          <a:bodyPr vert="horz" wrap="square" lIns="90488" tIns="44450" rIns="90488" bIns="4445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800" b="1" i="0" u="none" strike="noStrike" cap="none" normalizeH="0" baseline="0">
              <a:ln>
                <a:noFill/>
              </a:ln>
              <a:solidFill>
                <a:srgbClr val="3333CD"/>
              </a:solidFill>
              <a:effectLst/>
              <a:latin typeface="Arial" charset="0"/>
              <a:ea typeface="宋体"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8507" y="525914"/>
            <a:ext cx="5857875" cy="2857500"/>
          </a:xfrm>
          <a:prstGeom prst="rect">
            <a:avLst/>
          </a:prstGeom>
        </p:spPr>
      </p:pic>
      <p:sp>
        <p:nvSpPr>
          <p:cNvPr id="79875" name="Rectangle 2"/>
          <p:cNvSpPr>
            <a:spLocks noGrp="1" noRot="1" noChangeArrowheads="1"/>
          </p:cNvSpPr>
          <p:nvPr>
            <p:ph type="title"/>
          </p:nvPr>
        </p:nvSpPr>
        <p:spPr>
          <a:xfrm>
            <a:off x="285750" y="0"/>
            <a:ext cx="8540750" cy="587375"/>
          </a:xfrm>
        </p:spPr>
        <p:txBody>
          <a:bodyPr/>
          <a:lstStyle/>
          <a:p>
            <a:pPr algn="l" eaLnBrk="1" hangingPunct="1"/>
            <a:endParaRPr lang="en-US" altLang="zh-CN" sz="3200" dirty="0"/>
          </a:p>
        </p:txBody>
      </p:sp>
      <p:sp>
        <p:nvSpPr>
          <p:cNvPr id="14" name="Rectangle 3"/>
          <p:cNvSpPr txBox="1">
            <a:spLocks noRot="1" noChangeArrowheads="1"/>
          </p:cNvSpPr>
          <p:nvPr/>
        </p:nvSpPr>
        <p:spPr bwMode="auto">
          <a:xfrm>
            <a:off x="0" y="3573016"/>
            <a:ext cx="5292080"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28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400">
                <a:solidFill>
                  <a:srgbClr val="000000"/>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rgbClr val="000000"/>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rgbClr val="000000"/>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mn-lt"/>
                <a:ea typeface="+mn-ea"/>
                <a:cs typeface="+mn-cs"/>
              </a:defRPr>
            </a:lvl5pPr>
            <a:lvl6pPr marL="25146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6pPr>
            <a:lvl7pPr marL="29718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7pPr>
            <a:lvl8pPr marL="34290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8pPr>
            <a:lvl9pPr marL="3886200" indent="-228600" algn="l" rtl="0" fontAlgn="base">
              <a:spcBef>
                <a:spcPct val="20000"/>
              </a:spcBef>
              <a:spcAft>
                <a:spcPct val="0"/>
              </a:spcAft>
              <a:buClr>
                <a:schemeClr val="hlink"/>
              </a:buClr>
              <a:buSzPct val="85000"/>
              <a:buFont typeface="Wingdings" pitchFamily="2" charset="2"/>
              <a:buChar char="v"/>
              <a:defRPr b="1">
                <a:solidFill>
                  <a:srgbClr val="000000"/>
                </a:solidFill>
                <a:latin typeface="+mn-lt"/>
                <a:ea typeface="+mn-ea"/>
                <a:cs typeface="+mn-cs"/>
              </a:defRPr>
            </a:lvl9pPr>
          </a:lstStyle>
          <a:p>
            <a:pPr eaLnBrk="1" hangingPunct="1"/>
            <a:r>
              <a:rPr kumimoji="0" lang="zh-CN" altLang="en-US" sz="2400" b="0" kern="0" dirty="0"/>
              <a:t>根据右边的例子，</a:t>
            </a:r>
            <a:r>
              <a:rPr lang="en-US" altLang="zh-CN" sz="2400" dirty="0"/>
              <a:t> Division V2 </a:t>
            </a:r>
            <a:r>
              <a:rPr lang="zh-CN" altLang="en-US" sz="2400" dirty="0"/>
              <a:t>需要做一些修正才正确：</a:t>
            </a:r>
            <a:endParaRPr kumimoji="0" lang="en-US" altLang="zh-CN" sz="2400" b="0" kern="0" dirty="0"/>
          </a:p>
          <a:p>
            <a:pPr lvl="1" eaLnBrk="1" hangingPunct="1"/>
            <a:r>
              <a:rPr kumimoji="0" lang="en-US" altLang="zh-CN" sz="2000" b="0" kern="0" dirty="0"/>
              <a:t>64-bit ALU has 1-bit extra CF (Carry Flag</a:t>
            </a:r>
            <a:r>
              <a:rPr kumimoji="0" lang="zh-CN" altLang="en-US" sz="2000" b="0" kern="0" dirty="0"/>
              <a:t>）</a:t>
            </a:r>
            <a:r>
              <a:rPr kumimoji="0" lang="en-US" altLang="zh-CN" sz="2000" b="0" kern="0" dirty="0"/>
              <a:t>and 65-bit minuend.</a:t>
            </a:r>
          </a:p>
          <a:p>
            <a:pPr lvl="1" eaLnBrk="1" hangingPunct="1"/>
            <a:r>
              <a:rPr kumimoji="0" lang="en-US" altLang="zh-CN" sz="2000" b="0" kern="0" dirty="0"/>
              <a:t>65-bit minuend</a:t>
            </a:r>
            <a:r>
              <a:rPr kumimoji="0" lang="zh-CN" altLang="en-US" sz="2000" b="0" kern="0" dirty="0"/>
              <a:t>（被减数）</a:t>
            </a:r>
            <a:r>
              <a:rPr kumimoji="0" lang="en-US" altLang="zh-CN" sz="2000" b="0" kern="0" dirty="0"/>
              <a:t>includes CF and upper 64-bit of remainder register.</a:t>
            </a:r>
          </a:p>
          <a:p>
            <a:pPr lvl="1" eaLnBrk="1" hangingPunct="1"/>
            <a:r>
              <a:rPr kumimoji="0" lang="en-US" altLang="zh-CN" sz="2000" b="0" kern="0" dirty="0"/>
              <a:t>Remainder register plus CF has 129 bits. </a:t>
            </a:r>
          </a:p>
        </p:txBody>
      </p:sp>
      <p:sp>
        <p:nvSpPr>
          <p:cNvPr id="3" name="文本框 2"/>
          <p:cNvSpPr txBox="1"/>
          <p:nvPr/>
        </p:nvSpPr>
        <p:spPr>
          <a:xfrm>
            <a:off x="3923928" y="908720"/>
            <a:ext cx="1566454" cy="400110"/>
          </a:xfrm>
          <a:prstGeom prst="rect">
            <a:avLst/>
          </a:prstGeom>
          <a:noFill/>
        </p:spPr>
        <p:txBody>
          <a:bodyPr wrap="none" rtlCol="0">
            <a:spAutoFit/>
          </a:bodyPr>
          <a:lstStyle/>
          <a:p>
            <a:r>
              <a:rPr lang="en-US" altLang="zh-CN" sz="2000" dirty="0"/>
              <a:t>Division V2</a:t>
            </a:r>
            <a:endParaRPr lang="zh-CN" altLang="en-US" sz="2000" dirty="0"/>
          </a:p>
        </p:txBody>
      </p:sp>
      <p:pic>
        <p:nvPicPr>
          <p:cNvPr id="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908720"/>
            <a:ext cx="3096344" cy="4077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pPr>
              <a:defRPr/>
            </a:pPr>
            <a:fld id="{0F35F115-FBEC-411B-926D-2ECDC8AD9239}" type="slidenum">
              <a:rPr lang="en-US" altLang="zh-CN" smtClean="0"/>
              <a:pPr>
                <a:defRPr/>
              </a:pPr>
              <a:t>48</a:t>
            </a:fld>
            <a:endParaRPr lang="en-US" altLang="zh-CN"/>
          </a:p>
        </p:txBody>
      </p:sp>
      <p:sp>
        <p:nvSpPr>
          <p:cNvPr id="8" name="文本框 7"/>
          <p:cNvSpPr txBox="1"/>
          <p:nvPr/>
        </p:nvSpPr>
        <p:spPr>
          <a:xfrm>
            <a:off x="2627784" y="476672"/>
            <a:ext cx="1728192" cy="523220"/>
          </a:xfrm>
          <a:prstGeom prst="rect">
            <a:avLst/>
          </a:prstGeom>
          <a:noFill/>
          <a:ln>
            <a:solidFill>
              <a:srgbClr val="FF0000"/>
            </a:solidFill>
          </a:ln>
        </p:spPr>
        <p:txBody>
          <a:bodyPr wrap="square" rtlCol="0">
            <a:spAutoFit/>
          </a:bodyPr>
          <a:lstStyle/>
          <a:p>
            <a:r>
              <a:rPr lang="en-US" altLang="zh-CN" sz="1400" dirty="0"/>
              <a:t>It is 129 bit including 1-bit CF</a:t>
            </a:r>
            <a:endParaRPr lang="zh-CN" altLang="en-US" sz="1400" dirty="0"/>
          </a:p>
        </p:txBody>
      </p:sp>
      <p:cxnSp>
        <p:nvCxnSpPr>
          <p:cNvPr id="9" name="直接箭头连接符 8"/>
          <p:cNvCxnSpPr/>
          <p:nvPr/>
        </p:nvCxnSpPr>
        <p:spPr bwMode="auto">
          <a:xfrm flipH="1">
            <a:off x="2051720" y="1052736"/>
            <a:ext cx="1296144" cy="2141076"/>
          </a:xfrm>
          <a:prstGeom prst="straightConnector1">
            <a:avLst/>
          </a:prstGeom>
          <a:noFill/>
          <a:ln w="127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78674882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8286" y="2235106"/>
            <a:ext cx="8874194" cy="4486489"/>
          </a:xfrm>
          <a:prstGeom prst="rect">
            <a:avLst/>
          </a:prstGeom>
        </p:spPr>
      </p:pic>
      <p:sp>
        <p:nvSpPr>
          <p:cNvPr id="80900" name="Rectangle 2"/>
          <p:cNvSpPr>
            <a:spLocks noGrp="1" noRot="1" noChangeArrowheads="1"/>
          </p:cNvSpPr>
          <p:nvPr>
            <p:ph type="title"/>
          </p:nvPr>
        </p:nvSpPr>
        <p:spPr>
          <a:xfrm>
            <a:off x="468313" y="44450"/>
            <a:ext cx="8540750" cy="442913"/>
          </a:xfrm>
        </p:spPr>
        <p:txBody>
          <a:bodyPr/>
          <a:lstStyle/>
          <a:p>
            <a:pPr algn="l" eaLnBrk="1" hangingPunct="1"/>
            <a:r>
              <a:rPr lang="en-US" altLang="zh-CN" sz="3200" dirty="0"/>
              <a:t>Division V3</a:t>
            </a:r>
          </a:p>
        </p:txBody>
      </p:sp>
      <p:sp>
        <p:nvSpPr>
          <p:cNvPr id="80902" name="Rectangle 3"/>
          <p:cNvSpPr>
            <a:spLocks noGrp="1" noRot="1" noChangeArrowheads="1"/>
          </p:cNvSpPr>
          <p:nvPr>
            <p:ph type="body" idx="1"/>
          </p:nvPr>
        </p:nvSpPr>
        <p:spPr>
          <a:xfrm>
            <a:off x="179512" y="476672"/>
            <a:ext cx="6120680" cy="1296690"/>
          </a:xfrm>
        </p:spPr>
        <p:txBody>
          <a:bodyPr/>
          <a:lstStyle/>
          <a:p>
            <a:pPr eaLnBrk="1" hangingPunct="1"/>
            <a:r>
              <a:rPr lang="en-US" altLang="zh-CN" sz="2400" dirty="0"/>
              <a:t>64-bit ALU has extra CF, 65-bit minuend.</a:t>
            </a:r>
          </a:p>
          <a:p>
            <a:pPr eaLnBrk="1" hangingPunct="1"/>
            <a:r>
              <a:rPr lang="en-US" altLang="zh-CN" sz="2400" dirty="0"/>
              <a:t>Quotient register is omitted, it utilize lower 64 bit of remainder register.</a:t>
            </a:r>
          </a:p>
          <a:p>
            <a:pPr eaLnBrk="1" hangingPunct="1"/>
            <a:r>
              <a:rPr lang="en-US" altLang="zh-CN" sz="2400" dirty="0"/>
              <a:t>Remainder register plus CF is 129-bit. </a:t>
            </a:r>
          </a:p>
        </p:txBody>
      </p:sp>
      <p:pic>
        <p:nvPicPr>
          <p:cNvPr id="809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37" y="116632"/>
            <a:ext cx="2843213" cy="3744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0F35F115-FBEC-411B-926D-2ECDC8AD9239}" type="slidenum">
              <a:rPr lang="en-US" altLang="zh-CN" smtClean="0"/>
              <a:pPr>
                <a:defRPr/>
              </a:pPr>
              <a:t>49</a:t>
            </a:fld>
            <a:endParaRPr lang="en-US" altLang="zh-CN"/>
          </a:p>
        </p:txBody>
      </p:sp>
      <p:sp>
        <p:nvSpPr>
          <p:cNvPr id="7" name="文本框 6"/>
          <p:cNvSpPr txBox="1"/>
          <p:nvPr/>
        </p:nvSpPr>
        <p:spPr>
          <a:xfrm>
            <a:off x="3995936" y="3429000"/>
            <a:ext cx="1728192" cy="523220"/>
          </a:xfrm>
          <a:prstGeom prst="rect">
            <a:avLst/>
          </a:prstGeom>
          <a:noFill/>
          <a:ln>
            <a:solidFill>
              <a:srgbClr val="FF0000"/>
            </a:solidFill>
          </a:ln>
        </p:spPr>
        <p:txBody>
          <a:bodyPr wrap="square" rtlCol="0">
            <a:spAutoFit/>
          </a:bodyPr>
          <a:lstStyle/>
          <a:p>
            <a:r>
              <a:rPr lang="en-US" altLang="zh-CN" sz="1400" dirty="0"/>
              <a:t>It is 129 bit including 1-bit CF</a:t>
            </a:r>
            <a:endParaRPr lang="zh-CN" altLang="en-US" sz="1400" dirty="0"/>
          </a:p>
        </p:txBody>
      </p:sp>
      <p:cxnSp>
        <p:nvCxnSpPr>
          <p:cNvPr id="8" name="直接箭头连接符 7"/>
          <p:cNvCxnSpPr/>
          <p:nvPr/>
        </p:nvCxnSpPr>
        <p:spPr bwMode="auto">
          <a:xfrm flipH="1">
            <a:off x="3131840" y="3933056"/>
            <a:ext cx="1512168" cy="2357100"/>
          </a:xfrm>
          <a:prstGeom prst="straightConnector1">
            <a:avLst/>
          </a:prstGeom>
          <a:noFill/>
          <a:ln w="12700" cap="flat" cmpd="sng" algn="ctr">
            <a:solidFill>
              <a:srgbClr val="FF0000"/>
            </a:solidFill>
            <a:prstDash val="solid"/>
            <a:round/>
            <a:headEnd type="none" w="med" len="med"/>
            <a:tailEnd type="triangle"/>
          </a:ln>
          <a:effectLst/>
        </p:spPr>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2"/>
          <p:cNvSpPr txBox="1">
            <a:spLocks noChangeArrowheads="1"/>
          </p:cNvSpPr>
          <p:nvPr/>
        </p:nvSpPr>
        <p:spPr bwMode="auto">
          <a:xfrm>
            <a:off x="441325" y="396875"/>
            <a:ext cx="3116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3200">
                <a:solidFill>
                  <a:srgbClr val="CC0000"/>
                </a:solidFill>
                <a:ea typeface="宋体" panose="02010600030101010101" pitchFamily="2" charset="-122"/>
              </a:rPr>
              <a:t>2’s Complement</a:t>
            </a:r>
          </a:p>
        </p:txBody>
      </p:sp>
      <p:sp>
        <p:nvSpPr>
          <p:cNvPr id="18437"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8" name="Text Box 4"/>
          <p:cNvSpPr txBox="1">
            <a:spLocks noChangeArrowheads="1"/>
          </p:cNvSpPr>
          <p:nvPr/>
        </p:nvSpPr>
        <p:spPr bwMode="auto">
          <a:xfrm>
            <a:off x="1066800" y="1295400"/>
            <a:ext cx="5921375" cy="27908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zh-CN" altLang="en-US" sz="1600">
                <a:solidFill>
                  <a:srgbClr val="3333CD"/>
                </a:solidFill>
                <a:ea typeface="宋体" panose="02010600030101010101" pitchFamily="2" charset="-122"/>
              </a:rPr>
              <a:t>     </a:t>
            </a:r>
            <a:r>
              <a:rPr lang="en-US" altLang="zh-CN" sz="1600">
                <a:solidFill>
                  <a:srgbClr val="3333CD"/>
                </a:solidFill>
                <a:ea typeface="宋体" panose="02010600030101010101" pitchFamily="2" charset="-122"/>
              </a:rPr>
              <a:t>0000 0000 0000 0000 0000 0000 0000 0000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0</a:t>
            </a:r>
            <a:r>
              <a:rPr lang="en-US" altLang="zh-CN" sz="1600" baseline="-25000">
                <a:solidFill>
                  <a:srgbClr val="3333CD"/>
                </a:solidFill>
                <a:ea typeface="宋体" panose="02010600030101010101" pitchFamily="2" charset="-122"/>
              </a:rPr>
              <a:t>ten</a:t>
            </a:r>
            <a:endParaRPr lang="en-US" altLang="zh-CN" sz="1600">
              <a:solidFill>
                <a:srgbClr val="3333CD"/>
              </a:solidFill>
              <a:ea typeface="宋体" panose="02010600030101010101" pitchFamily="2" charset="-122"/>
            </a:endParaRPr>
          </a:p>
          <a:p>
            <a:pPr>
              <a:spcBef>
                <a:spcPct val="0"/>
              </a:spcBef>
              <a:buClr>
                <a:srgbClr val="CC0000"/>
              </a:buClr>
              <a:buSzTx/>
              <a:buFontTx/>
              <a:buNone/>
            </a:pPr>
            <a:r>
              <a:rPr lang="en-US" altLang="zh-CN" sz="1600">
                <a:solidFill>
                  <a:srgbClr val="3333CD"/>
                </a:solidFill>
                <a:ea typeface="宋体" panose="02010600030101010101" pitchFamily="2" charset="-122"/>
              </a:rPr>
              <a:t>     0000 0000 0000 0000 0000 0000 0000 0001</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1</a:t>
            </a:r>
            <a:r>
              <a:rPr lang="en-US" altLang="zh-CN" sz="1600" baseline="-25000">
                <a:solidFill>
                  <a:srgbClr val="3333CD"/>
                </a:solidFill>
                <a:ea typeface="宋体" panose="02010600030101010101" pitchFamily="2" charset="-122"/>
              </a:rPr>
              <a:t>ten</a:t>
            </a:r>
            <a:r>
              <a:rPr lang="en-US" altLang="zh-CN" sz="1600">
                <a:solidFill>
                  <a:srgbClr val="3333CD"/>
                </a:solidFill>
                <a:ea typeface="宋体" panose="02010600030101010101" pitchFamily="2" charset="-122"/>
              </a:rPr>
              <a:t> </a:t>
            </a:r>
          </a:p>
          <a:p>
            <a:pPr>
              <a:spcBef>
                <a:spcPct val="0"/>
              </a:spcBef>
              <a:buClr>
                <a:srgbClr val="CC0000"/>
              </a:buClr>
              <a:buSzTx/>
              <a:buFontTx/>
              <a:buNone/>
            </a:pPr>
            <a:r>
              <a:rPr lang="en-US" altLang="zh-CN" sz="1600">
                <a:solidFill>
                  <a:srgbClr val="3333CD"/>
                </a:solidFill>
                <a:ea typeface="宋体" panose="02010600030101010101" pitchFamily="2" charset="-122"/>
              </a:rPr>
              <a:t>                              …</a:t>
            </a:r>
          </a:p>
          <a:p>
            <a:pPr>
              <a:spcBef>
                <a:spcPct val="0"/>
              </a:spcBef>
              <a:buClr>
                <a:srgbClr val="CC0000"/>
              </a:buClr>
              <a:buSzTx/>
              <a:buFontTx/>
              <a:buNone/>
            </a:pPr>
            <a:r>
              <a:rPr lang="en-US" altLang="zh-CN" sz="1600">
                <a:solidFill>
                  <a:srgbClr val="3333CD"/>
                </a:solidFill>
                <a:ea typeface="宋体" panose="02010600030101010101" pitchFamily="2" charset="-122"/>
              </a:rPr>
              <a:t>     0111 1111 1111 1111 1111 1111 1111 1111</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r>
              <a:rPr lang="en-US" altLang="zh-CN" sz="1600" baseline="30000">
                <a:solidFill>
                  <a:srgbClr val="3333CD"/>
                </a:solidFill>
                <a:ea typeface="宋体" panose="02010600030101010101" pitchFamily="2" charset="-122"/>
              </a:rPr>
              <a:t>31</a:t>
            </a:r>
            <a:r>
              <a:rPr lang="en-US" altLang="zh-CN" sz="1600">
                <a:solidFill>
                  <a:srgbClr val="3333CD"/>
                </a:solidFill>
                <a:ea typeface="宋体" panose="02010600030101010101" pitchFamily="2" charset="-122"/>
              </a:rPr>
              <a:t>-1</a:t>
            </a:r>
          </a:p>
          <a:p>
            <a:pPr>
              <a:spcBef>
                <a:spcPct val="0"/>
              </a:spcBef>
              <a:buClr>
                <a:srgbClr val="CC0000"/>
              </a:buClr>
              <a:buSzTx/>
              <a:buFontTx/>
              <a:buNone/>
            </a:pPr>
            <a:endParaRPr lang="en-US" altLang="zh-CN" sz="1600">
              <a:solidFill>
                <a:srgbClr val="3333CD"/>
              </a:solidFill>
              <a:ea typeface="宋体" panose="02010600030101010101" pitchFamily="2" charset="-122"/>
            </a:endParaRPr>
          </a:p>
          <a:p>
            <a:pPr>
              <a:spcBef>
                <a:spcPct val="0"/>
              </a:spcBef>
              <a:buClr>
                <a:srgbClr val="CC0000"/>
              </a:buClr>
              <a:buSzTx/>
              <a:buFontTx/>
              <a:buNone/>
            </a:pPr>
            <a:r>
              <a:rPr lang="en-US" altLang="zh-CN" sz="1600">
                <a:solidFill>
                  <a:srgbClr val="3333CD"/>
                </a:solidFill>
                <a:ea typeface="宋体" panose="02010600030101010101" pitchFamily="2" charset="-122"/>
              </a:rPr>
              <a:t>     1000 0000 0000 0000 0000 0000 0000 0000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r>
              <a:rPr lang="en-US" altLang="zh-CN" sz="1600" baseline="30000">
                <a:solidFill>
                  <a:srgbClr val="3333CD"/>
                </a:solidFill>
                <a:ea typeface="宋体" panose="02010600030101010101" pitchFamily="2" charset="-122"/>
              </a:rPr>
              <a:t>31</a:t>
            </a:r>
            <a:endParaRPr lang="en-US" altLang="zh-CN" sz="1600">
              <a:solidFill>
                <a:srgbClr val="3333CD"/>
              </a:solidFill>
              <a:ea typeface="宋体" panose="02010600030101010101" pitchFamily="2" charset="-122"/>
            </a:endParaRPr>
          </a:p>
          <a:p>
            <a:pPr>
              <a:spcBef>
                <a:spcPct val="0"/>
              </a:spcBef>
              <a:buClr>
                <a:srgbClr val="CC0000"/>
              </a:buClr>
              <a:buSzTx/>
              <a:buFontTx/>
              <a:buNone/>
            </a:pPr>
            <a:r>
              <a:rPr lang="en-US" altLang="zh-CN" sz="1600">
                <a:solidFill>
                  <a:srgbClr val="3333CD"/>
                </a:solidFill>
                <a:ea typeface="宋体" panose="02010600030101010101" pitchFamily="2" charset="-122"/>
              </a:rPr>
              <a:t>     1000 0000 0000 0000 0000 0000 0000 0001</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r>
              <a:rPr lang="en-US" altLang="zh-CN" sz="1600" baseline="30000">
                <a:solidFill>
                  <a:srgbClr val="3333CD"/>
                </a:solidFill>
                <a:ea typeface="宋体" panose="02010600030101010101" pitchFamily="2" charset="-122"/>
              </a:rPr>
              <a:t>31</a:t>
            </a:r>
            <a:r>
              <a:rPr lang="en-US" altLang="zh-CN" sz="1600">
                <a:solidFill>
                  <a:srgbClr val="3333CD"/>
                </a:solidFill>
                <a:ea typeface="宋体" panose="02010600030101010101" pitchFamily="2" charset="-122"/>
              </a:rPr>
              <a:t> – 1)   </a:t>
            </a:r>
          </a:p>
          <a:p>
            <a:pPr>
              <a:spcBef>
                <a:spcPct val="0"/>
              </a:spcBef>
              <a:buClr>
                <a:srgbClr val="CC0000"/>
              </a:buClr>
              <a:buSzTx/>
              <a:buFontTx/>
              <a:buNone/>
            </a:pPr>
            <a:r>
              <a:rPr lang="en-US" altLang="zh-CN" sz="1600">
                <a:solidFill>
                  <a:srgbClr val="3333CD"/>
                </a:solidFill>
                <a:ea typeface="宋体" panose="02010600030101010101" pitchFamily="2" charset="-122"/>
              </a:rPr>
              <a:t>     1000 0000 0000 0000 0000 0000 0000 0010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r>
              <a:rPr lang="en-US" altLang="zh-CN" sz="1600" baseline="30000">
                <a:solidFill>
                  <a:srgbClr val="3333CD"/>
                </a:solidFill>
                <a:ea typeface="宋体" panose="02010600030101010101" pitchFamily="2" charset="-122"/>
              </a:rPr>
              <a:t>31</a:t>
            </a:r>
            <a:r>
              <a:rPr lang="en-US" altLang="zh-CN" sz="1600">
                <a:solidFill>
                  <a:srgbClr val="3333CD"/>
                </a:solidFill>
                <a:ea typeface="宋体" panose="02010600030101010101" pitchFamily="2" charset="-122"/>
              </a:rPr>
              <a:t> – 2)</a:t>
            </a:r>
          </a:p>
          <a:p>
            <a:pPr>
              <a:spcBef>
                <a:spcPct val="0"/>
              </a:spcBef>
              <a:buClr>
                <a:srgbClr val="CC0000"/>
              </a:buClr>
              <a:buSzTx/>
              <a:buFontTx/>
              <a:buNone/>
            </a:pPr>
            <a:r>
              <a:rPr lang="en-US" altLang="zh-CN" sz="1600">
                <a:solidFill>
                  <a:srgbClr val="3333CD"/>
                </a:solidFill>
                <a:ea typeface="宋体" panose="02010600030101010101" pitchFamily="2" charset="-122"/>
              </a:rPr>
              <a:t>                              …</a:t>
            </a:r>
          </a:p>
          <a:p>
            <a:pPr>
              <a:spcBef>
                <a:spcPct val="0"/>
              </a:spcBef>
              <a:buClr>
                <a:srgbClr val="CC0000"/>
              </a:buClr>
              <a:buSzTx/>
              <a:buFontTx/>
              <a:buNone/>
            </a:pPr>
            <a:r>
              <a:rPr lang="en-US" altLang="zh-CN" sz="1600">
                <a:solidFill>
                  <a:srgbClr val="3333CD"/>
                </a:solidFill>
                <a:ea typeface="宋体" panose="02010600030101010101" pitchFamily="2" charset="-122"/>
              </a:rPr>
              <a:t>     1111 1111 1111 1111 1111 1111 1111 1110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p>
          <a:p>
            <a:pPr>
              <a:spcBef>
                <a:spcPct val="0"/>
              </a:spcBef>
              <a:buClr>
                <a:srgbClr val="CC0000"/>
              </a:buClr>
              <a:buSzTx/>
              <a:buFontTx/>
              <a:buNone/>
            </a:pPr>
            <a:r>
              <a:rPr lang="en-US" altLang="zh-CN" sz="1600">
                <a:solidFill>
                  <a:srgbClr val="3333CD"/>
                </a:solidFill>
                <a:ea typeface="宋体" panose="02010600030101010101" pitchFamily="2" charset="-122"/>
              </a:rPr>
              <a:t>     1111 1111 1111 1111 1111 1111 1111 1111</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-1</a:t>
            </a:r>
          </a:p>
        </p:txBody>
      </p:sp>
      <p:sp>
        <p:nvSpPr>
          <p:cNvPr id="18439" name="Text Box 5"/>
          <p:cNvSpPr txBox="1">
            <a:spLocks noChangeArrowheads="1"/>
          </p:cNvSpPr>
          <p:nvPr/>
        </p:nvSpPr>
        <p:spPr bwMode="auto">
          <a:xfrm>
            <a:off x="395536" y="4077072"/>
            <a:ext cx="8577262"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en-US" altLang="zh-CN" sz="1800" dirty="0">
                <a:solidFill>
                  <a:srgbClr val="3333CD"/>
                </a:solidFill>
                <a:ea typeface="宋体" panose="02010600030101010101" pitchFamily="2" charset="-122"/>
              </a:rPr>
              <a:t>Note that the sum of a number x and its inverted representation x’ always</a:t>
            </a:r>
          </a:p>
          <a:p>
            <a:pPr>
              <a:spcBef>
                <a:spcPct val="0"/>
              </a:spcBef>
              <a:buClr>
                <a:srgbClr val="CC0000"/>
              </a:buClr>
              <a:buSzTx/>
              <a:buFontTx/>
              <a:buNone/>
            </a:pPr>
            <a:r>
              <a:rPr lang="en-US" altLang="zh-CN" sz="1800" dirty="0">
                <a:solidFill>
                  <a:srgbClr val="3333CD"/>
                </a:solidFill>
                <a:ea typeface="宋体" panose="02010600030101010101" pitchFamily="2" charset="-122"/>
              </a:rPr>
              <a:t>equals  a string of 1s (-1).   </a:t>
            </a:r>
            <a:r>
              <a:rPr lang="zh-CN" altLang="en-US" sz="1800" dirty="0">
                <a:solidFill>
                  <a:srgbClr val="3333CD"/>
                </a:solidFill>
                <a:ea typeface="宋体" panose="02010600030101010101" pitchFamily="2" charset="-122"/>
              </a:rPr>
              <a:t>下面的</a:t>
            </a:r>
            <a:r>
              <a:rPr lang="en-US" altLang="zh-CN" sz="1800" dirty="0">
                <a:solidFill>
                  <a:srgbClr val="3333CD"/>
                </a:solidFill>
                <a:ea typeface="宋体" panose="02010600030101010101" pitchFamily="2" charset="-122"/>
              </a:rPr>
              <a:t>x</a:t>
            </a:r>
            <a:r>
              <a:rPr lang="zh-CN" altLang="en-US" sz="1800" dirty="0">
                <a:solidFill>
                  <a:srgbClr val="3333CD"/>
                </a:solidFill>
                <a:ea typeface="宋体" panose="02010600030101010101" pitchFamily="2" charset="-122"/>
              </a:rPr>
              <a:t>和</a:t>
            </a:r>
            <a:r>
              <a:rPr lang="en-US" altLang="zh-CN" sz="1800" dirty="0">
                <a:solidFill>
                  <a:srgbClr val="3333CD"/>
                </a:solidFill>
                <a:ea typeface="宋体" panose="02010600030101010101" pitchFamily="2" charset="-122"/>
              </a:rPr>
              <a:t>x’ </a:t>
            </a:r>
            <a:r>
              <a:rPr lang="zh-CN" altLang="en-US" sz="1800" dirty="0">
                <a:solidFill>
                  <a:srgbClr val="3333CD"/>
                </a:solidFill>
                <a:ea typeface="宋体" panose="02010600030101010101" pitchFamily="2" charset="-122"/>
              </a:rPr>
              <a:t>都是</a:t>
            </a:r>
            <a:r>
              <a:rPr lang="en-US" altLang="zh-CN" sz="1800" dirty="0">
                <a:solidFill>
                  <a:srgbClr val="3333CD"/>
                </a:solidFill>
                <a:ea typeface="宋体" panose="02010600030101010101" pitchFamily="2" charset="-122"/>
              </a:rPr>
              <a:t>n</a:t>
            </a:r>
            <a:r>
              <a:rPr lang="zh-CN" altLang="en-US" sz="1800" dirty="0">
                <a:solidFill>
                  <a:srgbClr val="3333CD"/>
                </a:solidFill>
                <a:ea typeface="宋体" panose="02010600030101010101" pitchFamily="2" charset="-122"/>
              </a:rPr>
              <a:t>位（例如</a:t>
            </a:r>
            <a:r>
              <a:rPr lang="en-US" altLang="zh-CN" sz="1800" dirty="0">
                <a:solidFill>
                  <a:srgbClr val="3333CD"/>
                </a:solidFill>
                <a:ea typeface="宋体" panose="02010600030101010101" pitchFamily="2" charset="-122"/>
              </a:rPr>
              <a:t>32</a:t>
            </a:r>
            <a:r>
              <a:rPr lang="zh-CN" altLang="en-US" sz="1800" dirty="0">
                <a:solidFill>
                  <a:srgbClr val="3333CD"/>
                </a:solidFill>
                <a:ea typeface="宋体" panose="02010600030101010101" pitchFamily="2" charset="-122"/>
              </a:rPr>
              <a:t>位）的补码表示的数，</a:t>
            </a:r>
            <a:endParaRPr lang="en-US" altLang="zh-CN" sz="1800" dirty="0">
              <a:solidFill>
                <a:srgbClr val="3333CD"/>
              </a:solidFill>
              <a:ea typeface="宋体" panose="02010600030101010101" pitchFamily="2" charset="-122"/>
            </a:endParaRPr>
          </a:p>
          <a:p>
            <a:pPr>
              <a:spcBef>
                <a:spcPct val="0"/>
              </a:spcBef>
              <a:buClr>
                <a:srgbClr val="CC0000"/>
              </a:buClr>
              <a:buSzTx/>
              <a:buFont typeface="Wingdings" panose="05000000000000000000" pitchFamily="2" charset="2"/>
              <a:buNone/>
            </a:pPr>
            <a:r>
              <a:rPr lang="zh-CN" altLang="en-US" sz="1800" dirty="0">
                <a:solidFill>
                  <a:srgbClr val="3333CD"/>
                </a:solidFill>
                <a:ea typeface="宋体" panose="02010600030101010101" pitchFamily="2" charset="-122"/>
              </a:rPr>
              <a:t>很容易验证</a:t>
            </a:r>
            <a:r>
              <a:rPr lang="en-US" altLang="zh-CN" sz="1800" dirty="0">
                <a:solidFill>
                  <a:srgbClr val="3333CD"/>
                </a:solidFill>
                <a:ea typeface="宋体" panose="02010600030101010101" pitchFamily="2" charset="-122"/>
              </a:rPr>
              <a:t>x=1</a:t>
            </a:r>
            <a:r>
              <a:rPr lang="zh-CN" altLang="en-US" sz="1800" dirty="0">
                <a:solidFill>
                  <a:srgbClr val="3333CD"/>
                </a:solidFill>
                <a:ea typeface="宋体" panose="02010600030101010101" pitchFamily="2" charset="-122"/>
              </a:rPr>
              <a:t>和</a:t>
            </a:r>
            <a:r>
              <a:rPr lang="en-US" altLang="zh-CN" sz="1800" dirty="0">
                <a:solidFill>
                  <a:srgbClr val="3333CD"/>
                </a:solidFill>
                <a:ea typeface="宋体" panose="02010600030101010101" pitchFamily="2" charset="-122"/>
              </a:rPr>
              <a:t>x’ =-2</a:t>
            </a:r>
            <a:r>
              <a:rPr lang="zh-CN" altLang="en-US" sz="1800" dirty="0">
                <a:solidFill>
                  <a:srgbClr val="3333CD"/>
                </a:solidFill>
                <a:ea typeface="宋体" panose="02010600030101010101" pitchFamily="2" charset="-122"/>
              </a:rPr>
              <a:t>是正确的，</a:t>
            </a:r>
            <a:r>
              <a:rPr lang="en-US" altLang="zh-CN" sz="1800" dirty="0">
                <a:solidFill>
                  <a:srgbClr val="3333CD"/>
                </a:solidFill>
                <a:ea typeface="宋体" panose="02010600030101010101" pitchFamily="2" charset="-122"/>
              </a:rPr>
              <a:t>x=0</a:t>
            </a:r>
            <a:r>
              <a:rPr lang="zh-CN" altLang="en-US" sz="1800" dirty="0">
                <a:solidFill>
                  <a:srgbClr val="3333CD"/>
                </a:solidFill>
                <a:ea typeface="宋体" panose="02010600030101010101" pitchFamily="2" charset="-122"/>
              </a:rPr>
              <a:t>和</a:t>
            </a:r>
            <a:r>
              <a:rPr lang="en-US" altLang="zh-CN" sz="1800" dirty="0">
                <a:solidFill>
                  <a:srgbClr val="3333CD"/>
                </a:solidFill>
                <a:ea typeface="宋体" panose="02010600030101010101" pitchFamily="2" charset="-122"/>
              </a:rPr>
              <a:t>x’ =-1</a:t>
            </a:r>
            <a:r>
              <a:rPr lang="zh-CN" altLang="en-US" sz="1800" dirty="0">
                <a:solidFill>
                  <a:srgbClr val="3333CD"/>
                </a:solidFill>
                <a:ea typeface="宋体" panose="02010600030101010101" pitchFamily="2" charset="-122"/>
              </a:rPr>
              <a:t>也是正确的。</a:t>
            </a:r>
            <a:endParaRPr lang="en-US" altLang="zh-CN" sz="1800" dirty="0">
              <a:solidFill>
                <a:srgbClr val="3333CD"/>
              </a:solidFill>
              <a:ea typeface="宋体" panose="02010600030101010101" pitchFamily="2" charset="-122"/>
            </a:endParaRPr>
          </a:p>
          <a:p>
            <a:pPr>
              <a:spcBef>
                <a:spcPct val="0"/>
              </a:spcBef>
              <a:buClr>
                <a:srgbClr val="CC0000"/>
              </a:buClr>
              <a:buSzTx/>
              <a:buFontTx/>
              <a:buNone/>
            </a:pPr>
            <a:r>
              <a:rPr lang="en-US" altLang="zh-CN" sz="1800" dirty="0">
                <a:solidFill>
                  <a:srgbClr val="3333CD"/>
                </a:solidFill>
                <a:ea typeface="宋体" panose="02010600030101010101" pitchFamily="2" charset="-122"/>
              </a:rPr>
              <a:t>      x + x’ = -1</a:t>
            </a:r>
          </a:p>
          <a:p>
            <a:pPr>
              <a:spcBef>
                <a:spcPct val="0"/>
              </a:spcBef>
              <a:buClr>
                <a:srgbClr val="CC0000"/>
              </a:buClr>
              <a:buSzTx/>
              <a:buFontTx/>
              <a:buNone/>
            </a:pPr>
            <a:r>
              <a:rPr lang="en-US" altLang="zh-CN" sz="1800" dirty="0">
                <a:solidFill>
                  <a:srgbClr val="3333CD"/>
                </a:solidFill>
                <a:ea typeface="宋体" panose="02010600030101010101" pitchFamily="2" charset="-122"/>
              </a:rPr>
              <a:t>     x’ + 1 = -x        … hence, can compute the </a:t>
            </a:r>
            <a:r>
              <a:rPr lang="en-US" altLang="zh-CN" sz="1800" u="sng" dirty="0">
                <a:solidFill>
                  <a:srgbClr val="3333CD"/>
                </a:solidFill>
                <a:ea typeface="宋体" panose="02010600030101010101" pitchFamily="2" charset="-122"/>
              </a:rPr>
              <a:t>negative of a number</a:t>
            </a:r>
            <a:r>
              <a:rPr lang="zh-CN" altLang="en-US" sz="1800" u="sng" dirty="0">
                <a:solidFill>
                  <a:srgbClr val="3333CD"/>
                </a:solidFill>
                <a:ea typeface="宋体" panose="02010600030101010101" pitchFamily="2" charset="-122"/>
              </a:rPr>
              <a:t>（取</a:t>
            </a:r>
            <a:r>
              <a:rPr lang="en-US" altLang="zh-CN" sz="1800" u="sng" dirty="0">
                <a:solidFill>
                  <a:srgbClr val="3333CD"/>
                </a:solidFill>
                <a:ea typeface="宋体" panose="02010600030101010101" pitchFamily="2" charset="-122"/>
              </a:rPr>
              <a:t>1</a:t>
            </a:r>
            <a:r>
              <a:rPr lang="zh-CN" altLang="en-US" sz="1800" u="sng" dirty="0">
                <a:solidFill>
                  <a:srgbClr val="3333CD"/>
                </a:solidFill>
                <a:ea typeface="宋体" panose="02010600030101010101" pitchFamily="2" charset="-122"/>
              </a:rPr>
              <a:t>个数</a:t>
            </a:r>
            <a:endParaRPr lang="en-US" altLang="zh-CN" sz="1800" u="sng" dirty="0">
              <a:solidFill>
                <a:srgbClr val="3333CD"/>
              </a:solidFill>
              <a:ea typeface="宋体" panose="02010600030101010101" pitchFamily="2" charset="-122"/>
            </a:endParaRPr>
          </a:p>
          <a:p>
            <a:pPr>
              <a:spcBef>
                <a:spcPct val="0"/>
              </a:spcBef>
              <a:buClr>
                <a:srgbClr val="CC0000"/>
              </a:buClr>
              <a:buSzTx/>
              <a:buFont typeface="Wingdings" panose="05000000000000000000" pitchFamily="2" charset="2"/>
              <a:buNone/>
            </a:pPr>
            <a:r>
              <a:rPr lang="en-US" altLang="zh-CN" sz="1800" dirty="0">
                <a:solidFill>
                  <a:srgbClr val="3333CD"/>
                </a:solidFill>
                <a:ea typeface="宋体" panose="02010600030101010101" pitchFamily="2" charset="-122"/>
              </a:rPr>
              <a:t>     -x = x’ + 1            </a:t>
            </a:r>
            <a:r>
              <a:rPr lang="zh-CN" altLang="en-US" sz="1800" u="sng" dirty="0">
                <a:solidFill>
                  <a:srgbClr val="3333CD"/>
                </a:solidFill>
                <a:ea typeface="宋体" panose="02010600030101010101" pitchFamily="2" charset="-122"/>
              </a:rPr>
              <a:t>的负值</a:t>
            </a:r>
            <a:r>
              <a:rPr lang="zh-CN" altLang="en-US" sz="1800" dirty="0">
                <a:solidFill>
                  <a:srgbClr val="3333CD"/>
                </a:solidFill>
                <a:ea typeface="宋体" panose="02010600030101010101" pitchFamily="2" charset="-122"/>
              </a:rPr>
              <a:t>）</a:t>
            </a:r>
            <a:r>
              <a:rPr lang="en-US" altLang="zh-CN" sz="1800" dirty="0">
                <a:solidFill>
                  <a:srgbClr val="3333CD"/>
                </a:solidFill>
                <a:ea typeface="宋体" panose="02010600030101010101" pitchFamily="2" charset="-122"/>
              </a:rPr>
              <a:t>by inverting all bits and adding 1</a:t>
            </a:r>
          </a:p>
          <a:p>
            <a:pPr>
              <a:spcBef>
                <a:spcPct val="0"/>
              </a:spcBef>
              <a:buClr>
                <a:srgbClr val="CC0000"/>
              </a:buClr>
              <a:buSzTx/>
              <a:buFont typeface="Wingdings" panose="05000000000000000000" pitchFamily="2" charset="2"/>
              <a:buNone/>
            </a:pPr>
            <a:endParaRPr lang="en-US" altLang="zh-CN" sz="1800" dirty="0">
              <a:solidFill>
                <a:srgbClr val="3333CD"/>
              </a:solidFill>
              <a:ea typeface="宋体" panose="02010600030101010101" pitchFamily="2" charset="-122"/>
            </a:endParaRPr>
          </a:p>
          <a:p>
            <a:pPr>
              <a:spcBef>
                <a:spcPct val="0"/>
              </a:spcBef>
              <a:buClr>
                <a:srgbClr val="CC0000"/>
              </a:buClr>
              <a:buSzTx/>
              <a:buFontTx/>
              <a:buNone/>
            </a:pPr>
            <a:r>
              <a:rPr lang="en-US" altLang="zh-CN" sz="1800" dirty="0">
                <a:solidFill>
                  <a:srgbClr val="3333CD"/>
                </a:solidFill>
                <a:ea typeface="宋体" panose="02010600030101010101" pitchFamily="2" charset="-122"/>
              </a:rPr>
              <a:t>Similarly, the sum of  x and –x gives us all zeroes, with a carry of 1</a:t>
            </a:r>
          </a:p>
          <a:p>
            <a:pPr>
              <a:spcBef>
                <a:spcPct val="0"/>
              </a:spcBef>
              <a:buClr>
                <a:srgbClr val="CC0000"/>
              </a:buClr>
              <a:buSzTx/>
              <a:buFontTx/>
              <a:buNone/>
            </a:pPr>
            <a:r>
              <a:rPr lang="en-US" altLang="zh-CN" sz="1800" dirty="0">
                <a:solidFill>
                  <a:srgbClr val="3333CD"/>
                </a:solidFill>
                <a:ea typeface="宋体" panose="02010600030101010101" pitchFamily="2" charset="-122"/>
              </a:rPr>
              <a:t>In reality, x + (-x) = 2</a:t>
            </a:r>
            <a:r>
              <a:rPr lang="en-US" altLang="zh-CN" sz="1800" baseline="30000" dirty="0">
                <a:solidFill>
                  <a:srgbClr val="3333CD"/>
                </a:solidFill>
                <a:ea typeface="宋体" panose="02010600030101010101" pitchFamily="2" charset="-122"/>
              </a:rPr>
              <a:t>n</a:t>
            </a:r>
            <a:r>
              <a:rPr lang="en-US" altLang="zh-CN" sz="1800" dirty="0">
                <a:solidFill>
                  <a:srgbClr val="3333CD"/>
                </a:solidFill>
                <a:ea typeface="宋体" panose="02010600030101010101" pitchFamily="2" charset="-122"/>
              </a:rPr>
              <a:t>     … hence the name 2’s complement</a:t>
            </a: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5</a:t>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9" name="Picture 4" descr="05_arithmetic_81_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205038"/>
            <a:ext cx="8135938"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Rectangle 2"/>
          <p:cNvSpPr>
            <a:spLocks noGrp="1" noRot="1" noChangeArrowheads="1"/>
          </p:cNvSpPr>
          <p:nvPr>
            <p:ph type="title"/>
          </p:nvPr>
        </p:nvSpPr>
        <p:spPr>
          <a:xfrm>
            <a:off x="468313" y="44450"/>
            <a:ext cx="8540750" cy="442913"/>
          </a:xfrm>
        </p:spPr>
        <p:txBody>
          <a:bodyPr/>
          <a:lstStyle/>
          <a:p>
            <a:pPr algn="l" eaLnBrk="1" hangingPunct="1"/>
            <a:r>
              <a:rPr lang="en-US" altLang="zh-CN" sz="3200" dirty="0"/>
              <a:t>Division V3</a:t>
            </a:r>
          </a:p>
        </p:txBody>
      </p:sp>
      <p:sp>
        <p:nvSpPr>
          <p:cNvPr id="80901" name="Rectangle 5"/>
          <p:cNvSpPr>
            <a:spLocks noChangeArrowheads="1"/>
          </p:cNvSpPr>
          <p:nvPr/>
        </p:nvSpPr>
        <p:spPr bwMode="auto">
          <a:xfrm>
            <a:off x="2843213" y="5351463"/>
            <a:ext cx="13192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kumimoji="0" lang="en-US" altLang="zh-CN" sz="2400" b="0">
                <a:solidFill>
                  <a:srgbClr val="CC3300"/>
                </a:solidFill>
              </a:rPr>
              <a:t>dividend</a:t>
            </a:r>
          </a:p>
        </p:txBody>
      </p:sp>
      <p:sp>
        <p:nvSpPr>
          <p:cNvPr id="80902" name="Rectangle 3"/>
          <p:cNvSpPr>
            <a:spLocks noGrp="1" noRot="1" noChangeArrowheads="1"/>
          </p:cNvSpPr>
          <p:nvPr>
            <p:ph type="body" idx="1"/>
          </p:nvPr>
        </p:nvSpPr>
        <p:spPr>
          <a:xfrm>
            <a:off x="179512" y="476672"/>
            <a:ext cx="6120680" cy="1296690"/>
          </a:xfrm>
        </p:spPr>
        <p:txBody>
          <a:bodyPr/>
          <a:lstStyle/>
          <a:p>
            <a:pPr eaLnBrk="1" hangingPunct="1"/>
            <a:r>
              <a:rPr lang="en-US" altLang="zh-CN" sz="2400" dirty="0"/>
              <a:t>64-bit ALU has extra CF, 65-bit minuend.</a:t>
            </a:r>
          </a:p>
          <a:p>
            <a:pPr eaLnBrk="1" hangingPunct="1"/>
            <a:r>
              <a:rPr lang="en-US" altLang="zh-CN" sz="2400" dirty="0"/>
              <a:t>Quotient register is omitted, it utilize lower 64 bit of remainder register.</a:t>
            </a:r>
          </a:p>
          <a:p>
            <a:pPr eaLnBrk="1" hangingPunct="1"/>
            <a:r>
              <a:rPr lang="en-US" altLang="zh-CN" sz="2400" dirty="0"/>
              <a:t>Remainder register plus CF is 129-bit. </a:t>
            </a:r>
          </a:p>
        </p:txBody>
      </p:sp>
      <p:sp>
        <p:nvSpPr>
          <p:cNvPr id="80904" name="文本框 1"/>
          <p:cNvSpPr txBox="1">
            <a:spLocks noChangeArrowheads="1"/>
          </p:cNvSpPr>
          <p:nvPr/>
        </p:nvSpPr>
        <p:spPr bwMode="auto">
          <a:xfrm>
            <a:off x="1691680" y="3882534"/>
            <a:ext cx="124202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600" dirty="0">
                <a:solidFill>
                  <a:srgbClr val="3333CD"/>
                </a:solidFill>
                <a:ea typeface="宋体" panose="02010600030101010101" pitchFamily="2" charset="-122"/>
              </a:rPr>
              <a:t>64-bit ALU</a:t>
            </a:r>
            <a:endParaRPr lang="zh-CN" altLang="en-US" sz="1600" dirty="0">
              <a:solidFill>
                <a:srgbClr val="3333CD"/>
              </a:solidFill>
              <a:ea typeface="宋体" panose="02010600030101010101" pitchFamily="2" charset="-122"/>
            </a:endParaRPr>
          </a:p>
        </p:txBody>
      </p:sp>
      <p:sp>
        <p:nvSpPr>
          <p:cNvPr id="80905" name="文本框 8"/>
          <p:cNvSpPr txBox="1">
            <a:spLocks noChangeArrowheads="1"/>
          </p:cNvSpPr>
          <p:nvPr/>
        </p:nvSpPr>
        <p:spPr bwMode="auto">
          <a:xfrm>
            <a:off x="2483768" y="5877272"/>
            <a:ext cx="4537100" cy="40011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2000" dirty="0">
                <a:solidFill>
                  <a:srgbClr val="3333CD"/>
                </a:solidFill>
                <a:ea typeface="宋体" panose="02010600030101010101" pitchFamily="2" charset="-122"/>
              </a:rPr>
              <a:t>129-bit</a:t>
            </a:r>
            <a:endParaRPr lang="zh-CN" altLang="en-US" sz="2000" dirty="0">
              <a:solidFill>
                <a:srgbClr val="3333CD"/>
              </a:solidFill>
              <a:ea typeface="宋体" panose="02010600030101010101" pitchFamily="2" charset="-122"/>
            </a:endParaRPr>
          </a:p>
        </p:txBody>
      </p:sp>
      <p:sp>
        <p:nvSpPr>
          <p:cNvPr id="10" name="文本框 1"/>
          <p:cNvSpPr txBox="1">
            <a:spLocks noChangeArrowheads="1"/>
          </p:cNvSpPr>
          <p:nvPr/>
        </p:nvSpPr>
        <p:spPr bwMode="auto">
          <a:xfrm>
            <a:off x="3203848" y="2924944"/>
            <a:ext cx="792088"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600" dirty="0">
                <a:solidFill>
                  <a:srgbClr val="3333CD"/>
                </a:solidFill>
                <a:ea typeface="宋体" panose="02010600030101010101" pitchFamily="2" charset="-122"/>
              </a:rPr>
              <a:t>64-bit</a:t>
            </a:r>
            <a:endParaRPr lang="zh-CN" altLang="en-US" sz="1600" dirty="0">
              <a:solidFill>
                <a:srgbClr val="3333CD"/>
              </a:solidFill>
              <a:ea typeface="宋体" panose="02010600030101010101" pitchFamily="2" charset="-122"/>
            </a:endParaRPr>
          </a:p>
        </p:txBody>
      </p:sp>
      <p:sp>
        <p:nvSpPr>
          <p:cNvPr id="11" name="文本框 1"/>
          <p:cNvSpPr txBox="1">
            <a:spLocks noChangeArrowheads="1"/>
          </p:cNvSpPr>
          <p:nvPr/>
        </p:nvSpPr>
        <p:spPr bwMode="auto">
          <a:xfrm>
            <a:off x="395536" y="2708920"/>
            <a:ext cx="1440160" cy="3385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600" dirty="0">
                <a:solidFill>
                  <a:srgbClr val="3333CD"/>
                </a:solidFill>
                <a:ea typeface="宋体" panose="02010600030101010101" pitchFamily="2" charset="-122"/>
              </a:rPr>
              <a:t>65-bit </a:t>
            </a:r>
            <a:r>
              <a:rPr lang="zh-CN" altLang="en-US" sz="1600" dirty="0">
                <a:solidFill>
                  <a:srgbClr val="3333CD"/>
                </a:solidFill>
                <a:ea typeface="宋体" panose="02010600030101010101" pitchFamily="2" charset="-122"/>
              </a:rPr>
              <a:t>被减数</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50</a:t>
            </a:fld>
            <a:endParaRPr lang="en-US" altLang="zh-CN"/>
          </a:p>
        </p:txBody>
      </p:sp>
      <p:sp>
        <p:nvSpPr>
          <p:cNvPr id="12" name="文本框 11"/>
          <p:cNvSpPr txBox="1"/>
          <p:nvPr/>
        </p:nvSpPr>
        <p:spPr>
          <a:xfrm>
            <a:off x="4139952" y="3284984"/>
            <a:ext cx="1728192" cy="523220"/>
          </a:xfrm>
          <a:prstGeom prst="rect">
            <a:avLst/>
          </a:prstGeom>
          <a:noFill/>
          <a:ln>
            <a:solidFill>
              <a:srgbClr val="FF0000"/>
            </a:solidFill>
          </a:ln>
        </p:spPr>
        <p:txBody>
          <a:bodyPr wrap="square" rtlCol="0">
            <a:spAutoFit/>
          </a:bodyPr>
          <a:lstStyle/>
          <a:p>
            <a:r>
              <a:rPr lang="en-US" altLang="zh-CN" sz="1400" dirty="0"/>
              <a:t>It is 129 bit including 1-bit CF</a:t>
            </a:r>
            <a:endParaRPr lang="zh-CN" altLang="en-US" sz="1400" dirty="0"/>
          </a:p>
        </p:txBody>
      </p:sp>
      <p:cxnSp>
        <p:nvCxnSpPr>
          <p:cNvPr id="13" name="直接箭头连接符 12"/>
          <p:cNvCxnSpPr/>
          <p:nvPr/>
        </p:nvCxnSpPr>
        <p:spPr bwMode="auto">
          <a:xfrm flipH="1">
            <a:off x="3419872" y="3861048"/>
            <a:ext cx="1440160" cy="2141076"/>
          </a:xfrm>
          <a:prstGeom prst="straightConnector1">
            <a:avLst/>
          </a:prstGeom>
          <a:noFill/>
          <a:ln w="127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05698770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rrowheads="1"/>
          </p:cNvSpPr>
          <p:nvPr>
            <p:ph type="title"/>
          </p:nvPr>
        </p:nvSpPr>
        <p:spPr>
          <a:xfrm>
            <a:off x="250825" y="549275"/>
            <a:ext cx="8540750" cy="442913"/>
          </a:xfrm>
        </p:spPr>
        <p:txBody>
          <a:bodyPr/>
          <a:lstStyle/>
          <a:p>
            <a:pPr algn="l" eaLnBrk="1" hangingPunct="1"/>
            <a:r>
              <a:rPr lang="en-US" altLang="zh-CN" sz="3200" dirty="0"/>
              <a:t>Signed division</a:t>
            </a:r>
          </a:p>
        </p:txBody>
      </p:sp>
      <p:sp>
        <p:nvSpPr>
          <p:cNvPr id="58372" name="Rectangle 3"/>
          <p:cNvSpPr>
            <a:spLocks noGrp="1" noRot="1" noChangeArrowheads="1"/>
          </p:cNvSpPr>
          <p:nvPr>
            <p:ph type="body" idx="1"/>
          </p:nvPr>
        </p:nvSpPr>
        <p:spPr>
          <a:xfrm>
            <a:off x="304800" y="1057275"/>
            <a:ext cx="8839200" cy="5180013"/>
          </a:xfrm>
        </p:spPr>
        <p:txBody>
          <a:bodyPr/>
          <a:lstStyle/>
          <a:p>
            <a:pPr eaLnBrk="1" hangingPunct="1"/>
            <a:r>
              <a:rPr lang="en-US" altLang="zh-CN" dirty="0"/>
              <a:t>Basic approach:</a:t>
            </a:r>
          </a:p>
          <a:p>
            <a:pPr lvl="1" eaLnBrk="1" hangingPunct="1"/>
            <a:r>
              <a:rPr lang="en-US" altLang="zh-CN" dirty="0"/>
              <a:t>Store the signs of the operands</a:t>
            </a:r>
          </a:p>
          <a:p>
            <a:pPr lvl="1" eaLnBrk="1" hangingPunct="1"/>
            <a:r>
              <a:rPr lang="en-US" altLang="zh-CN" dirty="0"/>
              <a:t>Convert signed numbers to unsigned numbers</a:t>
            </a:r>
          </a:p>
          <a:p>
            <a:pPr lvl="1" eaLnBrk="1" hangingPunct="1">
              <a:buFont typeface="Wingdings" panose="05000000000000000000" pitchFamily="2" charset="2"/>
              <a:buNone/>
            </a:pPr>
            <a:r>
              <a:rPr lang="en-US" altLang="zh-CN" dirty="0"/>
              <a:t>	(most significant bit (MSB) = 0)</a:t>
            </a:r>
          </a:p>
          <a:p>
            <a:pPr lvl="1" eaLnBrk="1" hangingPunct="1"/>
            <a:r>
              <a:rPr lang="en-US" altLang="zh-CN" dirty="0"/>
              <a:t>Perform division</a:t>
            </a:r>
          </a:p>
          <a:p>
            <a:pPr lvl="1" eaLnBrk="1" hangingPunct="1"/>
            <a:r>
              <a:rPr lang="en-US" altLang="zh-CN" dirty="0"/>
              <a:t>If sign bits of operands are equal</a:t>
            </a:r>
          </a:p>
          <a:p>
            <a:pPr lvl="2" eaLnBrk="1" hangingPunct="1"/>
            <a:r>
              <a:rPr lang="en-US" altLang="zh-CN" dirty="0"/>
              <a:t>sign bit of quotient &lt;= 0 else </a:t>
            </a:r>
          </a:p>
          <a:p>
            <a:pPr lvl="2" eaLnBrk="1" hangingPunct="1"/>
            <a:r>
              <a:rPr lang="en-US" altLang="zh-CN" dirty="0"/>
              <a:t>sign bit of quotient &lt;= 1</a:t>
            </a:r>
          </a:p>
          <a:p>
            <a:pPr lvl="1" eaLnBrk="1" hangingPunct="1"/>
            <a:r>
              <a:rPr lang="en-US" altLang="zh-CN" dirty="0"/>
              <a:t>Remainder sign of signed division is discussed in next page.</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51</a:t>
            </a:fld>
            <a:endParaRPr lang="en-US" altLang="zh-CN"/>
          </a:p>
        </p:txBody>
      </p:sp>
    </p:spTree>
    <p:extLst>
      <p:ext uri="{BB962C8B-B14F-4D97-AF65-F5344CB8AC3E}">
        <p14:creationId xmlns:p14="http://schemas.microsoft.com/office/powerpoint/2010/main" val="10102160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rrowheads="1"/>
          </p:cNvSpPr>
          <p:nvPr>
            <p:ph type="title"/>
          </p:nvPr>
        </p:nvSpPr>
        <p:spPr>
          <a:xfrm>
            <a:off x="179512" y="188640"/>
            <a:ext cx="8540750" cy="658813"/>
          </a:xfrm>
        </p:spPr>
        <p:txBody>
          <a:bodyPr/>
          <a:lstStyle/>
          <a:p>
            <a:pPr algn="l" eaLnBrk="1" hangingPunct="1"/>
            <a:r>
              <a:rPr lang="en-US" altLang="zh-CN" dirty="0"/>
              <a:t>Remainder sign of Signed division</a:t>
            </a:r>
          </a:p>
        </p:txBody>
      </p:sp>
      <p:sp>
        <p:nvSpPr>
          <p:cNvPr id="83972" name="Rectangle 3"/>
          <p:cNvSpPr>
            <a:spLocks noGrp="1" noRot="1" noChangeArrowheads="1"/>
          </p:cNvSpPr>
          <p:nvPr>
            <p:ph type="body" idx="1"/>
          </p:nvPr>
        </p:nvSpPr>
        <p:spPr>
          <a:xfrm>
            <a:off x="467544" y="1052736"/>
            <a:ext cx="8540750" cy="4194175"/>
          </a:xfrm>
        </p:spPr>
        <p:txBody>
          <a:bodyPr/>
          <a:lstStyle/>
          <a:p>
            <a:pPr eaLnBrk="1" hangingPunct="1"/>
            <a:r>
              <a:rPr lang="en-US" altLang="zh-CN" sz="2400" dirty="0"/>
              <a:t>We should always keep </a:t>
            </a:r>
            <a:r>
              <a:rPr lang="en-US" altLang="zh-CN" sz="2400" dirty="0">
                <a:solidFill>
                  <a:srgbClr val="FF0000"/>
                </a:solidFill>
              </a:rPr>
              <a:t>the same signs </a:t>
            </a:r>
            <a:r>
              <a:rPr lang="en-US" altLang="zh-CN" sz="2400" dirty="0"/>
              <a:t>for Dividend and Remainder!</a:t>
            </a:r>
          </a:p>
          <a:p>
            <a:pPr lvl="1" eaLnBrk="1" hangingPunct="1">
              <a:buClr>
                <a:schemeClr val="tx1"/>
              </a:buClr>
              <a:buFont typeface="Wingdings" panose="05000000000000000000" pitchFamily="2" charset="2"/>
              <a:buChar char="Ø"/>
            </a:pPr>
            <a:r>
              <a:rPr lang="en-US" altLang="zh-CN" dirty="0"/>
              <a:t>(</a:t>
            </a:r>
            <a:r>
              <a:rPr lang="en-US" altLang="zh-CN" dirty="0">
                <a:solidFill>
                  <a:srgbClr val="CC3300"/>
                </a:solidFill>
              </a:rPr>
              <a:t>+</a:t>
            </a:r>
            <a:r>
              <a:rPr lang="en-US" altLang="zh-CN" dirty="0"/>
              <a:t> 7) ÷( + 2) = + 3 	Remainder = </a:t>
            </a:r>
            <a:r>
              <a:rPr lang="en-US" altLang="zh-CN" dirty="0">
                <a:solidFill>
                  <a:srgbClr val="CC3300"/>
                </a:solidFill>
              </a:rPr>
              <a:t>+</a:t>
            </a:r>
            <a:r>
              <a:rPr lang="en-US" altLang="zh-CN" dirty="0"/>
              <a:t>1</a:t>
            </a:r>
          </a:p>
          <a:p>
            <a:pPr lvl="2" eaLnBrk="1" hangingPunct="1">
              <a:buClr>
                <a:schemeClr val="tx1"/>
              </a:buClr>
              <a:buFont typeface="Wingdings" panose="05000000000000000000" pitchFamily="2" charset="2"/>
              <a:buChar char="n"/>
            </a:pPr>
            <a:r>
              <a:rPr lang="en-US" altLang="zh-CN" dirty="0"/>
              <a:t>7 = 3 × 2 + (+1) = 6 + 1</a:t>
            </a:r>
          </a:p>
          <a:p>
            <a:pPr lvl="1" eaLnBrk="1" hangingPunct="1">
              <a:buClr>
                <a:schemeClr val="tx1"/>
              </a:buClr>
              <a:buFont typeface="Wingdings" panose="05000000000000000000" pitchFamily="2" charset="2"/>
              <a:buChar char="Ø"/>
            </a:pPr>
            <a:r>
              <a:rPr lang="en-US" altLang="zh-CN" dirty="0"/>
              <a:t>(</a:t>
            </a:r>
            <a:r>
              <a:rPr lang="en-US" altLang="zh-CN" dirty="0">
                <a:solidFill>
                  <a:srgbClr val="CC3300"/>
                </a:solidFill>
              </a:rPr>
              <a:t>- </a:t>
            </a:r>
            <a:r>
              <a:rPr lang="en-US" altLang="zh-CN" dirty="0"/>
              <a:t>7 ) ÷(+ 2) = - 3 	Remainder = </a:t>
            </a:r>
            <a:r>
              <a:rPr lang="en-US" altLang="zh-CN" dirty="0">
                <a:solidFill>
                  <a:srgbClr val="CC3300"/>
                </a:solidFill>
              </a:rPr>
              <a:t>-</a:t>
            </a:r>
            <a:r>
              <a:rPr lang="en-US" altLang="zh-CN" dirty="0"/>
              <a:t>1</a:t>
            </a:r>
          </a:p>
          <a:p>
            <a:pPr lvl="2" eaLnBrk="1" hangingPunct="1">
              <a:buClr>
                <a:schemeClr val="tx1"/>
              </a:buClr>
              <a:buFont typeface="Wingdings" panose="05000000000000000000" pitchFamily="2" charset="2"/>
              <a:buChar char="n"/>
            </a:pPr>
            <a:r>
              <a:rPr lang="en-US" altLang="zh-CN" dirty="0"/>
              <a:t>-7 = -3 ×  2 + (-1) = - 6 - 1</a:t>
            </a:r>
          </a:p>
          <a:p>
            <a:pPr lvl="1" eaLnBrk="1" hangingPunct="1">
              <a:buClr>
                <a:schemeClr val="tx1"/>
              </a:buClr>
              <a:buFont typeface="Wingdings" panose="05000000000000000000" pitchFamily="2" charset="2"/>
              <a:buChar char="Ø"/>
            </a:pPr>
            <a:r>
              <a:rPr lang="en-US" altLang="zh-CN" dirty="0"/>
              <a:t>(</a:t>
            </a:r>
            <a:r>
              <a:rPr lang="en-US" altLang="zh-CN" dirty="0">
                <a:solidFill>
                  <a:srgbClr val="CC3300"/>
                </a:solidFill>
              </a:rPr>
              <a:t>+</a:t>
            </a:r>
            <a:r>
              <a:rPr lang="en-US" altLang="zh-CN" dirty="0"/>
              <a:t> 7 ) ÷( - 2) = - 3 	Remainder = </a:t>
            </a:r>
            <a:r>
              <a:rPr lang="en-US" altLang="zh-CN" dirty="0">
                <a:solidFill>
                  <a:srgbClr val="CC3300"/>
                </a:solidFill>
              </a:rPr>
              <a:t>+</a:t>
            </a:r>
            <a:r>
              <a:rPr lang="en-US" altLang="zh-CN" dirty="0"/>
              <a:t>1</a:t>
            </a:r>
          </a:p>
          <a:p>
            <a:pPr lvl="2" eaLnBrk="1" hangingPunct="1">
              <a:buClr>
                <a:schemeClr val="tx1"/>
              </a:buClr>
              <a:buFont typeface="Wingdings" panose="05000000000000000000" pitchFamily="2" charset="2"/>
              <a:buChar char="n"/>
            </a:pPr>
            <a:r>
              <a:rPr lang="en-US" altLang="zh-CN" dirty="0"/>
              <a:t>(- 7 ) ÷(+2) = -4 	Remainder = 1, </a:t>
            </a:r>
            <a:r>
              <a:rPr lang="en-US" altLang="zh-CN" dirty="0">
                <a:solidFill>
                  <a:srgbClr val="FF0000"/>
                </a:solidFill>
              </a:rPr>
              <a:t>wrong!</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52</a:t>
            </a:fld>
            <a:endParaRPr lang="en-US" altLang="zh-CN"/>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01625" y="609600"/>
            <a:ext cx="7294711" cy="443136"/>
          </a:xfrm>
        </p:spPr>
        <p:txBody>
          <a:bodyPr/>
          <a:lstStyle/>
          <a:p>
            <a:pPr eaLnBrk="1" hangingPunct="1"/>
            <a:r>
              <a:rPr lang="en-US" altLang="en-US" dirty="0"/>
              <a:t>Optimized Divider</a:t>
            </a:r>
            <a:endParaRPr lang="en-AU" altLang="en-US" dirty="0"/>
          </a:p>
        </p:txBody>
      </p:sp>
      <p:sp>
        <p:nvSpPr>
          <p:cNvPr id="44036" name="Rectangle 3"/>
          <p:cNvSpPr>
            <a:spLocks noGrp="1" noChangeArrowheads="1"/>
          </p:cNvSpPr>
          <p:nvPr>
            <p:ph type="body" idx="1"/>
          </p:nvPr>
        </p:nvSpPr>
        <p:spPr>
          <a:xfrm>
            <a:off x="684213" y="4583113"/>
            <a:ext cx="8270875" cy="1654175"/>
          </a:xfrm>
        </p:spPr>
        <p:txBody>
          <a:bodyPr/>
          <a:lstStyle/>
          <a:p>
            <a:pPr eaLnBrk="1" hangingPunct="1"/>
            <a:r>
              <a:rPr lang="en-US" altLang="en-US" sz="2800"/>
              <a:t>One cycle per partial-remainder subtraction</a:t>
            </a:r>
          </a:p>
          <a:p>
            <a:pPr eaLnBrk="1" hangingPunct="1"/>
            <a:r>
              <a:rPr lang="en-US" altLang="en-US" sz="2800"/>
              <a:t>Looks a lot like a multiplier!</a:t>
            </a:r>
          </a:p>
          <a:p>
            <a:pPr lvl="1" eaLnBrk="1" hangingPunct="1"/>
            <a:r>
              <a:rPr lang="en-US" altLang="en-US" sz="2400"/>
              <a:t>Same hardware can be used for both</a:t>
            </a:r>
            <a:endParaRPr lang="en-AU" altLang="en-US" sz="2400"/>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53</a:t>
            </a:fld>
            <a:endParaRPr lang="en-US" altLang="zh-CN"/>
          </a:p>
        </p:txBody>
      </p:sp>
      <p:pic>
        <p:nvPicPr>
          <p:cNvPr id="2" name="图片 1"/>
          <p:cNvPicPr>
            <a:picLocks noChangeAspect="1"/>
          </p:cNvPicPr>
          <p:nvPr/>
        </p:nvPicPr>
        <p:blipFill>
          <a:blip r:embed="rId3"/>
          <a:stretch>
            <a:fillRect/>
          </a:stretch>
        </p:blipFill>
        <p:spPr>
          <a:xfrm>
            <a:off x="491008" y="1049119"/>
            <a:ext cx="7681392" cy="3626581"/>
          </a:xfrm>
          <a:prstGeom prst="rect">
            <a:avLst/>
          </a:prstGeom>
        </p:spPr>
      </p:pic>
      <p:sp>
        <p:nvSpPr>
          <p:cNvPr id="7" name="Text Box 0"/>
          <p:cNvSpPr txBox="1">
            <a:spLocks noChangeArrowheads="1"/>
          </p:cNvSpPr>
          <p:nvPr/>
        </p:nvSpPr>
        <p:spPr bwMode="auto">
          <a:xfrm>
            <a:off x="6300192" y="140648"/>
            <a:ext cx="236835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50000"/>
              </a:spcBef>
              <a:buClrTx/>
              <a:buSzTx/>
              <a:buFontTx/>
              <a:buNone/>
            </a:pPr>
            <a:r>
              <a:rPr lang="zh-CN" altLang="en-US" dirty="0">
                <a:solidFill>
                  <a:srgbClr val="FF0000"/>
                </a:solidFill>
                <a:ea typeface="宋体" panose="02010600030101010101" pitchFamily="2" charset="-122"/>
              </a:rPr>
              <a:t>书上无</a:t>
            </a:r>
            <a:r>
              <a:rPr lang="en-US" altLang="zh-CN" dirty="0">
                <a:solidFill>
                  <a:srgbClr val="FF0000"/>
                </a:solidFill>
                <a:ea typeface="宋体" panose="02010600030101010101" pitchFamily="2" charset="-122"/>
              </a:rPr>
              <a:t>,  </a:t>
            </a:r>
            <a:r>
              <a:rPr lang="zh-CN" altLang="en-US" dirty="0">
                <a:solidFill>
                  <a:srgbClr val="FF0000"/>
                </a:solidFill>
                <a:ea typeface="宋体" panose="02010600030101010101" pitchFamily="2" charset="-122"/>
              </a:rPr>
              <a:t>不讲</a:t>
            </a:r>
          </a:p>
        </p:txBody>
      </p:sp>
    </p:spTree>
    <p:extLst>
      <p:ext uri="{BB962C8B-B14F-4D97-AF65-F5344CB8AC3E}">
        <p14:creationId xmlns:p14="http://schemas.microsoft.com/office/powerpoint/2010/main" val="412101570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en-US"/>
              <a:t>Faster Division</a:t>
            </a:r>
            <a:endParaRPr lang="en-AU" altLang="en-US"/>
          </a:p>
        </p:txBody>
      </p:sp>
      <p:sp>
        <p:nvSpPr>
          <p:cNvPr id="46084" name="Rectangle 3"/>
          <p:cNvSpPr>
            <a:spLocks noGrp="1" noChangeArrowheads="1"/>
          </p:cNvSpPr>
          <p:nvPr>
            <p:ph type="body" idx="1"/>
          </p:nvPr>
        </p:nvSpPr>
        <p:spPr/>
        <p:txBody>
          <a:bodyPr/>
          <a:lstStyle/>
          <a:p>
            <a:pPr eaLnBrk="1" hangingPunct="1"/>
            <a:r>
              <a:rPr lang="en-US" altLang="en-US" dirty="0"/>
              <a:t>Can’t use parallel hardware as in multiplier</a:t>
            </a:r>
          </a:p>
          <a:p>
            <a:pPr lvl="1" eaLnBrk="1" hangingPunct="1"/>
            <a:r>
              <a:rPr lang="en-US" altLang="en-US" dirty="0"/>
              <a:t>Subtraction is conditional on sign of remainder</a:t>
            </a:r>
          </a:p>
          <a:p>
            <a:pPr eaLnBrk="1" hangingPunct="1"/>
            <a:r>
              <a:rPr lang="en-US" altLang="en-US" dirty="0"/>
              <a:t>Faster dividers (e.g. SRT </a:t>
            </a:r>
            <a:r>
              <a:rPr lang="en-US" altLang="en-US" dirty="0" err="1"/>
              <a:t>devision</a:t>
            </a:r>
            <a:r>
              <a:rPr lang="en-US" altLang="en-US" dirty="0"/>
              <a:t>) generate multiple quotient bits (e.g. 4 bits) per step</a:t>
            </a:r>
          </a:p>
          <a:p>
            <a:pPr lvl="1" eaLnBrk="1" hangingPunct="1"/>
            <a:r>
              <a:rPr lang="en-US" altLang="en-US" dirty="0"/>
              <a:t>Still require multiple steps</a:t>
            </a:r>
            <a:endParaRPr lang="en-AU" altLang="en-US" dirty="0"/>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54</a:t>
            </a:fld>
            <a:endParaRPr lang="en-US" altLang="zh-CN"/>
          </a:p>
        </p:txBody>
      </p:sp>
      <p:sp>
        <p:nvSpPr>
          <p:cNvPr id="5" name="Text Box 0"/>
          <p:cNvSpPr txBox="1">
            <a:spLocks noChangeArrowheads="1"/>
          </p:cNvSpPr>
          <p:nvPr/>
        </p:nvSpPr>
        <p:spPr bwMode="auto">
          <a:xfrm>
            <a:off x="6300192" y="140648"/>
            <a:ext cx="2368351" cy="9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50000"/>
              </a:spcBef>
              <a:buClrTx/>
              <a:buSzTx/>
              <a:buFontTx/>
              <a:buNone/>
            </a:pPr>
            <a:r>
              <a:rPr lang="zh-CN" altLang="en-US" dirty="0">
                <a:solidFill>
                  <a:srgbClr val="FF0000"/>
                </a:solidFill>
                <a:ea typeface="宋体" panose="02010600030101010101" pitchFamily="2" charset="-122"/>
              </a:rPr>
              <a:t>书上无细节</a:t>
            </a:r>
            <a:r>
              <a:rPr lang="en-US" altLang="zh-CN" dirty="0">
                <a:solidFill>
                  <a:srgbClr val="FF0000"/>
                </a:solidFill>
                <a:ea typeface="宋体" panose="02010600030101010101" pitchFamily="2" charset="-122"/>
              </a:rPr>
              <a:t>,</a:t>
            </a:r>
            <a:r>
              <a:rPr lang="zh-CN" altLang="en-US" dirty="0">
                <a:solidFill>
                  <a:srgbClr val="FF0000"/>
                </a:solidFill>
                <a:ea typeface="宋体" panose="02010600030101010101" pitchFamily="2" charset="-122"/>
              </a:rPr>
              <a:t>快进</a:t>
            </a:r>
          </a:p>
        </p:txBody>
      </p:sp>
    </p:spTree>
    <p:extLst>
      <p:ext uri="{BB962C8B-B14F-4D97-AF65-F5344CB8AC3E}">
        <p14:creationId xmlns:p14="http://schemas.microsoft.com/office/powerpoint/2010/main" val="152339883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en-US"/>
              <a:t>RISC-V Division</a:t>
            </a:r>
            <a:endParaRPr lang="en-AU" altLang="en-US"/>
          </a:p>
        </p:txBody>
      </p:sp>
      <p:sp>
        <p:nvSpPr>
          <p:cNvPr id="48132" name="Rectangle 3"/>
          <p:cNvSpPr>
            <a:spLocks noGrp="1" noChangeArrowheads="1"/>
          </p:cNvSpPr>
          <p:nvPr>
            <p:ph type="body" idx="1"/>
          </p:nvPr>
        </p:nvSpPr>
        <p:spPr/>
        <p:txBody>
          <a:bodyPr/>
          <a:lstStyle/>
          <a:p>
            <a:pPr eaLnBrk="1" hangingPunct="1"/>
            <a:r>
              <a:rPr lang="en-US" altLang="en-US" dirty="0"/>
              <a:t>Four instructions: </a:t>
            </a:r>
            <a:r>
              <a:rPr lang="en-US" altLang="zh-CN" dirty="0"/>
              <a:t>dividend is 64-bit, not 128-bit.</a:t>
            </a:r>
            <a:endParaRPr lang="en-US" altLang="en-US" dirty="0"/>
          </a:p>
          <a:p>
            <a:pPr lvl="1" eaLnBrk="1" hangingPunct="1"/>
            <a:r>
              <a:rPr lang="en-US" altLang="en-US" dirty="0"/>
              <a:t>div, rem: signed divide, remainder</a:t>
            </a:r>
          </a:p>
          <a:p>
            <a:pPr lvl="1" eaLnBrk="1" hangingPunct="1"/>
            <a:r>
              <a:rPr lang="en-US" altLang="en-US" dirty="0" err="1"/>
              <a:t>divu</a:t>
            </a:r>
            <a:r>
              <a:rPr lang="en-US" altLang="en-US" dirty="0"/>
              <a:t>, </a:t>
            </a:r>
            <a:r>
              <a:rPr lang="en-US" altLang="en-US" dirty="0" err="1"/>
              <a:t>remu</a:t>
            </a:r>
            <a:r>
              <a:rPr lang="en-US" altLang="en-US" dirty="0"/>
              <a:t>: unsigned divide, remainder</a:t>
            </a:r>
          </a:p>
          <a:p>
            <a:pPr lvl="1" eaLnBrk="1" hangingPunct="1"/>
            <a:endParaRPr lang="en-US" altLang="en-US" dirty="0"/>
          </a:p>
          <a:p>
            <a:pPr eaLnBrk="1" hangingPunct="1"/>
            <a:r>
              <a:rPr lang="en-US" altLang="en-US" dirty="0"/>
              <a:t>Overflow and division-by-zero don’t produce errors</a:t>
            </a:r>
          </a:p>
          <a:p>
            <a:pPr lvl="1" eaLnBrk="1" hangingPunct="1"/>
            <a:r>
              <a:rPr lang="en-US" altLang="en-US" dirty="0"/>
              <a:t>RISC-V divide instructions ignore overflow, so software must determine whether the quotient is too large.</a:t>
            </a:r>
          </a:p>
          <a:p>
            <a:pPr lvl="1" eaLnBrk="1" hangingPunct="1"/>
            <a:r>
              <a:rPr lang="en-US" altLang="en-US" dirty="0"/>
              <a:t>software must check the divisor to discover division by 0 and overflow.</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55</a:t>
            </a:fld>
            <a:endParaRPr lang="en-US" altLang="zh-CN"/>
          </a:p>
        </p:txBody>
      </p:sp>
    </p:spTree>
    <p:extLst>
      <p:ext uri="{BB962C8B-B14F-4D97-AF65-F5344CB8AC3E}">
        <p14:creationId xmlns:p14="http://schemas.microsoft.com/office/powerpoint/2010/main" val="66353518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1420" y="2564904"/>
            <a:ext cx="9215862" cy="1656184"/>
          </a:xfrm>
          <a:prstGeom prst="rect">
            <a:avLst/>
          </a:prstGeom>
        </p:spPr>
      </p:pic>
      <p:pic>
        <p:nvPicPr>
          <p:cNvPr id="4" name="图片 3"/>
          <p:cNvPicPr>
            <a:picLocks noChangeAspect="1"/>
          </p:cNvPicPr>
          <p:nvPr/>
        </p:nvPicPr>
        <p:blipFill>
          <a:blip r:embed="rId4"/>
          <a:stretch>
            <a:fillRect/>
          </a:stretch>
        </p:blipFill>
        <p:spPr>
          <a:xfrm>
            <a:off x="0" y="4581128"/>
            <a:ext cx="8957094" cy="1296144"/>
          </a:xfrm>
          <a:prstGeom prst="rect">
            <a:avLst/>
          </a:prstGeom>
        </p:spPr>
      </p:pic>
      <p:pic>
        <p:nvPicPr>
          <p:cNvPr id="5" name="图片 4"/>
          <p:cNvPicPr>
            <a:picLocks noChangeAspect="1"/>
          </p:cNvPicPr>
          <p:nvPr/>
        </p:nvPicPr>
        <p:blipFill>
          <a:blip r:embed="rId5"/>
          <a:stretch>
            <a:fillRect/>
          </a:stretch>
        </p:blipFill>
        <p:spPr>
          <a:xfrm>
            <a:off x="0" y="476672"/>
            <a:ext cx="9036496" cy="1042349"/>
          </a:xfrm>
          <a:prstGeom prst="rect">
            <a:avLst/>
          </a:prstGeom>
        </p:spPr>
      </p:pic>
      <p:sp>
        <p:nvSpPr>
          <p:cNvPr id="6" name="文本框 5"/>
          <p:cNvSpPr txBox="1"/>
          <p:nvPr/>
        </p:nvSpPr>
        <p:spPr>
          <a:xfrm>
            <a:off x="107504" y="1844824"/>
            <a:ext cx="8928992" cy="523220"/>
          </a:xfrm>
          <a:prstGeom prst="rect">
            <a:avLst/>
          </a:prstGeom>
          <a:noFill/>
        </p:spPr>
        <p:txBody>
          <a:bodyPr wrap="square" rtlCol="0">
            <a:spAutoFit/>
          </a:bodyPr>
          <a:lstStyle/>
          <a:p>
            <a:r>
              <a:rPr lang="en-US" altLang="zh-CN" dirty="0"/>
              <a:t>================ </a:t>
            </a:r>
            <a:r>
              <a:rPr lang="zh-CN" altLang="en-US" dirty="0"/>
              <a:t>放大如下 </a:t>
            </a:r>
            <a:r>
              <a:rPr lang="en-US" altLang="zh-CN" dirty="0"/>
              <a:t>=================</a:t>
            </a:r>
            <a:endParaRPr lang="zh-CN" altLang="en-US" dirty="0"/>
          </a:p>
        </p:txBody>
      </p:sp>
      <p:sp>
        <p:nvSpPr>
          <p:cNvPr id="7" name="灯片编号占位符 6"/>
          <p:cNvSpPr>
            <a:spLocks noGrp="1"/>
          </p:cNvSpPr>
          <p:nvPr>
            <p:ph type="sldNum" sz="quarter" idx="12"/>
          </p:nvPr>
        </p:nvSpPr>
        <p:spPr/>
        <p:txBody>
          <a:bodyPr/>
          <a:lstStyle/>
          <a:p>
            <a:pPr>
              <a:defRPr/>
            </a:pPr>
            <a:fld id="{B0FE1C8E-5B8F-4392-BCB6-CD35BFB395AA}" type="slidenum">
              <a:rPr lang="en-US" altLang="zh-CN" smtClean="0"/>
              <a:pPr>
                <a:defRPr/>
              </a:pPr>
              <a:t>56</a:t>
            </a:fld>
            <a:endParaRPr lang="en-US" altLang="zh-CN"/>
          </a:p>
        </p:txBody>
      </p:sp>
    </p:spTree>
    <p:extLst>
      <p:ext uri="{BB962C8B-B14F-4D97-AF65-F5344CB8AC3E}">
        <p14:creationId xmlns:p14="http://schemas.microsoft.com/office/powerpoint/2010/main" val="345950322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Rot="1" noChangeArrowheads="1"/>
          </p:cNvSpPr>
          <p:nvPr>
            <p:ph type="title"/>
          </p:nvPr>
        </p:nvSpPr>
        <p:spPr>
          <a:xfrm>
            <a:off x="336550" y="212725"/>
            <a:ext cx="8540750" cy="1143000"/>
          </a:xfrm>
        </p:spPr>
        <p:txBody>
          <a:bodyPr/>
          <a:lstStyle/>
          <a:p>
            <a:pPr algn="l" eaLnBrk="1" hangingPunct="1"/>
            <a:r>
              <a:rPr lang="en-US" altLang="zh-CN"/>
              <a:t>3.6 Floating point numbers</a:t>
            </a:r>
          </a:p>
        </p:txBody>
      </p:sp>
      <p:sp>
        <p:nvSpPr>
          <p:cNvPr id="84996" name="Rectangle 3"/>
          <p:cNvSpPr>
            <a:spLocks noGrp="1" noRot="1" noChangeArrowheads="1"/>
          </p:cNvSpPr>
          <p:nvPr>
            <p:ph type="body" idx="1"/>
          </p:nvPr>
        </p:nvSpPr>
        <p:spPr>
          <a:xfrm>
            <a:off x="342900" y="1341438"/>
            <a:ext cx="8540750" cy="4194175"/>
          </a:xfrm>
        </p:spPr>
        <p:txBody>
          <a:bodyPr/>
          <a:lstStyle/>
          <a:p>
            <a:pPr eaLnBrk="1" hangingPunct="1"/>
            <a:r>
              <a:rPr lang="en-US" altLang="zh-CN" dirty="0"/>
              <a:t>Reasoning</a:t>
            </a:r>
          </a:p>
          <a:p>
            <a:pPr lvl="1" eaLnBrk="1" hangingPunct="1"/>
            <a:r>
              <a:rPr lang="en-US" altLang="zh-CN" dirty="0"/>
              <a:t>Larger number range than integer range</a:t>
            </a:r>
          </a:p>
          <a:p>
            <a:pPr lvl="1" eaLnBrk="1" hangingPunct="1"/>
            <a:r>
              <a:rPr lang="en-US" altLang="zh-CN" dirty="0"/>
              <a:t>Numbers like e (2.71828) and </a:t>
            </a:r>
            <a:r>
              <a:rPr lang="en-US" altLang="zh-CN" dirty="0">
                <a:latin typeface="宋体" panose="02010600030101010101" pitchFamily="2" charset="-122"/>
              </a:rPr>
              <a:t>π</a:t>
            </a:r>
            <a:r>
              <a:rPr lang="en-US" altLang="zh-CN" dirty="0"/>
              <a:t>(3.14159265....)</a:t>
            </a:r>
          </a:p>
          <a:p>
            <a:pPr eaLnBrk="1" hangingPunct="1"/>
            <a:r>
              <a:rPr lang="en-US" altLang="zh-CN" dirty="0"/>
              <a:t>Representation</a:t>
            </a:r>
          </a:p>
          <a:p>
            <a:pPr lvl="1" eaLnBrk="1" hangingPunct="1"/>
            <a:r>
              <a:rPr lang="en-US" altLang="zh-CN" dirty="0"/>
              <a:t>sign</a:t>
            </a:r>
          </a:p>
          <a:p>
            <a:pPr lvl="1" eaLnBrk="1" hangingPunct="1"/>
            <a:r>
              <a:rPr lang="en-US" altLang="zh-CN" dirty="0" err="1"/>
              <a:t>significand</a:t>
            </a:r>
            <a:r>
              <a:rPr lang="zh-CN" altLang="en-US" dirty="0"/>
              <a:t>（有效数字）：</a:t>
            </a:r>
            <a:r>
              <a:rPr lang="en-US" altLang="zh-CN" dirty="0"/>
              <a:t>is also called mantissa(</a:t>
            </a:r>
            <a:r>
              <a:rPr lang="zh-CN" altLang="en-US" dirty="0"/>
              <a:t>尾数</a:t>
            </a:r>
            <a:r>
              <a:rPr lang="en-US" altLang="zh-CN" dirty="0"/>
              <a:t>), 13.54 is the mantissa ( or </a:t>
            </a:r>
            <a:r>
              <a:rPr lang="en-US" altLang="zh-CN" dirty="0" err="1"/>
              <a:t>significand</a:t>
            </a:r>
            <a:r>
              <a:rPr lang="en-US" altLang="zh-CN" dirty="0"/>
              <a:t>) of 13.54*10</a:t>
            </a:r>
            <a:r>
              <a:rPr lang="en-US" altLang="zh-CN" baseline="30000" dirty="0"/>
              <a:t>7,</a:t>
            </a:r>
            <a:r>
              <a:rPr lang="en-US" altLang="zh-CN" dirty="0"/>
              <a:t> </a:t>
            </a:r>
          </a:p>
          <a:p>
            <a:pPr lvl="1" eaLnBrk="1" hangingPunct="1"/>
            <a:r>
              <a:rPr lang="en-US" altLang="zh-CN" dirty="0"/>
              <a:t>For floating number 1</a:t>
            </a:r>
            <a:r>
              <a:rPr lang="en-US" altLang="zh-CN" b="1" dirty="0"/>
              <a:t>.</a:t>
            </a:r>
            <a:r>
              <a:rPr lang="en-US" altLang="zh-CN" dirty="0"/>
              <a:t>2345,  1</a:t>
            </a:r>
            <a:r>
              <a:rPr lang="en-US" altLang="zh-CN" b="1" dirty="0"/>
              <a:t>.</a:t>
            </a:r>
            <a:r>
              <a:rPr lang="en-US" altLang="zh-CN" dirty="0"/>
              <a:t>2345 is </a:t>
            </a:r>
            <a:r>
              <a:rPr lang="en-US" altLang="zh-CN" dirty="0" err="1"/>
              <a:t>significand</a:t>
            </a:r>
            <a:r>
              <a:rPr lang="en-US" altLang="zh-CN" dirty="0"/>
              <a:t>,  0</a:t>
            </a:r>
            <a:r>
              <a:rPr lang="en-US" altLang="zh-CN" b="1" dirty="0"/>
              <a:t>.</a:t>
            </a:r>
            <a:r>
              <a:rPr lang="en-US" altLang="zh-CN" dirty="0"/>
              <a:t>2345 is the </a:t>
            </a:r>
            <a:r>
              <a:rPr lang="en-US" altLang="zh-CN" i="1" dirty="0"/>
              <a:t>fraction(</a:t>
            </a:r>
            <a:r>
              <a:rPr lang="zh-CN" altLang="en-US" dirty="0"/>
              <a:t>小数</a:t>
            </a:r>
            <a:r>
              <a:rPr lang="en-US" altLang="zh-CN" i="1" dirty="0"/>
              <a:t>)</a:t>
            </a:r>
            <a:r>
              <a:rPr lang="en-US" altLang="zh-CN" dirty="0"/>
              <a:t> part of the number</a:t>
            </a:r>
            <a:endParaRPr lang="en-US" altLang="zh-CN" baseline="30000" dirty="0"/>
          </a:p>
          <a:p>
            <a:pPr lvl="1" eaLnBrk="1" hangingPunct="1"/>
            <a:r>
              <a:rPr lang="en-US" altLang="zh-CN" dirty="0"/>
              <a:t>exponent</a:t>
            </a:r>
          </a:p>
          <a:p>
            <a:pPr lvl="1" eaLnBrk="1" hangingPunct="1"/>
            <a:r>
              <a:rPr lang="en-US" altLang="zh-CN" dirty="0"/>
              <a:t>More bits for </a:t>
            </a:r>
            <a:r>
              <a:rPr lang="en-US" altLang="zh-CN" dirty="0" err="1"/>
              <a:t>significand</a:t>
            </a:r>
            <a:r>
              <a:rPr lang="en-US" altLang="zh-CN" dirty="0"/>
              <a:t>: more accuracy</a:t>
            </a:r>
          </a:p>
          <a:p>
            <a:pPr lvl="1" eaLnBrk="1" hangingPunct="1"/>
            <a:r>
              <a:rPr lang="en-US" altLang="zh-CN" dirty="0"/>
              <a:t>More bits for exponent: increases the range</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57</a:t>
            </a:fld>
            <a:endParaRPr lang="en-US" altLang="zh-CN"/>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rrowheads="1"/>
          </p:cNvSpPr>
          <p:nvPr>
            <p:ph type="title"/>
          </p:nvPr>
        </p:nvSpPr>
        <p:spPr>
          <a:xfrm>
            <a:off x="395288" y="476250"/>
            <a:ext cx="8540750" cy="515938"/>
          </a:xfrm>
        </p:spPr>
        <p:txBody>
          <a:bodyPr/>
          <a:lstStyle/>
          <a:p>
            <a:pPr algn="l" eaLnBrk="1" hangingPunct="1"/>
            <a:r>
              <a:rPr lang="en-US" altLang="zh-CN" sz="3200"/>
              <a:t>Floating point numbers</a:t>
            </a:r>
          </a:p>
        </p:txBody>
      </p:sp>
      <p:sp>
        <p:nvSpPr>
          <p:cNvPr id="86020" name="Rectangle 3"/>
          <p:cNvSpPr>
            <a:spLocks noGrp="1" noRot="1" noChangeArrowheads="1"/>
          </p:cNvSpPr>
          <p:nvPr>
            <p:ph type="body" idx="1"/>
          </p:nvPr>
        </p:nvSpPr>
        <p:spPr>
          <a:xfrm>
            <a:off x="468313" y="836613"/>
            <a:ext cx="8382000" cy="3313112"/>
          </a:xfrm>
        </p:spPr>
        <p:txBody>
          <a:bodyPr/>
          <a:lstStyle/>
          <a:p>
            <a:pPr eaLnBrk="1" hangingPunct="1">
              <a:spcBef>
                <a:spcPct val="0"/>
              </a:spcBef>
            </a:pPr>
            <a:r>
              <a:rPr lang="en-US" altLang="zh-CN" sz="2200"/>
              <a:t>Form</a:t>
            </a:r>
          </a:p>
          <a:p>
            <a:pPr lvl="1" eaLnBrk="1" hangingPunct="1">
              <a:spcBef>
                <a:spcPct val="0"/>
              </a:spcBef>
            </a:pPr>
            <a:r>
              <a:rPr lang="en-US" altLang="zh-CN" sz="2200"/>
              <a:t>Arbitrary 363.4 </a:t>
            </a:r>
            <a:r>
              <a:rPr lang="en-US" altLang="zh-CN" sz="2200">
                <a:latin typeface="Arial Unicode MS" panose="020B0604020202020204" pitchFamily="34" charset="-122"/>
              </a:rPr>
              <a:t>•</a:t>
            </a:r>
            <a:r>
              <a:rPr lang="en-US" altLang="zh-CN" sz="2200"/>
              <a:t> 10</a:t>
            </a:r>
            <a:r>
              <a:rPr lang="en-US" altLang="zh-CN" sz="2200" baseline="30000"/>
              <a:t>34</a:t>
            </a:r>
          </a:p>
          <a:p>
            <a:pPr lvl="1" eaLnBrk="1" hangingPunct="1">
              <a:spcBef>
                <a:spcPct val="0"/>
              </a:spcBef>
            </a:pPr>
            <a:r>
              <a:rPr lang="en-US" altLang="zh-CN" sz="2200"/>
              <a:t>Normalised 3.634 </a:t>
            </a:r>
            <a:r>
              <a:rPr lang="en-US" altLang="zh-CN" sz="2200">
                <a:latin typeface="Arial Unicode MS" panose="020B0604020202020204" pitchFamily="34" charset="-122"/>
              </a:rPr>
              <a:t>•</a:t>
            </a:r>
            <a:r>
              <a:rPr lang="en-US" altLang="zh-CN" sz="2200"/>
              <a:t> 10</a:t>
            </a:r>
            <a:r>
              <a:rPr lang="en-US" altLang="zh-CN" sz="2200" baseline="30000"/>
              <a:t>36</a:t>
            </a:r>
          </a:p>
          <a:p>
            <a:pPr eaLnBrk="1" hangingPunct="1">
              <a:spcBef>
                <a:spcPct val="0"/>
              </a:spcBef>
            </a:pPr>
            <a:r>
              <a:rPr lang="en-US" altLang="zh-CN" sz="2200"/>
              <a:t>Binary notation</a:t>
            </a:r>
          </a:p>
          <a:p>
            <a:pPr lvl="1" eaLnBrk="1" hangingPunct="1">
              <a:spcBef>
                <a:spcPct val="0"/>
              </a:spcBef>
            </a:pPr>
            <a:r>
              <a:rPr lang="en-US" altLang="zh-CN" sz="2200"/>
              <a:t>Normalised 1.xxxxxx </a:t>
            </a:r>
            <a:r>
              <a:rPr lang="en-US" altLang="zh-CN" sz="2200">
                <a:latin typeface="Arial Unicode MS" panose="020B0604020202020204" pitchFamily="34" charset="-122"/>
              </a:rPr>
              <a:t>•</a:t>
            </a:r>
            <a:r>
              <a:rPr lang="en-US" altLang="zh-CN" sz="2200"/>
              <a:t> 2</a:t>
            </a:r>
            <a:r>
              <a:rPr lang="en-US" altLang="zh-CN" sz="2200" baseline="30000"/>
              <a:t>yyyyy</a:t>
            </a:r>
          </a:p>
          <a:p>
            <a:pPr eaLnBrk="1" hangingPunct="1">
              <a:spcBef>
                <a:spcPct val="0"/>
              </a:spcBef>
            </a:pPr>
            <a:r>
              <a:rPr lang="en-US" altLang="zh-CN" sz="2200"/>
              <a:t>Standardised format IEEE 754</a:t>
            </a:r>
          </a:p>
          <a:p>
            <a:pPr lvl="1" eaLnBrk="1" hangingPunct="1">
              <a:spcBef>
                <a:spcPct val="0"/>
              </a:spcBef>
            </a:pPr>
            <a:r>
              <a:rPr lang="en-US" altLang="zh-CN" sz="2200"/>
              <a:t>Single precision 8 bit exp, 23 bit fraction</a:t>
            </a:r>
          </a:p>
          <a:p>
            <a:pPr lvl="1" eaLnBrk="1" hangingPunct="1">
              <a:spcBef>
                <a:spcPct val="0"/>
              </a:spcBef>
            </a:pPr>
            <a:r>
              <a:rPr lang="en-US" altLang="zh-CN" sz="2200"/>
              <a:t>Double precision 11 bit exp, 52 bit fraction</a:t>
            </a:r>
          </a:p>
          <a:p>
            <a:pPr eaLnBrk="1" hangingPunct="1">
              <a:spcBef>
                <a:spcPct val="0"/>
              </a:spcBef>
            </a:pPr>
            <a:r>
              <a:rPr lang="en-US" altLang="zh-CN" sz="2200"/>
              <a:t>Both formats are supported by MIPS</a:t>
            </a:r>
          </a:p>
        </p:txBody>
      </p:sp>
      <p:graphicFrame>
        <p:nvGraphicFramePr>
          <p:cNvPr id="359553" name="Group 129"/>
          <p:cNvGraphicFramePr>
            <a:graphicFrameLocks noGrp="1"/>
          </p:cNvGraphicFramePr>
          <p:nvPr/>
        </p:nvGraphicFramePr>
        <p:xfrm>
          <a:off x="2268538" y="3932238"/>
          <a:ext cx="6656387" cy="1081088"/>
        </p:xfrm>
        <a:graphic>
          <a:graphicData uri="http://schemas.openxmlformats.org/drawingml/2006/table">
            <a:tbl>
              <a:tblPr/>
              <a:tblGrid>
                <a:gridCol w="661987">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3898900">
                  <a:extLst>
                    <a:ext uri="{9D8B030D-6E8A-4147-A177-3AD203B41FA5}">
                      <a16:colId xmlns:a16="http://schemas.microsoft.com/office/drawing/2014/main" val="20002"/>
                    </a:ext>
                  </a:extLst>
                </a:gridCol>
              </a:tblGrid>
              <a:tr h="361950">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31</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30   </a:t>
                      </a:r>
                      <a:r>
                        <a:rPr kumimoji="0" lang="en-US" altLang="zh-CN" sz="2000" b="0"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        23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22                   </a:t>
                      </a:r>
                      <a:r>
                        <a:rPr kumimoji="0" lang="en-US" altLang="zh-CN" sz="2000" b="0"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                    0</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S</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exponent</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fraction</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 bit</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8 bits</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dirty="0">
                          <a:ln>
                            <a:noFill/>
                          </a:ln>
                          <a:solidFill>
                            <a:srgbClr val="000000"/>
                          </a:solidFill>
                          <a:effectLst/>
                          <a:latin typeface="Arial" charset="0"/>
                          <a:ea typeface="Arial Unicode MS" pitchFamily="34" charset="-122"/>
                          <a:cs typeface="Arial Unicode MS" pitchFamily="34" charset="-122"/>
                        </a:rPr>
                        <a:t>23 bits</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59562" name="Group 138"/>
          <p:cNvGraphicFramePr>
            <a:graphicFrameLocks noGrp="1"/>
          </p:cNvGraphicFramePr>
          <p:nvPr/>
        </p:nvGraphicFramePr>
        <p:xfrm>
          <a:off x="2268538" y="5084763"/>
          <a:ext cx="6559550" cy="1328738"/>
        </p:xfrm>
        <a:graphic>
          <a:graphicData uri="http://schemas.openxmlformats.org/drawingml/2006/table">
            <a:tbl>
              <a:tblPr/>
              <a:tblGrid>
                <a:gridCol w="593725">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3898900">
                  <a:extLst>
                    <a:ext uri="{9D8B030D-6E8A-4147-A177-3AD203B41FA5}">
                      <a16:colId xmlns:a16="http://schemas.microsoft.com/office/drawing/2014/main" val="20002"/>
                    </a:ext>
                  </a:extLst>
                </a:gridCol>
              </a:tblGrid>
              <a:tr h="358775">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31</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30    </a:t>
                      </a:r>
                      <a:r>
                        <a:rPr kumimoji="0" lang="en-US" altLang="zh-CN" sz="2000" b="0"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       20</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19                </a:t>
                      </a:r>
                      <a:r>
                        <a:rPr kumimoji="0" lang="en-US" altLang="zh-CN" sz="2000" b="0"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                       0</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S</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exponent</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fraction</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1bit</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11 bits</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20 bits</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gridSpan="3">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31                     fraction (continued)                                 0</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86060" name="Rectangle 110"/>
          <p:cNvSpPr>
            <a:spLocks noChangeArrowheads="1"/>
          </p:cNvSpPr>
          <p:nvPr/>
        </p:nvSpPr>
        <p:spPr bwMode="auto">
          <a:xfrm>
            <a:off x="15875" y="5300663"/>
            <a:ext cx="2035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800">
                <a:solidFill>
                  <a:schemeClr val="tx1"/>
                </a:solidFill>
              </a:rPr>
              <a:t>Double precision</a:t>
            </a:r>
          </a:p>
        </p:txBody>
      </p:sp>
      <p:sp>
        <p:nvSpPr>
          <p:cNvPr id="86061" name="Rectangle 111"/>
          <p:cNvSpPr>
            <a:spLocks noChangeArrowheads="1"/>
          </p:cNvSpPr>
          <p:nvPr/>
        </p:nvSpPr>
        <p:spPr bwMode="auto">
          <a:xfrm>
            <a:off x="34925" y="4149725"/>
            <a:ext cx="1946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800">
                <a:solidFill>
                  <a:schemeClr val="tx1"/>
                </a:solidFill>
              </a:rPr>
              <a:t>Single precision</a:t>
            </a:r>
          </a:p>
        </p:txBody>
      </p:sp>
      <p:sp>
        <p:nvSpPr>
          <p:cNvPr id="86062" name="Line 112"/>
          <p:cNvSpPr>
            <a:spLocks noChangeShapeType="1"/>
          </p:cNvSpPr>
          <p:nvPr/>
        </p:nvSpPr>
        <p:spPr bwMode="auto">
          <a:xfrm>
            <a:off x="0" y="4941888"/>
            <a:ext cx="9144000" cy="0"/>
          </a:xfrm>
          <a:prstGeom prst="line">
            <a:avLst/>
          </a:prstGeom>
          <a:noFill/>
          <a:ln w="28575">
            <a:solidFill>
              <a:srgbClr val="FF3300"/>
            </a:solidFill>
            <a:prstDash val="dashDot"/>
            <a:round/>
            <a:headEnd/>
            <a:tailEnd/>
          </a:ln>
          <a:extLst>
            <a:ext uri="{909E8E84-426E-40DD-AFC4-6F175D3DCCD1}">
              <a14:hiddenFill xmlns:a14="http://schemas.microsoft.com/office/drawing/2010/main">
                <a:noFill/>
              </a14:hiddenFill>
            </a:ext>
          </a:extLst>
        </p:spPr>
        <p:txBody>
          <a:bodyPr lIns="90488" tIns="44450" rIns="90488" bIns="44450" anchor="ctr"/>
          <a:lstStyle/>
          <a:p>
            <a:endParaRPr lang="zh-CN" altLang="en-US"/>
          </a:p>
        </p:txBody>
      </p:sp>
      <p:sp>
        <p:nvSpPr>
          <p:cNvPr id="86063" name="Rectangle 114"/>
          <p:cNvSpPr>
            <a:spLocks noChangeArrowheads="1"/>
          </p:cNvSpPr>
          <p:nvPr/>
        </p:nvSpPr>
        <p:spPr bwMode="auto">
          <a:xfrm>
            <a:off x="4899025" y="6518275"/>
            <a:ext cx="825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600">
                <a:solidFill>
                  <a:schemeClr val="tx1"/>
                </a:solidFill>
              </a:rPr>
              <a:t>32 bits</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58</a:t>
            </a:fld>
            <a:endParaRPr lang="en-US" altLang="zh-CN"/>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rrowheads="1"/>
          </p:cNvSpPr>
          <p:nvPr>
            <p:ph type="title"/>
          </p:nvPr>
        </p:nvSpPr>
        <p:spPr>
          <a:xfrm>
            <a:off x="301625" y="609600"/>
            <a:ext cx="8540750" cy="587375"/>
          </a:xfrm>
        </p:spPr>
        <p:txBody>
          <a:bodyPr/>
          <a:lstStyle/>
          <a:p>
            <a:pPr algn="l" eaLnBrk="1" hangingPunct="1"/>
            <a:r>
              <a:rPr lang="en-US" altLang="zh-CN" sz="3200"/>
              <a:t>IEEE 754 standard</a:t>
            </a:r>
          </a:p>
        </p:txBody>
      </p:sp>
      <p:sp>
        <p:nvSpPr>
          <p:cNvPr id="360451" name="Rectangle 3"/>
          <p:cNvSpPr>
            <a:spLocks noGrp="1" noRot="1" noChangeArrowheads="1"/>
          </p:cNvSpPr>
          <p:nvPr>
            <p:ph type="body" idx="1"/>
          </p:nvPr>
        </p:nvSpPr>
        <p:spPr>
          <a:xfrm>
            <a:off x="395288" y="1341438"/>
            <a:ext cx="8540750" cy="4895850"/>
          </a:xfrm>
        </p:spPr>
        <p:txBody>
          <a:bodyPr/>
          <a:lstStyle/>
          <a:p>
            <a:pPr eaLnBrk="1" hangingPunct="1">
              <a:defRPr/>
            </a:pPr>
            <a:r>
              <a:rPr lang="en-US" altLang="zh-CN" dirty="0"/>
              <a:t>Leading '1' bit of </a:t>
            </a:r>
            <a:r>
              <a:rPr lang="en-US" altLang="zh-CN" dirty="0" err="1"/>
              <a:t>significand</a:t>
            </a:r>
            <a:r>
              <a:rPr lang="en-US" altLang="zh-CN" dirty="0"/>
              <a:t> is implicit</a:t>
            </a:r>
          </a:p>
          <a:p>
            <a:pPr eaLnBrk="1" hangingPunct="1">
              <a:buFont typeface="Wingdings" panose="05000000000000000000" pitchFamily="2" charset="2"/>
              <a:buNone/>
              <a:defRPr/>
            </a:pPr>
            <a:r>
              <a:rPr lang="en-US" altLang="zh-CN" dirty="0"/>
              <a:t>	-&gt;saves one bit</a:t>
            </a:r>
          </a:p>
          <a:p>
            <a:pPr eaLnBrk="1" hangingPunct="1">
              <a:defRPr/>
            </a:pPr>
            <a:r>
              <a:rPr lang="en-US" altLang="zh-CN" dirty="0"/>
              <a:t>Exponent is </a:t>
            </a:r>
            <a:r>
              <a:rPr lang="en-US" altLang="zh-CN" dirty="0">
                <a:solidFill>
                  <a:srgbClr val="FF3300"/>
                </a:solidFill>
              </a:rPr>
              <a:t>biased</a:t>
            </a:r>
            <a:r>
              <a:rPr lang="en-US" altLang="zh-CN" dirty="0"/>
              <a:t>:</a:t>
            </a:r>
          </a:p>
          <a:p>
            <a:pPr eaLnBrk="1" hangingPunct="1">
              <a:buFont typeface="Wingdings" panose="05000000000000000000" pitchFamily="2" charset="2"/>
              <a:buNone/>
              <a:defRPr/>
            </a:pPr>
            <a:r>
              <a:rPr lang="en-US" altLang="zh-CN" dirty="0"/>
              <a:t>	00...000 smallest exponent</a:t>
            </a:r>
          </a:p>
          <a:p>
            <a:pPr eaLnBrk="1" hangingPunct="1">
              <a:buFont typeface="Wingdings" panose="05000000000000000000" pitchFamily="2" charset="2"/>
              <a:buNone/>
              <a:defRPr/>
            </a:pPr>
            <a:r>
              <a:rPr lang="en-US" altLang="zh-CN" dirty="0"/>
              <a:t>	11...111 biggest exponent</a:t>
            </a:r>
          </a:p>
          <a:p>
            <a:pPr lvl="1" eaLnBrk="1" hangingPunct="1">
              <a:defRPr/>
            </a:pPr>
            <a:r>
              <a:rPr lang="en-US" altLang="zh-CN" dirty="0"/>
              <a:t>Bias 127 for single precision</a:t>
            </a:r>
          </a:p>
          <a:p>
            <a:pPr lvl="1" eaLnBrk="1" hangingPunct="1">
              <a:defRPr/>
            </a:pPr>
            <a:r>
              <a:rPr lang="en-US" altLang="zh-CN" dirty="0"/>
              <a:t>Bias 1023 for double precision</a:t>
            </a:r>
          </a:p>
          <a:p>
            <a:pPr eaLnBrk="1" hangingPunct="1">
              <a:defRPr/>
            </a:pPr>
            <a:r>
              <a:rPr lang="en-US" altLang="zh-CN" dirty="0"/>
              <a:t>Summary:</a:t>
            </a:r>
          </a:p>
          <a:p>
            <a:pPr eaLnBrk="1" hangingPunct="1">
              <a:buFont typeface="Wingdings" panose="05000000000000000000" pitchFamily="2" charset="2"/>
              <a:buNone/>
              <a:defRPr/>
            </a:pPr>
            <a:r>
              <a:rPr lang="en-US" altLang="zh-CN" dirty="0"/>
              <a:t>		</a:t>
            </a:r>
            <a:r>
              <a:rPr lang="en-US" altLang="zh-CN" dirty="0">
                <a:solidFill>
                  <a:srgbClr val="FF6600"/>
                </a:solidFill>
                <a:effectLst>
                  <a:outerShdw blurRad="38100" dist="38100" dir="2700000" algn="tl">
                    <a:srgbClr val="C0C0C0"/>
                  </a:outerShdw>
                </a:effectLst>
              </a:rPr>
              <a:t>(-1)</a:t>
            </a:r>
            <a:r>
              <a:rPr lang="en-US" altLang="zh-CN" baseline="30000" dirty="0">
                <a:solidFill>
                  <a:srgbClr val="FF6600"/>
                </a:solidFill>
                <a:effectLst>
                  <a:outerShdw blurRad="38100" dist="38100" dir="2700000" algn="tl">
                    <a:srgbClr val="C0C0C0"/>
                  </a:outerShdw>
                </a:effectLst>
              </a:rPr>
              <a:t>sign</a:t>
            </a:r>
            <a:r>
              <a:rPr lang="en-US" altLang="zh-CN" dirty="0">
                <a:solidFill>
                  <a:srgbClr val="FF6600"/>
                </a:solidFill>
                <a:effectLst>
                  <a:outerShdw blurRad="38100" dist="38100" dir="2700000" algn="tl">
                    <a:srgbClr val="C0C0C0"/>
                  </a:outerShdw>
                </a:effectLst>
              </a:rPr>
              <a:t> </a:t>
            </a:r>
            <a:r>
              <a:rPr lang="en-US" altLang="zh-CN" dirty="0">
                <a:solidFill>
                  <a:srgbClr val="FF6600"/>
                </a:solidFill>
                <a:effectLst>
                  <a:outerShdw blurRad="38100" dist="38100" dir="2700000" algn="tl">
                    <a:srgbClr val="C0C0C0"/>
                  </a:outerShdw>
                </a:effectLst>
                <a:latin typeface="Arial Unicode MS"/>
              </a:rPr>
              <a:t>•</a:t>
            </a:r>
            <a:r>
              <a:rPr lang="en-US" altLang="zh-CN" dirty="0">
                <a:solidFill>
                  <a:srgbClr val="FF6600"/>
                </a:solidFill>
                <a:effectLst>
                  <a:outerShdw blurRad="38100" dist="38100" dir="2700000" algn="tl">
                    <a:srgbClr val="C0C0C0"/>
                  </a:outerShdw>
                </a:effectLst>
              </a:rPr>
              <a:t> (1 + fraction) </a:t>
            </a:r>
            <a:r>
              <a:rPr lang="en-US" altLang="zh-CN" dirty="0">
                <a:solidFill>
                  <a:srgbClr val="FF6600"/>
                </a:solidFill>
                <a:effectLst>
                  <a:outerShdw blurRad="38100" dist="38100" dir="2700000" algn="tl">
                    <a:srgbClr val="C0C0C0"/>
                  </a:outerShdw>
                </a:effectLst>
                <a:latin typeface="Arial Unicode MS"/>
              </a:rPr>
              <a:t>•</a:t>
            </a:r>
            <a:r>
              <a:rPr lang="en-US" altLang="zh-CN" dirty="0">
                <a:solidFill>
                  <a:srgbClr val="FF6600"/>
                </a:solidFill>
                <a:effectLst>
                  <a:outerShdw blurRad="38100" dist="38100" dir="2700000" algn="tl">
                    <a:srgbClr val="C0C0C0"/>
                  </a:outerShdw>
                </a:effectLst>
              </a:rPr>
              <a:t> 2</a:t>
            </a:r>
            <a:r>
              <a:rPr lang="en-US" altLang="zh-CN" baseline="30000" dirty="0">
                <a:solidFill>
                  <a:srgbClr val="FF6600"/>
                </a:solidFill>
                <a:effectLst>
                  <a:outerShdw blurRad="38100" dist="38100" dir="2700000" algn="tl">
                    <a:srgbClr val="C0C0C0"/>
                  </a:outerShdw>
                </a:effectLst>
              </a:rPr>
              <a:t>exponent - bias</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59</a:t>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441325" y="396875"/>
            <a:ext cx="3116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3200">
                <a:solidFill>
                  <a:srgbClr val="CC0000"/>
                </a:solidFill>
                <a:ea typeface="宋体" panose="02010600030101010101" pitchFamily="2" charset="-122"/>
              </a:rPr>
              <a:t>2’s Complement</a:t>
            </a:r>
          </a:p>
        </p:txBody>
      </p:sp>
      <p:sp>
        <p:nvSpPr>
          <p:cNvPr id="14341"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2" name="Text Box 4"/>
          <p:cNvSpPr txBox="1">
            <a:spLocks noChangeArrowheads="1"/>
          </p:cNvSpPr>
          <p:nvPr/>
        </p:nvSpPr>
        <p:spPr bwMode="auto">
          <a:xfrm>
            <a:off x="1066800" y="1295400"/>
            <a:ext cx="1270000" cy="157003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en-US" altLang="zh-CN" sz="1600">
                <a:solidFill>
                  <a:srgbClr val="3333CD"/>
                </a:solidFill>
                <a:ea typeface="宋体" panose="02010600030101010101" pitchFamily="2" charset="-122"/>
              </a:rPr>
              <a:t>0000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0</a:t>
            </a:r>
          </a:p>
          <a:p>
            <a:pPr>
              <a:spcBef>
                <a:spcPct val="0"/>
              </a:spcBef>
              <a:buClr>
                <a:srgbClr val="CC0000"/>
              </a:buClr>
              <a:buSzTx/>
              <a:buFontTx/>
              <a:buNone/>
            </a:pPr>
            <a:r>
              <a:rPr lang="en-US" altLang="zh-CN" sz="1600">
                <a:solidFill>
                  <a:srgbClr val="3333CD"/>
                </a:solidFill>
                <a:ea typeface="宋体" panose="02010600030101010101" pitchFamily="2" charset="-122"/>
              </a:rPr>
              <a:t>0001</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1</a:t>
            </a:r>
          </a:p>
          <a:p>
            <a:pPr>
              <a:spcBef>
                <a:spcPct val="0"/>
              </a:spcBef>
              <a:buClr>
                <a:srgbClr val="CC0000"/>
              </a:buClr>
              <a:buSzTx/>
              <a:buFontTx/>
              <a:buNone/>
            </a:pPr>
            <a:r>
              <a:rPr lang="en-US" altLang="zh-CN" sz="1600">
                <a:solidFill>
                  <a:srgbClr val="3333CD"/>
                </a:solidFill>
                <a:ea typeface="宋体" panose="02010600030101010101" pitchFamily="2" charset="-122"/>
              </a:rPr>
              <a:t>0010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p>
          <a:p>
            <a:pPr>
              <a:spcBef>
                <a:spcPct val="0"/>
              </a:spcBef>
              <a:buClr>
                <a:srgbClr val="CC0000"/>
              </a:buClr>
              <a:buSzTx/>
              <a:buFontTx/>
              <a:buNone/>
            </a:pPr>
            <a:r>
              <a:rPr lang="en-US" altLang="zh-CN" sz="1600">
                <a:solidFill>
                  <a:srgbClr val="3333CD"/>
                </a:solidFill>
                <a:ea typeface="宋体" panose="02010600030101010101" pitchFamily="2" charset="-122"/>
              </a:rPr>
              <a:t>…</a:t>
            </a:r>
          </a:p>
          <a:p>
            <a:pPr>
              <a:spcBef>
                <a:spcPct val="0"/>
              </a:spcBef>
              <a:buClr>
                <a:srgbClr val="CC0000"/>
              </a:buClr>
              <a:buSzTx/>
              <a:buFontTx/>
              <a:buNone/>
            </a:pPr>
            <a:r>
              <a:rPr lang="en-US" altLang="zh-CN" sz="1600">
                <a:solidFill>
                  <a:srgbClr val="3333CD"/>
                </a:solidFill>
                <a:ea typeface="宋体" panose="02010600030101010101" pitchFamily="2" charset="-122"/>
              </a:rPr>
              <a:t>1110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p>
          <a:p>
            <a:pPr>
              <a:spcBef>
                <a:spcPct val="0"/>
              </a:spcBef>
              <a:buClr>
                <a:srgbClr val="CC0000"/>
              </a:buClr>
              <a:buSzTx/>
              <a:buFontTx/>
              <a:buNone/>
            </a:pPr>
            <a:r>
              <a:rPr lang="en-US" altLang="zh-CN" sz="1600">
                <a:solidFill>
                  <a:srgbClr val="3333CD"/>
                </a:solidFill>
                <a:ea typeface="宋体" panose="02010600030101010101" pitchFamily="2" charset="-122"/>
              </a:rPr>
              <a:t>1111</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-1</a:t>
            </a:r>
          </a:p>
        </p:txBody>
      </p:sp>
      <p:sp>
        <p:nvSpPr>
          <p:cNvPr id="14343" name="Text Box 5"/>
          <p:cNvSpPr txBox="1">
            <a:spLocks noChangeArrowheads="1"/>
          </p:cNvSpPr>
          <p:nvPr/>
        </p:nvSpPr>
        <p:spPr bwMode="auto">
          <a:xfrm>
            <a:off x="684213" y="3068638"/>
            <a:ext cx="758412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en-US" altLang="zh-CN" sz="1800" dirty="0">
                <a:solidFill>
                  <a:srgbClr val="3333CD"/>
                </a:solidFill>
                <a:ea typeface="宋体" panose="02010600030101010101" pitchFamily="2" charset="-122"/>
              </a:rPr>
              <a:t>Why is this representation favorable?</a:t>
            </a:r>
          </a:p>
          <a:p>
            <a:pPr>
              <a:spcBef>
                <a:spcPct val="0"/>
              </a:spcBef>
              <a:buClr>
                <a:srgbClr val="CC0000"/>
              </a:buClr>
              <a:buSzTx/>
              <a:buFontTx/>
              <a:buNone/>
            </a:pPr>
            <a:r>
              <a:rPr lang="en-US" altLang="zh-CN" sz="1800" dirty="0">
                <a:solidFill>
                  <a:srgbClr val="3333CD"/>
                </a:solidFill>
                <a:ea typeface="宋体" panose="02010600030101010101" pitchFamily="2" charset="-122"/>
              </a:rPr>
              <a:t>Consider the sum of  1 and -2  …. we get  -1</a:t>
            </a:r>
          </a:p>
          <a:p>
            <a:pPr>
              <a:spcBef>
                <a:spcPct val="0"/>
              </a:spcBef>
              <a:buClr>
                <a:srgbClr val="CC0000"/>
              </a:buClr>
              <a:buSzTx/>
              <a:buFontTx/>
              <a:buNone/>
            </a:pPr>
            <a:r>
              <a:rPr lang="en-US" altLang="zh-CN" sz="1800" dirty="0">
                <a:solidFill>
                  <a:srgbClr val="3333CD"/>
                </a:solidFill>
                <a:ea typeface="宋体" panose="02010600030101010101" pitchFamily="2" charset="-122"/>
              </a:rPr>
              <a:t>Consider the sum of  2 and -1  …. we get +1</a:t>
            </a:r>
          </a:p>
          <a:p>
            <a:pPr>
              <a:spcBef>
                <a:spcPct val="0"/>
              </a:spcBef>
              <a:buClr>
                <a:srgbClr val="CC0000"/>
              </a:buClr>
              <a:buSzTx/>
              <a:buFontTx/>
              <a:buNone/>
            </a:pPr>
            <a:r>
              <a:rPr lang="en-US" altLang="zh-CN" sz="1800" dirty="0">
                <a:solidFill>
                  <a:srgbClr val="3333CD"/>
                </a:solidFill>
                <a:ea typeface="宋体" panose="02010600030101010101" pitchFamily="2" charset="-122"/>
              </a:rPr>
              <a:t>This format can directly undergo addition without any conversions!</a:t>
            </a:r>
          </a:p>
        </p:txBody>
      </p:sp>
      <p:sp>
        <p:nvSpPr>
          <p:cNvPr id="14344" name="Text Box 6"/>
          <p:cNvSpPr txBox="1">
            <a:spLocks noChangeArrowheads="1"/>
          </p:cNvSpPr>
          <p:nvPr/>
        </p:nvSpPr>
        <p:spPr bwMode="auto">
          <a:xfrm>
            <a:off x="393824" y="4323239"/>
            <a:ext cx="875017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zh-CN" altLang="en-US" sz="1800" dirty="0">
                <a:solidFill>
                  <a:srgbClr val="3333CD"/>
                </a:solidFill>
                <a:ea typeface="宋体" panose="02010600030101010101" pitchFamily="2" charset="-122"/>
              </a:rPr>
              <a:t>下面对补码表示的</a:t>
            </a:r>
            <a:r>
              <a:rPr lang="en-US" altLang="zh-CN" sz="1800" dirty="0">
                <a:solidFill>
                  <a:srgbClr val="3333CD"/>
                </a:solidFill>
                <a:ea typeface="宋体" panose="02010600030101010101" pitchFamily="2" charset="-122"/>
              </a:rPr>
              <a:t>4</a:t>
            </a:r>
            <a:r>
              <a:rPr lang="zh-CN" altLang="en-US" sz="1800" dirty="0">
                <a:solidFill>
                  <a:srgbClr val="3333CD"/>
                </a:solidFill>
                <a:ea typeface="宋体" panose="02010600030101010101" pitchFamily="2" charset="-122"/>
              </a:rPr>
              <a:t>位</a:t>
            </a:r>
            <a:r>
              <a:rPr lang="en-US" altLang="zh-CN" sz="1800" dirty="0">
                <a:solidFill>
                  <a:srgbClr val="3333CD"/>
                </a:solidFill>
                <a:ea typeface="宋体" panose="02010600030101010101" pitchFamily="2" charset="-122"/>
              </a:rPr>
              <a:t>2</a:t>
            </a:r>
            <a:r>
              <a:rPr lang="zh-CN" altLang="en-US" sz="1800" dirty="0">
                <a:solidFill>
                  <a:srgbClr val="3333CD"/>
                </a:solidFill>
                <a:ea typeface="宋体" panose="02010600030101010101" pitchFamily="2" charset="-122"/>
              </a:rPr>
              <a:t>进制数</a:t>
            </a:r>
            <a:r>
              <a:rPr lang="en-US" altLang="zh-CN" sz="1800" dirty="0">
                <a:solidFill>
                  <a:srgbClr val="3333CD"/>
                </a:solidFill>
                <a:ea typeface="宋体" panose="02010600030101010101" pitchFamily="2" charset="-122"/>
              </a:rPr>
              <a:t>x</a:t>
            </a:r>
            <a:r>
              <a:rPr lang="en-US" altLang="zh-CN" sz="1800" baseline="-25000" dirty="0">
                <a:solidFill>
                  <a:srgbClr val="3333CD"/>
                </a:solidFill>
                <a:ea typeface="宋体" panose="02010600030101010101" pitchFamily="2" charset="-122"/>
              </a:rPr>
              <a:t>3 </a:t>
            </a:r>
            <a:r>
              <a:rPr lang="en-US" altLang="zh-CN" sz="1800" dirty="0">
                <a:solidFill>
                  <a:srgbClr val="3333CD"/>
                </a:solidFill>
                <a:ea typeface="宋体" panose="02010600030101010101" pitchFamily="2" charset="-122"/>
              </a:rPr>
              <a:t>x</a:t>
            </a:r>
            <a:r>
              <a:rPr lang="en-US" altLang="zh-CN" sz="1800" baseline="-25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 x</a:t>
            </a:r>
            <a:r>
              <a:rPr lang="en-US" altLang="zh-CN" sz="1800" baseline="-25000" dirty="0">
                <a:solidFill>
                  <a:srgbClr val="3333CD"/>
                </a:solidFill>
                <a:ea typeface="宋体" panose="02010600030101010101" pitchFamily="2" charset="-122"/>
              </a:rPr>
              <a:t>1 </a:t>
            </a:r>
            <a:r>
              <a:rPr lang="en-US" altLang="zh-CN" sz="1800" dirty="0">
                <a:solidFill>
                  <a:srgbClr val="3333CD"/>
                </a:solidFill>
                <a:ea typeface="宋体" panose="02010600030101010101" pitchFamily="2" charset="-122"/>
              </a:rPr>
              <a:t>x</a:t>
            </a:r>
            <a:r>
              <a:rPr lang="en-US" altLang="zh-CN" sz="1800" baseline="-25000" dirty="0">
                <a:solidFill>
                  <a:srgbClr val="3333CD"/>
                </a:solidFill>
                <a:ea typeface="宋体" panose="02010600030101010101" pitchFamily="2" charset="-122"/>
              </a:rPr>
              <a:t>0</a:t>
            </a:r>
            <a:r>
              <a:rPr lang="en-US" altLang="zh-CN" sz="1800" dirty="0">
                <a:solidFill>
                  <a:srgbClr val="3333CD"/>
                </a:solidFill>
                <a:ea typeface="宋体" panose="02010600030101010101" pitchFamily="2" charset="-122"/>
              </a:rPr>
              <a:t> </a:t>
            </a:r>
            <a:r>
              <a:rPr lang="zh-CN" altLang="en-US" sz="1800" dirty="0">
                <a:solidFill>
                  <a:srgbClr val="3333CD"/>
                </a:solidFill>
                <a:ea typeface="宋体" panose="02010600030101010101" pitchFamily="2" charset="-122"/>
              </a:rPr>
              <a:t>，简单证明：</a:t>
            </a:r>
            <a:endParaRPr lang="en-US" altLang="zh-CN" sz="1800" dirty="0">
              <a:solidFill>
                <a:srgbClr val="3333CD"/>
              </a:solidFill>
              <a:ea typeface="宋体" panose="02010600030101010101" pitchFamily="2" charset="-122"/>
            </a:endParaRPr>
          </a:p>
          <a:p>
            <a:pPr>
              <a:spcBef>
                <a:spcPct val="0"/>
              </a:spcBef>
              <a:buClr>
                <a:srgbClr val="CC0000"/>
              </a:buClr>
              <a:buSzTx/>
              <a:buFontTx/>
              <a:buNone/>
            </a:pPr>
            <a:r>
              <a:rPr lang="en-US" altLang="zh-CN" sz="1800" dirty="0">
                <a:solidFill>
                  <a:srgbClr val="3333CD"/>
                </a:solidFill>
                <a:ea typeface="宋体" panose="02010600030101010101" pitchFamily="2" charset="-122"/>
              </a:rPr>
              <a:t> x</a:t>
            </a:r>
            <a:r>
              <a:rPr lang="en-US" altLang="zh-CN" sz="1800" baseline="-25000" dirty="0">
                <a:solidFill>
                  <a:srgbClr val="3333CD"/>
                </a:solidFill>
                <a:ea typeface="宋体" panose="02010600030101010101" pitchFamily="2" charset="-122"/>
              </a:rPr>
              <a:t>3 </a:t>
            </a:r>
            <a:r>
              <a:rPr lang="en-US" altLang="zh-CN" sz="1800" dirty="0">
                <a:solidFill>
                  <a:srgbClr val="3333CD"/>
                </a:solidFill>
                <a:ea typeface="宋体" panose="02010600030101010101" pitchFamily="2" charset="-122"/>
              </a:rPr>
              <a:t>x</a:t>
            </a:r>
            <a:r>
              <a:rPr lang="en-US" altLang="zh-CN" sz="1800" baseline="-25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 x</a:t>
            </a:r>
            <a:r>
              <a:rPr lang="en-US" altLang="zh-CN" sz="1800" baseline="-25000" dirty="0">
                <a:solidFill>
                  <a:srgbClr val="3333CD"/>
                </a:solidFill>
                <a:ea typeface="宋体" panose="02010600030101010101" pitchFamily="2" charset="-122"/>
              </a:rPr>
              <a:t>1 </a:t>
            </a:r>
            <a:r>
              <a:rPr lang="en-US" altLang="zh-CN" sz="1800" dirty="0">
                <a:solidFill>
                  <a:srgbClr val="3333CD"/>
                </a:solidFill>
                <a:ea typeface="宋体" panose="02010600030101010101" pitchFamily="2" charset="-122"/>
              </a:rPr>
              <a:t>x</a:t>
            </a:r>
            <a:r>
              <a:rPr lang="en-US" altLang="zh-CN" sz="1800" baseline="-25000" dirty="0">
                <a:solidFill>
                  <a:srgbClr val="3333CD"/>
                </a:solidFill>
                <a:ea typeface="宋体" panose="02010600030101010101" pitchFamily="2" charset="-122"/>
              </a:rPr>
              <a:t>0</a:t>
            </a:r>
            <a:r>
              <a:rPr lang="en-US" altLang="zh-CN" sz="1800" dirty="0">
                <a:solidFill>
                  <a:srgbClr val="3333CD"/>
                </a:solidFill>
                <a:ea typeface="宋体" panose="02010600030101010101" pitchFamily="2" charset="-122"/>
              </a:rPr>
              <a:t>  = -x</a:t>
            </a:r>
            <a:r>
              <a:rPr lang="en-US" altLang="zh-CN" sz="1800" baseline="-25000" dirty="0">
                <a:solidFill>
                  <a:srgbClr val="3333CD"/>
                </a:solidFill>
                <a:ea typeface="宋体" panose="02010600030101010101" pitchFamily="2" charset="-122"/>
              </a:rPr>
              <a:t>3</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3</a:t>
            </a:r>
            <a:r>
              <a:rPr lang="en-US" altLang="zh-CN" sz="1800" dirty="0">
                <a:solidFill>
                  <a:srgbClr val="3333CD"/>
                </a:solidFill>
                <a:ea typeface="宋体" panose="02010600030101010101" pitchFamily="2" charset="-122"/>
              </a:rPr>
              <a:t>  +  x</a:t>
            </a:r>
            <a:r>
              <a:rPr lang="en-US" altLang="zh-CN" sz="1800" baseline="-25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 + x</a:t>
            </a:r>
            <a:r>
              <a:rPr lang="en-US" altLang="zh-CN" sz="1800" baseline="-25000" dirty="0">
                <a:solidFill>
                  <a:srgbClr val="3333CD"/>
                </a:solidFill>
                <a:ea typeface="宋体" panose="02010600030101010101" pitchFamily="2" charset="-122"/>
              </a:rPr>
              <a:t>1</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1</a:t>
            </a:r>
            <a:r>
              <a:rPr lang="en-US" altLang="zh-CN" sz="1800" dirty="0">
                <a:solidFill>
                  <a:srgbClr val="3333CD"/>
                </a:solidFill>
                <a:ea typeface="宋体" panose="02010600030101010101" pitchFamily="2" charset="-122"/>
              </a:rPr>
              <a:t> + x</a:t>
            </a:r>
            <a:r>
              <a:rPr lang="en-US" altLang="zh-CN" sz="1800" baseline="-25000" dirty="0">
                <a:solidFill>
                  <a:srgbClr val="3333CD"/>
                </a:solidFill>
                <a:ea typeface="宋体" panose="02010600030101010101" pitchFamily="2" charset="-122"/>
              </a:rPr>
              <a:t>0</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0</a:t>
            </a:r>
          </a:p>
          <a:p>
            <a:pPr>
              <a:spcBef>
                <a:spcPct val="0"/>
              </a:spcBef>
              <a:buClr>
                <a:srgbClr val="CC0000"/>
              </a:buClr>
              <a:buSzTx/>
              <a:buFontTx/>
              <a:buNone/>
            </a:pPr>
            <a:r>
              <a:rPr lang="en-US" altLang="zh-CN" sz="1800" dirty="0">
                <a:solidFill>
                  <a:srgbClr val="3333CD"/>
                </a:solidFill>
                <a:ea typeface="宋体" panose="02010600030101010101" pitchFamily="2" charset="-122"/>
              </a:rPr>
              <a:t>Reason: when x</a:t>
            </a:r>
            <a:r>
              <a:rPr lang="en-US" altLang="zh-CN" sz="1800" baseline="-25000" dirty="0">
                <a:solidFill>
                  <a:srgbClr val="3333CD"/>
                </a:solidFill>
                <a:ea typeface="宋体" panose="02010600030101010101" pitchFamily="2" charset="-122"/>
              </a:rPr>
              <a:t>3</a:t>
            </a:r>
            <a:r>
              <a:rPr lang="en-US" altLang="zh-CN" sz="1800" dirty="0">
                <a:solidFill>
                  <a:srgbClr val="3333CD"/>
                </a:solidFill>
                <a:ea typeface="宋体" panose="02010600030101010101" pitchFamily="2" charset="-122"/>
              </a:rPr>
              <a:t> is 0, the above formula is obviously correct;</a:t>
            </a:r>
          </a:p>
          <a:p>
            <a:pPr>
              <a:spcBef>
                <a:spcPct val="0"/>
              </a:spcBef>
              <a:buClr>
                <a:srgbClr val="CC0000"/>
              </a:buClr>
              <a:buSzTx/>
              <a:buFontTx/>
              <a:buNone/>
            </a:pPr>
            <a:r>
              <a:rPr lang="en-US" altLang="zh-CN" sz="1800" dirty="0">
                <a:solidFill>
                  <a:srgbClr val="3333CD"/>
                </a:solidFill>
                <a:ea typeface="宋体" panose="02010600030101010101" pitchFamily="2" charset="-122"/>
              </a:rPr>
              <a:t>     When x</a:t>
            </a:r>
            <a:r>
              <a:rPr lang="en-US" altLang="zh-CN" sz="1800" baseline="-25000" dirty="0">
                <a:solidFill>
                  <a:srgbClr val="3333CD"/>
                </a:solidFill>
                <a:ea typeface="宋体" panose="02010600030101010101" pitchFamily="2" charset="-122"/>
              </a:rPr>
              <a:t>3</a:t>
            </a:r>
            <a:r>
              <a:rPr lang="en-US" altLang="zh-CN" sz="1800" dirty="0">
                <a:solidFill>
                  <a:srgbClr val="3333CD"/>
                </a:solidFill>
                <a:ea typeface="宋体" panose="02010600030101010101" pitchFamily="2" charset="-122"/>
              </a:rPr>
              <a:t> is 1, the number</a:t>
            </a:r>
          </a:p>
          <a:p>
            <a:pPr>
              <a:spcBef>
                <a:spcPct val="0"/>
              </a:spcBef>
              <a:buClr>
                <a:srgbClr val="CC0000"/>
              </a:buClr>
              <a:buSzTx/>
              <a:buFontTx/>
              <a:buNone/>
            </a:pPr>
            <a:r>
              <a:rPr lang="en-US" altLang="zh-CN" sz="1800" dirty="0">
                <a:solidFill>
                  <a:srgbClr val="3333CD"/>
                </a:solidFill>
                <a:ea typeface="宋体" panose="02010600030101010101" pitchFamily="2" charset="-122"/>
              </a:rPr>
              <a:t>=-[(1- x</a:t>
            </a:r>
            <a:r>
              <a:rPr lang="en-US" altLang="zh-CN" sz="1800" baseline="-25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 + (1-x</a:t>
            </a:r>
            <a:r>
              <a:rPr lang="en-US" altLang="zh-CN" sz="1800" baseline="-25000" dirty="0">
                <a:solidFill>
                  <a:srgbClr val="3333CD"/>
                </a:solidFill>
                <a:ea typeface="宋体" panose="02010600030101010101" pitchFamily="2" charset="-122"/>
              </a:rPr>
              <a:t>1</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1</a:t>
            </a:r>
            <a:r>
              <a:rPr lang="en-US" altLang="zh-CN" sz="1800" dirty="0">
                <a:solidFill>
                  <a:srgbClr val="3333CD"/>
                </a:solidFill>
                <a:ea typeface="宋体" panose="02010600030101010101" pitchFamily="2" charset="-122"/>
              </a:rPr>
              <a:t> + (1- x</a:t>
            </a:r>
            <a:r>
              <a:rPr lang="en-US" altLang="zh-CN" sz="1800" baseline="-25000" dirty="0">
                <a:solidFill>
                  <a:srgbClr val="3333CD"/>
                </a:solidFill>
                <a:ea typeface="宋体" panose="02010600030101010101" pitchFamily="2" charset="-122"/>
              </a:rPr>
              <a:t>0</a:t>
            </a:r>
            <a:r>
              <a:rPr lang="en-US" altLang="zh-CN" sz="1800" dirty="0">
                <a:solidFill>
                  <a:srgbClr val="3333CD"/>
                </a:solidFill>
                <a:ea typeface="宋体" panose="02010600030101010101" pitchFamily="2" charset="-122"/>
              </a:rPr>
              <a:t> )* 2</a:t>
            </a:r>
            <a:r>
              <a:rPr lang="en-US" altLang="zh-CN" sz="1800" baseline="30000" dirty="0">
                <a:solidFill>
                  <a:srgbClr val="3333CD"/>
                </a:solidFill>
                <a:ea typeface="宋体" panose="02010600030101010101" pitchFamily="2" charset="-122"/>
              </a:rPr>
              <a:t>0</a:t>
            </a:r>
            <a:r>
              <a:rPr lang="en-US" altLang="zh-CN" sz="1800" dirty="0">
                <a:solidFill>
                  <a:srgbClr val="3333CD"/>
                </a:solidFill>
                <a:ea typeface="宋体" panose="02010600030101010101" pitchFamily="2" charset="-122"/>
              </a:rPr>
              <a:t> +1]  </a:t>
            </a:r>
          </a:p>
          <a:p>
            <a:pPr>
              <a:spcBef>
                <a:spcPct val="0"/>
              </a:spcBef>
              <a:buClr>
                <a:srgbClr val="CC0000"/>
              </a:buClr>
              <a:buSzTx/>
              <a:buFontTx/>
              <a:buNone/>
            </a:pPr>
            <a:r>
              <a:rPr lang="en-US" altLang="zh-CN" sz="1800" dirty="0">
                <a:solidFill>
                  <a:srgbClr val="3333CD"/>
                </a:solidFill>
                <a:ea typeface="宋体" panose="02010600030101010101" pitchFamily="2" charset="-122"/>
              </a:rPr>
              <a:t>(</a:t>
            </a:r>
            <a:r>
              <a:rPr lang="zh-CN" altLang="en-US" sz="1800" dirty="0">
                <a:solidFill>
                  <a:srgbClr val="3333CD"/>
                </a:solidFill>
                <a:ea typeface="宋体" panose="02010600030101010101" pitchFamily="2" charset="-122"/>
              </a:rPr>
              <a:t>上面方括号内对补码表示的</a:t>
            </a:r>
            <a:r>
              <a:rPr lang="en-US" altLang="zh-CN" sz="1800" dirty="0">
                <a:solidFill>
                  <a:srgbClr val="3333CD"/>
                </a:solidFill>
                <a:ea typeface="宋体" panose="02010600030101010101" pitchFamily="2" charset="-122"/>
              </a:rPr>
              <a:t>4</a:t>
            </a:r>
            <a:r>
              <a:rPr lang="zh-CN" altLang="en-US" sz="1800" dirty="0">
                <a:solidFill>
                  <a:srgbClr val="3333CD"/>
                </a:solidFill>
                <a:ea typeface="宋体" panose="02010600030101010101" pitchFamily="2" charset="-122"/>
              </a:rPr>
              <a:t>位负数</a:t>
            </a:r>
            <a:r>
              <a:rPr lang="en-US" altLang="zh-CN" sz="1800" dirty="0">
                <a:solidFill>
                  <a:srgbClr val="3333CD"/>
                </a:solidFill>
                <a:ea typeface="宋体" panose="02010600030101010101" pitchFamily="2" charset="-122"/>
              </a:rPr>
              <a:t>【1x</a:t>
            </a:r>
            <a:r>
              <a:rPr lang="en-US" altLang="zh-CN" sz="1800" baseline="-25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x</a:t>
            </a:r>
            <a:r>
              <a:rPr lang="en-US" altLang="zh-CN" sz="1800" baseline="-25000" dirty="0">
                <a:solidFill>
                  <a:srgbClr val="3333CD"/>
                </a:solidFill>
                <a:ea typeface="宋体" panose="02010600030101010101" pitchFamily="2" charset="-122"/>
              </a:rPr>
              <a:t>1</a:t>
            </a:r>
            <a:r>
              <a:rPr lang="en-US" altLang="zh-CN" sz="1800" dirty="0">
                <a:solidFill>
                  <a:srgbClr val="3333CD"/>
                </a:solidFill>
                <a:ea typeface="宋体" panose="02010600030101010101" pitchFamily="2" charset="-122"/>
              </a:rPr>
              <a:t>x</a:t>
            </a:r>
            <a:r>
              <a:rPr lang="en-US" altLang="zh-CN" sz="1800" baseline="-25000" dirty="0">
                <a:solidFill>
                  <a:srgbClr val="3333CD"/>
                </a:solidFill>
                <a:ea typeface="宋体" panose="02010600030101010101" pitchFamily="2" charset="-122"/>
              </a:rPr>
              <a:t>0</a:t>
            </a:r>
            <a:r>
              <a:rPr lang="en-US" altLang="zh-CN" sz="1800" dirty="0">
                <a:solidFill>
                  <a:srgbClr val="3333CD"/>
                </a:solidFill>
                <a:ea typeface="宋体" panose="02010600030101010101" pitchFamily="2" charset="-122"/>
              </a:rPr>
              <a:t>】</a:t>
            </a:r>
            <a:r>
              <a:rPr lang="zh-CN" altLang="en-US" sz="1800" dirty="0">
                <a:solidFill>
                  <a:srgbClr val="3333CD"/>
                </a:solidFill>
                <a:ea typeface="宋体" panose="02010600030101010101" pitchFamily="2" charset="-122"/>
              </a:rPr>
              <a:t>做“取反加</a:t>
            </a:r>
            <a:r>
              <a:rPr lang="en-US" altLang="zh-CN" sz="1800" dirty="0">
                <a:solidFill>
                  <a:srgbClr val="3333CD"/>
                </a:solidFill>
                <a:ea typeface="宋体" panose="02010600030101010101" pitchFamily="2" charset="-122"/>
              </a:rPr>
              <a:t>1</a:t>
            </a:r>
            <a:r>
              <a:rPr lang="zh-CN" altLang="en-US" sz="1800" dirty="0">
                <a:solidFill>
                  <a:srgbClr val="3333CD"/>
                </a:solidFill>
                <a:ea typeface="宋体" panose="02010600030101010101" pitchFamily="2" charset="-122"/>
              </a:rPr>
              <a:t>”操作，得到其绝对值</a:t>
            </a:r>
            <a:r>
              <a:rPr lang="en-US" altLang="zh-CN" sz="1800" dirty="0">
                <a:solidFill>
                  <a:srgbClr val="3333CD"/>
                </a:solidFill>
                <a:ea typeface="宋体" panose="02010600030101010101" pitchFamily="2" charset="-122"/>
              </a:rPr>
              <a:t>)</a:t>
            </a:r>
          </a:p>
          <a:p>
            <a:pPr>
              <a:spcBef>
                <a:spcPct val="0"/>
              </a:spcBef>
              <a:buClr>
                <a:srgbClr val="CC0000"/>
              </a:buClr>
              <a:buSzTx/>
              <a:buFontTx/>
              <a:buNone/>
            </a:pPr>
            <a:r>
              <a:rPr lang="en-US" altLang="zh-CN" sz="1800" dirty="0">
                <a:solidFill>
                  <a:srgbClr val="3333CD"/>
                </a:solidFill>
                <a:ea typeface="宋体" panose="02010600030101010101" pitchFamily="2" charset="-122"/>
              </a:rPr>
              <a:t>=-1000 +  x</a:t>
            </a:r>
            <a:r>
              <a:rPr lang="en-US" altLang="zh-CN" sz="1800" baseline="-25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 + x</a:t>
            </a:r>
            <a:r>
              <a:rPr lang="en-US" altLang="zh-CN" sz="1800" baseline="-25000" dirty="0">
                <a:solidFill>
                  <a:srgbClr val="3333CD"/>
                </a:solidFill>
                <a:ea typeface="宋体" panose="02010600030101010101" pitchFamily="2" charset="-122"/>
              </a:rPr>
              <a:t>1</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1</a:t>
            </a:r>
            <a:r>
              <a:rPr lang="en-US" altLang="zh-CN" sz="1800" dirty="0">
                <a:solidFill>
                  <a:srgbClr val="3333CD"/>
                </a:solidFill>
                <a:ea typeface="宋体" panose="02010600030101010101" pitchFamily="2" charset="-122"/>
              </a:rPr>
              <a:t> + x</a:t>
            </a:r>
            <a:r>
              <a:rPr lang="en-US" altLang="zh-CN" sz="1800" baseline="-25000" dirty="0">
                <a:solidFill>
                  <a:srgbClr val="3333CD"/>
                </a:solidFill>
                <a:ea typeface="宋体" panose="02010600030101010101" pitchFamily="2" charset="-122"/>
              </a:rPr>
              <a:t>0</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0</a:t>
            </a:r>
            <a:r>
              <a:rPr lang="en-US" altLang="zh-CN" sz="1800" dirty="0">
                <a:solidFill>
                  <a:srgbClr val="3333CD"/>
                </a:solidFill>
                <a:ea typeface="宋体" panose="02010600030101010101" pitchFamily="2" charset="-122"/>
              </a:rPr>
              <a:t> </a:t>
            </a:r>
          </a:p>
          <a:p>
            <a:pPr>
              <a:spcBef>
                <a:spcPct val="0"/>
              </a:spcBef>
              <a:buClr>
                <a:srgbClr val="CC0000"/>
              </a:buClr>
              <a:buSzTx/>
              <a:buFontTx/>
              <a:buNone/>
            </a:pPr>
            <a:r>
              <a:rPr lang="en-US" altLang="zh-CN" sz="1800" dirty="0">
                <a:solidFill>
                  <a:srgbClr val="3333CD"/>
                </a:solidFill>
                <a:ea typeface="宋体" panose="02010600030101010101" pitchFamily="2" charset="-122"/>
              </a:rPr>
              <a:t>= -x</a:t>
            </a:r>
            <a:r>
              <a:rPr lang="en-US" altLang="zh-CN" sz="1800" baseline="-25000" dirty="0">
                <a:solidFill>
                  <a:srgbClr val="3333CD"/>
                </a:solidFill>
                <a:ea typeface="宋体" panose="02010600030101010101" pitchFamily="2" charset="-122"/>
              </a:rPr>
              <a:t>3</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3</a:t>
            </a:r>
            <a:r>
              <a:rPr lang="en-US" altLang="zh-CN" sz="1800" dirty="0">
                <a:solidFill>
                  <a:srgbClr val="3333CD"/>
                </a:solidFill>
                <a:ea typeface="宋体" panose="02010600030101010101" pitchFamily="2" charset="-122"/>
              </a:rPr>
              <a:t>  +  x</a:t>
            </a:r>
            <a:r>
              <a:rPr lang="en-US" altLang="zh-CN" sz="1800" baseline="-25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2</a:t>
            </a:r>
            <a:r>
              <a:rPr lang="en-US" altLang="zh-CN" sz="1800" dirty="0">
                <a:solidFill>
                  <a:srgbClr val="3333CD"/>
                </a:solidFill>
                <a:ea typeface="宋体" panose="02010600030101010101" pitchFamily="2" charset="-122"/>
              </a:rPr>
              <a:t> + x</a:t>
            </a:r>
            <a:r>
              <a:rPr lang="en-US" altLang="zh-CN" sz="1800" baseline="-25000" dirty="0">
                <a:solidFill>
                  <a:srgbClr val="3333CD"/>
                </a:solidFill>
                <a:ea typeface="宋体" panose="02010600030101010101" pitchFamily="2" charset="-122"/>
              </a:rPr>
              <a:t>1</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1</a:t>
            </a:r>
            <a:r>
              <a:rPr lang="en-US" altLang="zh-CN" sz="1800" dirty="0">
                <a:solidFill>
                  <a:srgbClr val="3333CD"/>
                </a:solidFill>
                <a:ea typeface="宋体" panose="02010600030101010101" pitchFamily="2" charset="-122"/>
              </a:rPr>
              <a:t> + x</a:t>
            </a:r>
            <a:r>
              <a:rPr lang="en-US" altLang="zh-CN" sz="1800" baseline="-25000" dirty="0">
                <a:solidFill>
                  <a:srgbClr val="3333CD"/>
                </a:solidFill>
                <a:ea typeface="宋体" panose="02010600030101010101" pitchFamily="2" charset="-122"/>
              </a:rPr>
              <a:t>0</a:t>
            </a:r>
            <a:r>
              <a:rPr lang="en-US" altLang="zh-CN" sz="1800" dirty="0">
                <a:solidFill>
                  <a:srgbClr val="3333CD"/>
                </a:solidFill>
                <a:ea typeface="宋体" panose="02010600030101010101" pitchFamily="2" charset="-122"/>
              </a:rPr>
              <a:t> 2</a:t>
            </a:r>
            <a:r>
              <a:rPr lang="en-US" altLang="zh-CN" sz="1800" baseline="30000" dirty="0">
                <a:solidFill>
                  <a:srgbClr val="3333CD"/>
                </a:solidFill>
                <a:ea typeface="宋体" panose="02010600030101010101" pitchFamily="2" charset="-122"/>
              </a:rPr>
              <a:t>0</a:t>
            </a:r>
            <a:endParaRPr lang="en-US" altLang="zh-CN" sz="1800" dirty="0">
              <a:solidFill>
                <a:srgbClr val="3333CD"/>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6</a:t>
            </a:fld>
            <a:endParaRPr lang="en-US" altLang="zh-CN"/>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extLst>
              <p:ext uri="{D42A27DB-BD31-4B8C-83A1-F6EECF244321}">
                <p14:modId xmlns:p14="http://schemas.microsoft.com/office/powerpoint/2010/main" val="1533738532"/>
              </p:ext>
            </p:extLst>
          </p:nvPr>
        </p:nvGraphicFramePr>
        <p:xfrm>
          <a:off x="214313" y="0"/>
          <a:ext cx="8858250" cy="6643688"/>
        </p:xfrm>
        <a:graphic>
          <a:graphicData uri="http://schemas.openxmlformats.org/presentationml/2006/ole">
            <mc:AlternateContent xmlns:mc="http://schemas.openxmlformats.org/markup-compatibility/2006">
              <mc:Choice xmlns:v="urn:schemas-microsoft-com:vml" Requires="v">
                <p:oleObj name="幻灯片" r:id="rId2" imgW="4227435" imgH="3169914" progId="PowerPoint.Slide.8">
                  <p:embed/>
                </p:oleObj>
              </mc:Choice>
              <mc:Fallback>
                <p:oleObj name="幻灯片" r:id="rId2" imgW="4227435" imgH="3169914" progId="PowerPoint.Slid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0"/>
                        <a:ext cx="8858250" cy="664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8" name="文本框 1"/>
          <p:cNvSpPr txBox="1">
            <a:spLocks noChangeArrowheads="1"/>
          </p:cNvSpPr>
          <p:nvPr/>
        </p:nvSpPr>
        <p:spPr bwMode="auto">
          <a:xfrm>
            <a:off x="4572000" y="1809106"/>
            <a:ext cx="4929187"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dirty="0">
                <a:solidFill>
                  <a:srgbClr val="3333CD"/>
                </a:solidFill>
                <a:ea typeface="宋体" panose="02010600030101010101" pitchFamily="2" charset="-122"/>
              </a:rPr>
              <a:t>For single precision:</a:t>
            </a:r>
          </a:p>
          <a:p>
            <a:pPr>
              <a:spcBef>
                <a:spcPct val="0"/>
              </a:spcBef>
              <a:buClrTx/>
              <a:buSzTx/>
              <a:buFontTx/>
              <a:buNone/>
            </a:pPr>
            <a:r>
              <a:rPr lang="en-US" altLang="zh-CN" dirty="0">
                <a:solidFill>
                  <a:srgbClr val="3333CD"/>
                </a:solidFill>
                <a:ea typeface="宋体" panose="02010600030101010101" pitchFamily="2" charset="-122"/>
              </a:rPr>
              <a:t>-127 &lt;= e &lt;= 128</a:t>
            </a:r>
          </a:p>
          <a:p>
            <a:pPr>
              <a:spcBef>
                <a:spcPct val="0"/>
              </a:spcBef>
              <a:buClrTx/>
              <a:buSzTx/>
              <a:buFontTx/>
              <a:buNone/>
            </a:pPr>
            <a:r>
              <a:rPr lang="en-US" altLang="zh-CN" dirty="0">
                <a:solidFill>
                  <a:srgbClr val="3333CD"/>
                </a:solidFill>
                <a:ea typeface="宋体" panose="02010600030101010101" pitchFamily="2" charset="-122"/>
              </a:rPr>
              <a:t>0  &lt;= e+127  &lt;= 255</a:t>
            </a:r>
          </a:p>
          <a:p>
            <a:pPr>
              <a:spcBef>
                <a:spcPct val="0"/>
              </a:spcBef>
              <a:buClrTx/>
              <a:buSzTx/>
              <a:buFontTx/>
              <a:buNone/>
            </a:pPr>
            <a:r>
              <a:rPr lang="en-US" altLang="zh-CN" dirty="0">
                <a:solidFill>
                  <a:srgbClr val="3333CD"/>
                </a:solidFill>
                <a:ea typeface="宋体" panose="02010600030101010101" pitchFamily="2" charset="-122"/>
              </a:rPr>
              <a:t>   0  &lt;=   E  &lt;= 255</a:t>
            </a:r>
          </a:p>
          <a:p>
            <a:pPr>
              <a:spcBef>
                <a:spcPct val="0"/>
              </a:spcBef>
              <a:buClrTx/>
              <a:buSzTx/>
              <a:buFontTx/>
              <a:buNone/>
            </a:pPr>
            <a:r>
              <a:rPr lang="en-US" altLang="zh-CN" dirty="0">
                <a:solidFill>
                  <a:srgbClr val="3333CD"/>
                </a:solidFill>
                <a:ea typeface="宋体" panose="02010600030101010101" pitchFamily="2" charset="-122"/>
              </a:rPr>
              <a:t>Here E is Exponent below</a:t>
            </a:r>
            <a:endParaRPr lang="zh-CN" altLang="en-US" dirty="0">
              <a:solidFill>
                <a:srgbClr val="3333CD"/>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60</a:t>
            </a:fld>
            <a:endParaRPr lang="en-US" altLang="zh-CN"/>
          </a:p>
        </p:txBody>
      </p:sp>
      <p:sp>
        <p:nvSpPr>
          <p:cNvPr id="2" name="右大括号 1"/>
          <p:cNvSpPr/>
          <p:nvPr/>
        </p:nvSpPr>
        <p:spPr bwMode="auto">
          <a:xfrm>
            <a:off x="6228184" y="4917979"/>
            <a:ext cx="288032" cy="576064"/>
          </a:xfrm>
          <a:prstGeom prst="rightBrace">
            <a:avLst/>
          </a:prstGeom>
          <a:noFill/>
          <a:ln w="12700" cap="flat" cmpd="sng" algn="ctr">
            <a:solidFill>
              <a:srgbClr val="FF0000"/>
            </a:solidFill>
            <a:prstDash val="solid"/>
            <a:round/>
            <a:headEnd type="none" w="med" len="med"/>
            <a:tailEnd type="none" w="med" len="med"/>
          </a:ln>
          <a:effectLst/>
        </p:spPr>
        <p:txBody>
          <a:bodyPr vert="horz" wrap="square" lIns="90488" tIns="44450" rIns="90488" bIns="4445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800" b="1" i="0" u="none" strike="noStrike" cap="none" normalizeH="0" baseline="0">
              <a:ln>
                <a:noFill/>
              </a:ln>
              <a:solidFill>
                <a:srgbClr val="3333CD"/>
              </a:solidFill>
              <a:effectLst/>
              <a:latin typeface="Arial" charset="0"/>
              <a:ea typeface="宋体" pitchFamily="2" charset="-122"/>
            </a:endParaRPr>
          </a:p>
        </p:txBody>
      </p:sp>
      <p:sp>
        <p:nvSpPr>
          <p:cNvPr id="5" name="文本框 4"/>
          <p:cNvSpPr txBox="1"/>
          <p:nvPr/>
        </p:nvSpPr>
        <p:spPr>
          <a:xfrm>
            <a:off x="6588125" y="4941168"/>
            <a:ext cx="2232347" cy="369332"/>
          </a:xfrm>
          <a:prstGeom prst="rect">
            <a:avLst/>
          </a:prstGeom>
          <a:noFill/>
        </p:spPr>
        <p:txBody>
          <a:bodyPr wrap="square" rtlCol="0">
            <a:spAutoFit/>
          </a:bodyPr>
          <a:lstStyle/>
          <a:p>
            <a:r>
              <a:rPr lang="en-US" altLang="zh-CN" sz="1800" dirty="0"/>
              <a:t>normal number</a:t>
            </a:r>
            <a:endParaRPr lang="zh-CN" altLang="en-US" sz="1800" dirty="0"/>
          </a:p>
        </p:txBody>
      </p:sp>
      <p:sp>
        <p:nvSpPr>
          <p:cNvPr id="8" name="右大括号 7"/>
          <p:cNvSpPr/>
          <p:nvPr/>
        </p:nvSpPr>
        <p:spPr bwMode="auto">
          <a:xfrm>
            <a:off x="6228184" y="5589239"/>
            <a:ext cx="288032" cy="671221"/>
          </a:xfrm>
          <a:prstGeom prst="rightBrace">
            <a:avLst/>
          </a:prstGeom>
          <a:noFill/>
          <a:ln w="12700" cap="flat" cmpd="sng" algn="ctr">
            <a:solidFill>
              <a:srgbClr val="FF0000"/>
            </a:solidFill>
            <a:prstDash val="solid"/>
            <a:round/>
            <a:headEnd type="none" w="med" len="med"/>
            <a:tailEnd type="none" w="med" len="med"/>
          </a:ln>
          <a:effectLst/>
        </p:spPr>
        <p:txBody>
          <a:bodyPr vert="horz" wrap="square" lIns="90488" tIns="44450" rIns="90488" bIns="4445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800" b="1" i="0" u="none" strike="noStrike" cap="none" normalizeH="0" baseline="0">
              <a:ln>
                <a:noFill/>
              </a:ln>
              <a:solidFill>
                <a:srgbClr val="3333CD"/>
              </a:solidFill>
              <a:effectLst/>
              <a:latin typeface="Arial" charset="0"/>
              <a:ea typeface="宋体" pitchFamily="2" charset="-122"/>
            </a:endParaRPr>
          </a:p>
        </p:txBody>
      </p:sp>
      <p:sp>
        <p:nvSpPr>
          <p:cNvPr id="9" name="文本框 8"/>
          <p:cNvSpPr txBox="1"/>
          <p:nvPr/>
        </p:nvSpPr>
        <p:spPr>
          <a:xfrm>
            <a:off x="6644953" y="5697997"/>
            <a:ext cx="2232347" cy="369332"/>
          </a:xfrm>
          <a:prstGeom prst="rect">
            <a:avLst/>
          </a:prstGeom>
          <a:noFill/>
        </p:spPr>
        <p:txBody>
          <a:bodyPr wrap="square" rtlCol="0">
            <a:spAutoFit/>
          </a:bodyPr>
          <a:lstStyle/>
          <a:p>
            <a:r>
              <a:rPr lang="en-US" altLang="zh-CN" sz="1800" dirty="0"/>
              <a:t>special number</a:t>
            </a:r>
            <a:endParaRPr lang="zh-CN" altLang="en-US" sz="180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Rot="1" noChangeArrowheads="1"/>
          </p:cNvSpPr>
          <p:nvPr>
            <p:ph type="title"/>
          </p:nvPr>
        </p:nvSpPr>
        <p:spPr>
          <a:xfrm>
            <a:off x="323850" y="476250"/>
            <a:ext cx="8540750" cy="576263"/>
          </a:xfrm>
        </p:spPr>
        <p:txBody>
          <a:bodyPr/>
          <a:lstStyle/>
          <a:p>
            <a:pPr algn="l" eaLnBrk="1" hangingPunct="1"/>
            <a:r>
              <a:rPr lang="en-US" altLang="zh-CN" sz="3200"/>
              <a:t>IEEE 754 standard</a:t>
            </a:r>
          </a:p>
        </p:txBody>
      </p:sp>
      <p:sp>
        <p:nvSpPr>
          <p:cNvPr id="89092" name="Rectangle 3"/>
          <p:cNvSpPr>
            <a:spLocks noGrp="1" noRot="1" noChangeArrowheads="1"/>
          </p:cNvSpPr>
          <p:nvPr>
            <p:ph type="body" idx="1"/>
          </p:nvPr>
        </p:nvSpPr>
        <p:spPr>
          <a:xfrm>
            <a:off x="468313" y="1412875"/>
            <a:ext cx="8540750" cy="4194175"/>
          </a:xfrm>
        </p:spPr>
        <p:txBody>
          <a:bodyPr/>
          <a:lstStyle/>
          <a:p>
            <a:r>
              <a:rPr lang="en-US" altLang="zh-CN" dirty="0"/>
              <a:t>A number divided by zero yields “infinity”</a:t>
            </a:r>
          </a:p>
          <a:p>
            <a:pPr eaLnBrk="1" hangingPunct="1"/>
            <a:r>
              <a:rPr lang="en-US" altLang="zh-CN" dirty="0"/>
              <a:t>Special numbers: </a:t>
            </a:r>
            <a:r>
              <a:rPr lang="en-US" altLang="zh-CN" dirty="0" err="1"/>
              <a:t>NaN</a:t>
            </a:r>
            <a:r>
              <a:rPr lang="en-US" altLang="zh-CN" dirty="0"/>
              <a:t>, +</a:t>
            </a:r>
            <a:r>
              <a:rPr lang="en-US" altLang="zh-CN" dirty="0">
                <a:latin typeface="宋体" panose="02010600030101010101" pitchFamily="2" charset="-122"/>
              </a:rPr>
              <a:t>∞</a:t>
            </a:r>
            <a:r>
              <a:rPr lang="en-US" altLang="zh-CN" dirty="0"/>
              <a:t>  , -</a:t>
            </a:r>
            <a:r>
              <a:rPr lang="en-US" altLang="zh-CN" dirty="0">
                <a:latin typeface="宋体" panose="02010600030101010101" pitchFamily="2" charset="-122"/>
              </a:rPr>
              <a:t>∞</a:t>
            </a:r>
            <a:r>
              <a:rPr lang="en-US" altLang="zh-CN" dirty="0"/>
              <a:t> </a:t>
            </a:r>
          </a:p>
          <a:p>
            <a:pPr lvl="1" eaLnBrk="1" hangingPunct="1"/>
            <a:r>
              <a:rPr lang="en-US" altLang="zh-CN" dirty="0" err="1"/>
              <a:t>NaN</a:t>
            </a:r>
            <a:r>
              <a:rPr lang="en-US" altLang="zh-CN" dirty="0"/>
              <a:t>: Not a number</a:t>
            </a:r>
          </a:p>
          <a:p>
            <a:pPr lvl="1" eaLnBrk="1" hangingPunct="1"/>
            <a:r>
              <a:rPr lang="en-US" altLang="zh-CN" dirty="0">
                <a:solidFill>
                  <a:srgbClr val="3333CD"/>
                </a:solidFill>
                <a:ea typeface="宋体" panose="02010600030101010101" pitchFamily="2" charset="-122"/>
              </a:rPr>
              <a:t>For single precision X:</a:t>
            </a:r>
          </a:p>
          <a:p>
            <a:pPr lvl="1" eaLnBrk="1" hangingPunct="1"/>
            <a:r>
              <a:rPr lang="en-US" altLang="zh-CN" dirty="0"/>
              <a:t>0  &lt;= e+127  &lt;= 255  ==&gt;  </a:t>
            </a:r>
            <a:r>
              <a:rPr lang="en-US" altLang="zh-CN" dirty="0">
                <a:sym typeface="Wingdings" panose="05000000000000000000" pitchFamily="2" charset="2"/>
              </a:rPr>
              <a:t>-</a:t>
            </a:r>
            <a:r>
              <a:rPr lang="en-US" altLang="zh-CN" dirty="0">
                <a:solidFill>
                  <a:srgbClr val="3333CD"/>
                </a:solidFill>
                <a:ea typeface="宋体" panose="02010600030101010101" pitchFamily="2" charset="-122"/>
              </a:rPr>
              <a:t>127 &lt;= e &lt;= 128</a:t>
            </a:r>
            <a:endParaRPr lang="en-US" altLang="zh-CN" dirty="0"/>
          </a:p>
          <a:p>
            <a:pPr lvl="2" eaLnBrk="1" hangingPunct="1"/>
            <a:r>
              <a:rPr lang="en-US" altLang="zh-CN" dirty="0">
                <a:sym typeface="Wingdings" panose="05000000000000000000" pitchFamily="2" charset="2"/>
              </a:rPr>
              <a:t>e=-</a:t>
            </a:r>
            <a:r>
              <a:rPr lang="en-US" altLang="zh-CN" dirty="0">
                <a:solidFill>
                  <a:srgbClr val="3333CD"/>
                </a:solidFill>
                <a:ea typeface="宋体" panose="02010600030101010101" pitchFamily="2" charset="-122"/>
              </a:rPr>
              <a:t>127: if fraction is  0, then X=0,  otherwise X is normal number.</a:t>
            </a:r>
          </a:p>
          <a:p>
            <a:pPr lvl="2" eaLnBrk="1" hangingPunct="1"/>
            <a:r>
              <a:rPr lang="en-US" altLang="zh-CN" dirty="0">
                <a:sym typeface="Wingdings" panose="05000000000000000000" pitchFamily="2" charset="2"/>
              </a:rPr>
              <a:t>If -</a:t>
            </a:r>
            <a:r>
              <a:rPr lang="en-US" altLang="zh-CN" dirty="0">
                <a:solidFill>
                  <a:srgbClr val="3333CD"/>
                </a:solidFill>
                <a:ea typeface="宋体" panose="02010600030101010101" pitchFamily="2" charset="-122"/>
              </a:rPr>
              <a:t>126&lt;= e &lt;= 127, then X is normal number.</a:t>
            </a:r>
          </a:p>
          <a:p>
            <a:pPr lvl="2" eaLnBrk="1" hangingPunct="1"/>
            <a:r>
              <a:rPr lang="en-US" altLang="zh-CN" dirty="0">
                <a:solidFill>
                  <a:srgbClr val="3333CD"/>
                </a:solidFill>
                <a:ea typeface="宋体" panose="02010600030101010101" pitchFamily="2" charset="-122"/>
              </a:rPr>
              <a:t>If e = 128, </a:t>
            </a:r>
            <a:r>
              <a:rPr lang="en-US" altLang="zh-CN" dirty="0"/>
              <a:t> then X is </a:t>
            </a:r>
            <a:r>
              <a:rPr lang="en-US" altLang="zh-CN" dirty="0" err="1"/>
              <a:t>NaN</a:t>
            </a:r>
            <a:r>
              <a:rPr lang="en-US" altLang="zh-CN" dirty="0"/>
              <a:t>, +</a:t>
            </a:r>
            <a:r>
              <a:rPr lang="en-US" altLang="zh-CN" dirty="0">
                <a:latin typeface="宋体" panose="02010600030101010101" pitchFamily="2" charset="-122"/>
              </a:rPr>
              <a:t>∞</a:t>
            </a:r>
            <a:r>
              <a:rPr lang="en-US" altLang="zh-CN" dirty="0"/>
              <a:t>  , -</a:t>
            </a:r>
            <a:r>
              <a:rPr lang="en-US" altLang="zh-CN" dirty="0">
                <a:latin typeface="宋体" panose="02010600030101010101" pitchFamily="2" charset="-122"/>
              </a:rPr>
              <a:t>∞</a:t>
            </a:r>
            <a:r>
              <a:rPr lang="en-US" altLang="zh-CN" dirty="0"/>
              <a:t>.</a:t>
            </a:r>
          </a:p>
          <a:p>
            <a:pPr eaLnBrk="1" hangingPunct="1"/>
            <a:r>
              <a:rPr lang="en-US" altLang="zh-CN" dirty="0"/>
              <a:t>Mechanisms for handling exceptions</a:t>
            </a:r>
          </a:p>
          <a:p>
            <a:pPr lvl="1" eaLnBrk="1" hangingPunct="1"/>
            <a:r>
              <a:rPr lang="en-US" altLang="zh-CN" dirty="0"/>
              <a:t>When overflow or underflow happens</a:t>
            </a:r>
          </a:p>
          <a:p>
            <a:pPr eaLnBrk="1" hangingPunct="1"/>
            <a:endParaRPr lang="en-US" altLang="zh-CN" dirty="0"/>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61</a:t>
            </a:fld>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rrowheads="1"/>
          </p:cNvSpPr>
          <p:nvPr>
            <p:ph type="title"/>
          </p:nvPr>
        </p:nvSpPr>
        <p:spPr>
          <a:xfrm>
            <a:off x="323850" y="476250"/>
            <a:ext cx="8540750" cy="576263"/>
          </a:xfrm>
        </p:spPr>
        <p:txBody>
          <a:bodyPr/>
          <a:lstStyle/>
          <a:p>
            <a:pPr algn="l" eaLnBrk="1" hangingPunct="1"/>
            <a:r>
              <a:rPr lang="en-US" altLang="zh-CN" sz="3200"/>
              <a:t>IEEE 754 standard</a:t>
            </a:r>
          </a:p>
        </p:txBody>
      </p:sp>
      <p:sp>
        <p:nvSpPr>
          <p:cNvPr id="90116" name="Rectangle 3"/>
          <p:cNvSpPr>
            <a:spLocks noGrp="1" noRot="1" noChangeArrowheads="1"/>
          </p:cNvSpPr>
          <p:nvPr>
            <p:ph type="body" idx="1"/>
          </p:nvPr>
        </p:nvSpPr>
        <p:spPr>
          <a:xfrm>
            <a:off x="500063" y="1143000"/>
            <a:ext cx="3246437" cy="5445125"/>
          </a:xfrm>
        </p:spPr>
        <p:txBody>
          <a:bodyPr/>
          <a:lstStyle/>
          <a:p>
            <a:pPr eaLnBrk="1" hangingPunct="1"/>
            <a:r>
              <a:rPr lang="en-US" altLang="zh-CN"/>
              <a:t>0.4375=0.0111</a:t>
            </a:r>
          </a:p>
          <a:p>
            <a:pPr lvl="1" eaLnBrk="1" hangingPunct="1">
              <a:buFont typeface="Wingdings" panose="05000000000000000000" pitchFamily="2" charset="2"/>
              <a:buNone/>
            </a:pPr>
            <a:r>
              <a:rPr lang="en-US" altLang="zh-CN"/>
              <a:t>0.4375</a:t>
            </a:r>
          </a:p>
          <a:p>
            <a:pPr lvl="1" eaLnBrk="1" hangingPunct="1">
              <a:buFont typeface="Wingdings" panose="05000000000000000000" pitchFamily="2" charset="2"/>
              <a:buNone/>
            </a:pPr>
            <a:r>
              <a:rPr lang="en-US" altLang="zh-CN" u="sng"/>
              <a:t>×       2</a:t>
            </a:r>
          </a:p>
          <a:p>
            <a:pPr lvl="1" eaLnBrk="1" hangingPunct="1">
              <a:buFont typeface="Wingdings" panose="05000000000000000000" pitchFamily="2" charset="2"/>
              <a:buNone/>
            </a:pPr>
            <a:r>
              <a:rPr lang="en-US" altLang="zh-CN">
                <a:solidFill>
                  <a:srgbClr val="FF0000"/>
                </a:solidFill>
              </a:rPr>
              <a:t>0</a:t>
            </a:r>
            <a:r>
              <a:rPr lang="en-US" altLang="zh-CN"/>
              <a:t>.8750</a:t>
            </a:r>
          </a:p>
          <a:p>
            <a:pPr lvl="1" eaLnBrk="1" hangingPunct="1">
              <a:buFont typeface="Wingdings" panose="05000000000000000000" pitchFamily="2" charset="2"/>
              <a:buNone/>
            </a:pPr>
            <a:r>
              <a:rPr lang="en-US" altLang="zh-CN" u="sng"/>
              <a:t>×       2</a:t>
            </a:r>
          </a:p>
          <a:p>
            <a:pPr lvl="1" eaLnBrk="1" hangingPunct="1">
              <a:buFont typeface="Wingdings" panose="05000000000000000000" pitchFamily="2" charset="2"/>
              <a:buNone/>
            </a:pPr>
            <a:r>
              <a:rPr lang="en-US" altLang="zh-CN">
                <a:solidFill>
                  <a:srgbClr val="FF0000"/>
                </a:solidFill>
              </a:rPr>
              <a:t>1</a:t>
            </a:r>
            <a:r>
              <a:rPr lang="en-US" altLang="zh-CN"/>
              <a:t>.7500</a:t>
            </a:r>
          </a:p>
          <a:p>
            <a:pPr lvl="1" eaLnBrk="1" hangingPunct="1">
              <a:buFont typeface="Wingdings" panose="05000000000000000000" pitchFamily="2" charset="2"/>
              <a:buNone/>
            </a:pPr>
            <a:r>
              <a:rPr lang="en-US" altLang="zh-CN"/>
              <a:t>0.7500</a:t>
            </a:r>
          </a:p>
          <a:p>
            <a:pPr lvl="1" eaLnBrk="1" hangingPunct="1">
              <a:buFont typeface="Wingdings" panose="05000000000000000000" pitchFamily="2" charset="2"/>
              <a:buNone/>
            </a:pPr>
            <a:r>
              <a:rPr lang="en-US" altLang="zh-CN" u="sng"/>
              <a:t>×       2</a:t>
            </a:r>
          </a:p>
          <a:p>
            <a:pPr lvl="1" eaLnBrk="1" hangingPunct="1">
              <a:buFont typeface="Wingdings" panose="05000000000000000000" pitchFamily="2" charset="2"/>
              <a:buNone/>
            </a:pPr>
            <a:r>
              <a:rPr lang="en-US" altLang="zh-CN">
                <a:solidFill>
                  <a:srgbClr val="FF0000"/>
                </a:solidFill>
              </a:rPr>
              <a:t>1</a:t>
            </a:r>
            <a:r>
              <a:rPr lang="en-US" altLang="zh-CN"/>
              <a:t>.5000</a:t>
            </a:r>
          </a:p>
          <a:p>
            <a:pPr lvl="1" eaLnBrk="1" hangingPunct="1">
              <a:buFont typeface="Wingdings" panose="05000000000000000000" pitchFamily="2" charset="2"/>
              <a:buNone/>
            </a:pPr>
            <a:r>
              <a:rPr lang="en-US" altLang="zh-CN"/>
              <a:t>0.5000</a:t>
            </a:r>
          </a:p>
          <a:p>
            <a:pPr lvl="1" eaLnBrk="1" hangingPunct="1">
              <a:buFont typeface="Wingdings" panose="05000000000000000000" pitchFamily="2" charset="2"/>
              <a:buNone/>
            </a:pPr>
            <a:r>
              <a:rPr lang="en-US" altLang="zh-CN" u="sng"/>
              <a:t>×       2</a:t>
            </a:r>
          </a:p>
          <a:p>
            <a:pPr lvl="1" eaLnBrk="1" hangingPunct="1">
              <a:buFont typeface="Wingdings" panose="05000000000000000000" pitchFamily="2" charset="2"/>
              <a:buNone/>
            </a:pPr>
            <a:r>
              <a:rPr lang="en-US" altLang="zh-CN">
                <a:solidFill>
                  <a:srgbClr val="FF0000"/>
                </a:solidFill>
              </a:rPr>
              <a:t>1</a:t>
            </a:r>
            <a:r>
              <a:rPr lang="en-US" altLang="zh-CN"/>
              <a:t>.0000</a:t>
            </a:r>
          </a:p>
        </p:txBody>
      </p:sp>
      <p:sp>
        <p:nvSpPr>
          <p:cNvPr id="5" name="Rectangle 3"/>
          <p:cNvSpPr txBox="1">
            <a:spLocks noRot="1" noChangeArrowheads="1"/>
          </p:cNvSpPr>
          <p:nvPr/>
        </p:nvSpPr>
        <p:spPr bwMode="auto">
          <a:xfrm>
            <a:off x="3714750" y="1000125"/>
            <a:ext cx="4786313" cy="2643188"/>
          </a:xfrm>
          <a:prstGeom prst="rect">
            <a:avLst/>
          </a:prstGeom>
          <a:noFill/>
          <a:ln w="9525">
            <a:noFill/>
            <a:miter lim="800000"/>
            <a:headEnd/>
            <a:tailEnd/>
          </a:ln>
        </p:spPr>
        <p:txBody>
          <a:bodyPr/>
          <a:lstStyle/>
          <a:p>
            <a:pPr marL="742950" lvl="1" indent="-285750" eaLnBrk="1" hangingPunct="1">
              <a:spcBef>
                <a:spcPct val="20000"/>
              </a:spcBef>
              <a:buClr>
                <a:schemeClr val="accent2"/>
              </a:buClr>
              <a:buSzPct val="85000"/>
              <a:defRPr/>
            </a:pPr>
            <a:r>
              <a:rPr kumimoji="0" lang="en-US" altLang="zh-CN" sz="2400" b="0" kern="0" dirty="0">
                <a:solidFill>
                  <a:srgbClr val="000000"/>
                </a:solidFill>
                <a:latin typeface="+mn-lt"/>
                <a:ea typeface="+mn-ea"/>
              </a:rPr>
              <a:t>0.4375</a:t>
            </a:r>
            <a:r>
              <a:rPr kumimoji="0" lang="en-US" altLang="zh-CN" sz="2400" b="0" u="sng" kern="0" dirty="0">
                <a:solidFill>
                  <a:srgbClr val="000000"/>
                </a:solidFill>
                <a:latin typeface="+mn-lt"/>
                <a:ea typeface="+mn-ea"/>
              </a:rPr>
              <a:t>×2</a:t>
            </a:r>
            <a:r>
              <a:rPr kumimoji="0" lang="en-US" altLang="zh-CN" sz="2400" b="0" kern="0" dirty="0">
                <a:solidFill>
                  <a:srgbClr val="000000"/>
                </a:solidFill>
                <a:latin typeface="Arial" charset="0"/>
              </a:rPr>
              <a:t>=</a:t>
            </a:r>
            <a:r>
              <a:rPr kumimoji="0" lang="en-US" altLang="zh-CN" sz="2400" b="0" kern="0" dirty="0">
                <a:solidFill>
                  <a:srgbClr val="FF0000"/>
                </a:solidFill>
                <a:latin typeface="Arial" charset="0"/>
              </a:rPr>
              <a:t>0</a:t>
            </a:r>
            <a:r>
              <a:rPr kumimoji="0" lang="en-US" altLang="zh-CN" sz="2400" b="0" kern="0" dirty="0">
                <a:solidFill>
                  <a:srgbClr val="000000"/>
                </a:solidFill>
                <a:latin typeface="Arial" charset="0"/>
              </a:rPr>
              <a:t>.8750</a:t>
            </a:r>
            <a:endParaRPr kumimoji="0" lang="en-US" altLang="zh-CN" sz="2400" b="0" u="sng" kern="0" dirty="0">
              <a:solidFill>
                <a:srgbClr val="000000"/>
              </a:solidFill>
              <a:latin typeface="+mn-lt"/>
              <a:ea typeface="+mn-ea"/>
            </a:endParaRPr>
          </a:p>
          <a:p>
            <a:pPr marL="742950" lvl="1" indent="-285750" eaLnBrk="1" hangingPunct="1">
              <a:spcBef>
                <a:spcPct val="20000"/>
              </a:spcBef>
              <a:buClr>
                <a:schemeClr val="accent2"/>
              </a:buClr>
              <a:buSzPct val="85000"/>
              <a:buFont typeface="Wingdings" pitchFamily="2" charset="2"/>
              <a:buNone/>
              <a:defRPr/>
            </a:pPr>
            <a:r>
              <a:rPr kumimoji="0" lang="en-US" altLang="zh-CN" sz="2400" b="0" kern="0" dirty="0">
                <a:solidFill>
                  <a:srgbClr val="002060"/>
                </a:solidFill>
                <a:latin typeface="+mn-lt"/>
                <a:ea typeface="+mn-ea"/>
              </a:rPr>
              <a:t>0</a:t>
            </a:r>
            <a:r>
              <a:rPr kumimoji="0" lang="en-US" altLang="zh-CN" sz="2400" b="0" kern="0" dirty="0">
                <a:solidFill>
                  <a:srgbClr val="000000"/>
                </a:solidFill>
                <a:latin typeface="+mn-lt"/>
                <a:ea typeface="+mn-ea"/>
              </a:rPr>
              <a:t>.8750</a:t>
            </a:r>
            <a:r>
              <a:rPr kumimoji="0" lang="en-US" altLang="zh-CN" sz="2400" b="0" u="sng" kern="0" dirty="0">
                <a:solidFill>
                  <a:srgbClr val="000000"/>
                </a:solidFill>
                <a:latin typeface="+mn-lt"/>
                <a:ea typeface="+mn-ea"/>
              </a:rPr>
              <a:t>× 2=</a:t>
            </a:r>
            <a:r>
              <a:rPr kumimoji="0" lang="en-US" altLang="zh-CN" sz="2400" b="0" kern="0" dirty="0">
                <a:solidFill>
                  <a:srgbClr val="FF0000"/>
                </a:solidFill>
                <a:latin typeface="+mn-lt"/>
                <a:ea typeface="+mn-ea"/>
              </a:rPr>
              <a:t>1</a:t>
            </a:r>
            <a:r>
              <a:rPr kumimoji="0" lang="en-US" altLang="zh-CN" sz="2400" b="0" kern="0" dirty="0">
                <a:solidFill>
                  <a:srgbClr val="000000"/>
                </a:solidFill>
                <a:latin typeface="+mn-lt"/>
                <a:ea typeface="+mn-ea"/>
              </a:rPr>
              <a:t>.7500</a:t>
            </a:r>
          </a:p>
          <a:p>
            <a:pPr marL="742950" lvl="1" indent="-285750" eaLnBrk="1" hangingPunct="1">
              <a:spcBef>
                <a:spcPct val="20000"/>
              </a:spcBef>
              <a:buClr>
                <a:schemeClr val="accent2"/>
              </a:buClr>
              <a:buSzPct val="85000"/>
              <a:buFont typeface="Wingdings" pitchFamily="2" charset="2"/>
              <a:buNone/>
              <a:defRPr/>
            </a:pPr>
            <a:r>
              <a:rPr kumimoji="0" lang="en-US" altLang="zh-CN" sz="2400" b="0" kern="0" dirty="0">
                <a:solidFill>
                  <a:srgbClr val="000000"/>
                </a:solidFill>
                <a:latin typeface="+mn-lt"/>
                <a:ea typeface="+mn-ea"/>
              </a:rPr>
              <a:t>0.7500</a:t>
            </a:r>
            <a:r>
              <a:rPr kumimoji="0" lang="en-US" altLang="zh-CN" sz="2400" b="0" u="sng" kern="0" dirty="0">
                <a:solidFill>
                  <a:srgbClr val="000000"/>
                </a:solidFill>
                <a:latin typeface="+mn-lt"/>
                <a:ea typeface="+mn-ea"/>
              </a:rPr>
              <a:t>×2=</a:t>
            </a:r>
            <a:r>
              <a:rPr kumimoji="0" lang="en-US" altLang="zh-CN" sz="2400" b="0" kern="0" dirty="0">
                <a:solidFill>
                  <a:srgbClr val="FF0000"/>
                </a:solidFill>
                <a:latin typeface="+mn-lt"/>
                <a:ea typeface="+mn-ea"/>
              </a:rPr>
              <a:t>1</a:t>
            </a:r>
            <a:r>
              <a:rPr kumimoji="0" lang="en-US" altLang="zh-CN" sz="2400" b="0" kern="0" dirty="0">
                <a:solidFill>
                  <a:srgbClr val="000000"/>
                </a:solidFill>
                <a:latin typeface="+mn-lt"/>
                <a:ea typeface="+mn-ea"/>
              </a:rPr>
              <a:t>.5000</a:t>
            </a:r>
          </a:p>
          <a:p>
            <a:pPr marL="742950" lvl="1" indent="-285750" eaLnBrk="1" hangingPunct="1">
              <a:spcBef>
                <a:spcPct val="20000"/>
              </a:spcBef>
              <a:buClr>
                <a:schemeClr val="accent2"/>
              </a:buClr>
              <a:buSzPct val="85000"/>
              <a:buFont typeface="Wingdings" pitchFamily="2" charset="2"/>
              <a:buNone/>
              <a:defRPr/>
            </a:pPr>
            <a:r>
              <a:rPr kumimoji="0" lang="en-US" altLang="zh-CN" sz="2400" b="0" kern="0" dirty="0">
                <a:solidFill>
                  <a:srgbClr val="000000"/>
                </a:solidFill>
                <a:latin typeface="+mn-lt"/>
                <a:ea typeface="+mn-ea"/>
              </a:rPr>
              <a:t>0.5000</a:t>
            </a:r>
            <a:r>
              <a:rPr kumimoji="0" lang="en-US" altLang="zh-CN" sz="2400" b="0" u="sng" kern="0" dirty="0">
                <a:solidFill>
                  <a:srgbClr val="000000"/>
                </a:solidFill>
                <a:latin typeface="+mn-lt"/>
                <a:ea typeface="+mn-ea"/>
              </a:rPr>
              <a:t>×2=</a:t>
            </a:r>
            <a:r>
              <a:rPr kumimoji="0" lang="en-US" altLang="zh-CN" sz="2400" b="0" kern="0" dirty="0">
                <a:solidFill>
                  <a:srgbClr val="FF0000"/>
                </a:solidFill>
                <a:latin typeface="+mn-lt"/>
                <a:ea typeface="+mn-ea"/>
              </a:rPr>
              <a:t>1</a:t>
            </a:r>
            <a:r>
              <a:rPr kumimoji="0" lang="en-US" altLang="zh-CN" sz="2400" b="0" kern="0" dirty="0">
                <a:solidFill>
                  <a:srgbClr val="000000"/>
                </a:solidFill>
                <a:latin typeface="+mn-lt"/>
                <a:ea typeface="+mn-ea"/>
              </a:rPr>
              <a:t>.0000</a:t>
            </a:r>
          </a:p>
        </p:txBody>
      </p:sp>
      <p:sp>
        <p:nvSpPr>
          <p:cNvPr id="6" name="Rectangle 3"/>
          <p:cNvSpPr txBox="1">
            <a:spLocks noRot="1" noChangeArrowheads="1"/>
          </p:cNvSpPr>
          <p:nvPr/>
        </p:nvSpPr>
        <p:spPr bwMode="auto">
          <a:xfrm>
            <a:off x="3429000" y="3143250"/>
            <a:ext cx="4786313" cy="2643188"/>
          </a:xfrm>
          <a:prstGeom prst="rect">
            <a:avLst/>
          </a:prstGeom>
          <a:noFill/>
          <a:ln w="9525">
            <a:noFill/>
            <a:miter lim="800000"/>
            <a:headEnd/>
            <a:tailEnd/>
          </a:ln>
        </p:spPr>
        <p:txBody>
          <a:bodyPr/>
          <a:lstStyle/>
          <a:p>
            <a:pPr marL="742950" lvl="1" indent="-285750" eaLnBrk="1" hangingPunct="1">
              <a:spcBef>
                <a:spcPct val="20000"/>
              </a:spcBef>
              <a:buClr>
                <a:schemeClr val="accent2"/>
              </a:buClr>
              <a:buSzPct val="85000"/>
              <a:defRPr/>
            </a:pPr>
            <a:r>
              <a:rPr kumimoji="0" lang="en-US" altLang="zh-CN" sz="2400" b="0" kern="0" dirty="0">
                <a:solidFill>
                  <a:srgbClr val="000000"/>
                </a:solidFill>
                <a:latin typeface="+mn-lt"/>
                <a:ea typeface="+mn-ea"/>
              </a:rPr>
              <a:t>0.4375</a:t>
            </a:r>
            <a:r>
              <a:rPr kumimoji="0" lang="en-US" altLang="zh-CN" sz="2400" b="0" u="sng" kern="0" dirty="0">
                <a:solidFill>
                  <a:srgbClr val="000000"/>
                </a:solidFill>
                <a:latin typeface="+mn-lt"/>
                <a:ea typeface="+mn-ea"/>
              </a:rPr>
              <a:t>×2</a:t>
            </a:r>
            <a:r>
              <a:rPr kumimoji="0" lang="en-US" altLang="zh-CN" sz="2400" b="0" kern="0" dirty="0">
                <a:solidFill>
                  <a:srgbClr val="000000"/>
                </a:solidFill>
                <a:latin typeface="Arial" charset="0"/>
              </a:rPr>
              <a:t>=</a:t>
            </a:r>
            <a:r>
              <a:rPr kumimoji="0" lang="en-US" altLang="zh-CN" sz="2400" b="0" kern="0" dirty="0">
                <a:solidFill>
                  <a:srgbClr val="FF0000"/>
                </a:solidFill>
                <a:latin typeface="Arial" charset="0"/>
              </a:rPr>
              <a:t>0</a:t>
            </a:r>
            <a:r>
              <a:rPr kumimoji="0" lang="en-US" altLang="zh-CN" sz="2400" b="0" kern="0" dirty="0">
                <a:solidFill>
                  <a:srgbClr val="000000"/>
                </a:solidFill>
                <a:latin typeface="Arial" charset="0"/>
              </a:rPr>
              <a:t>.8750=0.111B</a:t>
            </a:r>
          </a:p>
          <a:p>
            <a:pPr marL="742950" lvl="1" indent="-285750" eaLnBrk="1" hangingPunct="1">
              <a:spcBef>
                <a:spcPct val="20000"/>
              </a:spcBef>
              <a:buClr>
                <a:schemeClr val="accent2"/>
              </a:buClr>
              <a:buSzPct val="85000"/>
              <a:defRPr/>
            </a:pPr>
            <a:r>
              <a:rPr kumimoji="0" lang="en-US" altLang="zh-CN" sz="2400" b="0" kern="0" dirty="0">
                <a:solidFill>
                  <a:srgbClr val="000000"/>
                </a:solidFill>
                <a:latin typeface="Arial" charset="0"/>
              </a:rPr>
              <a:t>  --&gt; 0.4375=0.0111B</a:t>
            </a:r>
          </a:p>
          <a:p>
            <a:pPr marL="742950" lvl="1" indent="-285750" eaLnBrk="1" hangingPunct="1">
              <a:spcBef>
                <a:spcPct val="20000"/>
              </a:spcBef>
              <a:buClr>
                <a:schemeClr val="accent2"/>
              </a:buClr>
              <a:buSzPct val="85000"/>
              <a:buFont typeface="Wingdings" pitchFamily="2" charset="2"/>
              <a:buNone/>
              <a:defRPr/>
            </a:pPr>
            <a:r>
              <a:rPr kumimoji="0" lang="en-US" altLang="zh-CN" sz="2400" b="0" kern="0" dirty="0">
                <a:solidFill>
                  <a:srgbClr val="000000"/>
                </a:solidFill>
                <a:latin typeface="+mn-lt"/>
                <a:ea typeface="+mn-ea"/>
              </a:rPr>
              <a:t>0.8750</a:t>
            </a:r>
            <a:r>
              <a:rPr kumimoji="0" lang="en-US" altLang="zh-CN" sz="2400" b="0" u="sng" kern="0" dirty="0">
                <a:solidFill>
                  <a:srgbClr val="000000"/>
                </a:solidFill>
                <a:latin typeface="+mn-lt"/>
                <a:ea typeface="+mn-ea"/>
              </a:rPr>
              <a:t>× 2=</a:t>
            </a:r>
            <a:r>
              <a:rPr kumimoji="0" lang="en-US" altLang="zh-CN" sz="2400" b="0" kern="0" dirty="0">
                <a:solidFill>
                  <a:srgbClr val="FF0000"/>
                </a:solidFill>
                <a:latin typeface="+mn-lt"/>
                <a:ea typeface="+mn-ea"/>
              </a:rPr>
              <a:t>1</a:t>
            </a:r>
            <a:r>
              <a:rPr kumimoji="0" lang="en-US" altLang="zh-CN" sz="2400" b="0" kern="0" dirty="0">
                <a:solidFill>
                  <a:srgbClr val="000000"/>
                </a:solidFill>
                <a:latin typeface="+mn-lt"/>
                <a:ea typeface="+mn-ea"/>
              </a:rPr>
              <a:t>.7500=1.11B</a:t>
            </a:r>
          </a:p>
          <a:p>
            <a:pPr marL="742950" lvl="1" indent="-285750" eaLnBrk="1" hangingPunct="1">
              <a:spcBef>
                <a:spcPct val="20000"/>
              </a:spcBef>
              <a:buClr>
                <a:schemeClr val="accent2"/>
              </a:buClr>
              <a:buSzPct val="85000"/>
              <a:defRPr/>
            </a:pPr>
            <a:r>
              <a:rPr kumimoji="0" lang="en-US" altLang="zh-CN" sz="2400" b="0" kern="0" dirty="0">
                <a:solidFill>
                  <a:srgbClr val="000000"/>
                </a:solidFill>
                <a:latin typeface="+mn-lt"/>
                <a:ea typeface="+mn-ea"/>
              </a:rPr>
              <a:t>  </a:t>
            </a:r>
            <a:r>
              <a:rPr kumimoji="0" lang="en-US" altLang="zh-CN" sz="2400" b="0" kern="0" dirty="0">
                <a:solidFill>
                  <a:srgbClr val="000000"/>
                </a:solidFill>
                <a:latin typeface="Arial" charset="0"/>
              </a:rPr>
              <a:t> --&gt; </a:t>
            </a:r>
            <a:r>
              <a:rPr kumimoji="0" lang="en-US" altLang="zh-CN" sz="2400" b="0" kern="0" dirty="0">
                <a:solidFill>
                  <a:srgbClr val="000000"/>
                </a:solidFill>
                <a:latin typeface="+mn-lt"/>
                <a:ea typeface="+mn-ea"/>
              </a:rPr>
              <a:t> 0</a:t>
            </a:r>
            <a:r>
              <a:rPr kumimoji="0" lang="en-US" altLang="zh-CN" sz="2400" b="0" kern="0" dirty="0">
                <a:solidFill>
                  <a:srgbClr val="000000"/>
                </a:solidFill>
                <a:latin typeface="Arial" charset="0"/>
              </a:rPr>
              <a:t>.8750=0.111B</a:t>
            </a:r>
          </a:p>
          <a:p>
            <a:pPr marL="742950" lvl="1" indent="-285750" eaLnBrk="1" hangingPunct="1">
              <a:spcBef>
                <a:spcPct val="20000"/>
              </a:spcBef>
              <a:buClr>
                <a:schemeClr val="accent2"/>
              </a:buClr>
              <a:buSzPct val="85000"/>
              <a:buFont typeface="Wingdings" pitchFamily="2" charset="2"/>
              <a:buNone/>
              <a:defRPr/>
            </a:pPr>
            <a:r>
              <a:rPr kumimoji="0" lang="en-US" altLang="zh-CN" sz="2400" b="0" kern="0" dirty="0">
                <a:solidFill>
                  <a:srgbClr val="000000"/>
                </a:solidFill>
                <a:latin typeface="+mn-lt"/>
                <a:ea typeface="+mn-ea"/>
              </a:rPr>
              <a:t>0.7500</a:t>
            </a:r>
            <a:r>
              <a:rPr kumimoji="0" lang="en-US" altLang="zh-CN" sz="2400" b="0" u="sng" kern="0" dirty="0">
                <a:solidFill>
                  <a:srgbClr val="000000"/>
                </a:solidFill>
                <a:latin typeface="+mn-lt"/>
                <a:ea typeface="+mn-ea"/>
              </a:rPr>
              <a:t>×2=</a:t>
            </a:r>
            <a:r>
              <a:rPr kumimoji="0" lang="en-US" altLang="zh-CN" sz="2400" b="0" kern="0" dirty="0">
                <a:solidFill>
                  <a:srgbClr val="FF0000"/>
                </a:solidFill>
                <a:latin typeface="+mn-lt"/>
                <a:ea typeface="+mn-ea"/>
              </a:rPr>
              <a:t>1</a:t>
            </a:r>
            <a:r>
              <a:rPr kumimoji="0" lang="en-US" altLang="zh-CN" sz="2400" b="0" kern="0" dirty="0">
                <a:solidFill>
                  <a:srgbClr val="000000"/>
                </a:solidFill>
                <a:latin typeface="+mn-lt"/>
                <a:ea typeface="+mn-ea"/>
              </a:rPr>
              <a:t>.5000=1.1B</a:t>
            </a:r>
          </a:p>
          <a:p>
            <a:pPr marL="742950" lvl="1" indent="-285750" eaLnBrk="1" hangingPunct="1">
              <a:spcBef>
                <a:spcPct val="20000"/>
              </a:spcBef>
              <a:buClr>
                <a:schemeClr val="accent2"/>
              </a:buClr>
              <a:buSzPct val="85000"/>
              <a:defRPr/>
            </a:pPr>
            <a:r>
              <a:rPr kumimoji="0" lang="en-US" altLang="zh-CN" sz="2400" b="0" kern="0" dirty="0">
                <a:solidFill>
                  <a:srgbClr val="000000"/>
                </a:solidFill>
                <a:latin typeface="+mn-lt"/>
                <a:ea typeface="+mn-ea"/>
              </a:rPr>
              <a:t>   </a:t>
            </a:r>
            <a:r>
              <a:rPr kumimoji="0" lang="en-US" altLang="zh-CN" sz="2400" b="0" kern="0" dirty="0">
                <a:solidFill>
                  <a:srgbClr val="000000"/>
                </a:solidFill>
                <a:latin typeface="Arial" charset="0"/>
              </a:rPr>
              <a:t>--&gt; 0.7500</a:t>
            </a:r>
            <a:r>
              <a:rPr kumimoji="0" lang="en-US" altLang="zh-CN" sz="2400" b="0" u="sng" kern="0" dirty="0">
                <a:solidFill>
                  <a:srgbClr val="000000"/>
                </a:solidFill>
                <a:latin typeface="Arial" charset="0"/>
              </a:rPr>
              <a:t>=0.</a:t>
            </a:r>
            <a:r>
              <a:rPr kumimoji="0" lang="en-US" altLang="zh-CN" sz="2400" b="0" kern="0" dirty="0">
                <a:solidFill>
                  <a:srgbClr val="000000"/>
                </a:solidFill>
                <a:latin typeface="Arial" charset="0"/>
              </a:rPr>
              <a:t>11B</a:t>
            </a:r>
          </a:p>
          <a:p>
            <a:pPr marL="742950" lvl="1" indent="-285750" eaLnBrk="1" hangingPunct="1">
              <a:spcBef>
                <a:spcPct val="20000"/>
              </a:spcBef>
              <a:buClr>
                <a:schemeClr val="accent2"/>
              </a:buClr>
              <a:buSzPct val="85000"/>
              <a:defRPr/>
            </a:pPr>
            <a:r>
              <a:rPr kumimoji="0" lang="en-US" altLang="zh-CN" sz="2400" b="0" kern="0" dirty="0">
                <a:solidFill>
                  <a:srgbClr val="000000"/>
                </a:solidFill>
                <a:latin typeface="Arial" charset="0"/>
              </a:rPr>
              <a:t>0.5000</a:t>
            </a:r>
            <a:r>
              <a:rPr kumimoji="0" lang="en-US" altLang="zh-CN" sz="2400" b="0" u="sng" kern="0" dirty="0">
                <a:solidFill>
                  <a:srgbClr val="000000"/>
                </a:solidFill>
                <a:latin typeface="Arial" charset="0"/>
              </a:rPr>
              <a:t>×2=</a:t>
            </a:r>
            <a:r>
              <a:rPr kumimoji="0" lang="en-US" altLang="zh-CN" sz="2400" b="0" kern="0" dirty="0">
                <a:solidFill>
                  <a:srgbClr val="FF0000"/>
                </a:solidFill>
                <a:latin typeface="Arial" charset="0"/>
              </a:rPr>
              <a:t>1</a:t>
            </a:r>
            <a:r>
              <a:rPr kumimoji="0" lang="en-US" altLang="zh-CN" sz="2400" b="0" kern="0" dirty="0">
                <a:solidFill>
                  <a:srgbClr val="000000"/>
                </a:solidFill>
                <a:latin typeface="Arial" charset="0"/>
              </a:rPr>
              <a:t>.0000</a:t>
            </a:r>
          </a:p>
          <a:p>
            <a:pPr marL="742950" lvl="1" indent="-285750" eaLnBrk="1" hangingPunct="1">
              <a:spcBef>
                <a:spcPct val="20000"/>
              </a:spcBef>
              <a:buClr>
                <a:schemeClr val="accent2"/>
              </a:buClr>
              <a:buSzPct val="85000"/>
              <a:buFont typeface="Wingdings" pitchFamily="2" charset="2"/>
              <a:buNone/>
              <a:defRPr/>
            </a:pPr>
            <a:r>
              <a:rPr kumimoji="0" lang="en-US" altLang="zh-CN" sz="2400" b="0" kern="0" dirty="0">
                <a:solidFill>
                  <a:srgbClr val="000000"/>
                </a:solidFill>
                <a:latin typeface="+mn-lt"/>
                <a:ea typeface="+mn-ea"/>
              </a:rPr>
              <a:t>  </a:t>
            </a:r>
            <a:r>
              <a:rPr kumimoji="0" lang="en-US" altLang="zh-CN" sz="2400" b="0" kern="0" dirty="0">
                <a:solidFill>
                  <a:srgbClr val="000000"/>
                </a:solidFill>
                <a:latin typeface="+mn-lt"/>
                <a:ea typeface="+mn-ea"/>
                <a:sym typeface="Wingdings" pitchFamily="2" charset="2"/>
              </a:rPr>
              <a:t>  </a:t>
            </a:r>
            <a:r>
              <a:rPr kumimoji="0" lang="en-US" altLang="zh-CN" sz="2400" b="0" kern="0" dirty="0">
                <a:solidFill>
                  <a:srgbClr val="000000"/>
                </a:solidFill>
                <a:latin typeface="+mn-lt"/>
                <a:ea typeface="+mn-ea"/>
              </a:rPr>
              <a:t>0.5000=</a:t>
            </a:r>
            <a:r>
              <a:rPr kumimoji="0" lang="en-US" altLang="zh-CN" sz="2400" b="0" u="sng" kern="0" dirty="0">
                <a:solidFill>
                  <a:srgbClr val="000000"/>
                </a:solidFill>
                <a:latin typeface="+mn-lt"/>
                <a:ea typeface="+mn-ea"/>
              </a:rPr>
              <a:t>0.1B</a:t>
            </a:r>
            <a:endParaRPr kumimoji="0" lang="en-US" altLang="zh-CN" sz="2400" b="0" kern="0" dirty="0">
              <a:solidFill>
                <a:srgbClr val="000000"/>
              </a:solidFill>
              <a:latin typeface="+mn-lt"/>
              <a:ea typeface="+mn-ea"/>
            </a:endParaRP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62</a:t>
            </a:fld>
            <a:endParaRPr lang="en-US" altLang="zh-CN"/>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rrowheads="1"/>
          </p:cNvSpPr>
          <p:nvPr>
            <p:ph type="title"/>
          </p:nvPr>
        </p:nvSpPr>
        <p:spPr>
          <a:xfrm>
            <a:off x="301625" y="404813"/>
            <a:ext cx="8540750" cy="565150"/>
          </a:xfrm>
        </p:spPr>
        <p:txBody>
          <a:bodyPr/>
          <a:lstStyle/>
          <a:p>
            <a:pPr algn="l" eaLnBrk="1" hangingPunct="1"/>
            <a:r>
              <a:rPr lang="en-US" altLang="zh-CN" sz="3200"/>
              <a:t>Example</a:t>
            </a:r>
          </a:p>
        </p:txBody>
      </p:sp>
      <p:sp>
        <p:nvSpPr>
          <p:cNvPr id="91140" name="Rectangle 3"/>
          <p:cNvSpPr>
            <a:spLocks noGrp="1" noRot="1" noChangeArrowheads="1"/>
          </p:cNvSpPr>
          <p:nvPr>
            <p:ph type="body" idx="1"/>
          </p:nvPr>
        </p:nvSpPr>
        <p:spPr>
          <a:xfrm>
            <a:off x="381000" y="836613"/>
            <a:ext cx="8583613" cy="3168650"/>
          </a:xfrm>
        </p:spPr>
        <p:txBody>
          <a:bodyPr/>
          <a:lstStyle/>
          <a:p>
            <a:pPr eaLnBrk="1" hangingPunct="1">
              <a:spcBef>
                <a:spcPct val="0"/>
              </a:spcBef>
            </a:pPr>
            <a:r>
              <a:rPr lang="en-US" altLang="zh-CN" sz="2200"/>
              <a:t>Show the binary representation of -0.75 in IEEE single precision format</a:t>
            </a:r>
          </a:p>
          <a:p>
            <a:pPr eaLnBrk="1" hangingPunct="1">
              <a:spcBef>
                <a:spcPct val="0"/>
              </a:spcBef>
            </a:pPr>
            <a:r>
              <a:rPr lang="en-US" altLang="zh-CN" sz="2200"/>
              <a:t>Decimal representation: -0.75 = - 3/4 = - 3/2</a:t>
            </a:r>
            <a:r>
              <a:rPr lang="en-US" altLang="zh-CN" sz="2200" baseline="30000"/>
              <a:t>2</a:t>
            </a:r>
          </a:p>
          <a:p>
            <a:pPr eaLnBrk="1" hangingPunct="1">
              <a:spcBef>
                <a:spcPct val="0"/>
              </a:spcBef>
            </a:pPr>
            <a:r>
              <a:rPr lang="en-US" altLang="zh-CN" sz="2200"/>
              <a:t>Binary representation: - 0.11 = - 1.1 </a:t>
            </a:r>
            <a:r>
              <a:rPr lang="en-US" altLang="zh-CN" sz="2200">
                <a:latin typeface="Arial Unicode MS" panose="020B0604020202020204" pitchFamily="34" charset="-122"/>
              </a:rPr>
              <a:t>•</a:t>
            </a:r>
            <a:r>
              <a:rPr lang="en-US" altLang="zh-CN" sz="2200"/>
              <a:t> 2</a:t>
            </a:r>
            <a:r>
              <a:rPr lang="en-US" altLang="zh-CN" sz="2200" baseline="30000"/>
              <a:t>-1</a:t>
            </a:r>
          </a:p>
          <a:p>
            <a:pPr eaLnBrk="1" hangingPunct="1">
              <a:spcBef>
                <a:spcPct val="0"/>
              </a:spcBef>
            </a:pPr>
            <a:r>
              <a:rPr lang="en-US" altLang="zh-CN" sz="2200"/>
              <a:t>Floating point</a:t>
            </a:r>
          </a:p>
          <a:p>
            <a:pPr lvl="1" eaLnBrk="1" hangingPunct="1">
              <a:spcBef>
                <a:spcPct val="0"/>
              </a:spcBef>
            </a:pPr>
            <a:r>
              <a:rPr lang="en-US" altLang="zh-CN" sz="2200"/>
              <a:t>(-1)</a:t>
            </a:r>
            <a:r>
              <a:rPr lang="en-US" altLang="zh-CN" sz="2200" baseline="30000"/>
              <a:t>sign</a:t>
            </a:r>
            <a:r>
              <a:rPr lang="en-US" altLang="zh-CN" sz="2200"/>
              <a:t> </a:t>
            </a:r>
            <a:r>
              <a:rPr lang="en-US" altLang="zh-CN" sz="2200">
                <a:latin typeface="Arial Unicode MS" panose="020B0604020202020204" pitchFamily="34" charset="-122"/>
              </a:rPr>
              <a:t>•</a:t>
            </a:r>
            <a:r>
              <a:rPr lang="en-US" altLang="zh-CN" sz="2200"/>
              <a:t> (1 + fraction) </a:t>
            </a:r>
            <a:r>
              <a:rPr lang="en-US" altLang="zh-CN" sz="2200">
                <a:latin typeface="Arial Unicode MS" panose="020B0604020202020204" pitchFamily="34" charset="-122"/>
              </a:rPr>
              <a:t>•</a:t>
            </a:r>
            <a:r>
              <a:rPr lang="en-US" altLang="zh-CN" sz="2200"/>
              <a:t> 2</a:t>
            </a:r>
            <a:r>
              <a:rPr lang="en-US" altLang="zh-CN" sz="2200" baseline="30000"/>
              <a:t>exponent - bias</a:t>
            </a:r>
          </a:p>
          <a:p>
            <a:pPr lvl="1" eaLnBrk="1" hangingPunct="1">
              <a:spcBef>
                <a:spcPct val="0"/>
              </a:spcBef>
            </a:pPr>
            <a:r>
              <a:rPr lang="en-US" altLang="zh-CN" sz="2200"/>
              <a:t>(-1)</a:t>
            </a:r>
            <a:r>
              <a:rPr lang="en-US" altLang="zh-CN" sz="2200" baseline="30000"/>
              <a:t>sign</a:t>
            </a:r>
            <a:r>
              <a:rPr lang="en-US" altLang="zh-CN" sz="2200"/>
              <a:t> =-1,so Sign = 1</a:t>
            </a:r>
          </a:p>
          <a:p>
            <a:pPr lvl="1" eaLnBrk="1" hangingPunct="1">
              <a:spcBef>
                <a:spcPct val="0"/>
              </a:spcBef>
            </a:pPr>
            <a:r>
              <a:rPr lang="en-US" altLang="zh-CN" sz="2200"/>
              <a:t>1+ fraction = 1.1,so fraction =0.1 </a:t>
            </a:r>
          </a:p>
          <a:p>
            <a:pPr lvl="1" eaLnBrk="1" hangingPunct="1">
              <a:spcBef>
                <a:spcPct val="0"/>
              </a:spcBef>
            </a:pPr>
            <a:r>
              <a:rPr lang="en-US" altLang="zh-CN" sz="2200"/>
              <a:t>Exponent -127 =-1,so Exponent=(-1 + 127) = 126</a:t>
            </a:r>
          </a:p>
        </p:txBody>
      </p:sp>
      <p:graphicFrame>
        <p:nvGraphicFramePr>
          <p:cNvPr id="343108" name="Group 68"/>
          <p:cNvGraphicFramePr>
            <a:graphicFrameLocks noGrp="1"/>
          </p:cNvGraphicFramePr>
          <p:nvPr/>
        </p:nvGraphicFramePr>
        <p:xfrm>
          <a:off x="2179638" y="3933825"/>
          <a:ext cx="6629400" cy="1081088"/>
        </p:xfrm>
        <a:graphic>
          <a:graphicData uri="http://schemas.openxmlformats.org/drawingml/2006/table">
            <a:tbl>
              <a:tblPr/>
              <a:tblGrid>
                <a:gridCol w="661987">
                  <a:extLst>
                    <a:ext uri="{9D8B030D-6E8A-4147-A177-3AD203B41FA5}">
                      <a16:colId xmlns:a16="http://schemas.microsoft.com/office/drawing/2014/main" val="20000"/>
                    </a:ext>
                  </a:extLst>
                </a:gridCol>
                <a:gridCol w="2068513">
                  <a:extLst>
                    <a:ext uri="{9D8B030D-6E8A-4147-A177-3AD203B41FA5}">
                      <a16:colId xmlns:a16="http://schemas.microsoft.com/office/drawing/2014/main" val="20001"/>
                    </a:ext>
                  </a:extLst>
                </a:gridCol>
                <a:gridCol w="3898900">
                  <a:extLst>
                    <a:ext uri="{9D8B030D-6E8A-4147-A177-3AD203B41FA5}">
                      <a16:colId xmlns:a16="http://schemas.microsoft.com/office/drawing/2014/main" val="20002"/>
                    </a:ext>
                  </a:extLst>
                </a:gridCol>
              </a:tblGrid>
              <a:tr h="361950">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31</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30    </a:t>
                      </a:r>
                      <a:r>
                        <a:rPr kumimoji="0" lang="en-US" altLang="zh-CN" sz="2000" b="0"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      23</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22               </a:t>
                      </a:r>
                      <a:r>
                        <a:rPr kumimoji="0" lang="en-US" altLang="zh-CN" sz="2000" b="0"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                    0</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0111 1110</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100 0000 0000 0000 0000 0000</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 bit</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8 bits</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23 bits</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43107" name="Group 67"/>
          <p:cNvGraphicFramePr>
            <a:graphicFrameLocks noGrp="1"/>
          </p:cNvGraphicFramePr>
          <p:nvPr/>
        </p:nvGraphicFramePr>
        <p:xfrm>
          <a:off x="2195513" y="5157788"/>
          <a:ext cx="6559550" cy="1222376"/>
        </p:xfrm>
        <a:graphic>
          <a:graphicData uri="http://schemas.openxmlformats.org/drawingml/2006/table">
            <a:tbl>
              <a:tblPr/>
              <a:tblGrid>
                <a:gridCol w="592137">
                  <a:extLst>
                    <a:ext uri="{9D8B030D-6E8A-4147-A177-3AD203B41FA5}">
                      <a16:colId xmlns:a16="http://schemas.microsoft.com/office/drawing/2014/main" val="20000"/>
                    </a:ext>
                  </a:extLst>
                </a:gridCol>
                <a:gridCol w="2068513">
                  <a:extLst>
                    <a:ext uri="{9D8B030D-6E8A-4147-A177-3AD203B41FA5}">
                      <a16:colId xmlns:a16="http://schemas.microsoft.com/office/drawing/2014/main" val="20001"/>
                    </a:ext>
                  </a:extLst>
                </a:gridCol>
                <a:gridCol w="3898900">
                  <a:extLst>
                    <a:ext uri="{9D8B030D-6E8A-4147-A177-3AD203B41FA5}">
                      <a16:colId xmlns:a16="http://schemas.microsoft.com/office/drawing/2014/main" val="20002"/>
                    </a:ext>
                  </a:extLst>
                </a:gridCol>
              </a:tblGrid>
              <a:tr h="306388">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31</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30      </a:t>
                      </a:r>
                      <a:r>
                        <a:rPr kumimoji="0" lang="en-US" altLang="zh-CN" sz="2000" b="0"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     20</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19            </a:t>
                      </a:r>
                      <a:r>
                        <a:rPr kumimoji="0" lang="en-US" altLang="zh-CN" sz="2000" b="0" i="0" u="none" strike="noStrike" cap="none" normalizeH="0" baseline="0">
                          <a:ln>
                            <a:noFill/>
                          </a:ln>
                          <a:solidFill>
                            <a:srgbClr val="000000"/>
                          </a:solidFill>
                          <a:effectLst/>
                          <a:latin typeface="Arial Unicode MS" pitchFamily="34" charset="-122"/>
                          <a:ea typeface="Arial Unicode MS" pitchFamily="34" charset="-122"/>
                          <a:cs typeface="Arial Unicode MS" pitchFamily="34" charset="-122"/>
                        </a:rPr>
                        <a:t>……</a:t>
                      </a: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                      0</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a:t>
                      </a: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011 1111 1110</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1000 0000 0000 0000 0000</a:t>
                      </a: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1bit</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11 bits</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20 bits</a:t>
                      </a:r>
                    </a:p>
                  </a:txBody>
                  <a:tcPr marL="90000" marR="9000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gridSpan="3">
                  <a:txBody>
                    <a:bodyPr/>
                    <a:lstStyle>
                      <a:lvl1pPr>
                        <a:spcBef>
                          <a:spcPct val="20000"/>
                        </a:spcBef>
                        <a:buClr>
                          <a:schemeClr val="hlink"/>
                        </a:buClr>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a:spcBef>
                          <a:spcPct val="20000"/>
                        </a:spcBef>
                        <a:buClr>
                          <a:schemeClr val="hlink"/>
                        </a:buClr>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a:spcBef>
                          <a:spcPct val="20000"/>
                        </a:spcBef>
                        <a:buClr>
                          <a:schemeClr val="accent2"/>
                        </a:buClr>
                        <a:buSzPct val="90000"/>
                        <a:buFont typeface="Wingdings" pitchFamily="2" charset="2"/>
                        <a:defRPr>
                          <a:solidFill>
                            <a:srgbClr val="000000"/>
                          </a:solidFill>
                          <a:latin typeface="Arial" charset="0"/>
                          <a:ea typeface="Arial Unicode MS" pitchFamily="34" charset="-122"/>
                          <a:cs typeface="Arial Unicode MS" pitchFamily="34" charset="-122"/>
                        </a:defRPr>
                      </a:lvl4pPr>
                      <a:lvl5pPr marL="2057400" indent="-228600">
                        <a:spcBef>
                          <a:spcPct val="20000"/>
                        </a:spcBef>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b="1">
                          <a:solidFill>
                            <a:srgbClr val="000000"/>
                          </a:solidFill>
                          <a:latin typeface="Arial" charset="0"/>
                          <a:ea typeface="Arial Unicode MS" pitchFamily="34" charset="-122"/>
                          <a:cs typeface="Arial Unicode MS" pitchFamily="34"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000" b="0" i="0" u="none" strike="noStrike" cap="none" normalizeH="0" baseline="0">
                          <a:ln>
                            <a:noFill/>
                          </a:ln>
                          <a:solidFill>
                            <a:srgbClr val="000000"/>
                          </a:solidFill>
                          <a:effectLst/>
                          <a:latin typeface="Arial" charset="0"/>
                          <a:ea typeface="Arial Unicode MS" pitchFamily="34" charset="-122"/>
                          <a:cs typeface="Arial Unicode MS" pitchFamily="34" charset="-122"/>
                        </a:rPr>
                        <a:t>0000   0000   0000    0000    0000    0000    0000    0000                </a:t>
                      </a: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91180" name="Rectangle 54"/>
          <p:cNvSpPr>
            <a:spLocks noChangeArrowheads="1"/>
          </p:cNvSpPr>
          <p:nvPr/>
        </p:nvSpPr>
        <p:spPr bwMode="auto">
          <a:xfrm>
            <a:off x="15875" y="5513388"/>
            <a:ext cx="2035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800">
                <a:solidFill>
                  <a:srgbClr val="FF3300"/>
                </a:solidFill>
              </a:rPr>
              <a:t>Double precision</a:t>
            </a:r>
          </a:p>
        </p:txBody>
      </p:sp>
      <p:sp>
        <p:nvSpPr>
          <p:cNvPr id="91181" name="Rectangle 55"/>
          <p:cNvSpPr>
            <a:spLocks noChangeArrowheads="1"/>
          </p:cNvSpPr>
          <p:nvPr/>
        </p:nvSpPr>
        <p:spPr bwMode="auto">
          <a:xfrm>
            <a:off x="0" y="4146550"/>
            <a:ext cx="1946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800">
                <a:solidFill>
                  <a:srgbClr val="FF3300"/>
                </a:solidFill>
              </a:rPr>
              <a:t>Single precision</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63</a:t>
            </a:fld>
            <a:endParaRPr lang="en-US" altLang="zh-CN"/>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Rot="1" noChangeArrowheads="1"/>
          </p:cNvSpPr>
          <p:nvPr>
            <p:ph type="title"/>
          </p:nvPr>
        </p:nvSpPr>
        <p:spPr/>
        <p:txBody>
          <a:bodyPr/>
          <a:lstStyle/>
          <a:p>
            <a:pPr algn="l" eaLnBrk="1" hangingPunct="1"/>
            <a:r>
              <a:rPr lang="en-US" altLang="zh-CN"/>
              <a:t>Limitations</a:t>
            </a:r>
          </a:p>
        </p:txBody>
      </p:sp>
      <p:sp>
        <p:nvSpPr>
          <p:cNvPr id="92164" name="Rectangle 3"/>
          <p:cNvSpPr>
            <a:spLocks noGrp="1" noRot="1" noChangeArrowheads="1"/>
          </p:cNvSpPr>
          <p:nvPr>
            <p:ph type="body" idx="1"/>
          </p:nvPr>
        </p:nvSpPr>
        <p:spPr/>
        <p:txBody>
          <a:bodyPr/>
          <a:lstStyle/>
          <a:p>
            <a:pPr eaLnBrk="1" hangingPunct="1"/>
            <a:r>
              <a:rPr lang="en-US" altLang="zh-CN" dirty="0"/>
              <a:t>Overflow:</a:t>
            </a:r>
          </a:p>
          <a:p>
            <a:pPr eaLnBrk="1" hangingPunct="1">
              <a:buFont typeface="Wingdings" panose="05000000000000000000" pitchFamily="2" charset="2"/>
              <a:buNone/>
            </a:pPr>
            <a:r>
              <a:rPr lang="en-US" altLang="zh-CN" dirty="0"/>
              <a:t>	The number is too big to be represented</a:t>
            </a:r>
          </a:p>
          <a:p>
            <a:pPr eaLnBrk="1" hangingPunct="1"/>
            <a:r>
              <a:rPr lang="en-US" altLang="zh-CN" dirty="0"/>
              <a:t>Underflow:</a:t>
            </a:r>
          </a:p>
          <a:p>
            <a:pPr eaLnBrk="1" hangingPunct="1">
              <a:buFont typeface="Wingdings" panose="05000000000000000000" pitchFamily="2" charset="2"/>
              <a:buNone/>
            </a:pPr>
            <a:r>
              <a:rPr lang="en-US" altLang="zh-CN" dirty="0"/>
              <a:t>	The number is too small to be represented, i.e. the magnitude (absolute value)  of negative exponent is too large.</a:t>
            </a:r>
          </a:p>
        </p:txBody>
      </p:sp>
      <p:sp>
        <p:nvSpPr>
          <p:cNvPr id="92165" name="灯片编号占位符 7"/>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zh-CN">
              <a:solidFill>
                <a:srgbClr val="3333CD"/>
              </a:solidFill>
              <a:ea typeface="宋体" panose="02010600030101010101" pitchFamily="2" charset="-122"/>
            </a:endParaRPr>
          </a:p>
        </p:txBody>
      </p:sp>
      <p:sp>
        <p:nvSpPr>
          <p:cNvPr id="92166" name="Rectangle 2"/>
          <p:cNvSpPr>
            <a:spLocks noChangeArrowheads="1"/>
          </p:cNvSpPr>
          <p:nvPr/>
        </p:nvSpPr>
        <p:spPr bwMode="auto">
          <a:xfrm>
            <a:off x="457200" y="304800"/>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a:spcBef>
                <a:spcPct val="0"/>
              </a:spcBef>
              <a:buClrTx/>
              <a:buSzTx/>
              <a:buFontTx/>
              <a:buNone/>
            </a:pPr>
            <a:endParaRPr kumimoji="0" lang="zh-CN" altLang="zh-CN" sz="3600">
              <a:solidFill>
                <a:schemeClr val="tx2"/>
              </a:solidFill>
            </a:endParaRPr>
          </a:p>
        </p:txBody>
      </p:sp>
      <p:sp>
        <p:nvSpPr>
          <p:cNvPr id="92167" name="Rectangle 3"/>
          <p:cNvSpPr>
            <a:spLocks noChangeArrowheads="1"/>
          </p:cNvSpPr>
          <p:nvPr/>
        </p:nvSpPr>
        <p:spPr bwMode="auto">
          <a:xfrm>
            <a:off x="457200" y="1219200"/>
            <a:ext cx="400208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endParaRPr kumimoji="0" lang="zh-CN" altLang="zh-CN" sz="2400" b="0"/>
          </a:p>
        </p:txBody>
      </p:sp>
      <p:sp>
        <p:nvSpPr>
          <p:cNvPr id="92168" name="灯片编号占位符 7"/>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zh-CN">
              <a:solidFill>
                <a:srgbClr val="3333CD"/>
              </a:solidFill>
              <a:ea typeface="宋体" panose="02010600030101010101" pitchFamily="2" charset="-122"/>
            </a:endParaRPr>
          </a:p>
        </p:txBody>
      </p:sp>
      <p:sp>
        <p:nvSpPr>
          <p:cNvPr id="92169" name="Rectangle 2"/>
          <p:cNvSpPr>
            <a:spLocks noChangeArrowheads="1"/>
          </p:cNvSpPr>
          <p:nvPr/>
        </p:nvSpPr>
        <p:spPr bwMode="auto">
          <a:xfrm>
            <a:off x="457200" y="304800"/>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ctr">
              <a:spcBef>
                <a:spcPct val="0"/>
              </a:spcBef>
              <a:buClrTx/>
              <a:buSzTx/>
              <a:buFontTx/>
              <a:buNone/>
            </a:pPr>
            <a:endParaRPr kumimoji="0" lang="zh-CN" altLang="zh-CN" sz="3600">
              <a:solidFill>
                <a:schemeClr val="tx2"/>
              </a:solidFill>
            </a:endParaRPr>
          </a:p>
        </p:txBody>
      </p:sp>
      <p:sp>
        <p:nvSpPr>
          <p:cNvPr id="92170" name="Rectangle 3"/>
          <p:cNvSpPr>
            <a:spLocks noChangeArrowheads="1"/>
          </p:cNvSpPr>
          <p:nvPr/>
        </p:nvSpPr>
        <p:spPr bwMode="auto">
          <a:xfrm>
            <a:off x="457200" y="1219200"/>
            <a:ext cx="400208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endParaRPr kumimoji="0" lang="zh-CN" altLang="zh-CN" sz="2400" b="0"/>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64</a:t>
            </a:fld>
            <a:endParaRPr lang="en-US" altLang="zh-CN"/>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rrowheads="1"/>
          </p:cNvSpPr>
          <p:nvPr>
            <p:ph type="title"/>
          </p:nvPr>
        </p:nvSpPr>
        <p:spPr/>
        <p:txBody>
          <a:bodyPr/>
          <a:lstStyle/>
          <a:p>
            <a:pPr algn="l" eaLnBrk="1" hangingPunct="1"/>
            <a:r>
              <a:rPr lang="en-US" altLang="zh-CN"/>
              <a:t>Floating point addition</a:t>
            </a:r>
          </a:p>
        </p:txBody>
      </p:sp>
      <p:sp>
        <p:nvSpPr>
          <p:cNvPr id="93188" name="Rectangle 3"/>
          <p:cNvSpPr>
            <a:spLocks noGrp="1" noRot="1" noChangeArrowheads="1"/>
          </p:cNvSpPr>
          <p:nvPr>
            <p:ph type="body" idx="1"/>
          </p:nvPr>
        </p:nvSpPr>
        <p:spPr>
          <a:xfrm>
            <a:off x="495300" y="1905000"/>
            <a:ext cx="7245350" cy="4194175"/>
          </a:xfrm>
        </p:spPr>
        <p:txBody>
          <a:bodyPr/>
          <a:lstStyle/>
          <a:p>
            <a:pPr eaLnBrk="1" hangingPunct="1"/>
            <a:r>
              <a:rPr lang="en-US" altLang="zh-CN"/>
              <a:t>Alignment</a:t>
            </a:r>
          </a:p>
          <a:p>
            <a:pPr eaLnBrk="1" hangingPunct="1"/>
            <a:r>
              <a:rPr lang="en-US" altLang="zh-CN"/>
              <a:t>Addition of significands</a:t>
            </a:r>
          </a:p>
          <a:p>
            <a:pPr eaLnBrk="1" hangingPunct="1"/>
            <a:r>
              <a:rPr lang="en-US" altLang="zh-CN"/>
              <a:t>Normalisation of the result</a:t>
            </a:r>
          </a:p>
          <a:p>
            <a:pPr eaLnBrk="1" hangingPunct="1"/>
            <a:r>
              <a:rPr lang="en-US" altLang="zh-CN"/>
              <a:t>Rounding</a:t>
            </a:r>
          </a:p>
          <a:p>
            <a:pPr eaLnBrk="1" hangingPunct="1"/>
            <a:r>
              <a:rPr lang="en-US" altLang="zh-CN"/>
              <a:t>Example in decimal </a:t>
            </a:r>
          </a:p>
          <a:p>
            <a:pPr eaLnBrk="1" hangingPunct="1">
              <a:buFont typeface="Wingdings" panose="05000000000000000000" pitchFamily="2" charset="2"/>
              <a:buNone/>
            </a:pPr>
            <a:r>
              <a:rPr lang="en-US" altLang="zh-CN"/>
              <a:t>		What is 9.999 </a:t>
            </a:r>
            <a:r>
              <a:rPr lang="en-US" altLang="zh-CN">
                <a:latin typeface="Arial Unicode MS" panose="020B0604020202020204" pitchFamily="34" charset="-122"/>
              </a:rPr>
              <a:t>•</a:t>
            </a:r>
            <a:r>
              <a:rPr lang="en-US" altLang="zh-CN"/>
              <a:t> 10</a:t>
            </a:r>
            <a:r>
              <a:rPr lang="en-US" altLang="zh-CN" baseline="30000"/>
              <a:t>1</a:t>
            </a:r>
            <a:r>
              <a:rPr lang="en-US" altLang="zh-CN"/>
              <a:t> + 1.610 </a:t>
            </a:r>
            <a:r>
              <a:rPr lang="en-US" altLang="zh-CN">
                <a:latin typeface="Arial Unicode MS" panose="020B0604020202020204" pitchFamily="34" charset="-122"/>
              </a:rPr>
              <a:t>•</a:t>
            </a:r>
            <a:r>
              <a:rPr lang="en-US" altLang="zh-CN"/>
              <a:t> 10</a:t>
            </a:r>
            <a:r>
              <a:rPr lang="en-US" altLang="zh-CN" baseline="30000"/>
              <a:t>-1</a:t>
            </a:r>
            <a:r>
              <a:rPr lang="en-US" altLang="zh-CN"/>
              <a:t> ?</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65</a:t>
            </a:fld>
            <a:endParaRPr lang="en-US" altLang="zh-CN"/>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rrowheads="1"/>
          </p:cNvSpPr>
          <p:nvPr>
            <p:ph type="title"/>
          </p:nvPr>
        </p:nvSpPr>
        <p:spPr>
          <a:xfrm>
            <a:off x="301625" y="609600"/>
            <a:ext cx="8540750" cy="515938"/>
          </a:xfrm>
        </p:spPr>
        <p:txBody>
          <a:bodyPr/>
          <a:lstStyle/>
          <a:p>
            <a:pPr algn="l" eaLnBrk="1" hangingPunct="1"/>
            <a:r>
              <a:rPr lang="en-US" altLang="zh-CN" sz="3200"/>
              <a:t>Example for Decimal</a:t>
            </a:r>
          </a:p>
        </p:txBody>
      </p:sp>
      <p:sp>
        <p:nvSpPr>
          <p:cNvPr id="94212" name="Rectangle 3"/>
          <p:cNvSpPr>
            <a:spLocks noGrp="1" noRot="1" noChangeArrowheads="1"/>
          </p:cNvSpPr>
          <p:nvPr>
            <p:ph type="body" idx="1"/>
          </p:nvPr>
        </p:nvSpPr>
        <p:spPr>
          <a:xfrm>
            <a:off x="468313" y="1268413"/>
            <a:ext cx="8540750" cy="5113337"/>
          </a:xfrm>
        </p:spPr>
        <p:txBody>
          <a:bodyPr/>
          <a:lstStyle/>
          <a:p>
            <a:pPr eaLnBrk="1" hangingPunct="1"/>
            <a:r>
              <a:rPr lang="en-US" altLang="zh-CN"/>
              <a:t>Aligning the two numbers</a:t>
            </a:r>
          </a:p>
          <a:p>
            <a:pPr eaLnBrk="1" hangingPunct="1">
              <a:buFont typeface="Wingdings" panose="05000000000000000000" pitchFamily="2" charset="2"/>
              <a:buNone/>
            </a:pPr>
            <a:r>
              <a:rPr lang="en-US" altLang="zh-CN" sz="2400"/>
              <a:t>		9.999 </a:t>
            </a:r>
            <a:r>
              <a:rPr lang="en-US" altLang="zh-CN" sz="2400">
                <a:latin typeface="Arial Unicode MS" panose="020B0604020202020204" pitchFamily="34" charset="-122"/>
              </a:rPr>
              <a:t>•</a:t>
            </a:r>
            <a:r>
              <a:rPr lang="en-US" altLang="zh-CN" sz="2400"/>
              <a:t>10</a:t>
            </a:r>
            <a:r>
              <a:rPr lang="en-US" altLang="zh-CN" sz="2400" baseline="30000"/>
              <a:t>1</a:t>
            </a:r>
            <a:endParaRPr lang="en-US" altLang="zh-CN" sz="2400"/>
          </a:p>
          <a:p>
            <a:pPr eaLnBrk="1" hangingPunct="1">
              <a:buFont typeface="Wingdings" panose="05000000000000000000" pitchFamily="2" charset="2"/>
              <a:buNone/>
            </a:pPr>
            <a:r>
              <a:rPr lang="en-US" altLang="zh-CN" sz="2400"/>
              <a:t>		0.016</a:t>
            </a:r>
            <a:r>
              <a:rPr lang="en-US" altLang="zh-CN" sz="2400">
                <a:solidFill>
                  <a:srgbClr val="CC3300"/>
                </a:solidFill>
              </a:rPr>
              <a:t>10</a:t>
            </a:r>
            <a:r>
              <a:rPr lang="en-US" altLang="zh-CN" sz="2400"/>
              <a:t> </a:t>
            </a:r>
            <a:r>
              <a:rPr lang="en-US" altLang="zh-CN" sz="2400">
                <a:latin typeface="Arial Unicode MS" panose="020B0604020202020204" pitchFamily="34" charset="-122"/>
              </a:rPr>
              <a:t>•</a:t>
            </a:r>
            <a:r>
              <a:rPr lang="en-US" altLang="zh-CN" sz="2400"/>
              <a:t>10</a:t>
            </a:r>
            <a:r>
              <a:rPr lang="en-US" altLang="zh-CN" sz="2400" baseline="30000"/>
              <a:t>1</a:t>
            </a:r>
            <a:r>
              <a:rPr lang="en-US" altLang="zh-CN" sz="2400"/>
              <a:t> → 0.016 </a:t>
            </a:r>
            <a:r>
              <a:rPr lang="en-US" altLang="zh-CN" sz="2400">
                <a:latin typeface="Arial Unicode MS" panose="020B0604020202020204" pitchFamily="34" charset="-122"/>
              </a:rPr>
              <a:t>•</a:t>
            </a:r>
            <a:r>
              <a:rPr lang="en-US" altLang="zh-CN" sz="2400"/>
              <a:t>10</a:t>
            </a:r>
            <a:r>
              <a:rPr lang="en-US" altLang="zh-CN" sz="2400" baseline="30000"/>
              <a:t>1 	</a:t>
            </a:r>
            <a:r>
              <a:rPr lang="en-US" altLang="zh-CN" sz="2400">
                <a:latin typeface="Comic Sans MS" panose="030F0702030302020204" pitchFamily="66" charset="0"/>
              </a:rPr>
              <a:t>Truncation</a:t>
            </a:r>
            <a:r>
              <a:rPr lang="en-US" altLang="zh-CN" sz="2400"/>
              <a:t> </a:t>
            </a:r>
          </a:p>
          <a:p>
            <a:pPr eaLnBrk="1" hangingPunct="1"/>
            <a:r>
              <a:rPr lang="en-US" altLang="zh-CN"/>
              <a:t>Addition</a:t>
            </a:r>
          </a:p>
          <a:p>
            <a:pPr eaLnBrk="1" hangingPunct="1">
              <a:buFont typeface="Wingdings" panose="05000000000000000000" pitchFamily="2" charset="2"/>
              <a:buNone/>
            </a:pPr>
            <a:r>
              <a:rPr lang="en-US" altLang="zh-CN" sz="2400"/>
              <a:t>		   9.999     </a:t>
            </a:r>
            <a:r>
              <a:rPr lang="en-US" altLang="zh-CN" sz="2400">
                <a:latin typeface="Arial Unicode MS" panose="020B0604020202020204" pitchFamily="34" charset="-122"/>
              </a:rPr>
              <a:t>•</a:t>
            </a:r>
            <a:r>
              <a:rPr lang="en-US" altLang="zh-CN" sz="2400"/>
              <a:t> 10</a:t>
            </a:r>
            <a:r>
              <a:rPr lang="en-US" altLang="zh-CN" sz="2400" baseline="30000"/>
              <a:t>1</a:t>
            </a:r>
            <a:endParaRPr lang="en-US" altLang="zh-CN" sz="2400"/>
          </a:p>
          <a:p>
            <a:pPr eaLnBrk="1" hangingPunct="1">
              <a:buFont typeface="Wingdings" panose="05000000000000000000" pitchFamily="2" charset="2"/>
              <a:buNone/>
            </a:pPr>
            <a:r>
              <a:rPr lang="en-US" altLang="zh-CN" sz="2400"/>
              <a:t>		</a:t>
            </a:r>
            <a:r>
              <a:rPr lang="en-US" altLang="zh-CN" sz="2400" u="sng"/>
              <a:t>+ 0.016     </a:t>
            </a:r>
            <a:r>
              <a:rPr lang="en-US" altLang="zh-CN" sz="2400" u="sng">
                <a:latin typeface="Arial Unicode MS" panose="020B0604020202020204" pitchFamily="34" charset="-122"/>
              </a:rPr>
              <a:t>•</a:t>
            </a:r>
            <a:r>
              <a:rPr lang="en-US" altLang="zh-CN" sz="2400" u="sng"/>
              <a:t> 10</a:t>
            </a:r>
            <a:r>
              <a:rPr lang="en-US" altLang="zh-CN" sz="2400" u="sng" baseline="30000"/>
              <a:t>1</a:t>
            </a:r>
          </a:p>
          <a:p>
            <a:pPr eaLnBrk="1" hangingPunct="1">
              <a:buFont typeface="Wingdings" panose="05000000000000000000" pitchFamily="2" charset="2"/>
              <a:buNone/>
            </a:pPr>
            <a:r>
              <a:rPr lang="en-US" altLang="zh-CN" sz="2400"/>
              <a:t>		 10.015     </a:t>
            </a:r>
            <a:r>
              <a:rPr lang="en-US" altLang="zh-CN" sz="2400">
                <a:latin typeface="Arial Unicode MS" panose="020B0604020202020204" pitchFamily="34" charset="-122"/>
              </a:rPr>
              <a:t>•</a:t>
            </a:r>
            <a:r>
              <a:rPr lang="en-US" altLang="zh-CN" sz="2400"/>
              <a:t> 10</a:t>
            </a:r>
            <a:r>
              <a:rPr lang="en-US" altLang="zh-CN" sz="2400" baseline="30000"/>
              <a:t>1</a:t>
            </a:r>
            <a:endParaRPr lang="en-US" altLang="zh-CN" sz="2400"/>
          </a:p>
          <a:p>
            <a:pPr eaLnBrk="1" hangingPunct="1"/>
            <a:r>
              <a:rPr lang="en-US" altLang="zh-CN"/>
              <a:t>Normalisation</a:t>
            </a:r>
          </a:p>
          <a:p>
            <a:pPr eaLnBrk="1" hangingPunct="1">
              <a:buFont typeface="Wingdings" panose="05000000000000000000" pitchFamily="2" charset="2"/>
              <a:buNone/>
            </a:pPr>
            <a:r>
              <a:rPr lang="en-US" altLang="zh-CN" sz="2400"/>
              <a:t>		1.0015     </a:t>
            </a:r>
            <a:r>
              <a:rPr lang="en-US" altLang="zh-CN" sz="2400">
                <a:latin typeface="Arial Unicode MS" panose="020B0604020202020204" pitchFamily="34" charset="-122"/>
              </a:rPr>
              <a:t>•</a:t>
            </a:r>
            <a:r>
              <a:rPr lang="en-US" altLang="zh-CN" sz="2400"/>
              <a:t> 10</a:t>
            </a:r>
            <a:r>
              <a:rPr lang="en-US" altLang="zh-CN" sz="2400" baseline="30000"/>
              <a:t>2</a:t>
            </a:r>
          </a:p>
          <a:p>
            <a:pPr eaLnBrk="1" hangingPunct="1"/>
            <a:r>
              <a:rPr lang="en-US" altLang="zh-CN" sz="2400"/>
              <a:t>Rounding</a:t>
            </a:r>
          </a:p>
          <a:p>
            <a:pPr eaLnBrk="1" hangingPunct="1">
              <a:buFont typeface="Wingdings" panose="05000000000000000000" pitchFamily="2" charset="2"/>
              <a:buNone/>
            </a:pPr>
            <a:r>
              <a:rPr lang="en-US" altLang="zh-CN"/>
              <a:t>		</a:t>
            </a:r>
            <a:r>
              <a:rPr lang="en-US" altLang="zh-CN" sz="2400"/>
              <a:t>1.002     </a:t>
            </a:r>
            <a:r>
              <a:rPr lang="en-US" altLang="zh-CN" sz="2400">
                <a:latin typeface="Arial Unicode MS" panose="020B0604020202020204" pitchFamily="34" charset="-122"/>
              </a:rPr>
              <a:t>•</a:t>
            </a:r>
            <a:r>
              <a:rPr lang="en-US" altLang="zh-CN" sz="2400"/>
              <a:t> 10</a:t>
            </a:r>
            <a:r>
              <a:rPr lang="en-US" altLang="zh-CN" sz="2400" baseline="30000"/>
              <a:t>2</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66</a:t>
            </a:fld>
            <a:endParaRPr lang="en-US" altLang="zh-CN"/>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rrowheads="1"/>
          </p:cNvSpPr>
          <p:nvPr>
            <p:ph type="title"/>
          </p:nvPr>
        </p:nvSpPr>
        <p:spPr/>
        <p:txBody>
          <a:bodyPr/>
          <a:lstStyle/>
          <a:p>
            <a:pPr algn="l" eaLnBrk="1" hangingPunct="1"/>
            <a:r>
              <a:rPr lang="en-US" altLang="zh-CN"/>
              <a:t>Algorithm</a:t>
            </a:r>
          </a:p>
        </p:txBody>
      </p:sp>
      <p:pic>
        <p:nvPicPr>
          <p:cNvPr id="95236" name="Picture 4" descr="05_arithmetic_93_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638" y="-26988"/>
            <a:ext cx="4841875"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3"/>
          <p:cNvSpPr>
            <a:spLocks noGrp="1" noRot="1" noChangeArrowheads="1"/>
          </p:cNvSpPr>
          <p:nvPr>
            <p:ph type="body" idx="1"/>
          </p:nvPr>
        </p:nvSpPr>
        <p:spPr>
          <a:xfrm>
            <a:off x="323850" y="1628775"/>
            <a:ext cx="8540750" cy="4194175"/>
          </a:xfrm>
        </p:spPr>
        <p:txBody>
          <a:bodyPr/>
          <a:lstStyle/>
          <a:p>
            <a:pPr eaLnBrk="1" hangingPunct="1"/>
            <a:r>
              <a:rPr lang="en-US" altLang="zh-CN"/>
              <a:t>Shift Significands</a:t>
            </a:r>
          </a:p>
          <a:p>
            <a:pPr eaLnBrk="1" hangingPunct="1"/>
            <a:r>
              <a:rPr lang="en-US" altLang="zh-CN"/>
              <a:t>Add Significands</a:t>
            </a:r>
          </a:p>
          <a:p>
            <a:pPr eaLnBrk="1" hangingPunct="1"/>
            <a:r>
              <a:rPr lang="en-US" altLang="zh-CN"/>
              <a:t>Normalise the sum</a:t>
            </a:r>
          </a:p>
          <a:p>
            <a:pPr eaLnBrk="1" hangingPunct="1"/>
            <a:r>
              <a:rPr lang="en-US" altLang="zh-CN"/>
              <a:t>Over/underflow</a:t>
            </a:r>
          </a:p>
          <a:p>
            <a:pPr eaLnBrk="1" hangingPunct="1"/>
            <a:r>
              <a:rPr lang="en-US" altLang="zh-CN"/>
              <a:t>Rounding</a:t>
            </a:r>
          </a:p>
          <a:p>
            <a:pPr eaLnBrk="1" hangingPunct="1"/>
            <a:r>
              <a:rPr lang="en-US" altLang="zh-CN"/>
              <a:t>Normalisation</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67</a:t>
            </a:fld>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Rot="1" noChangeArrowheads="1"/>
          </p:cNvSpPr>
          <p:nvPr>
            <p:ph type="title"/>
          </p:nvPr>
        </p:nvSpPr>
        <p:spPr>
          <a:xfrm>
            <a:off x="323850" y="476250"/>
            <a:ext cx="8540750" cy="442913"/>
          </a:xfrm>
        </p:spPr>
        <p:txBody>
          <a:bodyPr/>
          <a:lstStyle/>
          <a:p>
            <a:pPr algn="l" eaLnBrk="1" hangingPunct="1"/>
            <a:r>
              <a:rPr lang="en-US" altLang="zh-CN" sz="3200"/>
              <a:t>Example  y=0.5+(-0.4375) in binary</a:t>
            </a:r>
          </a:p>
        </p:txBody>
      </p:sp>
      <p:sp>
        <p:nvSpPr>
          <p:cNvPr id="96260" name="Rectangle 3"/>
          <p:cNvSpPr>
            <a:spLocks noGrp="1" noRot="1" noChangeArrowheads="1"/>
          </p:cNvSpPr>
          <p:nvPr>
            <p:ph type="body" idx="1"/>
          </p:nvPr>
        </p:nvSpPr>
        <p:spPr>
          <a:xfrm>
            <a:off x="179388" y="1196975"/>
            <a:ext cx="9001125" cy="5400675"/>
          </a:xfrm>
        </p:spPr>
        <p:txBody>
          <a:bodyPr/>
          <a:lstStyle/>
          <a:p>
            <a:pPr eaLnBrk="1" hangingPunct="1"/>
            <a:r>
              <a:rPr lang="en-US" altLang="zh-CN" sz="2200"/>
              <a:t>0.5</a:t>
            </a:r>
            <a:r>
              <a:rPr lang="en-US" altLang="zh-CN" sz="2200" baseline="-25000"/>
              <a:t>10</a:t>
            </a:r>
            <a:r>
              <a:rPr lang="en-US" altLang="zh-CN" sz="2200"/>
              <a:t> = 1.000</a:t>
            </a:r>
            <a:r>
              <a:rPr lang="en-US" altLang="zh-CN" sz="2200" baseline="-25000"/>
              <a:t>2</a:t>
            </a:r>
            <a:r>
              <a:rPr lang="en-US" altLang="zh-CN" sz="2200"/>
              <a:t>×2</a:t>
            </a:r>
            <a:r>
              <a:rPr lang="en-US" altLang="zh-CN" sz="2200" baseline="30000"/>
              <a:t>-1</a:t>
            </a:r>
            <a:r>
              <a:rPr lang="en-US" altLang="zh-CN" sz="2200"/>
              <a:t>  </a:t>
            </a:r>
          </a:p>
          <a:p>
            <a:pPr eaLnBrk="1" hangingPunct="1"/>
            <a:r>
              <a:rPr lang="en-US" altLang="zh-CN" sz="2200"/>
              <a:t>-0.4375</a:t>
            </a:r>
            <a:r>
              <a:rPr lang="en-US" altLang="zh-CN" sz="2200" baseline="-25000"/>
              <a:t>2</a:t>
            </a:r>
            <a:r>
              <a:rPr lang="en-US" altLang="zh-CN" sz="2200"/>
              <a:t>=-1.110</a:t>
            </a:r>
            <a:r>
              <a:rPr lang="en-US" altLang="zh-CN" sz="2200" baseline="-25000"/>
              <a:t>2</a:t>
            </a:r>
            <a:r>
              <a:rPr lang="en-US" altLang="zh-CN" sz="2200"/>
              <a:t>×2</a:t>
            </a:r>
            <a:r>
              <a:rPr lang="en-US" altLang="zh-CN" sz="2200" baseline="30000"/>
              <a:t>-2</a:t>
            </a:r>
            <a:r>
              <a:rPr lang="en-US" altLang="zh-CN" sz="2200"/>
              <a:t>  </a:t>
            </a:r>
          </a:p>
          <a:p>
            <a:pPr eaLnBrk="1" hangingPunct="1"/>
            <a:r>
              <a:rPr lang="en-US" altLang="zh-CN" sz="2200"/>
              <a:t>Step1:The fraction with lesser exponent is shifted right until matches</a:t>
            </a:r>
          </a:p>
          <a:p>
            <a:pPr lvl="3" eaLnBrk="1" hangingPunct="1">
              <a:buFont typeface="Wingdings" panose="05000000000000000000" pitchFamily="2" charset="2"/>
              <a:buNone/>
            </a:pPr>
            <a:r>
              <a:rPr lang="en-US" altLang="zh-CN" sz="2200"/>
              <a:t>-1.110</a:t>
            </a:r>
            <a:r>
              <a:rPr lang="en-US" altLang="zh-CN" sz="2200" baseline="-25000"/>
              <a:t>2</a:t>
            </a:r>
            <a:r>
              <a:rPr lang="en-US" altLang="zh-CN" sz="2200"/>
              <a:t>×2</a:t>
            </a:r>
            <a:r>
              <a:rPr lang="en-US" altLang="zh-CN" sz="2200" baseline="30000"/>
              <a:t>-2 </a:t>
            </a:r>
            <a:r>
              <a:rPr lang="en-US" altLang="zh-CN" sz="2200">
                <a:solidFill>
                  <a:srgbClr val="FF3300"/>
                </a:solidFill>
              </a:rPr>
              <a:t> → </a:t>
            </a:r>
            <a:r>
              <a:rPr lang="en-US" altLang="zh-CN" sz="2200"/>
              <a:t>-0.111</a:t>
            </a:r>
            <a:r>
              <a:rPr lang="en-US" altLang="zh-CN" sz="2200" baseline="-25000"/>
              <a:t>2</a:t>
            </a:r>
            <a:r>
              <a:rPr lang="en-US" altLang="zh-CN" sz="2200"/>
              <a:t>×2</a:t>
            </a:r>
            <a:r>
              <a:rPr lang="en-US" altLang="zh-CN" sz="2200" baseline="30000"/>
              <a:t>-1</a:t>
            </a:r>
            <a:r>
              <a:rPr lang="en-US" altLang="zh-CN" sz="2200"/>
              <a:t> </a:t>
            </a:r>
          </a:p>
          <a:p>
            <a:pPr eaLnBrk="1" hangingPunct="1"/>
            <a:r>
              <a:rPr lang="en-US" altLang="zh-CN" sz="2200"/>
              <a:t>Step2:  Add the significands</a:t>
            </a:r>
          </a:p>
          <a:p>
            <a:pPr lvl="2" eaLnBrk="1" hangingPunct="1">
              <a:buFont typeface="Wingdings" panose="05000000000000000000" pitchFamily="2" charset="2"/>
              <a:buNone/>
            </a:pPr>
            <a:r>
              <a:rPr lang="en-US" altLang="zh-CN" sz="2200"/>
              <a:t>   </a:t>
            </a:r>
            <a:r>
              <a:rPr lang="en-US" altLang="zh-CN" sz="2200" b="1"/>
              <a:t>1.000</a:t>
            </a:r>
            <a:r>
              <a:rPr lang="en-US" altLang="zh-CN" sz="2200" b="1" baseline="-25000"/>
              <a:t>2</a:t>
            </a:r>
            <a:r>
              <a:rPr lang="en-US" altLang="zh-CN" sz="2200" b="1"/>
              <a:t>×2</a:t>
            </a:r>
            <a:r>
              <a:rPr lang="en-US" altLang="zh-CN" sz="2200" b="1" baseline="30000"/>
              <a:t>-1</a:t>
            </a:r>
            <a:r>
              <a:rPr lang="en-US" altLang="zh-CN" sz="2200" b="1"/>
              <a:t> </a:t>
            </a:r>
          </a:p>
          <a:p>
            <a:pPr lvl="1" eaLnBrk="1" hangingPunct="1">
              <a:buFont typeface="Wingdings" panose="05000000000000000000" pitchFamily="2" charset="2"/>
              <a:buNone/>
            </a:pPr>
            <a:r>
              <a:rPr lang="en-US" altLang="zh-CN" sz="2200" b="1"/>
              <a:t>  +) - 0.111</a:t>
            </a:r>
            <a:r>
              <a:rPr lang="en-US" altLang="zh-CN" sz="2200" b="1" baseline="-25000"/>
              <a:t>2</a:t>
            </a:r>
            <a:r>
              <a:rPr lang="en-US" altLang="zh-CN" sz="2200" b="1"/>
              <a:t>×2</a:t>
            </a:r>
            <a:r>
              <a:rPr lang="en-US" altLang="zh-CN" sz="2200" b="1" baseline="30000"/>
              <a:t>-1</a:t>
            </a:r>
          </a:p>
          <a:p>
            <a:pPr lvl="1" eaLnBrk="1" hangingPunct="1">
              <a:buFont typeface="Wingdings" panose="05000000000000000000" pitchFamily="2" charset="2"/>
              <a:buNone/>
            </a:pPr>
            <a:endParaRPr lang="en-US" altLang="zh-CN" sz="800" b="1" baseline="30000"/>
          </a:p>
          <a:p>
            <a:pPr lvl="1" eaLnBrk="1" hangingPunct="1">
              <a:buFont typeface="Wingdings" panose="05000000000000000000" pitchFamily="2" charset="2"/>
              <a:buNone/>
            </a:pPr>
            <a:r>
              <a:rPr lang="en-US" altLang="zh-CN" sz="2200" b="1"/>
              <a:t>        0.001</a:t>
            </a:r>
            <a:r>
              <a:rPr lang="en-US" altLang="zh-CN" sz="2200" b="1" baseline="-25000"/>
              <a:t>2</a:t>
            </a:r>
            <a:r>
              <a:rPr lang="en-US" altLang="zh-CN" sz="2200" b="1"/>
              <a:t>×2</a:t>
            </a:r>
            <a:r>
              <a:rPr lang="en-US" altLang="zh-CN" sz="2200" b="1" baseline="30000"/>
              <a:t>-1</a:t>
            </a:r>
          </a:p>
          <a:p>
            <a:pPr eaLnBrk="1" hangingPunct="1"/>
            <a:r>
              <a:rPr lang="en-US" altLang="zh-CN" sz="2200"/>
              <a:t>Step3:  Normalize the sum and checking for overflow or underflow</a:t>
            </a:r>
          </a:p>
          <a:p>
            <a:pPr lvl="2" eaLnBrk="1" hangingPunct="1">
              <a:buFont typeface="Wingdings" panose="05000000000000000000" pitchFamily="2" charset="2"/>
              <a:buNone/>
            </a:pPr>
            <a:r>
              <a:rPr lang="en-US" altLang="zh-CN" sz="2200"/>
              <a:t>      </a:t>
            </a:r>
            <a:r>
              <a:rPr lang="en-US" altLang="zh-CN" sz="2200" b="1"/>
              <a:t>0.001</a:t>
            </a:r>
            <a:r>
              <a:rPr lang="en-US" altLang="zh-CN" sz="2200" b="1" baseline="-25000"/>
              <a:t>2</a:t>
            </a:r>
            <a:r>
              <a:rPr lang="en-US" altLang="zh-CN" sz="2200" b="1"/>
              <a:t>×2</a:t>
            </a:r>
            <a:r>
              <a:rPr lang="en-US" altLang="zh-CN" sz="2200" b="1" baseline="30000"/>
              <a:t>-1 </a:t>
            </a:r>
            <a:r>
              <a:rPr lang="en-US" altLang="zh-CN" sz="2200">
                <a:solidFill>
                  <a:srgbClr val="FF3300"/>
                </a:solidFill>
              </a:rPr>
              <a:t>→ </a:t>
            </a:r>
            <a:r>
              <a:rPr lang="en-US" altLang="zh-CN" sz="2200" b="1"/>
              <a:t>0.010</a:t>
            </a:r>
            <a:r>
              <a:rPr lang="en-US" altLang="zh-CN" sz="2200" b="1" baseline="-25000"/>
              <a:t>2</a:t>
            </a:r>
            <a:r>
              <a:rPr lang="en-US" altLang="zh-CN" sz="2200" b="1"/>
              <a:t>×2</a:t>
            </a:r>
            <a:r>
              <a:rPr lang="en-US" altLang="zh-CN" sz="2200" b="1" baseline="30000"/>
              <a:t>-2 </a:t>
            </a:r>
            <a:r>
              <a:rPr lang="en-US" altLang="zh-CN" sz="2200">
                <a:solidFill>
                  <a:srgbClr val="FF3300"/>
                </a:solidFill>
              </a:rPr>
              <a:t>→ </a:t>
            </a:r>
            <a:r>
              <a:rPr lang="en-US" altLang="zh-CN" sz="2200" b="1"/>
              <a:t>0.100</a:t>
            </a:r>
            <a:r>
              <a:rPr lang="en-US" altLang="zh-CN" sz="2200" b="1" baseline="-25000"/>
              <a:t>2</a:t>
            </a:r>
            <a:r>
              <a:rPr lang="en-US" altLang="zh-CN" sz="2200" b="1"/>
              <a:t>×2</a:t>
            </a:r>
            <a:r>
              <a:rPr lang="en-US" altLang="zh-CN" sz="2200" b="1" baseline="30000"/>
              <a:t>-3 </a:t>
            </a:r>
            <a:r>
              <a:rPr lang="en-US" altLang="zh-CN" sz="2200">
                <a:solidFill>
                  <a:srgbClr val="FF3300"/>
                </a:solidFill>
              </a:rPr>
              <a:t>→ </a:t>
            </a:r>
            <a:r>
              <a:rPr lang="en-US" altLang="zh-CN" sz="2200" b="1"/>
              <a:t>1.000</a:t>
            </a:r>
            <a:r>
              <a:rPr lang="en-US" altLang="zh-CN" sz="2200" b="1" baseline="-25000"/>
              <a:t>2</a:t>
            </a:r>
            <a:r>
              <a:rPr lang="en-US" altLang="zh-CN" sz="2200" b="1"/>
              <a:t>×2</a:t>
            </a:r>
            <a:r>
              <a:rPr lang="en-US" altLang="zh-CN" sz="2200" b="1" baseline="30000"/>
              <a:t>-4 </a:t>
            </a:r>
          </a:p>
          <a:p>
            <a:pPr eaLnBrk="1" hangingPunct="1"/>
            <a:r>
              <a:rPr lang="en-US" altLang="zh-CN" sz="2200"/>
              <a:t>Step4: Round the sum</a:t>
            </a:r>
          </a:p>
          <a:p>
            <a:pPr lvl="2" eaLnBrk="1" hangingPunct="1">
              <a:buFont typeface="Wingdings" panose="05000000000000000000" pitchFamily="2" charset="2"/>
              <a:buNone/>
            </a:pPr>
            <a:r>
              <a:rPr lang="en-US" altLang="zh-CN" sz="2200"/>
              <a:t>	 </a:t>
            </a:r>
            <a:r>
              <a:rPr lang="en-US" altLang="zh-CN" sz="2200" b="1"/>
              <a:t>1.000</a:t>
            </a:r>
            <a:r>
              <a:rPr lang="en-US" altLang="zh-CN" sz="2200" b="1" baseline="-25000"/>
              <a:t>2</a:t>
            </a:r>
            <a:r>
              <a:rPr lang="en-US" altLang="zh-CN" sz="2200" b="1"/>
              <a:t>×2</a:t>
            </a:r>
            <a:r>
              <a:rPr lang="en-US" altLang="zh-CN" sz="2200" b="1" baseline="30000"/>
              <a:t>-4</a:t>
            </a:r>
            <a:r>
              <a:rPr lang="en-US" altLang="zh-CN" sz="2200" b="1"/>
              <a:t>   = 0.0625</a:t>
            </a:r>
            <a:r>
              <a:rPr lang="en-US" altLang="zh-CN" sz="2200" baseline="-25000"/>
              <a:t>10</a:t>
            </a:r>
          </a:p>
        </p:txBody>
      </p:sp>
      <p:sp>
        <p:nvSpPr>
          <p:cNvPr id="96261" name="Line 4"/>
          <p:cNvSpPr>
            <a:spLocks noChangeShapeType="1"/>
          </p:cNvSpPr>
          <p:nvPr/>
        </p:nvSpPr>
        <p:spPr bwMode="auto">
          <a:xfrm>
            <a:off x="827088" y="4076700"/>
            <a:ext cx="2952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nchor="ctr"/>
          <a:lstStyle/>
          <a:p>
            <a:endParaRPr lang="zh-CN" altLang="en-US"/>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68</a:t>
            </a:fld>
            <a:endParaRPr lang="en-US" altLang="zh-CN"/>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Rot="1" noChangeArrowheads="1"/>
          </p:cNvSpPr>
          <p:nvPr>
            <p:ph type="title" idx="4294967295"/>
          </p:nvPr>
        </p:nvSpPr>
        <p:spPr>
          <a:xfrm>
            <a:off x="323850" y="44450"/>
            <a:ext cx="8540750" cy="1143000"/>
          </a:xfrm>
        </p:spPr>
        <p:txBody>
          <a:bodyPr/>
          <a:lstStyle/>
          <a:p>
            <a:pPr eaLnBrk="1" hangingPunct="1"/>
            <a:r>
              <a:rPr lang="en-US" altLang="zh-CN"/>
              <a:t>Algorithm</a:t>
            </a:r>
          </a:p>
        </p:txBody>
      </p:sp>
      <p:sp>
        <p:nvSpPr>
          <p:cNvPr id="97284" name="Rectangle 3"/>
          <p:cNvSpPr>
            <a:spLocks noGrp="1" noRot="1" noChangeArrowheads="1"/>
          </p:cNvSpPr>
          <p:nvPr>
            <p:ph type="body" idx="4294967295"/>
          </p:nvPr>
        </p:nvSpPr>
        <p:spPr>
          <a:xfrm>
            <a:off x="0" y="188913"/>
            <a:ext cx="2557463" cy="844550"/>
          </a:xfrm>
        </p:spPr>
        <p:txBody>
          <a:bodyPr/>
          <a:lstStyle/>
          <a:p>
            <a:pPr eaLnBrk="1" hangingPunct="1"/>
            <a:r>
              <a:rPr lang="en-US" altLang="zh-CN"/>
              <a:t>ADDITION</a:t>
            </a:r>
            <a:endParaRPr lang="zh-CN" altLang="zh-CN"/>
          </a:p>
        </p:txBody>
      </p:sp>
      <p:pic>
        <p:nvPicPr>
          <p:cNvPr id="97285" name="Picture 4" descr="05_arithmetic_94_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4450"/>
            <a:ext cx="6456362" cy="676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Text Box 6"/>
          <p:cNvSpPr txBox="1">
            <a:spLocks noChangeArrowheads="1"/>
          </p:cNvSpPr>
          <p:nvPr/>
        </p:nvSpPr>
        <p:spPr bwMode="auto">
          <a:xfrm>
            <a:off x="1547813" y="2636838"/>
            <a:ext cx="199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50000"/>
              </a:spcBef>
              <a:buClrTx/>
              <a:buSzTx/>
              <a:buFontTx/>
              <a:buNone/>
            </a:pPr>
            <a:r>
              <a:rPr lang="en-US" altLang="zh-CN" sz="1600">
                <a:solidFill>
                  <a:srgbClr val="3333CD"/>
                </a:solidFill>
                <a:ea typeface="宋体" panose="02010600030101010101" pitchFamily="2" charset="-122"/>
              </a:rPr>
              <a:t>larger  exponent</a:t>
            </a:r>
          </a:p>
        </p:txBody>
      </p:sp>
      <p:sp>
        <p:nvSpPr>
          <p:cNvPr id="97287" name="Text Box 0"/>
          <p:cNvSpPr txBox="1">
            <a:spLocks noChangeArrowheads="1"/>
          </p:cNvSpPr>
          <p:nvPr/>
        </p:nvSpPr>
        <p:spPr bwMode="auto">
          <a:xfrm>
            <a:off x="6516688" y="2636838"/>
            <a:ext cx="12954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zh-CN" altLang="en-US" sz="1600">
                <a:solidFill>
                  <a:srgbClr val="3333CD"/>
                </a:solidFill>
                <a:ea typeface="宋体" panose="02010600030101010101" pitchFamily="2" charset="-122"/>
              </a:rPr>
              <a:t>指数较大的加数的尾数</a:t>
            </a:r>
          </a:p>
        </p:txBody>
      </p:sp>
      <p:sp>
        <p:nvSpPr>
          <p:cNvPr id="97288" name="Text Box 1"/>
          <p:cNvSpPr txBox="1">
            <a:spLocks noChangeArrowheads="1"/>
          </p:cNvSpPr>
          <p:nvPr/>
        </p:nvSpPr>
        <p:spPr bwMode="auto">
          <a:xfrm>
            <a:off x="1979613" y="3141663"/>
            <a:ext cx="1289050" cy="59055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zh-CN" altLang="en-US" sz="1600">
                <a:solidFill>
                  <a:srgbClr val="3333CD"/>
                </a:solidFill>
                <a:ea typeface="宋体" panose="02010600030101010101" pitchFamily="2" charset="-122"/>
              </a:rPr>
              <a:t>指数较小的加数的尾数</a:t>
            </a:r>
          </a:p>
        </p:txBody>
      </p:sp>
      <p:sp>
        <p:nvSpPr>
          <p:cNvPr id="97289" name="Line 2"/>
          <p:cNvSpPr>
            <a:spLocks noChangeShapeType="1"/>
          </p:cNvSpPr>
          <p:nvPr/>
        </p:nvSpPr>
        <p:spPr bwMode="auto">
          <a:xfrm flipV="1">
            <a:off x="3276600" y="3284538"/>
            <a:ext cx="2232025" cy="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lstStyle/>
          <a:p>
            <a:endParaRPr lang="zh-CN" altLang="en-US"/>
          </a:p>
        </p:txBody>
      </p:sp>
      <p:sp>
        <p:nvSpPr>
          <p:cNvPr id="97290" name="Line 3"/>
          <p:cNvSpPr>
            <a:spLocks noChangeShapeType="1"/>
          </p:cNvSpPr>
          <p:nvPr/>
        </p:nvSpPr>
        <p:spPr bwMode="auto">
          <a:xfrm>
            <a:off x="179388" y="3429000"/>
            <a:ext cx="8137525" cy="0"/>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lIns="90488" tIns="44450" rIns="90488" bIns="44450" anchor="ctr"/>
          <a:lstStyle/>
          <a:p>
            <a:endParaRPr lang="zh-CN" altLang="en-US"/>
          </a:p>
        </p:txBody>
      </p:sp>
      <p:sp>
        <p:nvSpPr>
          <p:cNvPr id="97291" name="Line 4"/>
          <p:cNvSpPr>
            <a:spLocks noChangeShapeType="1"/>
          </p:cNvSpPr>
          <p:nvPr/>
        </p:nvSpPr>
        <p:spPr bwMode="auto">
          <a:xfrm>
            <a:off x="179388" y="4868863"/>
            <a:ext cx="8137525" cy="0"/>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lIns="90488" tIns="44450" rIns="90488" bIns="44450" anchor="ctr"/>
          <a:lstStyle/>
          <a:p>
            <a:endParaRPr lang="zh-CN" altLang="en-US"/>
          </a:p>
        </p:txBody>
      </p:sp>
      <p:sp>
        <p:nvSpPr>
          <p:cNvPr id="97292" name="Text Box 6"/>
          <p:cNvSpPr txBox="1">
            <a:spLocks noChangeArrowheads="1"/>
          </p:cNvSpPr>
          <p:nvPr/>
        </p:nvSpPr>
        <p:spPr bwMode="auto">
          <a:xfrm>
            <a:off x="0" y="836613"/>
            <a:ext cx="2555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50000"/>
              </a:spcBef>
              <a:buClrTx/>
              <a:buSzTx/>
              <a:buFontTx/>
              <a:buNone/>
            </a:pPr>
            <a:r>
              <a:rPr lang="en-US" altLang="zh-CN" sz="1600">
                <a:solidFill>
                  <a:srgbClr val="3333CD"/>
                </a:solidFill>
                <a:ea typeface="宋体" panose="02010600030101010101" pitchFamily="2" charset="-122"/>
              </a:rPr>
              <a:t>Step1</a:t>
            </a:r>
            <a:r>
              <a:rPr lang="zh-CN" altLang="en-US" sz="1600">
                <a:solidFill>
                  <a:srgbClr val="3333CD"/>
                </a:solidFill>
                <a:ea typeface="宋体" panose="02010600030101010101" pitchFamily="2" charset="-122"/>
              </a:rPr>
              <a:t>：若</a:t>
            </a:r>
            <a:r>
              <a:rPr lang="en-US" altLang="zh-CN" sz="1600">
                <a:solidFill>
                  <a:srgbClr val="3333CD"/>
                </a:solidFill>
                <a:ea typeface="宋体" panose="02010600030101010101" pitchFamily="2" charset="-122"/>
              </a:rPr>
              <a:t>Exponent difference</a:t>
            </a:r>
            <a:r>
              <a:rPr lang="zh-CN" altLang="en-US" sz="1600">
                <a:solidFill>
                  <a:srgbClr val="3333CD"/>
                </a:solidFill>
                <a:ea typeface="宋体" panose="02010600030101010101" pitchFamily="2" charset="-122"/>
              </a:rPr>
              <a:t>是</a:t>
            </a:r>
            <a:r>
              <a:rPr lang="en-US" altLang="zh-CN" sz="1600">
                <a:solidFill>
                  <a:srgbClr val="3333CD"/>
                </a:solidFill>
                <a:ea typeface="宋体" panose="02010600030101010101" pitchFamily="2" charset="-122"/>
              </a:rPr>
              <a:t>3,</a:t>
            </a:r>
            <a:r>
              <a:rPr lang="zh-CN" altLang="en-US" sz="1600">
                <a:solidFill>
                  <a:srgbClr val="3333CD"/>
                </a:solidFill>
                <a:ea typeface="宋体" panose="02010600030101010101" pitchFamily="2" charset="-122"/>
              </a:rPr>
              <a:t>指数较小的加数的尾数将在</a:t>
            </a:r>
            <a:r>
              <a:rPr lang="en-US" altLang="zh-CN" sz="1600">
                <a:solidFill>
                  <a:srgbClr val="3333CD"/>
                </a:solidFill>
                <a:ea typeface="宋体" panose="02010600030101010101" pitchFamily="2" charset="-122"/>
              </a:rPr>
              <a:t>1</a:t>
            </a:r>
            <a:r>
              <a:rPr lang="zh-CN" altLang="en-US" sz="1600">
                <a:solidFill>
                  <a:srgbClr val="3333CD"/>
                </a:solidFill>
                <a:ea typeface="宋体" panose="02010600030101010101" pitchFamily="2" charset="-122"/>
              </a:rPr>
              <a:t>拍内右移</a:t>
            </a:r>
            <a:r>
              <a:rPr lang="en-US" altLang="zh-CN" sz="1600">
                <a:solidFill>
                  <a:srgbClr val="3333CD"/>
                </a:solidFill>
                <a:ea typeface="宋体" panose="02010600030101010101" pitchFamily="2" charset="-122"/>
              </a:rPr>
              <a:t>3</a:t>
            </a:r>
            <a:r>
              <a:rPr lang="zh-CN" altLang="en-US" sz="1600">
                <a:solidFill>
                  <a:srgbClr val="3333CD"/>
                </a:solidFill>
                <a:ea typeface="宋体" panose="02010600030101010101" pitchFamily="2" charset="-122"/>
              </a:rPr>
              <a:t>位</a:t>
            </a:r>
          </a:p>
        </p:txBody>
      </p:sp>
      <p:sp>
        <p:nvSpPr>
          <p:cNvPr id="97293" name="Text Box 7"/>
          <p:cNvSpPr txBox="1">
            <a:spLocks noChangeArrowheads="1"/>
          </p:cNvSpPr>
          <p:nvPr/>
        </p:nvSpPr>
        <p:spPr bwMode="auto">
          <a:xfrm>
            <a:off x="179388" y="3789363"/>
            <a:ext cx="23764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50000"/>
              </a:spcBef>
              <a:buClrTx/>
              <a:buSzTx/>
              <a:buFontTx/>
              <a:buNone/>
            </a:pPr>
            <a:r>
              <a:rPr lang="en-US" altLang="zh-CN" sz="1600">
                <a:solidFill>
                  <a:srgbClr val="3333CD"/>
                </a:solidFill>
                <a:ea typeface="宋体" panose="02010600030101010101" pitchFamily="2" charset="-122"/>
              </a:rPr>
              <a:t>Step2</a:t>
            </a:r>
            <a:r>
              <a:rPr lang="zh-CN" altLang="en-US" sz="1600">
                <a:solidFill>
                  <a:srgbClr val="3333CD"/>
                </a:solidFill>
                <a:ea typeface="宋体" panose="02010600030101010101" pitchFamily="2" charset="-122"/>
              </a:rPr>
              <a:t>：一拍内尾数相加，并送入</a:t>
            </a:r>
            <a:r>
              <a:rPr lang="en-US" altLang="zh-CN" sz="1600">
                <a:solidFill>
                  <a:srgbClr val="3333CD"/>
                </a:solidFill>
                <a:ea typeface="宋体" panose="02010600030101010101" pitchFamily="2" charset="-122"/>
              </a:rPr>
              <a:t>shift left or right reg.</a:t>
            </a:r>
          </a:p>
        </p:txBody>
      </p:sp>
      <p:sp>
        <p:nvSpPr>
          <p:cNvPr id="97294" name="Text Box 8"/>
          <p:cNvSpPr txBox="1">
            <a:spLocks noChangeArrowheads="1"/>
          </p:cNvSpPr>
          <p:nvPr/>
        </p:nvSpPr>
        <p:spPr bwMode="auto">
          <a:xfrm>
            <a:off x="179388" y="4868863"/>
            <a:ext cx="32400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50000"/>
              </a:spcBef>
              <a:buClrTx/>
              <a:buSzTx/>
              <a:buFontTx/>
              <a:buNone/>
            </a:pPr>
            <a:r>
              <a:rPr lang="en-US" altLang="zh-CN" sz="1600">
                <a:solidFill>
                  <a:srgbClr val="3333CD"/>
                </a:solidFill>
                <a:ea typeface="宋体" panose="02010600030101010101" pitchFamily="2" charset="-122"/>
              </a:rPr>
              <a:t>Step3</a:t>
            </a:r>
            <a:r>
              <a:rPr lang="zh-CN" altLang="en-US" sz="1600">
                <a:solidFill>
                  <a:srgbClr val="3333CD"/>
                </a:solidFill>
                <a:ea typeface="宋体" panose="02010600030101010101" pitchFamily="2" charset="-122"/>
              </a:rPr>
              <a:t>：一拍内左或右移</a:t>
            </a:r>
            <a:r>
              <a:rPr lang="en-US" altLang="zh-CN" sz="1600">
                <a:solidFill>
                  <a:srgbClr val="3333CD"/>
                </a:solidFill>
                <a:ea typeface="宋体" panose="02010600030101010101" pitchFamily="2" charset="-122"/>
              </a:rPr>
              <a:t>n</a:t>
            </a:r>
            <a:r>
              <a:rPr lang="zh-CN" altLang="en-US" sz="1600">
                <a:solidFill>
                  <a:srgbClr val="3333CD"/>
                </a:solidFill>
                <a:ea typeface="宋体" panose="02010600030101010101" pitchFamily="2" charset="-122"/>
              </a:rPr>
              <a:t>位以便规格化，结果送入</a:t>
            </a:r>
            <a:r>
              <a:rPr lang="en-US" altLang="zh-CN" sz="1600">
                <a:solidFill>
                  <a:srgbClr val="3333CD"/>
                </a:solidFill>
                <a:ea typeface="宋体" panose="02010600030101010101" pitchFamily="2" charset="-122"/>
              </a:rPr>
              <a:t>Rounding hardware reg.   (n</a:t>
            </a:r>
            <a:r>
              <a:rPr lang="zh-CN" altLang="en-US" sz="1600">
                <a:solidFill>
                  <a:srgbClr val="3333CD"/>
                </a:solidFill>
                <a:ea typeface="宋体" panose="02010600030101010101" pitchFamily="2" charset="-122"/>
              </a:rPr>
              <a:t>由</a:t>
            </a:r>
            <a:r>
              <a:rPr lang="en-US" altLang="zh-CN" sz="1600">
                <a:solidFill>
                  <a:srgbClr val="3333CD"/>
                </a:solidFill>
                <a:ea typeface="宋体" panose="02010600030101010101" pitchFamily="2" charset="-122"/>
              </a:rPr>
              <a:t>Big ALU</a:t>
            </a:r>
            <a:r>
              <a:rPr lang="zh-CN" altLang="en-US" sz="1600">
                <a:solidFill>
                  <a:srgbClr val="3333CD"/>
                </a:solidFill>
                <a:ea typeface="宋体" panose="02010600030101010101" pitchFamily="2" charset="-122"/>
              </a:rPr>
              <a:t>的结果确定</a:t>
            </a:r>
            <a:r>
              <a:rPr lang="en-US" altLang="zh-CN" sz="1600">
                <a:solidFill>
                  <a:srgbClr val="3333CD"/>
                </a:solidFill>
                <a:ea typeface="宋体" panose="02010600030101010101" pitchFamily="2" charset="-122"/>
              </a:rPr>
              <a:t>)</a:t>
            </a:r>
          </a:p>
        </p:txBody>
      </p:sp>
      <p:sp>
        <p:nvSpPr>
          <p:cNvPr id="97295" name="Line 12"/>
          <p:cNvSpPr>
            <a:spLocks noChangeShapeType="1"/>
          </p:cNvSpPr>
          <p:nvPr/>
        </p:nvSpPr>
        <p:spPr bwMode="auto">
          <a:xfrm>
            <a:off x="179388" y="5661025"/>
            <a:ext cx="8137525" cy="0"/>
          </a:xfrm>
          <a:prstGeom prst="line">
            <a:avLst/>
          </a:prstGeom>
          <a:noFill/>
          <a:ln w="25400">
            <a:solidFill>
              <a:srgbClr val="0000FF"/>
            </a:solidFill>
            <a:prstDash val="dash"/>
            <a:round/>
            <a:headEnd/>
            <a:tailEnd/>
          </a:ln>
          <a:extLst>
            <a:ext uri="{909E8E84-426E-40DD-AFC4-6F175D3DCCD1}">
              <a14:hiddenFill xmlns:a14="http://schemas.microsoft.com/office/drawing/2010/main">
                <a:noFill/>
              </a14:hiddenFill>
            </a:ext>
          </a:extLst>
        </p:spPr>
        <p:txBody>
          <a:bodyPr lIns="90488" tIns="44450" rIns="90488" bIns="44450" anchor="ctr"/>
          <a:lstStyle/>
          <a:p>
            <a:endParaRPr lang="zh-CN" altLang="en-US"/>
          </a:p>
        </p:txBody>
      </p:sp>
      <p:sp>
        <p:nvSpPr>
          <p:cNvPr id="97296" name="Text Box 13"/>
          <p:cNvSpPr txBox="1">
            <a:spLocks noChangeArrowheads="1"/>
          </p:cNvSpPr>
          <p:nvPr/>
        </p:nvSpPr>
        <p:spPr bwMode="auto">
          <a:xfrm>
            <a:off x="179388" y="5919788"/>
            <a:ext cx="37449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50000"/>
              </a:spcBef>
              <a:buClrTx/>
              <a:buSzTx/>
              <a:buFontTx/>
              <a:buNone/>
            </a:pPr>
            <a:r>
              <a:rPr lang="en-US" altLang="zh-CN" sz="1600">
                <a:solidFill>
                  <a:srgbClr val="3333CD"/>
                </a:solidFill>
                <a:ea typeface="宋体" panose="02010600030101010101" pitchFamily="2" charset="-122"/>
              </a:rPr>
              <a:t>Step4</a:t>
            </a:r>
            <a:r>
              <a:rPr lang="zh-CN" altLang="en-US" sz="1600">
                <a:solidFill>
                  <a:srgbClr val="3333CD"/>
                </a:solidFill>
                <a:ea typeface="宋体" panose="02010600030101010101" pitchFamily="2" charset="-122"/>
              </a:rPr>
              <a:t>：一拍内</a:t>
            </a:r>
            <a:r>
              <a:rPr lang="en-US" altLang="zh-CN" sz="1600">
                <a:solidFill>
                  <a:srgbClr val="3333CD"/>
                </a:solidFill>
                <a:ea typeface="宋体" panose="02010600030101010101" pitchFamily="2" charset="-122"/>
              </a:rPr>
              <a:t>Rounding hardware reg.   </a:t>
            </a:r>
            <a:r>
              <a:rPr lang="zh-CN" altLang="en-US" sz="1600">
                <a:solidFill>
                  <a:srgbClr val="3333CD"/>
                </a:solidFill>
                <a:ea typeface="宋体" panose="02010600030101010101" pitchFamily="2" charset="-122"/>
              </a:rPr>
              <a:t>的尾数内容进行四舍五入，并保存。若变成非规格化数，则插入</a:t>
            </a:r>
            <a:r>
              <a:rPr lang="en-US" altLang="zh-CN" sz="1600">
                <a:solidFill>
                  <a:srgbClr val="3333CD"/>
                </a:solidFill>
                <a:ea typeface="宋体" panose="02010600030101010101" pitchFamily="2" charset="-122"/>
              </a:rPr>
              <a:t>step5</a:t>
            </a:r>
            <a:endParaRPr lang="zh-CN" altLang="en-US" sz="1600">
              <a:solidFill>
                <a:srgbClr val="3333CD"/>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69</a:t>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2"/>
          <p:cNvSpPr txBox="1">
            <a:spLocks noChangeArrowheads="1"/>
          </p:cNvSpPr>
          <p:nvPr/>
        </p:nvSpPr>
        <p:spPr bwMode="auto">
          <a:xfrm>
            <a:off x="441325" y="396875"/>
            <a:ext cx="3116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3200">
                <a:solidFill>
                  <a:srgbClr val="CC0000"/>
                </a:solidFill>
                <a:ea typeface="宋体" panose="02010600030101010101" pitchFamily="2" charset="-122"/>
              </a:rPr>
              <a:t>2’s Complement</a:t>
            </a:r>
          </a:p>
        </p:txBody>
      </p:sp>
      <p:sp>
        <p:nvSpPr>
          <p:cNvPr id="16389"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 name="Text Box 4"/>
          <p:cNvSpPr txBox="1">
            <a:spLocks noChangeArrowheads="1"/>
          </p:cNvSpPr>
          <p:nvPr/>
        </p:nvSpPr>
        <p:spPr bwMode="auto">
          <a:xfrm>
            <a:off x="1066800" y="1295400"/>
            <a:ext cx="5976938" cy="304641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zh-CN" altLang="en-US" sz="1600">
                <a:solidFill>
                  <a:srgbClr val="3333CD"/>
                </a:solidFill>
                <a:ea typeface="宋体" panose="02010600030101010101" pitchFamily="2" charset="-122"/>
              </a:rPr>
              <a:t>     </a:t>
            </a:r>
            <a:r>
              <a:rPr lang="en-US" altLang="zh-CN" sz="1600">
                <a:solidFill>
                  <a:srgbClr val="3333CD"/>
                </a:solidFill>
                <a:ea typeface="宋体" panose="02010600030101010101" pitchFamily="2" charset="-122"/>
              </a:rPr>
              <a:t>0000 0000 0000 0000 0000 0000 0000 0000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0</a:t>
            </a:r>
            <a:r>
              <a:rPr lang="en-US" altLang="zh-CN" sz="1600" baseline="-25000">
                <a:solidFill>
                  <a:srgbClr val="3333CD"/>
                </a:solidFill>
                <a:ea typeface="宋体" panose="02010600030101010101" pitchFamily="2" charset="-122"/>
              </a:rPr>
              <a:t>ten</a:t>
            </a:r>
            <a:endParaRPr lang="en-US" altLang="zh-CN" sz="1600">
              <a:solidFill>
                <a:srgbClr val="3333CD"/>
              </a:solidFill>
              <a:ea typeface="宋体" panose="02010600030101010101" pitchFamily="2" charset="-122"/>
            </a:endParaRPr>
          </a:p>
          <a:p>
            <a:pPr>
              <a:spcBef>
                <a:spcPct val="0"/>
              </a:spcBef>
              <a:buClr>
                <a:srgbClr val="CC0000"/>
              </a:buClr>
              <a:buSzTx/>
              <a:buFontTx/>
              <a:buNone/>
            </a:pPr>
            <a:r>
              <a:rPr lang="en-US" altLang="zh-CN" sz="1600">
                <a:solidFill>
                  <a:srgbClr val="3333CD"/>
                </a:solidFill>
                <a:ea typeface="宋体" panose="02010600030101010101" pitchFamily="2" charset="-122"/>
              </a:rPr>
              <a:t>     0000 0000 0000 0000 0000 0000 0000 0001</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1</a:t>
            </a:r>
            <a:r>
              <a:rPr lang="en-US" altLang="zh-CN" sz="1600" baseline="-25000">
                <a:solidFill>
                  <a:srgbClr val="3333CD"/>
                </a:solidFill>
                <a:ea typeface="宋体" panose="02010600030101010101" pitchFamily="2" charset="-122"/>
              </a:rPr>
              <a:t>ten</a:t>
            </a:r>
          </a:p>
          <a:p>
            <a:pPr>
              <a:spcBef>
                <a:spcPct val="0"/>
              </a:spcBef>
              <a:buClr>
                <a:srgbClr val="CC0000"/>
              </a:buClr>
              <a:buSzTx/>
              <a:buFontTx/>
              <a:buNone/>
            </a:pPr>
            <a:r>
              <a:rPr lang="en-US" altLang="zh-CN" sz="1600">
                <a:solidFill>
                  <a:srgbClr val="3333CD"/>
                </a:solidFill>
                <a:ea typeface="宋体" panose="02010600030101010101" pitchFamily="2" charset="-122"/>
              </a:rPr>
              <a:t>     0000 0000 0000 0000 0000 0000 0000 0010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r>
              <a:rPr lang="en-US" altLang="zh-CN" sz="1600" baseline="-25000">
                <a:solidFill>
                  <a:srgbClr val="3333CD"/>
                </a:solidFill>
                <a:ea typeface="宋体" panose="02010600030101010101" pitchFamily="2" charset="-122"/>
              </a:rPr>
              <a:t>ten</a:t>
            </a:r>
            <a:r>
              <a:rPr lang="en-US" altLang="zh-CN" sz="1600">
                <a:solidFill>
                  <a:srgbClr val="3333CD"/>
                </a:solidFill>
                <a:ea typeface="宋体" panose="02010600030101010101" pitchFamily="2" charset="-122"/>
              </a:rPr>
              <a:t> </a:t>
            </a:r>
          </a:p>
          <a:p>
            <a:pPr>
              <a:spcBef>
                <a:spcPct val="0"/>
              </a:spcBef>
              <a:buClr>
                <a:srgbClr val="CC0000"/>
              </a:buClr>
              <a:buSzTx/>
              <a:buFontTx/>
              <a:buNone/>
            </a:pPr>
            <a:r>
              <a:rPr lang="en-US" altLang="zh-CN" sz="1600">
                <a:solidFill>
                  <a:srgbClr val="3333CD"/>
                </a:solidFill>
                <a:ea typeface="宋体" panose="02010600030101010101" pitchFamily="2" charset="-122"/>
              </a:rPr>
              <a:t>                               …</a:t>
            </a:r>
          </a:p>
          <a:p>
            <a:pPr>
              <a:spcBef>
                <a:spcPct val="0"/>
              </a:spcBef>
              <a:buClr>
                <a:srgbClr val="CC0000"/>
              </a:buClr>
              <a:buSzTx/>
              <a:buFontTx/>
              <a:buNone/>
            </a:pPr>
            <a:r>
              <a:rPr lang="en-US" altLang="zh-CN" sz="1600">
                <a:solidFill>
                  <a:srgbClr val="3333CD"/>
                </a:solidFill>
                <a:ea typeface="宋体" panose="02010600030101010101" pitchFamily="2" charset="-122"/>
              </a:rPr>
              <a:t>     0111 1111 1111 1111 1111 1111 1111 1111</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r>
              <a:rPr lang="en-US" altLang="zh-CN" sz="1600" baseline="30000">
                <a:solidFill>
                  <a:srgbClr val="3333CD"/>
                </a:solidFill>
                <a:ea typeface="宋体" panose="02010600030101010101" pitchFamily="2" charset="-122"/>
              </a:rPr>
              <a:t>31</a:t>
            </a:r>
            <a:r>
              <a:rPr lang="en-US" altLang="zh-CN" sz="1600">
                <a:solidFill>
                  <a:srgbClr val="3333CD"/>
                </a:solidFill>
                <a:ea typeface="宋体" panose="02010600030101010101" pitchFamily="2" charset="-122"/>
              </a:rPr>
              <a:t>-1</a:t>
            </a:r>
          </a:p>
          <a:p>
            <a:pPr>
              <a:spcBef>
                <a:spcPct val="0"/>
              </a:spcBef>
              <a:buClr>
                <a:srgbClr val="CC0000"/>
              </a:buClr>
              <a:buSzTx/>
              <a:buFontTx/>
              <a:buNone/>
            </a:pPr>
            <a:endParaRPr lang="en-US" altLang="zh-CN" sz="1600">
              <a:solidFill>
                <a:srgbClr val="3333CD"/>
              </a:solidFill>
              <a:ea typeface="宋体" panose="02010600030101010101" pitchFamily="2" charset="-122"/>
            </a:endParaRPr>
          </a:p>
          <a:p>
            <a:pPr>
              <a:spcBef>
                <a:spcPct val="0"/>
              </a:spcBef>
              <a:buClr>
                <a:srgbClr val="CC0000"/>
              </a:buClr>
              <a:buSzTx/>
              <a:buFontTx/>
              <a:buNone/>
            </a:pPr>
            <a:r>
              <a:rPr lang="en-US" altLang="zh-CN" sz="1600">
                <a:solidFill>
                  <a:srgbClr val="3333CD"/>
                </a:solidFill>
                <a:ea typeface="宋体" panose="02010600030101010101" pitchFamily="2" charset="-122"/>
              </a:rPr>
              <a:t>     1000 0000 0000 0000 0000 0000 0000 0000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r>
              <a:rPr lang="en-US" altLang="zh-CN" sz="1600" baseline="30000">
                <a:solidFill>
                  <a:srgbClr val="3333CD"/>
                </a:solidFill>
                <a:ea typeface="宋体" panose="02010600030101010101" pitchFamily="2" charset="-122"/>
              </a:rPr>
              <a:t>31</a:t>
            </a:r>
            <a:endParaRPr lang="en-US" altLang="zh-CN" sz="1600">
              <a:solidFill>
                <a:srgbClr val="3333CD"/>
              </a:solidFill>
              <a:ea typeface="宋体" panose="02010600030101010101" pitchFamily="2" charset="-122"/>
            </a:endParaRPr>
          </a:p>
          <a:p>
            <a:pPr>
              <a:spcBef>
                <a:spcPct val="0"/>
              </a:spcBef>
              <a:buClr>
                <a:srgbClr val="CC0000"/>
              </a:buClr>
              <a:buSzTx/>
              <a:buFontTx/>
              <a:buNone/>
            </a:pPr>
            <a:r>
              <a:rPr lang="en-US" altLang="zh-CN" sz="1600">
                <a:solidFill>
                  <a:srgbClr val="3333CD"/>
                </a:solidFill>
                <a:ea typeface="宋体" panose="02010600030101010101" pitchFamily="2" charset="-122"/>
              </a:rPr>
              <a:t>     1000 0000 0000 0000 0000 0000 0000 0001</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r>
              <a:rPr lang="en-US" altLang="zh-CN" sz="1600" baseline="30000">
                <a:solidFill>
                  <a:srgbClr val="3333CD"/>
                </a:solidFill>
                <a:ea typeface="宋体" panose="02010600030101010101" pitchFamily="2" charset="-122"/>
              </a:rPr>
              <a:t>31</a:t>
            </a:r>
            <a:r>
              <a:rPr lang="en-US" altLang="zh-CN" sz="1600">
                <a:solidFill>
                  <a:srgbClr val="3333CD"/>
                </a:solidFill>
                <a:ea typeface="宋体" panose="02010600030101010101" pitchFamily="2" charset="-122"/>
              </a:rPr>
              <a:t> – 1)   </a:t>
            </a:r>
          </a:p>
          <a:p>
            <a:pPr>
              <a:spcBef>
                <a:spcPct val="0"/>
              </a:spcBef>
              <a:buClr>
                <a:srgbClr val="CC0000"/>
              </a:buClr>
              <a:buSzTx/>
              <a:buFontTx/>
              <a:buNone/>
            </a:pPr>
            <a:r>
              <a:rPr lang="en-US" altLang="zh-CN" sz="1600">
                <a:solidFill>
                  <a:srgbClr val="3333CD"/>
                </a:solidFill>
                <a:ea typeface="宋体" panose="02010600030101010101" pitchFamily="2" charset="-122"/>
              </a:rPr>
              <a:t>     1000 0000 0000 0000 0000 0000 0000 0010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r>
              <a:rPr lang="en-US" altLang="zh-CN" sz="1600" baseline="30000">
                <a:solidFill>
                  <a:srgbClr val="3333CD"/>
                </a:solidFill>
                <a:ea typeface="宋体" panose="02010600030101010101" pitchFamily="2" charset="-122"/>
              </a:rPr>
              <a:t>31</a:t>
            </a:r>
            <a:r>
              <a:rPr lang="en-US" altLang="zh-CN" sz="1600">
                <a:solidFill>
                  <a:srgbClr val="3333CD"/>
                </a:solidFill>
                <a:ea typeface="宋体" panose="02010600030101010101" pitchFamily="2" charset="-122"/>
              </a:rPr>
              <a:t> – 2)</a:t>
            </a:r>
          </a:p>
          <a:p>
            <a:pPr>
              <a:spcBef>
                <a:spcPct val="0"/>
              </a:spcBef>
              <a:buClr>
                <a:srgbClr val="CC0000"/>
              </a:buClr>
              <a:buSzTx/>
              <a:buFontTx/>
              <a:buNone/>
            </a:pPr>
            <a:r>
              <a:rPr lang="en-US" altLang="zh-CN" sz="1600">
                <a:solidFill>
                  <a:srgbClr val="3333CD"/>
                </a:solidFill>
                <a:ea typeface="宋体" panose="02010600030101010101" pitchFamily="2" charset="-122"/>
              </a:rPr>
              <a:t>                              …</a:t>
            </a:r>
          </a:p>
          <a:p>
            <a:pPr>
              <a:spcBef>
                <a:spcPct val="0"/>
              </a:spcBef>
              <a:buClr>
                <a:srgbClr val="CC0000"/>
              </a:buClr>
              <a:buSzTx/>
              <a:buFontTx/>
              <a:buNone/>
            </a:pPr>
            <a:r>
              <a:rPr lang="en-US" altLang="zh-CN" sz="1600">
                <a:solidFill>
                  <a:srgbClr val="3333CD"/>
                </a:solidFill>
                <a:ea typeface="宋体" panose="02010600030101010101" pitchFamily="2" charset="-122"/>
              </a:rPr>
              <a:t>     1111 1111 1111 1111 1111 1111 1111 1110</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-2</a:t>
            </a:r>
          </a:p>
          <a:p>
            <a:pPr>
              <a:spcBef>
                <a:spcPct val="0"/>
              </a:spcBef>
              <a:buClr>
                <a:srgbClr val="CC0000"/>
              </a:buClr>
              <a:buSzTx/>
              <a:buFontTx/>
              <a:buNone/>
            </a:pPr>
            <a:r>
              <a:rPr lang="en-US" altLang="zh-CN" sz="1600">
                <a:solidFill>
                  <a:srgbClr val="3333CD"/>
                </a:solidFill>
                <a:ea typeface="宋体" panose="02010600030101010101" pitchFamily="2" charset="-122"/>
              </a:rPr>
              <a:t>     1111 1111 1111 1111 1111 1111 1111 1111</a:t>
            </a:r>
            <a:r>
              <a:rPr lang="en-US" altLang="zh-CN" sz="1600" baseline="-25000">
                <a:solidFill>
                  <a:srgbClr val="3333CD"/>
                </a:solidFill>
                <a:ea typeface="宋体" panose="02010600030101010101" pitchFamily="2" charset="-122"/>
              </a:rPr>
              <a:t>two</a:t>
            </a:r>
            <a:r>
              <a:rPr lang="en-US" altLang="zh-CN" sz="1600">
                <a:solidFill>
                  <a:srgbClr val="3333CD"/>
                </a:solidFill>
                <a:ea typeface="宋体" panose="02010600030101010101" pitchFamily="2" charset="-122"/>
              </a:rPr>
              <a:t> = -1</a:t>
            </a:r>
          </a:p>
        </p:txBody>
      </p:sp>
      <p:sp>
        <p:nvSpPr>
          <p:cNvPr id="16391" name="Text Box 5"/>
          <p:cNvSpPr txBox="1">
            <a:spLocks noChangeArrowheads="1"/>
          </p:cNvSpPr>
          <p:nvPr/>
        </p:nvSpPr>
        <p:spPr bwMode="auto">
          <a:xfrm>
            <a:off x="685800" y="4340225"/>
            <a:ext cx="7583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en-US" altLang="zh-CN" sz="1800">
                <a:solidFill>
                  <a:srgbClr val="3333CD"/>
                </a:solidFill>
                <a:ea typeface="宋体" panose="02010600030101010101" pitchFamily="2" charset="-122"/>
              </a:rPr>
              <a:t>Why is this representation favorable?</a:t>
            </a:r>
          </a:p>
          <a:p>
            <a:pPr>
              <a:spcBef>
                <a:spcPct val="0"/>
              </a:spcBef>
              <a:buClr>
                <a:srgbClr val="CC0000"/>
              </a:buClr>
              <a:buSzTx/>
              <a:buFontTx/>
              <a:buNone/>
            </a:pPr>
            <a:r>
              <a:rPr lang="en-US" altLang="zh-CN" sz="1800">
                <a:solidFill>
                  <a:srgbClr val="3333CD"/>
                </a:solidFill>
                <a:ea typeface="宋体" panose="02010600030101010101" pitchFamily="2" charset="-122"/>
              </a:rPr>
              <a:t>Consider the sum of  1 and -2  …. we get  -1</a:t>
            </a:r>
          </a:p>
          <a:p>
            <a:pPr>
              <a:spcBef>
                <a:spcPct val="0"/>
              </a:spcBef>
              <a:buClr>
                <a:srgbClr val="CC0000"/>
              </a:buClr>
              <a:buSzTx/>
              <a:buFontTx/>
              <a:buNone/>
            </a:pPr>
            <a:r>
              <a:rPr lang="en-US" altLang="zh-CN" sz="1800">
                <a:solidFill>
                  <a:srgbClr val="3333CD"/>
                </a:solidFill>
                <a:ea typeface="宋体" panose="02010600030101010101" pitchFamily="2" charset="-122"/>
              </a:rPr>
              <a:t>Consider the sum of  2 and -1  …. we get +1</a:t>
            </a:r>
          </a:p>
          <a:p>
            <a:pPr>
              <a:spcBef>
                <a:spcPct val="0"/>
              </a:spcBef>
              <a:buClr>
                <a:srgbClr val="CC0000"/>
              </a:buClr>
              <a:buSzTx/>
              <a:buFontTx/>
              <a:buNone/>
            </a:pPr>
            <a:r>
              <a:rPr lang="en-US" altLang="zh-CN" sz="1800">
                <a:solidFill>
                  <a:srgbClr val="3333CD"/>
                </a:solidFill>
                <a:ea typeface="宋体" panose="02010600030101010101" pitchFamily="2" charset="-122"/>
              </a:rPr>
              <a:t>This format can directly undergo addition without any conversions!</a:t>
            </a:r>
          </a:p>
        </p:txBody>
      </p:sp>
      <p:sp>
        <p:nvSpPr>
          <p:cNvPr id="16392" name="Text Box 6"/>
          <p:cNvSpPr txBox="1">
            <a:spLocks noChangeArrowheads="1"/>
          </p:cNvSpPr>
          <p:nvPr/>
        </p:nvSpPr>
        <p:spPr bwMode="auto">
          <a:xfrm>
            <a:off x="755650" y="5589588"/>
            <a:ext cx="65944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None/>
            </a:pPr>
            <a:r>
              <a:rPr lang="en-US" altLang="zh-CN" sz="1800">
                <a:solidFill>
                  <a:srgbClr val="3333CD"/>
                </a:solidFill>
                <a:ea typeface="宋体" panose="02010600030101010101" pitchFamily="2" charset="-122"/>
              </a:rPr>
              <a:t>Each number x</a:t>
            </a:r>
            <a:r>
              <a:rPr lang="en-US" altLang="zh-CN" sz="1800" baseline="-25000">
                <a:solidFill>
                  <a:srgbClr val="3333CD"/>
                </a:solidFill>
                <a:ea typeface="宋体" panose="02010600030101010101" pitchFamily="2" charset="-122"/>
              </a:rPr>
              <a:t>31 </a:t>
            </a:r>
            <a:r>
              <a:rPr lang="en-US" altLang="zh-CN" sz="1800">
                <a:solidFill>
                  <a:srgbClr val="3333CD"/>
                </a:solidFill>
                <a:ea typeface="宋体" panose="02010600030101010101" pitchFamily="2" charset="-122"/>
              </a:rPr>
              <a:t>x</a:t>
            </a:r>
            <a:r>
              <a:rPr lang="en-US" altLang="zh-CN" sz="1800" baseline="-25000">
                <a:solidFill>
                  <a:srgbClr val="3333CD"/>
                </a:solidFill>
                <a:ea typeface="宋体" panose="02010600030101010101" pitchFamily="2" charset="-122"/>
              </a:rPr>
              <a:t>30…</a:t>
            </a:r>
            <a:r>
              <a:rPr lang="en-US" altLang="zh-CN" sz="1800">
                <a:solidFill>
                  <a:srgbClr val="3333CD"/>
                </a:solidFill>
                <a:ea typeface="宋体" panose="02010600030101010101" pitchFamily="2" charset="-122"/>
              </a:rPr>
              <a:t> x</a:t>
            </a:r>
            <a:r>
              <a:rPr lang="en-US" altLang="zh-CN" sz="1800" baseline="-25000">
                <a:solidFill>
                  <a:srgbClr val="3333CD"/>
                </a:solidFill>
                <a:ea typeface="宋体" panose="02010600030101010101" pitchFamily="2" charset="-122"/>
              </a:rPr>
              <a:t>1 </a:t>
            </a:r>
            <a:r>
              <a:rPr lang="en-US" altLang="zh-CN" sz="1800">
                <a:solidFill>
                  <a:srgbClr val="3333CD"/>
                </a:solidFill>
                <a:ea typeface="宋体" panose="02010600030101010101" pitchFamily="2" charset="-122"/>
              </a:rPr>
              <a:t>x</a:t>
            </a:r>
            <a:r>
              <a:rPr lang="en-US" altLang="zh-CN" sz="1800" baseline="-25000">
                <a:solidFill>
                  <a:srgbClr val="3333CD"/>
                </a:solidFill>
                <a:ea typeface="宋体" panose="02010600030101010101" pitchFamily="2" charset="-122"/>
              </a:rPr>
              <a:t>0</a:t>
            </a:r>
            <a:r>
              <a:rPr lang="en-US" altLang="zh-CN" sz="1800">
                <a:solidFill>
                  <a:srgbClr val="3333CD"/>
                </a:solidFill>
                <a:ea typeface="宋体" panose="02010600030101010101" pitchFamily="2" charset="-122"/>
              </a:rPr>
              <a:t> :</a:t>
            </a:r>
          </a:p>
          <a:p>
            <a:pPr>
              <a:spcBef>
                <a:spcPct val="0"/>
              </a:spcBef>
              <a:buClr>
                <a:srgbClr val="CC0000"/>
              </a:buClr>
              <a:buSzTx/>
              <a:buFontTx/>
              <a:buNone/>
            </a:pPr>
            <a:r>
              <a:rPr lang="en-US" altLang="zh-CN" sz="1800">
                <a:solidFill>
                  <a:srgbClr val="3333CD"/>
                </a:solidFill>
                <a:ea typeface="宋体" panose="02010600030101010101" pitchFamily="2" charset="-122"/>
              </a:rPr>
              <a:t> x</a:t>
            </a:r>
            <a:r>
              <a:rPr lang="en-US" altLang="zh-CN" sz="1800" baseline="-25000">
                <a:solidFill>
                  <a:srgbClr val="3333CD"/>
                </a:solidFill>
                <a:ea typeface="宋体" panose="02010600030101010101" pitchFamily="2" charset="-122"/>
              </a:rPr>
              <a:t>31 </a:t>
            </a:r>
            <a:r>
              <a:rPr lang="en-US" altLang="zh-CN" sz="1800">
                <a:solidFill>
                  <a:srgbClr val="3333CD"/>
                </a:solidFill>
                <a:ea typeface="宋体" panose="02010600030101010101" pitchFamily="2" charset="-122"/>
              </a:rPr>
              <a:t>x</a:t>
            </a:r>
            <a:r>
              <a:rPr lang="en-US" altLang="zh-CN" sz="1800" baseline="-25000">
                <a:solidFill>
                  <a:srgbClr val="3333CD"/>
                </a:solidFill>
                <a:ea typeface="宋体" panose="02010600030101010101" pitchFamily="2" charset="-122"/>
              </a:rPr>
              <a:t>30…</a:t>
            </a:r>
            <a:r>
              <a:rPr lang="en-US" altLang="zh-CN" sz="1800">
                <a:solidFill>
                  <a:srgbClr val="3333CD"/>
                </a:solidFill>
                <a:ea typeface="宋体" panose="02010600030101010101" pitchFamily="2" charset="-122"/>
              </a:rPr>
              <a:t> x</a:t>
            </a:r>
            <a:r>
              <a:rPr lang="en-US" altLang="zh-CN" sz="1800" baseline="-25000">
                <a:solidFill>
                  <a:srgbClr val="3333CD"/>
                </a:solidFill>
                <a:ea typeface="宋体" panose="02010600030101010101" pitchFamily="2" charset="-122"/>
              </a:rPr>
              <a:t>1 </a:t>
            </a:r>
            <a:r>
              <a:rPr lang="en-US" altLang="zh-CN" sz="1800">
                <a:solidFill>
                  <a:srgbClr val="3333CD"/>
                </a:solidFill>
                <a:ea typeface="宋体" panose="02010600030101010101" pitchFamily="2" charset="-122"/>
              </a:rPr>
              <a:t>x</a:t>
            </a:r>
            <a:r>
              <a:rPr lang="en-US" altLang="zh-CN" sz="1800" baseline="-25000">
                <a:solidFill>
                  <a:srgbClr val="3333CD"/>
                </a:solidFill>
                <a:ea typeface="宋体" panose="02010600030101010101" pitchFamily="2" charset="-122"/>
              </a:rPr>
              <a:t>0 </a:t>
            </a:r>
            <a:r>
              <a:rPr lang="en-US" altLang="zh-CN" sz="1800">
                <a:solidFill>
                  <a:srgbClr val="3333CD"/>
                </a:solidFill>
                <a:ea typeface="宋体" panose="02010600030101010101" pitchFamily="2" charset="-122"/>
              </a:rPr>
              <a:t> = -x</a:t>
            </a:r>
            <a:r>
              <a:rPr lang="en-US" altLang="zh-CN" sz="1800" baseline="-25000">
                <a:solidFill>
                  <a:srgbClr val="3333CD"/>
                </a:solidFill>
                <a:ea typeface="宋体" panose="02010600030101010101" pitchFamily="2" charset="-122"/>
              </a:rPr>
              <a:t>31</a:t>
            </a:r>
            <a:r>
              <a:rPr lang="en-US" altLang="zh-CN" sz="1800">
                <a:solidFill>
                  <a:srgbClr val="3333CD"/>
                </a:solidFill>
                <a:ea typeface="宋体" panose="02010600030101010101" pitchFamily="2" charset="-122"/>
              </a:rPr>
              <a:t> 2</a:t>
            </a:r>
            <a:r>
              <a:rPr lang="en-US" altLang="zh-CN" sz="1800" baseline="30000">
                <a:solidFill>
                  <a:srgbClr val="3333CD"/>
                </a:solidFill>
                <a:ea typeface="宋体" panose="02010600030101010101" pitchFamily="2" charset="-122"/>
              </a:rPr>
              <a:t>31</a:t>
            </a:r>
            <a:r>
              <a:rPr lang="en-US" altLang="zh-CN" sz="1800">
                <a:solidFill>
                  <a:srgbClr val="3333CD"/>
                </a:solidFill>
                <a:ea typeface="宋体" panose="02010600030101010101" pitchFamily="2" charset="-122"/>
              </a:rPr>
              <a:t>  +  x</a:t>
            </a:r>
            <a:r>
              <a:rPr lang="en-US" altLang="zh-CN" sz="1800" baseline="-25000">
                <a:solidFill>
                  <a:srgbClr val="3333CD"/>
                </a:solidFill>
                <a:ea typeface="宋体" panose="02010600030101010101" pitchFamily="2" charset="-122"/>
              </a:rPr>
              <a:t>30</a:t>
            </a:r>
            <a:r>
              <a:rPr lang="en-US" altLang="zh-CN" sz="1800">
                <a:solidFill>
                  <a:srgbClr val="3333CD"/>
                </a:solidFill>
                <a:ea typeface="宋体" panose="02010600030101010101" pitchFamily="2" charset="-122"/>
              </a:rPr>
              <a:t> 2</a:t>
            </a:r>
            <a:r>
              <a:rPr lang="en-US" altLang="zh-CN" sz="1800" baseline="30000">
                <a:solidFill>
                  <a:srgbClr val="3333CD"/>
                </a:solidFill>
                <a:ea typeface="宋体" panose="02010600030101010101" pitchFamily="2" charset="-122"/>
              </a:rPr>
              <a:t>30</a:t>
            </a:r>
            <a:r>
              <a:rPr lang="en-US" altLang="zh-CN" sz="1800">
                <a:solidFill>
                  <a:srgbClr val="3333CD"/>
                </a:solidFill>
                <a:ea typeface="宋体" panose="02010600030101010101" pitchFamily="2" charset="-122"/>
              </a:rPr>
              <a:t> + x</a:t>
            </a:r>
            <a:r>
              <a:rPr lang="en-US" altLang="zh-CN" sz="1800" baseline="-25000">
                <a:solidFill>
                  <a:srgbClr val="3333CD"/>
                </a:solidFill>
                <a:ea typeface="宋体" panose="02010600030101010101" pitchFamily="2" charset="-122"/>
              </a:rPr>
              <a:t>29</a:t>
            </a:r>
            <a:r>
              <a:rPr lang="en-US" altLang="zh-CN" sz="1800">
                <a:solidFill>
                  <a:srgbClr val="3333CD"/>
                </a:solidFill>
                <a:ea typeface="宋体" panose="02010600030101010101" pitchFamily="2" charset="-122"/>
              </a:rPr>
              <a:t> 2</a:t>
            </a:r>
            <a:r>
              <a:rPr lang="en-US" altLang="zh-CN" sz="1800" baseline="30000">
                <a:solidFill>
                  <a:srgbClr val="3333CD"/>
                </a:solidFill>
                <a:ea typeface="宋体" panose="02010600030101010101" pitchFamily="2" charset="-122"/>
              </a:rPr>
              <a:t>29</a:t>
            </a:r>
            <a:r>
              <a:rPr lang="en-US" altLang="zh-CN" sz="1800">
                <a:solidFill>
                  <a:srgbClr val="3333CD"/>
                </a:solidFill>
                <a:ea typeface="宋体" panose="02010600030101010101" pitchFamily="2" charset="-122"/>
              </a:rPr>
              <a:t> + … + x</a:t>
            </a:r>
            <a:r>
              <a:rPr lang="en-US" altLang="zh-CN" sz="1800" baseline="-25000">
                <a:solidFill>
                  <a:srgbClr val="3333CD"/>
                </a:solidFill>
                <a:ea typeface="宋体" panose="02010600030101010101" pitchFamily="2" charset="-122"/>
              </a:rPr>
              <a:t>1</a:t>
            </a:r>
            <a:r>
              <a:rPr lang="en-US" altLang="zh-CN" sz="1800">
                <a:solidFill>
                  <a:srgbClr val="3333CD"/>
                </a:solidFill>
                <a:ea typeface="宋体" panose="02010600030101010101" pitchFamily="2" charset="-122"/>
              </a:rPr>
              <a:t> 2</a:t>
            </a:r>
            <a:r>
              <a:rPr lang="en-US" altLang="zh-CN" sz="1800" baseline="30000">
                <a:solidFill>
                  <a:srgbClr val="3333CD"/>
                </a:solidFill>
                <a:ea typeface="宋体" panose="02010600030101010101" pitchFamily="2" charset="-122"/>
              </a:rPr>
              <a:t>1</a:t>
            </a:r>
            <a:r>
              <a:rPr lang="en-US" altLang="zh-CN" sz="1800">
                <a:solidFill>
                  <a:srgbClr val="3333CD"/>
                </a:solidFill>
                <a:ea typeface="宋体" panose="02010600030101010101" pitchFamily="2" charset="-122"/>
              </a:rPr>
              <a:t> + x</a:t>
            </a:r>
            <a:r>
              <a:rPr lang="en-US" altLang="zh-CN" sz="1800" baseline="-25000">
                <a:solidFill>
                  <a:srgbClr val="3333CD"/>
                </a:solidFill>
                <a:ea typeface="宋体" panose="02010600030101010101" pitchFamily="2" charset="-122"/>
              </a:rPr>
              <a:t>0</a:t>
            </a:r>
            <a:r>
              <a:rPr lang="en-US" altLang="zh-CN" sz="1800">
                <a:solidFill>
                  <a:srgbClr val="3333CD"/>
                </a:solidFill>
                <a:ea typeface="宋体" panose="02010600030101010101" pitchFamily="2" charset="-122"/>
              </a:rPr>
              <a:t> 2</a:t>
            </a:r>
            <a:r>
              <a:rPr lang="en-US" altLang="zh-CN" sz="1800" baseline="30000">
                <a:solidFill>
                  <a:srgbClr val="3333CD"/>
                </a:solidFill>
                <a:ea typeface="宋体" panose="02010600030101010101" pitchFamily="2" charset="-122"/>
              </a:rPr>
              <a:t>0</a:t>
            </a:r>
            <a:endParaRPr lang="en-US" altLang="zh-CN" sz="1800">
              <a:solidFill>
                <a:srgbClr val="3333CD"/>
              </a:solidFill>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7</a:t>
            </a:fld>
            <a:endParaRPr lang="en-US" altLang="zh-CN"/>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4"/>
          <p:cNvSpPr>
            <a:spLocks noGrp="1" noChangeArrowheads="1"/>
          </p:cNvSpPr>
          <p:nvPr>
            <p:ph type="body" idx="1"/>
          </p:nvPr>
        </p:nvSpPr>
        <p:spPr>
          <a:xfrm>
            <a:off x="250825" y="620713"/>
            <a:ext cx="8540750" cy="4194175"/>
          </a:xfrm>
          <a:noFill/>
        </p:spPr>
        <p:txBody>
          <a:bodyPr/>
          <a:lstStyle/>
          <a:p>
            <a:pPr>
              <a:spcBef>
                <a:spcPct val="50000"/>
              </a:spcBef>
              <a:buClrTx/>
              <a:buSzTx/>
              <a:buFontTx/>
              <a:buNone/>
            </a:pPr>
            <a:r>
              <a:rPr kumimoji="1" lang="en-US" altLang="zh-CN" sz="2000"/>
              <a:t>    </a:t>
            </a:r>
            <a:r>
              <a:rPr kumimoji="1" lang="en-US" altLang="zh-CN" sz="2000" b="1"/>
              <a:t>Step5</a:t>
            </a:r>
            <a:r>
              <a:rPr kumimoji="1" lang="zh-CN" altLang="en-US" sz="2000" b="1"/>
              <a:t>：一拍内尾数内容右移一位再四舍五入，指数加</a:t>
            </a:r>
            <a:r>
              <a:rPr kumimoji="1" lang="en-US" altLang="zh-CN" sz="2000" b="1"/>
              <a:t>1, </a:t>
            </a:r>
            <a:r>
              <a:rPr kumimoji="1" lang="zh-CN" altLang="en-US" sz="2000" b="1"/>
              <a:t>并保存结果。</a:t>
            </a:r>
          </a:p>
          <a:p>
            <a:pPr>
              <a:spcBef>
                <a:spcPct val="50000"/>
              </a:spcBef>
              <a:buClrTx/>
              <a:buSzTx/>
              <a:buFontTx/>
              <a:buNone/>
            </a:pPr>
            <a:endParaRPr kumimoji="1" lang="zh-CN" altLang="en-US" b="1"/>
          </a:p>
          <a:p>
            <a:pPr>
              <a:spcBef>
                <a:spcPct val="50000"/>
              </a:spcBef>
              <a:buClrTx/>
              <a:buSzTx/>
              <a:buFontTx/>
              <a:buNone/>
            </a:pPr>
            <a:r>
              <a:rPr kumimoji="1" lang="zh-CN" altLang="en-US" b="1"/>
              <a:t>上述</a:t>
            </a:r>
            <a:r>
              <a:rPr kumimoji="1" lang="en-US" altLang="zh-CN" b="1"/>
              <a:t>step1-5</a:t>
            </a:r>
            <a:r>
              <a:rPr kumimoji="1" lang="zh-CN" altLang="en-US" b="1"/>
              <a:t>的每一步与前面的浮点数加法框图的每一步一致。</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70</a:t>
            </a:fld>
            <a:endParaRPr lang="en-US" altLang="zh-CN"/>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Rot="1" noChangeArrowheads="1"/>
          </p:cNvSpPr>
          <p:nvPr>
            <p:ph type="title"/>
          </p:nvPr>
        </p:nvSpPr>
        <p:spPr>
          <a:xfrm>
            <a:off x="323850" y="476250"/>
            <a:ext cx="8540750" cy="658813"/>
          </a:xfrm>
        </p:spPr>
        <p:txBody>
          <a:bodyPr/>
          <a:lstStyle/>
          <a:p>
            <a:pPr algn="l" eaLnBrk="1" hangingPunct="1"/>
            <a:r>
              <a:rPr lang="en-US" altLang="zh-CN"/>
              <a:t>Multiplication</a:t>
            </a:r>
          </a:p>
        </p:txBody>
      </p:sp>
      <p:sp>
        <p:nvSpPr>
          <p:cNvPr id="99332" name="Rectangle 3"/>
          <p:cNvSpPr>
            <a:spLocks noGrp="1" noRot="1" noChangeArrowheads="1"/>
          </p:cNvSpPr>
          <p:nvPr>
            <p:ph type="body" idx="1"/>
          </p:nvPr>
        </p:nvSpPr>
        <p:spPr>
          <a:xfrm>
            <a:off x="352425" y="1052513"/>
            <a:ext cx="8540750" cy="5256212"/>
          </a:xfrm>
        </p:spPr>
        <p:txBody>
          <a:bodyPr/>
          <a:lstStyle/>
          <a:p>
            <a:pPr eaLnBrk="1" hangingPunct="1"/>
            <a:r>
              <a:rPr lang="en-US" altLang="zh-CN" sz="2400"/>
              <a:t>Composition of number from different parts </a:t>
            </a:r>
            <a:br>
              <a:rPr lang="en-US" altLang="zh-CN" sz="2400"/>
            </a:br>
            <a:r>
              <a:rPr lang="en-US" altLang="zh-CN" sz="2400"/>
              <a:t>					     </a:t>
            </a:r>
            <a:r>
              <a:rPr lang="en-US" altLang="zh-CN" sz="2400">
                <a:solidFill>
                  <a:srgbClr val="FF3300"/>
                </a:solidFill>
              </a:rPr>
              <a:t>→</a:t>
            </a:r>
            <a:r>
              <a:rPr lang="en-US" altLang="zh-CN" sz="2400"/>
              <a:t> separate handling</a:t>
            </a:r>
          </a:p>
          <a:p>
            <a:pPr algn="ctr" eaLnBrk="1" hangingPunct="1">
              <a:buFont typeface="Wingdings" panose="05000000000000000000" pitchFamily="2" charset="2"/>
              <a:buNone/>
            </a:pPr>
            <a:r>
              <a:rPr lang="en-US" altLang="zh-CN" sz="2000" b="1"/>
              <a:t>	</a:t>
            </a:r>
            <a:r>
              <a:rPr lang="en-US" altLang="zh-CN" sz="2400" b="1"/>
              <a:t>(s1 </a:t>
            </a:r>
            <a:r>
              <a:rPr lang="en-US" altLang="zh-CN" sz="2400" b="1">
                <a:latin typeface="Arial Unicode MS" panose="020B0604020202020204" pitchFamily="34" charset="-122"/>
              </a:rPr>
              <a:t>•</a:t>
            </a:r>
            <a:r>
              <a:rPr lang="en-US" altLang="zh-CN" sz="2400" b="1"/>
              <a:t> 2</a:t>
            </a:r>
            <a:r>
              <a:rPr lang="en-US" altLang="zh-CN" sz="2400" b="1" baseline="30000"/>
              <a:t>e1</a:t>
            </a:r>
            <a:r>
              <a:rPr lang="en-US" altLang="zh-CN" sz="2400" b="1"/>
              <a:t>) </a:t>
            </a:r>
            <a:r>
              <a:rPr lang="en-US" altLang="zh-CN" sz="2400" b="1">
                <a:latin typeface="Arial Unicode MS" panose="020B0604020202020204" pitchFamily="34" charset="-122"/>
              </a:rPr>
              <a:t>•</a:t>
            </a:r>
            <a:r>
              <a:rPr lang="en-US" altLang="zh-CN" sz="2400" b="1"/>
              <a:t> (s2 </a:t>
            </a:r>
            <a:r>
              <a:rPr lang="en-US" altLang="zh-CN" sz="2400" b="1">
                <a:latin typeface="Arial Unicode MS" panose="020B0604020202020204" pitchFamily="34" charset="-122"/>
              </a:rPr>
              <a:t>•</a:t>
            </a:r>
            <a:r>
              <a:rPr lang="en-US" altLang="zh-CN" sz="2400" b="1"/>
              <a:t> 2</a:t>
            </a:r>
            <a:r>
              <a:rPr lang="en-US" altLang="zh-CN" sz="2400" b="1" baseline="30000"/>
              <a:t>e2</a:t>
            </a:r>
            <a:r>
              <a:rPr lang="en-US" altLang="zh-CN" sz="2400" b="1"/>
              <a:t>)  = (s1 </a:t>
            </a:r>
            <a:r>
              <a:rPr lang="en-US" altLang="zh-CN" sz="2400" b="1">
                <a:latin typeface="Arial Unicode MS" panose="020B0604020202020204" pitchFamily="34" charset="-122"/>
              </a:rPr>
              <a:t>•</a:t>
            </a:r>
            <a:r>
              <a:rPr lang="en-US" altLang="zh-CN" sz="2400" b="1"/>
              <a:t> s2) </a:t>
            </a:r>
            <a:r>
              <a:rPr lang="en-US" altLang="zh-CN" sz="2400" b="1">
                <a:latin typeface="Arial Unicode MS" panose="020B0604020202020204" pitchFamily="34" charset="-122"/>
              </a:rPr>
              <a:t>•</a:t>
            </a:r>
            <a:r>
              <a:rPr lang="en-US" altLang="zh-CN" sz="2400" b="1"/>
              <a:t> 2</a:t>
            </a:r>
            <a:r>
              <a:rPr lang="en-US" altLang="zh-CN" sz="2400" b="1" baseline="30000"/>
              <a:t>e1+ e2</a:t>
            </a:r>
          </a:p>
          <a:p>
            <a:pPr eaLnBrk="1" hangingPunct="1"/>
            <a:r>
              <a:rPr lang="en-US" altLang="zh-CN" sz="2400"/>
              <a:t>Example</a:t>
            </a:r>
          </a:p>
          <a:p>
            <a:pPr algn="r" eaLnBrk="1" hangingPunct="1">
              <a:buFont typeface="Wingdings" panose="05000000000000000000" pitchFamily="2" charset="2"/>
              <a:buNone/>
            </a:pPr>
            <a:r>
              <a:rPr lang="en-US" altLang="zh-CN" sz="2200"/>
              <a:t>	1 10000010     000 0000 0000 0000 0000 0000 = -1 × 2</a:t>
            </a:r>
            <a:r>
              <a:rPr lang="en-US" altLang="zh-CN" sz="2200" baseline="30000"/>
              <a:t>3</a:t>
            </a:r>
          </a:p>
          <a:p>
            <a:pPr algn="r" eaLnBrk="1" hangingPunct="1">
              <a:buFont typeface="Wingdings" panose="05000000000000000000" pitchFamily="2" charset="2"/>
              <a:buNone/>
            </a:pPr>
            <a:r>
              <a:rPr lang="en-US" altLang="zh-CN" sz="2200"/>
              <a:t>	0 10000011     000 0000 0000 0000 0000 0000 =  1 × 2</a:t>
            </a:r>
            <a:r>
              <a:rPr lang="en-US" altLang="zh-CN" sz="2200" baseline="30000"/>
              <a:t>4</a:t>
            </a:r>
          </a:p>
          <a:p>
            <a:pPr eaLnBrk="1" hangingPunct="1"/>
            <a:r>
              <a:rPr lang="en-US" altLang="zh-CN" sz="2200"/>
              <a:t>Both significands are 1 </a:t>
            </a:r>
            <a:r>
              <a:rPr lang="en-US" altLang="zh-CN" sz="2200">
                <a:solidFill>
                  <a:srgbClr val="FF3300"/>
                </a:solidFill>
              </a:rPr>
              <a:t>→</a:t>
            </a:r>
            <a:r>
              <a:rPr lang="en-US" altLang="zh-CN" sz="2200"/>
              <a:t> product = 1 </a:t>
            </a:r>
            <a:r>
              <a:rPr lang="en-US" altLang="zh-CN" sz="2200">
                <a:solidFill>
                  <a:srgbClr val="FF3300"/>
                </a:solidFill>
              </a:rPr>
              <a:t>→</a:t>
            </a:r>
            <a:r>
              <a:rPr lang="en-US" altLang="zh-CN" sz="2200"/>
              <a:t>Sign=1</a:t>
            </a:r>
          </a:p>
          <a:p>
            <a:pPr eaLnBrk="1" hangingPunct="1"/>
            <a:r>
              <a:rPr lang="en-US" altLang="zh-CN" sz="2400"/>
              <a:t>Add the exponents, bias = 127</a:t>
            </a:r>
          </a:p>
          <a:p>
            <a:pPr lvl="4" eaLnBrk="1" hangingPunct="1">
              <a:buFont typeface="Wingdings" panose="05000000000000000000" pitchFamily="2" charset="2"/>
              <a:buNone/>
            </a:pPr>
            <a:r>
              <a:rPr lang="en-US" altLang="zh-CN"/>
              <a:t>	  10000010</a:t>
            </a:r>
          </a:p>
          <a:p>
            <a:pPr lvl="4" eaLnBrk="1" hangingPunct="1">
              <a:buFont typeface="Wingdings" panose="05000000000000000000" pitchFamily="2" charset="2"/>
              <a:buNone/>
            </a:pPr>
            <a:r>
              <a:rPr lang="en-US" altLang="zh-CN"/>
              <a:t>	</a:t>
            </a:r>
            <a:r>
              <a:rPr lang="en-US" altLang="zh-CN" u="sng"/>
              <a:t>+10000011</a:t>
            </a:r>
          </a:p>
          <a:p>
            <a:pPr lvl="4" eaLnBrk="1" hangingPunct="1">
              <a:buFont typeface="Wingdings" panose="05000000000000000000" pitchFamily="2" charset="2"/>
              <a:buNone/>
            </a:pPr>
            <a:r>
              <a:rPr lang="en-US" altLang="zh-CN"/>
              <a:t>	100000101</a:t>
            </a:r>
          </a:p>
          <a:p>
            <a:pPr eaLnBrk="1" hangingPunct="1">
              <a:buFont typeface="Wingdings" panose="05000000000000000000" pitchFamily="2" charset="2"/>
              <a:buNone/>
            </a:pPr>
            <a:r>
              <a:rPr lang="en-US" altLang="zh-CN" sz="2000"/>
              <a:t>	 Correction: 100000101-01111111=10000110=134=127+3+4       </a:t>
            </a:r>
          </a:p>
          <a:p>
            <a:pPr eaLnBrk="1" hangingPunct="1"/>
            <a:r>
              <a:rPr lang="en-US" altLang="zh-CN" sz="2000"/>
              <a:t>The result:  </a:t>
            </a:r>
            <a:r>
              <a:rPr lang="en-US" altLang="zh-CN" sz="2200"/>
              <a:t>1 10000110 000 0000 0000 0000 0000 0000 = -1 × 2</a:t>
            </a:r>
            <a:r>
              <a:rPr lang="en-US" altLang="zh-CN" sz="2200" baseline="30000"/>
              <a:t>7</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71</a:t>
            </a:fld>
            <a:endParaRPr lang="en-US" altLang="zh-CN"/>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6550" y="49213"/>
            <a:ext cx="8540750" cy="742875"/>
          </a:xfrm>
        </p:spPr>
        <p:txBody>
          <a:bodyPr/>
          <a:lstStyle/>
          <a:p>
            <a:r>
              <a:rPr lang="en-US" altLang="zh-CN" sz="2800" b="0" dirty="0"/>
              <a:t>Multiplying 1.000</a:t>
            </a:r>
            <a:r>
              <a:rPr lang="en-US" altLang="zh-CN" sz="2800" b="0" baseline="-25000" dirty="0"/>
              <a:t>two</a:t>
            </a:r>
            <a:r>
              <a:rPr lang="en-US" altLang="zh-CN" sz="2800" b="0" dirty="0"/>
              <a:t> × 2</a:t>
            </a:r>
            <a:r>
              <a:rPr lang="en-US" altLang="zh-CN" sz="2800" b="0" baseline="30000" dirty="0"/>
              <a:t>−1</a:t>
            </a:r>
            <a:r>
              <a:rPr lang="en-US" altLang="zh-CN" sz="2800" b="0" dirty="0"/>
              <a:t> by −1.110</a:t>
            </a:r>
            <a:r>
              <a:rPr lang="en-US" altLang="zh-CN" sz="2800" b="0" baseline="-25000" dirty="0"/>
              <a:t>two</a:t>
            </a:r>
            <a:r>
              <a:rPr lang="en-US" altLang="zh-CN" sz="2800" b="0" dirty="0"/>
              <a:t> × 2</a:t>
            </a:r>
            <a:r>
              <a:rPr lang="en-US" altLang="zh-CN" sz="2800" b="0" baseline="30000" dirty="0"/>
              <a:t>−2</a:t>
            </a:r>
            <a:endParaRPr lang="zh-CN" altLang="en-US" sz="2800" dirty="0"/>
          </a:p>
        </p:txBody>
      </p:sp>
      <p:sp>
        <p:nvSpPr>
          <p:cNvPr id="3" name="内容占位符 2"/>
          <p:cNvSpPr>
            <a:spLocks noGrp="1"/>
          </p:cNvSpPr>
          <p:nvPr>
            <p:ph idx="1"/>
          </p:nvPr>
        </p:nvSpPr>
        <p:spPr>
          <a:xfrm>
            <a:off x="305611" y="688064"/>
            <a:ext cx="8540750" cy="5832648"/>
          </a:xfrm>
        </p:spPr>
        <p:txBody>
          <a:bodyPr/>
          <a:lstStyle/>
          <a:p>
            <a:r>
              <a:rPr lang="en-US" altLang="zh-CN" sz="2000" dirty="0"/>
              <a:t>Step 1. Adding the exponents :</a:t>
            </a:r>
          </a:p>
          <a:p>
            <a:endParaRPr lang="en-US" altLang="zh-CN" sz="2000" dirty="0"/>
          </a:p>
          <a:p>
            <a:endParaRPr lang="en-US" altLang="zh-CN" sz="2000" dirty="0"/>
          </a:p>
          <a:p>
            <a:r>
              <a:rPr lang="en-US" altLang="zh-CN" sz="2000" dirty="0"/>
              <a:t>Step 2. Multiplying the significands:</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Step 3. Check the product: normalized? Yes.</a:t>
            </a:r>
          </a:p>
          <a:p>
            <a:pPr marL="0" indent="0">
              <a:buNone/>
            </a:pPr>
            <a:r>
              <a:rPr lang="en-US" altLang="zh-CN" sz="2000" dirty="0"/>
              <a:t>	then check the exponent: since 127 ≥ −3 ≥ −126, no overflow or     	underflow.</a:t>
            </a:r>
          </a:p>
          <a:p>
            <a:r>
              <a:rPr lang="en-US" altLang="zh-CN" sz="2000" dirty="0"/>
              <a:t>Step 4. Rounding the product makes no change:  </a:t>
            </a:r>
          </a:p>
        </p:txBody>
      </p:sp>
      <p:sp>
        <p:nvSpPr>
          <p:cNvPr id="4" name="灯片编号占位符 3"/>
          <p:cNvSpPr>
            <a:spLocks noGrp="1"/>
          </p:cNvSpPr>
          <p:nvPr>
            <p:ph type="sldNum" sz="quarter" idx="12"/>
          </p:nvPr>
        </p:nvSpPr>
        <p:spPr/>
        <p:txBody>
          <a:bodyPr/>
          <a:lstStyle/>
          <a:p>
            <a:pPr>
              <a:defRPr/>
            </a:pPr>
            <a:fld id="{0F35F115-FBEC-411B-926D-2ECDC8AD9239}" type="slidenum">
              <a:rPr lang="en-US" altLang="zh-CN" smtClean="0"/>
              <a:pPr>
                <a:defRPr/>
              </a:pPr>
              <a:t>72</a:t>
            </a:fld>
            <a:endParaRPr lang="en-US" altLang="zh-CN"/>
          </a:p>
        </p:txBody>
      </p:sp>
      <p:pic>
        <p:nvPicPr>
          <p:cNvPr id="5" name="图片 4"/>
          <p:cNvPicPr>
            <a:picLocks noChangeAspect="1"/>
          </p:cNvPicPr>
          <p:nvPr/>
        </p:nvPicPr>
        <p:blipFill>
          <a:blip r:embed="rId2"/>
          <a:stretch>
            <a:fillRect/>
          </a:stretch>
        </p:blipFill>
        <p:spPr>
          <a:xfrm>
            <a:off x="819684" y="1136161"/>
            <a:ext cx="6408712" cy="649597"/>
          </a:xfrm>
          <a:prstGeom prst="rect">
            <a:avLst/>
          </a:prstGeom>
        </p:spPr>
      </p:pic>
      <p:pic>
        <p:nvPicPr>
          <p:cNvPr id="6" name="图片 5"/>
          <p:cNvPicPr>
            <a:picLocks noChangeAspect="1"/>
          </p:cNvPicPr>
          <p:nvPr/>
        </p:nvPicPr>
        <p:blipFill>
          <a:blip r:embed="rId3"/>
          <a:stretch>
            <a:fillRect/>
          </a:stretch>
        </p:blipFill>
        <p:spPr>
          <a:xfrm>
            <a:off x="819684" y="2200232"/>
            <a:ext cx="7344816" cy="2852356"/>
          </a:xfrm>
          <a:prstGeom prst="rect">
            <a:avLst/>
          </a:prstGeom>
        </p:spPr>
      </p:pic>
      <p:pic>
        <p:nvPicPr>
          <p:cNvPr id="7" name="图片 6"/>
          <p:cNvPicPr>
            <a:picLocks noChangeAspect="1"/>
          </p:cNvPicPr>
          <p:nvPr/>
        </p:nvPicPr>
        <p:blipFill>
          <a:blip r:embed="rId4"/>
          <a:stretch>
            <a:fillRect/>
          </a:stretch>
        </p:blipFill>
        <p:spPr>
          <a:xfrm>
            <a:off x="6372200" y="6116909"/>
            <a:ext cx="2097537" cy="529681"/>
          </a:xfrm>
          <a:prstGeom prst="rect">
            <a:avLst/>
          </a:prstGeom>
        </p:spPr>
      </p:pic>
      <p:sp>
        <p:nvSpPr>
          <p:cNvPr id="8" name="文本框 7"/>
          <p:cNvSpPr txBox="1"/>
          <p:nvPr/>
        </p:nvSpPr>
        <p:spPr>
          <a:xfrm>
            <a:off x="7596336" y="908720"/>
            <a:ext cx="1280964" cy="522219"/>
          </a:xfrm>
          <a:prstGeom prst="rect">
            <a:avLst/>
          </a:prstGeom>
          <a:noFill/>
          <a:ln>
            <a:solidFill>
              <a:srgbClr val="FF0000"/>
            </a:solidFill>
          </a:ln>
        </p:spPr>
        <p:txBody>
          <a:bodyPr wrap="square" rtlCol="0">
            <a:spAutoFit/>
          </a:bodyPr>
          <a:lstStyle/>
          <a:p>
            <a:r>
              <a:rPr lang="zh-CN" altLang="en-US" dirty="0">
                <a:solidFill>
                  <a:srgbClr val="FF0000"/>
                </a:solidFill>
              </a:rPr>
              <a:t>不讲</a:t>
            </a:r>
          </a:p>
        </p:txBody>
      </p:sp>
    </p:spTree>
    <p:extLst>
      <p:ext uri="{BB962C8B-B14F-4D97-AF65-F5344CB8AC3E}">
        <p14:creationId xmlns:p14="http://schemas.microsoft.com/office/powerpoint/2010/main" val="406365620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5" name="Picture 4" descr="05_arithmetic_96_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44450"/>
            <a:ext cx="5181600"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Rectangle 2"/>
          <p:cNvSpPr>
            <a:spLocks noGrp="1" noRot="1" noChangeArrowheads="1"/>
          </p:cNvSpPr>
          <p:nvPr>
            <p:ph type="title"/>
          </p:nvPr>
        </p:nvSpPr>
        <p:spPr>
          <a:xfrm>
            <a:off x="301625" y="609600"/>
            <a:ext cx="8540750" cy="731838"/>
          </a:xfrm>
        </p:spPr>
        <p:txBody>
          <a:bodyPr/>
          <a:lstStyle/>
          <a:p>
            <a:pPr algn="l" eaLnBrk="1" hangingPunct="1"/>
            <a:r>
              <a:rPr lang="en-US" altLang="zh-CN"/>
              <a:t>Multiplication</a:t>
            </a:r>
          </a:p>
        </p:txBody>
      </p:sp>
      <p:sp>
        <p:nvSpPr>
          <p:cNvPr id="100357" name="Rectangle 3"/>
          <p:cNvSpPr>
            <a:spLocks noGrp="1" noRot="1" noChangeArrowheads="1"/>
          </p:cNvSpPr>
          <p:nvPr>
            <p:ph type="body" idx="1"/>
          </p:nvPr>
        </p:nvSpPr>
        <p:spPr>
          <a:xfrm>
            <a:off x="250825" y="1412875"/>
            <a:ext cx="8540750" cy="4194175"/>
          </a:xfrm>
        </p:spPr>
        <p:txBody>
          <a:bodyPr/>
          <a:lstStyle/>
          <a:p>
            <a:pPr eaLnBrk="1" hangingPunct="1"/>
            <a:r>
              <a:rPr lang="en-US" altLang="zh-CN" sz="2400"/>
              <a:t>Add exponents</a:t>
            </a:r>
          </a:p>
          <a:p>
            <a:pPr eaLnBrk="1" hangingPunct="1"/>
            <a:r>
              <a:rPr lang="en-US" altLang="zh-CN" sz="2400"/>
              <a:t>Multiply the significands</a:t>
            </a:r>
          </a:p>
          <a:p>
            <a:pPr eaLnBrk="1" hangingPunct="1"/>
            <a:r>
              <a:rPr lang="en-US" altLang="zh-CN" sz="2400"/>
              <a:t>Normalise</a:t>
            </a:r>
          </a:p>
          <a:p>
            <a:pPr eaLnBrk="1" hangingPunct="1"/>
            <a:r>
              <a:rPr lang="en-US" altLang="zh-CN" sz="2400"/>
              <a:t>Over- underflow</a:t>
            </a:r>
          </a:p>
          <a:p>
            <a:pPr eaLnBrk="1" hangingPunct="1"/>
            <a:r>
              <a:rPr lang="en-US" altLang="zh-CN" sz="2400"/>
              <a:t>Rounding</a:t>
            </a:r>
          </a:p>
          <a:p>
            <a:pPr eaLnBrk="1" hangingPunct="1"/>
            <a:r>
              <a:rPr lang="en-US" altLang="zh-CN" sz="2400"/>
              <a:t>Sign</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73</a:t>
            </a:fld>
            <a:endParaRPr lang="en-US" altLang="zh-CN"/>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rrowheads="1"/>
          </p:cNvSpPr>
          <p:nvPr>
            <p:ph type="title"/>
          </p:nvPr>
        </p:nvSpPr>
        <p:spPr>
          <a:xfrm>
            <a:off x="323850" y="44450"/>
            <a:ext cx="8540750" cy="504825"/>
          </a:xfrm>
        </p:spPr>
        <p:txBody>
          <a:bodyPr/>
          <a:lstStyle/>
          <a:p>
            <a:pPr algn="l" eaLnBrk="1" hangingPunct="1"/>
            <a:r>
              <a:rPr lang="en-US" altLang="zh-CN" sz="3200"/>
              <a:t>Data Flow</a:t>
            </a:r>
          </a:p>
        </p:txBody>
      </p:sp>
      <p:sp>
        <p:nvSpPr>
          <p:cNvPr id="101380" name="Rectangle 3"/>
          <p:cNvSpPr>
            <a:spLocks noGrp="1" noRot="1" noChangeArrowheads="1"/>
          </p:cNvSpPr>
          <p:nvPr>
            <p:ph type="body" idx="1"/>
          </p:nvPr>
        </p:nvSpPr>
        <p:spPr/>
        <p:txBody>
          <a:bodyPr/>
          <a:lstStyle/>
          <a:p>
            <a:pPr eaLnBrk="1" hangingPunct="1"/>
            <a:endParaRPr lang="zh-CN" altLang="zh-CN"/>
          </a:p>
        </p:txBody>
      </p:sp>
      <p:pic>
        <p:nvPicPr>
          <p:cNvPr id="101381" name="Picture 4" descr="data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549275"/>
            <a:ext cx="89281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2" name="菱形 5"/>
          <p:cNvSpPr>
            <a:spLocks noChangeArrowheads="1"/>
          </p:cNvSpPr>
          <p:nvPr/>
        </p:nvSpPr>
        <p:spPr bwMode="auto">
          <a:xfrm>
            <a:off x="6643688" y="5143500"/>
            <a:ext cx="857250" cy="500063"/>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lIns="90488" tIns="44450" rIns="90488" bIns="44450"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a typeface="宋体" panose="02010600030101010101" pitchFamily="2" charset="-122"/>
            </a:endParaRPr>
          </a:p>
        </p:txBody>
      </p:sp>
      <p:sp>
        <p:nvSpPr>
          <p:cNvPr id="101383" name="菱形 6"/>
          <p:cNvSpPr>
            <a:spLocks noChangeArrowheads="1"/>
          </p:cNvSpPr>
          <p:nvPr/>
        </p:nvSpPr>
        <p:spPr bwMode="auto">
          <a:xfrm>
            <a:off x="6715125" y="6572250"/>
            <a:ext cx="914400" cy="914400"/>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lIns="90488" tIns="44450" rIns="90488" bIns="44450"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endParaRPr lang="zh-CN" altLang="en-US">
              <a:solidFill>
                <a:srgbClr val="3333CD"/>
              </a:solidFill>
              <a:ea typeface="宋体" panose="02010600030101010101" pitchFamily="2" charset="-122"/>
            </a:endParaRPr>
          </a:p>
        </p:txBody>
      </p:sp>
      <p:sp>
        <p:nvSpPr>
          <p:cNvPr id="101384" name="菱形 7"/>
          <p:cNvSpPr>
            <a:spLocks noChangeArrowheads="1"/>
          </p:cNvSpPr>
          <p:nvPr/>
        </p:nvSpPr>
        <p:spPr bwMode="auto">
          <a:xfrm>
            <a:off x="6286500" y="5072063"/>
            <a:ext cx="1714500" cy="642937"/>
          </a:xfrm>
          <a:prstGeom prst="diamond">
            <a:avLst/>
          </a:prstGeom>
          <a:solidFill>
            <a:schemeClr val="bg1"/>
          </a:solidFill>
          <a:ln w="38100" algn="ctr">
            <a:solidFill>
              <a:schemeClr val="tx1"/>
            </a:solidFill>
            <a:round/>
            <a:headEnd/>
            <a:tailEnd/>
          </a:ln>
        </p:spPr>
        <p:txBody>
          <a:bodyPr lIns="90488" tIns="44450" rIns="90488" bIns="44450" anchor="ct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1200">
                <a:solidFill>
                  <a:srgbClr val="3333CD"/>
                </a:solidFill>
                <a:ea typeface="宋体" panose="02010600030101010101" pitchFamily="2" charset="-122"/>
              </a:rPr>
              <a:t>Normalized ?</a:t>
            </a:r>
            <a:endParaRPr lang="zh-CN" altLang="en-US" sz="1200">
              <a:solidFill>
                <a:srgbClr val="3333CD"/>
              </a:solidFill>
              <a:ea typeface="宋体" panose="02010600030101010101" pitchFamily="2" charset="-122"/>
            </a:endParaRPr>
          </a:p>
        </p:txBody>
      </p:sp>
      <p:sp>
        <p:nvSpPr>
          <p:cNvPr id="101385" name="Text Box 0"/>
          <p:cNvSpPr txBox="1">
            <a:spLocks noChangeArrowheads="1"/>
          </p:cNvSpPr>
          <p:nvPr/>
        </p:nvSpPr>
        <p:spPr bwMode="auto">
          <a:xfrm>
            <a:off x="7019925" y="188913"/>
            <a:ext cx="187166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50000"/>
              </a:spcBef>
              <a:buClrTx/>
              <a:buSzTx/>
              <a:buFontTx/>
              <a:buNone/>
            </a:pPr>
            <a:r>
              <a:rPr lang="zh-CN" altLang="en-US">
                <a:solidFill>
                  <a:srgbClr val="FF0000"/>
                </a:solidFill>
                <a:ea typeface="宋体" panose="02010600030101010101" pitchFamily="2" charset="-122"/>
              </a:rPr>
              <a:t>补充内容</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74</a:t>
            </a:fld>
            <a:endParaRPr lang="en-US" altLang="zh-CN"/>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灯片编号占位符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a:spcBef>
                <a:spcPct val="0"/>
              </a:spcBef>
              <a:buClrTx/>
              <a:buSzTx/>
              <a:buFontTx/>
              <a:buNone/>
            </a:pPr>
            <a:fld id="{F7C25DC7-AA00-4894-8125-1534B1771BD2}" type="slidenum">
              <a:rPr lang="zh-CN" altLang="en-US" sz="1400">
                <a:solidFill>
                  <a:srgbClr val="3333CD"/>
                </a:solidFill>
                <a:latin typeface="Times New Roman" panose="02020603050405020304" pitchFamily="18" charset="0"/>
                <a:ea typeface="宋体" panose="02010600030101010101" pitchFamily="2" charset="-122"/>
              </a:rPr>
              <a:pPr algn="r">
                <a:spcBef>
                  <a:spcPct val="0"/>
                </a:spcBef>
                <a:buClrTx/>
                <a:buSzTx/>
                <a:buFontTx/>
                <a:buNone/>
              </a:pPr>
              <a:t>75</a:t>
            </a:fld>
            <a:endParaRPr lang="en-US" altLang="zh-CN" sz="1400">
              <a:solidFill>
                <a:srgbClr val="3333CD"/>
              </a:solidFill>
              <a:latin typeface="Times New Roman" panose="02020603050405020304" pitchFamily="18" charset="0"/>
              <a:ea typeface="宋体" panose="02010600030101010101" pitchFamily="2" charset="-122"/>
            </a:endParaRPr>
          </a:p>
        </p:txBody>
      </p:sp>
      <p:sp>
        <p:nvSpPr>
          <p:cNvPr id="102404" name="Text Box 2"/>
          <p:cNvSpPr txBox="1">
            <a:spLocks noChangeArrowheads="1"/>
          </p:cNvSpPr>
          <p:nvPr/>
        </p:nvSpPr>
        <p:spPr bwMode="auto">
          <a:xfrm>
            <a:off x="441325" y="396875"/>
            <a:ext cx="3162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3200">
                <a:solidFill>
                  <a:srgbClr val="CC0000"/>
                </a:solidFill>
                <a:ea typeface="宋体" panose="02010600030101010101" pitchFamily="2" charset="-122"/>
              </a:rPr>
              <a:t>FP Multiplication</a:t>
            </a:r>
          </a:p>
        </p:txBody>
      </p:sp>
      <p:sp>
        <p:nvSpPr>
          <p:cNvPr id="10240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6" name="Text Box 4"/>
          <p:cNvSpPr txBox="1">
            <a:spLocks noChangeArrowheads="1"/>
          </p:cNvSpPr>
          <p:nvPr/>
        </p:nvSpPr>
        <p:spPr bwMode="auto">
          <a:xfrm>
            <a:off x="517525" y="1563688"/>
            <a:ext cx="768032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Char char="•"/>
            </a:pPr>
            <a:r>
              <a:rPr lang="zh-CN" altLang="en-US" sz="2400">
                <a:solidFill>
                  <a:srgbClr val="3333CD"/>
                </a:solidFill>
                <a:ea typeface="宋体" panose="02010600030101010101" pitchFamily="2" charset="-122"/>
              </a:rPr>
              <a:t> </a:t>
            </a:r>
            <a:r>
              <a:rPr lang="en-US" altLang="zh-CN" sz="2400">
                <a:solidFill>
                  <a:srgbClr val="3333CD"/>
                </a:solidFill>
                <a:ea typeface="宋体" panose="02010600030101010101" pitchFamily="2" charset="-122"/>
              </a:rPr>
              <a:t>Similar steps: 1.110*10</a:t>
            </a:r>
            <a:r>
              <a:rPr lang="en-US" altLang="zh-CN" sz="2400" baseline="30000">
                <a:solidFill>
                  <a:srgbClr val="3333CD"/>
                </a:solidFill>
                <a:ea typeface="宋体" panose="02010600030101010101" pitchFamily="2" charset="-122"/>
              </a:rPr>
              <a:t>10</a:t>
            </a:r>
            <a:r>
              <a:rPr lang="en-US" altLang="zh-CN" sz="2400">
                <a:solidFill>
                  <a:srgbClr val="3333CD"/>
                </a:solidFill>
                <a:ea typeface="宋体" panose="02010600030101010101" pitchFamily="2" charset="-122"/>
              </a:rPr>
              <a:t> × 9.200*10</a:t>
            </a:r>
            <a:r>
              <a:rPr lang="en-US" altLang="zh-CN" sz="2400" baseline="30000">
                <a:solidFill>
                  <a:srgbClr val="3333CD"/>
                </a:solidFill>
                <a:ea typeface="宋体" panose="02010600030101010101" pitchFamily="2" charset="-122"/>
              </a:rPr>
              <a:t>-5</a:t>
            </a:r>
          </a:p>
          <a:p>
            <a:pPr lvl="1">
              <a:spcBef>
                <a:spcPct val="0"/>
              </a:spcBef>
              <a:buSzTx/>
              <a:buFont typeface="Wingdings" panose="05000000000000000000" pitchFamily="2" charset="2"/>
              <a:buChar char="§"/>
            </a:pPr>
            <a:r>
              <a:rPr lang="en-US" altLang="zh-CN">
                <a:solidFill>
                  <a:srgbClr val="3333CD"/>
                </a:solidFill>
                <a:ea typeface="宋体" panose="02010600030101010101" pitchFamily="2" charset="-122"/>
              </a:rPr>
              <a:t> Compute exponent  (careful!)</a:t>
            </a:r>
          </a:p>
          <a:p>
            <a:pPr lvl="2">
              <a:spcBef>
                <a:spcPct val="0"/>
              </a:spcBef>
              <a:buClr>
                <a:schemeClr val="accent2"/>
              </a:buClr>
              <a:buSzTx/>
              <a:buFont typeface="Wingdings" panose="05000000000000000000" pitchFamily="2" charset="2"/>
              <a:buNone/>
            </a:pPr>
            <a:r>
              <a:rPr lang="en-US" altLang="zh-CN" sz="2400">
                <a:solidFill>
                  <a:srgbClr val="3333CD"/>
                </a:solidFill>
                <a:ea typeface="宋体" panose="02010600030101010101" pitchFamily="2" charset="-122"/>
              </a:rPr>
              <a:t>exponent=10+(-5)=5; </a:t>
            </a:r>
            <a:r>
              <a:rPr lang="zh-CN" altLang="en-US" sz="2400">
                <a:solidFill>
                  <a:srgbClr val="3333CD"/>
                </a:solidFill>
                <a:ea typeface="宋体" panose="02010600030101010101" pitchFamily="2" charset="-122"/>
              </a:rPr>
              <a:t>如果指数是移码表示，则求和时要减去偏移值</a:t>
            </a:r>
            <a:endParaRPr lang="en-US" altLang="zh-CN" sz="2400">
              <a:solidFill>
                <a:srgbClr val="3333CD"/>
              </a:solidFill>
              <a:ea typeface="宋体" panose="02010600030101010101" pitchFamily="2" charset="-122"/>
            </a:endParaRPr>
          </a:p>
          <a:p>
            <a:pPr lvl="1">
              <a:spcBef>
                <a:spcPct val="0"/>
              </a:spcBef>
              <a:buSzTx/>
              <a:buFont typeface="Wingdings" panose="05000000000000000000" pitchFamily="2" charset="2"/>
              <a:buChar char="§"/>
            </a:pPr>
            <a:r>
              <a:rPr lang="en-US" altLang="zh-CN">
                <a:solidFill>
                  <a:srgbClr val="3333CD"/>
                </a:solidFill>
                <a:ea typeface="宋体" panose="02010600030101010101" pitchFamily="2" charset="-122"/>
              </a:rPr>
              <a:t> Multiply significands (set the binary point correctly)</a:t>
            </a:r>
          </a:p>
          <a:p>
            <a:pPr lvl="2">
              <a:spcBef>
                <a:spcPct val="0"/>
              </a:spcBef>
              <a:buClr>
                <a:schemeClr val="accent2"/>
              </a:buClr>
              <a:buSzTx/>
              <a:buFont typeface="Wingdings" panose="05000000000000000000" pitchFamily="2" charset="2"/>
              <a:buNone/>
            </a:pPr>
            <a:r>
              <a:rPr lang="en-US" altLang="zh-CN" sz="2400">
                <a:solidFill>
                  <a:srgbClr val="3333CD"/>
                </a:solidFill>
                <a:ea typeface="宋体" panose="02010600030101010101" pitchFamily="2" charset="-122"/>
              </a:rPr>
              <a:t>1.110 × 9.200 </a:t>
            </a:r>
            <a:r>
              <a:rPr lang="en-US" altLang="zh-CN" sz="2400">
                <a:solidFill>
                  <a:srgbClr val="3333CD"/>
                </a:solidFill>
                <a:ea typeface="宋体" panose="02010600030101010101" pitchFamily="2" charset="-122"/>
                <a:sym typeface="Wingdings" panose="05000000000000000000" pitchFamily="2" charset="2"/>
              </a:rPr>
              <a:t> 10.212000</a:t>
            </a:r>
            <a:endParaRPr lang="en-US" altLang="zh-CN" sz="2400">
              <a:solidFill>
                <a:srgbClr val="3333CD"/>
              </a:solidFill>
              <a:ea typeface="宋体" panose="02010600030101010101" pitchFamily="2" charset="-122"/>
            </a:endParaRPr>
          </a:p>
          <a:p>
            <a:pPr lvl="1">
              <a:spcBef>
                <a:spcPct val="0"/>
              </a:spcBef>
              <a:buSzTx/>
              <a:buFont typeface="Wingdings" panose="05000000000000000000" pitchFamily="2" charset="2"/>
              <a:buChar char="§"/>
            </a:pPr>
            <a:r>
              <a:rPr lang="en-US" altLang="zh-CN">
                <a:solidFill>
                  <a:srgbClr val="3333CD"/>
                </a:solidFill>
                <a:ea typeface="宋体" panose="02010600030101010101" pitchFamily="2" charset="-122"/>
              </a:rPr>
              <a:t> Normalize</a:t>
            </a:r>
          </a:p>
          <a:p>
            <a:pPr lvl="2">
              <a:spcBef>
                <a:spcPct val="0"/>
              </a:spcBef>
              <a:buClr>
                <a:schemeClr val="accent2"/>
              </a:buClr>
              <a:buSzTx/>
              <a:buFont typeface="Wingdings" panose="05000000000000000000" pitchFamily="2" charset="2"/>
              <a:buNone/>
            </a:pPr>
            <a:r>
              <a:rPr lang="en-US" altLang="zh-CN" sz="2400">
                <a:solidFill>
                  <a:srgbClr val="3333CD"/>
                </a:solidFill>
                <a:ea typeface="宋体" panose="02010600030101010101" pitchFamily="2" charset="-122"/>
                <a:sym typeface="Wingdings" panose="05000000000000000000" pitchFamily="2" charset="2"/>
              </a:rPr>
              <a:t>10.212000 * 10</a:t>
            </a:r>
            <a:r>
              <a:rPr lang="en-US" altLang="zh-CN" sz="2400" baseline="30000">
                <a:solidFill>
                  <a:srgbClr val="3333CD"/>
                </a:solidFill>
                <a:ea typeface="宋体" panose="02010600030101010101" pitchFamily="2" charset="-122"/>
                <a:sym typeface="Wingdings" panose="05000000000000000000" pitchFamily="2" charset="2"/>
              </a:rPr>
              <a:t>5</a:t>
            </a:r>
            <a:r>
              <a:rPr lang="en-US" altLang="zh-CN" sz="2400">
                <a:solidFill>
                  <a:srgbClr val="3333CD"/>
                </a:solidFill>
                <a:ea typeface="宋体" panose="02010600030101010101" pitchFamily="2" charset="-122"/>
                <a:sym typeface="Wingdings" panose="05000000000000000000" pitchFamily="2" charset="2"/>
              </a:rPr>
              <a:t> 1.0212 * 10</a:t>
            </a:r>
            <a:r>
              <a:rPr lang="en-US" altLang="zh-CN" sz="2400" baseline="30000">
                <a:solidFill>
                  <a:srgbClr val="3333CD"/>
                </a:solidFill>
                <a:ea typeface="宋体" panose="02010600030101010101" pitchFamily="2" charset="-122"/>
                <a:sym typeface="Wingdings" panose="05000000000000000000" pitchFamily="2" charset="2"/>
              </a:rPr>
              <a:t>6</a:t>
            </a:r>
            <a:endParaRPr lang="en-US" altLang="zh-CN" sz="2400" baseline="30000">
              <a:solidFill>
                <a:srgbClr val="3333CD"/>
              </a:solidFill>
              <a:ea typeface="宋体" panose="02010600030101010101" pitchFamily="2" charset="-122"/>
            </a:endParaRPr>
          </a:p>
          <a:p>
            <a:pPr lvl="1">
              <a:spcBef>
                <a:spcPct val="0"/>
              </a:spcBef>
              <a:buSzTx/>
              <a:buFont typeface="Wingdings" panose="05000000000000000000" pitchFamily="2" charset="2"/>
              <a:buChar char="§"/>
            </a:pPr>
            <a:r>
              <a:rPr lang="en-US" altLang="zh-CN">
                <a:solidFill>
                  <a:srgbClr val="3333CD"/>
                </a:solidFill>
                <a:ea typeface="宋体" panose="02010600030101010101" pitchFamily="2" charset="-122"/>
              </a:rPr>
              <a:t> Round (potentially re-normalize)</a:t>
            </a:r>
          </a:p>
          <a:p>
            <a:pPr lvl="2">
              <a:spcBef>
                <a:spcPct val="0"/>
              </a:spcBef>
              <a:buClr>
                <a:schemeClr val="accent2"/>
              </a:buClr>
              <a:buSzTx/>
              <a:buFont typeface="Wingdings" panose="05000000000000000000" pitchFamily="2" charset="2"/>
              <a:buNone/>
            </a:pPr>
            <a:r>
              <a:rPr lang="en-US" altLang="zh-CN" sz="2400">
                <a:solidFill>
                  <a:srgbClr val="3333CD"/>
                </a:solidFill>
                <a:ea typeface="宋体" panose="02010600030101010101" pitchFamily="2" charset="-122"/>
                <a:sym typeface="Wingdings" panose="05000000000000000000" pitchFamily="2" charset="2"/>
              </a:rPr>
              <a:t>1.0212 * 10</a:t>
            </a:r>
            <a:r>
              <a:rPr lang="en-US" altLang="zh-CN" sz="2400" baseline="30000">
                <a:solidFill>
                  <a:srgbClr val="3333CD"/>
                </a:solidFill>
                <a:ea typeface="宋体" panose="02010600030101010101" pitchFamily="2" charset="-122"/>
                <a:sym typeface="Wingdings" panose="05000000000000000000" pitchFamily="2" charset="2"/>
              </a:rPr>
              <a:t>6 </a:t>
            </a:r>
            <a:r>
              <a:rPr lang="en-US" altLang="zh-CN" sz="2400">
                <a:solidFill>
                  <a:srgbClr val="3333CD"/>
                </a:solidFill>
                <a:ea typeface="宋体" panose="02010600030101010101" pitchFamily="2" charset="-122"/>
                <a:sym typeface="Wingdings" panose="05000000000000000000" pitchFamily="2" charset="2"/>
              </a:rPr>
              <a:t></a:t>
            </a:r>
            <a:r>
              <a:rPr lang="en-US" altLang="zh-CN" sz="2800">
                <a:solidFill>
                  <a:srgbClr val="3333CD"/>
                </a:solidFill>
                <a:ea typeface="宋体" panose="02010600030101010101" pitchFamily="2" charset="-122"/>
                <a:sym typeface="Wingdings" panose="05000000000000000000" pitchFamily="2" charset="2"/>
              </a:rPr>
              <a:t> </a:t>
            </a:r>
            <a:r>
              <a:rPr lang="en-US" altLang="zh-CN" sz="2400">
                <a:solidFill>
                  <a:srgbClr val="3333CD"/>
                </a:solidFill>
                <a:ea typeface="宋体" panose="02010600030101010101" pitchFamily="2" charset="-122"/>
                <a:sym typeface="Wingdings" panose="05000000000000000000" pitchFamily="2" charset="2"/>
              </a:rPr>
              <a:t>1.021 * 10</a:t>
            </a:r>
            <a:r>
              <a:rPr lang="en-US" altLang="zh-CN" sz="2400" baseline="30000">
                <a:solidFill>
                  <a:srgbClr val="3333CD"/>
                </a:solidFill>
                <a:ea typeface="宋体" panose="02010600030101010101" pitchFamily="2" charset="-122"/>
                <a:sym typeface="Wingdings" panose="05000000000000000000" pitchFamily="2" charset="2"/>
              </a:rPr>
              <a:t>6 </a:t>
            </a:r>
            <a:endParaRPr lang="en-US" altLang="zh-CN" sz="2400" baseline="30000">
              <a:solidFill>
                <a:srgbClr val="3333CD"/>
              </a:solidFill>
              <a:ea typeface="宋体" panose="02010600030101010101" pitchFamily="2" charset="-122"/>
            </a:endParaRPr>
          </a:p>
          <a:p>
            <a:pPr lvl="1">
              <a:spcBef>
                <a:spcPct val="0"/>
              </a:spcBef>
              <a:buSzTx/>
              <a:buFont typeface="Wingdings" panose="05000000000000000000" pitchFamily="2" charset="2"/>
              <a:buChar char="§"/>
            </a:pPr>
            <a:r>
              <a:rPr lang="en-US" altLang="zh-CN">
                <a:solidFill>
                  <a:srgbClr val="3333CD"/>
                </a:solidFill>
                <a:ea typeface="宋体" panose="02010600030101010101" pitchFamily="2" charset="-122"/>
              </a:rPr>
              <a:t>Assign sign</a:t>
            </a:r>
          </a:p>
          <a:p>
            <a:pPr lvl="1">
              <a:spcBef>
                <a:spcPct val="0"/>
              </a:spcBef>
              <a:buSzTx/>
              <a:buFont typeface="Wingdings" panose="05000000000000000000" pitchFamily="2" charset="2"/>
              <a:buNone/>
            </a:pPr>
            <a:r>
              <a:rPr lang="en-US" altLang="zh-CN">
                <a:solidFill>
                  <a:srgbClr val="3333CD"/>
                </a:solidFill>
                <a:ea typeface="宋体" panose="02010600030101010101" pitchFamily="2" charset="-122"/>
              </a:rPr>
              <a:t>      +</a:t>
            </a:r>
            <a:r>
              <a:rPr lang="en-US" altLang="zh-CN">
                <a:solidFill>
                  <a:srgbClr val="3333CD"/>
                </a:solidFill>
                <a:ea typeface="宋体" panose="02010600030101010101" pitchFamily="2" charset="-122"/>
                <a:sym typeface="Wingdings" panose="05000000000000000000" pitchFamily="2" charset="2"/>
              </a:rPr>
              <a:t>1.021 * 10</a:t>
            </a:r>
            <a:r>
              <a:rPr lang="en-US" altLang="zh-CN" baseline="30000">
                <a:solidFill>
                  <a:srgbClr val="3333CD"/>
                </a:solidFill>
                <a:ea typeface="宋体" panose="02010600030101010101" pitchFamily="2" charset="-122"/>
                <a:sym typeface="Wingdings" panose="05000000000000000000" pitchFamily="2" charset="2"/>
              </a:rPr>
              <a:t>6</a:t>
            </a:r>
            <a:r>
              <a:rPr lang="en-US" altLang="zh-CN">
                <a:solidFill>
                  <a:srgbClr val="3333CD"/>
                </a:solidFill>
                <a:ea typeface="宋体" panose="02010600030101010101" pitchFamily="2" charset="-122"/>
                <a:sym typeface="Wingdings" panose="05000000000000000000" pitchFamily="2" charset="2"/>
              </a:rPr>
              <a:t> </a:t>
            </a: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75</a:t>
            </a:fld>
            <a:endParaRPr lang="en-US" altLang="zh-CN"/>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灯片编号占位符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a:spcBef>
                <a:spcPct val="0"/>
              </a:spcBef>
              <a:buClrTx/>
              <a:buSzTx/>
              <a:buFontTx/>
              <a:buNone/>
            </a:pPr>
            <a:fld id="{F7C25DC7-AA00-4894-8125-1534B1771BD2}" type="slidenum">
              <a:rPr lang="zh-CN" altLang="en-US" sz="1400">
                <a:solidFill>
                  <a:srgbClr val="3333CD"/>
                </a:solidFill>
                <a:latin typeface="Times New Roman" panose="02020603050405020304" pitchFamily="18" charset="0"/>
                <a:ea typeface="宋体" panose="02010600030101010101" pitchFamily="2" charset="-122"/>
              </a:rPr>
              <a:pPr algn="r">
                <a:spcBef>
                  <a:spcPct val="0"/>
                </a:spcBef>
                <a:buClrTx/>
                <a:buSzTx/>
                <a:buFontTx/>
                <a:buNone/>
              </a:pPr>
              <a:t>76</a:t>
            </a:fld>
            <a:endParaRPr lang="en-US" altLang="zh-CN" sz="1400">
              <a:solidFill>
                <a:srgbClr val="3333CD"/>
              </a:solidFill>
              <a:latin typeface="Times New Roman" panose="02020603050405020304" pitchFamily="18" charset="0"/>
              <a:ea typeface="宋体" panose="02010600030101010101" pitchFamily="2" charset="-122"/>
            </a:endParaRPr>
          </a:p>
        </p:txBody>
      </p:sp>
      <p:sp>
        <p:nvSpPr>
          <p:cNvPr id="102404" name="Text Box 2"/>
          <p:cNvSpPr txBox="1">
            <a:spLocks noChangeArrowheads="1"/>
          </p:cNvSpPr>
          <p:nvPr/>
        </p:nvSpPr>
        <p:spPr bwMode="auto">
          <a:xfrm>
            <a:off x="438874" y="188640"/>
            <a:ext cx="58560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3200" b="0" dirty="0"/>
              <a:t>RISC-V floating-point operands</a:t>
            </a:r>
            <a:endParaRPr lang="en-US" altLang="zh-CN" sz="3200" dirty="0">
              <a:solidFill>
                <a:srgbClr val="CC0000"/>
              </a:solidFill>
              <a:ea typeface="宋体" panose="02010600030101010101" pitchFamily="2" charset="-122"/>
            </a:endParaRPr>
          </a:p>
        </p:txBody>
      </p:sp>
      <p:sp>
        <p:nvSpPr>
          <p:cNvPr id="10240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76</a:t>
            </a:fld>
            <a:endParaRPr lang="en-US" altLang="zh-CN"/>
          </a:p>
        </p:txBody>
      </p:sp>
      <p:pic>
        <p:nvPicPr>
          <p:cNvPr id="2" name="图片 1"/>
          <p:cNvPicPr>
            <a:picLocks noChangeAspect="1"/>
          </p:cNvPicPr>
          <p:nvPr/>
        </p:nvPicPr>
        <p:blipFill>
          <a:blip r:embed="rId3"/>
          <a:stretch>
            <a:fillRect/>
          </a:stretch>
        </p:blipFill>
        <p:spPr>
          <a:xfrm>
            <a:off x="2560" y="726266"/>
            <a:ext cx="5213246" cy="2061796"/>
          </a:xfrm>
          <a:prstGeom prst="rect">
            <a:avLst/>
          </a:prstGeom>
        </p:spPr>
      </p:pic>
      <p:pic>
        <p:nvPicPr>
          <p:cNvPr id="5" name="图片 4"/>
          <p:cNvPicPr>
            <a:picLocks noChangeAspect="1"/>
          </p:cNvPicPr>
          <p:nvPr/>
        </p:nvPicPr>
        <p:blipFill>
          <a:blip r:embed="rId4"/>
          <a:stretch>
            <a:fillRect/>
          </a:stretch>
        </p:blipFill>
        <p:spPr>
          <a:xfrm>
            <a:off x="327987" y="2996951"/>
            <a:ext cx="10076661" cy="3847919"/>
          </a:xfrm>
          <a:prstGeom prst="rect">
            <a:avLst/>
          </a:prstGeom>
        </p:spPr>
      </p:pic>
      <p:sp>
        <p:nvSpPr>
          <p:cNvPr id="6" name="文本框 5"/>
          <p:cNvSpPr txBox="1"/>
          <p:nvPr/>
        </p:nvSpPr>
        <p:spPr>
          <a:xfrm>
            <a:off x="5199551" y="779310"/>
            <a:ext cx="3944449" cy="1938992"/>
          </a:xfrm>
          <a:prstGeom prst="rect">
            <a:avLst/>
          </a:prstGeom>
          <a:solidFill>
            <a:schemeClr val="bg1"/>
          </a:solidFill>
        </p:spPr>
        <p:txBody>
          <a:bodyPr wrap="square" rtlCol="0">
            <a:spAutoFit/>
          </a:bodyPr>
          <a:lstStyle/>
          <a:p>
            <a:r>
              <a:rPr lang="en-US" altLang="zh-CN" sz="2000" b="0" dirty="0"/>
              <a:t>An </a:t>
            </a:r>
            <a:r>
              <a:rPr lang="en-US" altLang="zh-CN" sz="2000" b="0" i="1" dirty="0"/>
              <a:t>f</a:t>
            </a:r>
            <a:r>
              <a:rPr lang="en-US" altLang="zh-CN" sz="2000" b="0" dirty="0"/>
              <a:t>-register can hold:</a:t>
            </a:r>
          </a:p>
          <a:p>
            <a:pPr marL="342900" indent="-342900">
              <a:buFont typeface="Arial" panose="020B0604020202020204" pitchFamily="34" charset="0"/>
              <a:buChar char="•"/>
            </a:pPr>
            <a:r>
              <a:rPr lang="en-US" altLang="zh-CN" sz="2000" b="0" dirty="0"/>
              <a:t>8 bytes</a:t>
            </a:r>
            <a:endParaRPr lang="zh-CN" altLang="en-US" sz="2000" dirty="0"/>
          </a:p>
          <a:p>
            <a:pPr marL="342900" indent="-342900">
              <a:buFont typeface="Arial" panose="020B0604020202020204" pitchFamily="34" charset="0"/>
              <a:buChar char="•"/>
            </a:pPr>
            <a:r>
              <a:rPr lang="en-US" altLang="zh-CN" sz="2000" b="0" dirty="0"/>
              <a:t>a single-precision floating-point number </a:t>
            </a:r>
          </a:p>
          <a:p>
            <a:pPr marL="342900" indent="-342900">
              <a:buFont typeface="Arial" panose="020B0604020202020204" pitchFamily="34" charset="0"/>
              <a:buChar char="•"/>
            </a:pPr>
            <a:r>
              <a:rPr lang="en-US" altLang="zh-CN" sz="2000" b="0" dirty="0"/>
              <a:t>or a  double-precision  floating-point number</a:t>
            </a:r>
          </a:p>
        </p:txBody>
      </p:sp>
    </p:spTree>
    <p:extLst>
      <p:ext uri="{BB962C8B-B14F-4D97-AF65-F5344CB8AC3E}">
        <p14:creationId xmlns:p14="http://schemas.microsoft.com/office/powerpoint/2010/main" val="2241414044"/>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灯片编号占位符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a:spcBef>
                <a:spcPct val="0"/>
              </a:spcBef>
              <a:buClrTx/>
              <a:buSzTx/>
              <a:buFontTx/>
              <a:buNone/>
            </a:pPr>
            <a:fld id="{F7C25DC7-AA00-4894-8125-1534B1771BD2}" type="slidenum">
              <a:rPr lang="zh-CN" altLang="en-US" sz="1400">
                <a:solidFill>
                  <a:srgbClr val="3333CD"/>
                </a:solidFill>
                <a:latin typeface="Times New Roman" panose="02020603050405020304" pitchFamily="18" charset="0"/>
                <a:ea typeface="宋体" panose="02010600030101010101" pitchFamily="2" charset="-122"/>
              </a:rPr>
              <a:pPr algn="r">
                <a:spcBef>
                  <a:spcPct val="0"/>
                </a:spcBef>
                <a:buClrTx/>
                <a:buSzTx/>
                <a:buFontTx/>
                <a:buNone/>
              </a:pPr>
              <a:t>77</a:t>
            </a:fld>
            <a:endParaRPr lang="en-US" altLang="zh-CN" sz="1400">
              <a:solidFill>
                <a:srgbClr val="3333CD"/>
              </a:solidFill>
              <a:latin typeface="Times New Roman" panose="02020603050405020304" pitchFamily="18" charset="0"/>
              <a:ea typeface="宋体" panose="02010600030101010101" pitchFamily="2" charset="-122"/>
            </a:endParaRPr>
          </a:p>
        </p:txBody>
      </p:sp>
      <p:sp>
        <p:nvSpPr>
          <p:cNvPr id="10240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77</a:t>
            </a:fld>
            <a:endParaRPr lang="en-US" altLang="zh-CN"/>
          </a:p>
        </p:txBody>
      </p:sp>
      <p:pic>
        <p:nvPicPr>
          <p:cNvPr id="4" name="图片 3"/>
          <p:cNvPicPr>
            <a:picLocks noChangeAspect="1"/>
          </p:cNvPicPr>
          <p:nvPr/>
        </p:nvPicPr>
        <p:blipFill>
          <a:blip r:embed="rId3"/>
          <a:stretch>
            <a:fillRect/>
          </a:stretch>
        </p:blipFill>
        <p:spPr>
          <a:xfrm>
            <a:off x="95820" y="1140241"/>
            <a:ext cx="8876159" cy="3974733"/>
          </a:xfrm>
          <a:prstGeom prst="rect">
            <a:avLst/>
          </a:prstGeom>
        </p:spPr>
      </p:pic>
      <p:sp>
        <p:nvSpPr>
          <p:cNvPr id="7" name="矩形 6"/>
          <p:cNvSpPr/>
          <p:nvPr/>
        </p:nvSpPr>
        <p:spPr>
          <a:xfrm>
            <a:off x="95820" y="5187382"/>
            <a:ext cx="8084071" cy="369332"/>
          </a:xfrm>
          <a:prstGeom prst="rect">
            <a:avLst/>
          </a:prstGeom>
        </p:spPr>
        <p:txBody>
          <a:bodyPr wrap="square">
            <a:spAutoFit/>
          </a:bodyPr>
          <a:lstStyle/>
          <a:p>
            <a:r>
              <a:rPr lang="en-US" altLang="zh-CN" sz="1800" b="0" dirty="0">
                <a:latin typeface="ITCFranklinGothicStd-Hvy"/>
              </a:rPr>
              <a:t>FIGURE 3.17 RISC-V floating-point architecture revealed</a:t>
            </a:r>
            <a:endParaRPr lang="zh-CN" altLang="en-US" sz="1800" dirty="0"/>
          </a:p>
        </p:txBody>
      </p:sp>
    </p:spTree>
    <p:extLst>
      <p:ext uri="{BB962C8B-B14F-4D97-AF65-F5344CB8AC3E}">
        <p14:creationId xmlns:p14="http://schemas.microsoft.com/office/powerpoint/2010/main" val="426022495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灯片编号占位符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lgn="r">
              <a:spcBef>
                <a:spcPct val="0"/>
              </a:spcBef>
              <a:buClrTx/>
              <a:buSzTx/>
              <a:buFontTx/>
              <a:buNone/>
            </a:pPr>
            <a:fld id="{F7C25DC7-AA00-4894-8125-1534B1771BD2}" type="slidenum">
              <a:rPr lang="zh-CN" altLang="en-US" sz="1400">
                <a:solidFill>
                  <a:srgbClr val="3333CD"/>
                </a:solidFill>
                <a:latin typeface="Times New Roman" panose="02020603050405020304" pitchFamily="18" charset="0"/>
                <a:ea typeface="宋体" panose="02010600030101010101" pitchFamily="2" charset="-122"/>
              </a:rPr>
              <a:pPr algn="r">
                <a:spcBef>
                  <a:spcPct val="0"/>
                </a:spcBef>
                <a:buClrTx/>
                <a:buSzTx/>
                <a:buFontTx/>
                <a:buNone/>
              </a:pPr>
              <a:t>78</a:t>
            </a:fld>
            <a:endParaRPr lang="en-US" altLang="zh-CN" sz="1400">
              <a:solidFill>
                <a:srgbClr val="3333CD"/>
              </a:solidFill>
              <a:latin typeface="Times New Roman" panose="02020603050405020304" pitchFamily="18" charset="0"/>
              <a:ea typeface="宋体" panose="02010600030101010101" pitchFamily="2" charset="-122"/>
            </a:endParaRPr>
          </a:p>
        </p:txBody>
      </p:sp>
      <p:sp>
        <p:nvSpPr>
          <p:cNvPr id="102405"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78</a:t>
            </a:fld>
            <a:endParaRPr lang="en-US" altLang="zh-CN"/>
          </a:p>
        </p:txBody>
      </p:sp>
      <p:sp>
        <p:nvSpPr>
          <p:cNvPr id="102404" name="Text Box 2"/>
          <p:cNvSpPr txBox="1">
            <a:spLocks noChangeArrowheads="1"/>
          </p:cNvSpPr>
          <p:nvPr/>
        </p:nvSpPr>
        <p:spPr bwMode="auto">
          <a:xfrm>
            <a:off x="837297" y="174527"/>
            <a:ext cx="54585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2400" b="0" dirty="0"/>
              <a:t>Compiling a Floating-Point C Program </a:t>
            </a:r>
          </a:p>
          <a:p>
            <a:pPr>
              <a:spcBef>
                <a:spcPct val="0"/>
              </a:spcBef>
              <a:buClrTx/>
              <a:buSzTx/>
              <a:buFontTx/>
              <a:buNone/>
            </a:pPr>
            <a:r>
              <a:rPr lang="en-US" altLang="zh-CN" sz="2400" b="0" dirty="0"/>
              <a:t>into RISC-V Assembly Code</a:t>
            </a:r>
            <a:endParaRPr lang="en-US" altLang="zh-CN" sz="2400" dirty="0">
              <a:solidFill>
                <a:srgbClr val="CC0000"/>
              </a:solidFill>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266330" y="1298118"/>
            <a:ext cx="6465910" cy="1397098"/>
          </a:xfrm>
          <a:prstGeom prst="rect">
            <a:avLst/>
          </a:prstGeom>
        </p:spPr>
      </p:pic>
      <p:sp>
        <p:nvSpPr>
          <p:cNvPr id="7" name="文本框 6"/>
          <p:cNvSpPr txBox="1"/>
          <p:nvPr/>
        </p:nvSpPr>
        <p:spPr>
          <a:xfrm>
            <a:off x="266330" y="3068960"/>
            <a:ext cx="8711039" cy="3170099"/>
          </a:xfrm>
          <a:prstGeom prst="rect">
            <a:avLst/>
          </a:prstGeom>
          <a:noFill/>
        </p:spPr>
        <p:txBody>
          <a:bodyPr wrap="none" rtlCol="0">
            <a:spAutoFit/>
          </a:bodyPr>
          <a:lstStyle/>
          <a:p>
            <a:r>
              <a:rPr lang="en-US" altLang="zh-CN" sz="2000" b="0" dirty="0"/>
              <a:t>Assume that the floating-point argument </a:t>
            </a:r>
            <a:r>
              <a:rPr lang="en-US" altLang="zh-CN" sz="2000" b="0" dirty="0" err="1"/>
              <a:t>fahr</a:t>
            </a:r>
            <a:r>
              <a:rPr lang="en-US" altLang="zh-CN" sz="2000" b="0" dirty="0"/>
              <a:t> is passed in f10 and the result</a:t>
            </a:r>
          </a:p>
          <a:p>
            <a:r>
              <a:rPr lang="en-US" altLang="zh-CN" sz="2000" b="0" dirty="0"/>
              <a:t>should also go in f10.</a:t>
            </a:r>
          </a:p>
          <a:p>
            <a:endParaRPr lang="en-US" altLang="zh-CN" sz="2000" b="0" dirty="0"/>
          </a:p>
          <a:p>
            <a:r>
              <a:rPr lang="en-US" altLang="zh-CN" sz="2000" b="0" dirty="0"/>
              <a:t>     f2c:  </a:t>
            </a:r>
            <a:r>
              <a:rPr lang="en-US" altLang="zh-CN" sz="2000" b="0" dirty="0" err="1"/>
              <a:t>flw</a:t>
            </a:r>
            <a:r>
              <a:rPr lang="en-US" altLang="zh-CN" sz="2000" b="0" dirty="0"/>
              <a:t> f0, const5(x3)      // f0 = 5.0f</a:t>
            </a:r>
          </a:p>
          <a:p>
            <a:pPr lvl="2"/>
            <a:r>
              <a:rPr lang="en-US" altLang="zh-CN" sz="2000" b="0" dirty="0" err="1"/>
              <a:t>flw</a:t>
            </a:r>
            <a:r>
              <a:rPr lang="en-US" altLang="zh-CN" sz="2000" b="0" dirty="0"/>
              <a:t> f1, const9(x3)      // f1 = 9.0f</a:t>
            </a:r>
          </a:p>
          <a:p>
            <a:pPr lvl="2"/>
            <a:r>
              <a:rPr lang="en-US" altLang="zh-CN" sz="2000" b="0" dirty="0" err="1"/>
              <a:t>fdiv.s</a:t>
            </a:r>
            <a:r>
              <a:rPr lang="en-US" altLang="zh-CN" sz="2000" b="0" dirty="0"/>
              <a:t> f0, f0, f1           // f0 = 5.0f / 9.0f</a:t>
            </a:r>
          </a:p>
          <a:p>
            <a:pPr lvl="2"/>
            <a:r>
              <a:rPr lang="en-US" altLang="zh-CN" sz="2000" b="0" dirty="0" err="1"/>
              <a:t>flw</a:t>
            </a:r>
            <a:r>
              <a:rPr lang="en-US" altLang="zh-CN" sz="2000" b="0" dirty="0"/>
              <a:t> f1, const32(x3)   // f1 = 32.0f</a:t>
            </a:r>
          </a:p>
          <a:p>
            <a:pPr lvl="2"/>
            <a:r>
              <a:rPr lang="en-US" altLang="zh-CN" sz="2000" b="0" dirty="0" err="1"/>
              <a:t>fsub.s</a:t>
            </a:r>
            <a:r>
              <a:rPr lang="en-US" altLang="zh-CN" sz="2000" b="0" dirty="0"/>
              <a:t> f10, f10, f1     // f10 = </a:t>
            </a:r>
            <a:r>
              <a:rPr lang="en-US" altLang="zh-CN" sz="2000" b="0" dirty="0" err="1"/>
              <a:t>fahr</a:t>
            </a:r>
            <a:r>
              <a:rPr lang="en-US" altLang="zh-CN" sz="2000" b="0" dirty="0"/>
              <a:t> – 32.0f</a:t>
            </a:r>
          </a:p>
          <a:p>
            <a:pPr lvl="2"/>
            <a:r>
              <a:rPr lang="en-US" altLang="zh-CN" sz="2000" b="0" dirty="0" err="1"/>
              <a:t>fmul.s</a:t>
            </a:r>
            <a:r>
              <a:rPr lang="en-US" altLang="zh-CN" sz="2000" b="0" dirty="0"/>
              <a:t> f10, f0, f10     // f10 = (5.0f / 9.0f)*(</a:t>
            </a:r>
            <a:r>
              <a:rPr lang="en-US" altLang="zh-CN" sz="2000" b="0" dirty="0" err="1"/>
              <a:t>fahr</a:t>
            </a:r>
            <a:r>
              <a:rPr lang="en-US" altLang="zh-CN" sz="2000" b="0" dirty="0"/>
              <a:t> – 32.0f)</a:t>
            </a:r>
          </a:p>
          <a:p>
            <a:pPr lvl="2"/>
            <a:r>
              <a:rPr lang="en-US" altLang="zh-CN" sz="2000" b="0" dirty="0" err="1"/>
              <a:t>jalr</a:t>
            </a:r>
            <a:r>
              <a:rPr lang="en-US" altLang="zh-CN" sz="2000" b="0" dirty="0"/>
              <a:t> x0, 0(x1) 	// return</a:t>
            </a:r>
            <a:endParaRPr lang="zh-CN" altLang="en-US" sz="2000" b="0" dirty="0"/>
          </a:p>
        </p:txBody>
      </p:sp>
    </p:spTree>
    <p:extLst>
      <p:ext uri="{BB962C8B-B14F-4D97-AF65-F5344CB8AC3E}">
        <p14:creationId xmlns:p14="http://schemas.microsoft.com/office/powerpoint/2010/main" val="184188534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a:xfrm>
            <a:off x="611560" y="404664"/>
            <a:ext cx="7038205" cy="432197"/>
          </a:xfrm>
        </p:spPr>
        <p:txBody>
          <a:bodyPr>
            <a:normAutofit fontScale="90000"/>
          </a:bodyPr>
          <a:lstStyle/>
          <a:p>
            <a:pPr eaLnBrk="1" hangingPunct="1">
              <a:defRPr/>
            </a:pPr>
            <a:r>
              <a:rPr lang="en-US" altLang="zh-CN" sz="2800">
                <a:ea typeface="黑体" panose="02010609060101010101" pitchFamily="49" charset="-122"/>
              </a:rPr>
              <a:t>IEEE 754 standard</a:t>
            </a:r>
          </a:p>
        </p:txBody>
      </p:sp>
      <p:sp>
        <p:nvSpPr>
          <p:cNvPr id="106499" name="Rectangle 3"/>
          <p:cNvSpPr>
            <a:spLocks noGrp="1" noRot="1" noChangeArrowheads="1"/>
          </p:cNvSpPr>
          <p:nvPr>
            <p:ph type="body" idx="1"/>
          </p:nvPr>
        </p:nvSpPr>
        <p:spPr>
          <a:xfrm>
            <a:off x="323528" y="908720"/>
            <a:ext cx="8424936" cy="5112568"/>
          </a:xfrm>
        </p:spPr>
        <p:txBody>
          <a:bodyPr/>
          <a:lstStyle/>
          <a:p>
            <a:pPr eaLnBrk="1" hangingPunct="1">
              <a:spcBef>
                <a:spcPts val="900"/>
              </a:spcBef>
              <a:defRPr/>
            </a:pPr>
            <a:r>
              <a:rPr lang="en-US" altLang="zh-CN" sz="3200" dirty="0">
                <a:solidFill>
                  <a:schemeClr val="tx1"/>
                </a:solidFill>
              </a:rPr>
              <a:t>Rounding: four rounding modes</a:t>
            </a:r>
          </a:p>
          <a:p>
            <a:pPr lvl="1" eaLnBrk="1" hangingPunct="1">
              <a:spcBef>
                <a:spcPts val="900"/>
              </a:spcBef>
              <a:defRPr/>
            </a:pPr>
            <a:r>
              <a:rPr lang="en-US" altLang="zh-CN" sz="2800" dirty="0"/>
              <a:t>Round to 0</a:t>
            </a:r>
          </a:p>
          <a:p>
            <a:pPr lvl="1" eaLnBrk="1" hangingPunct="1">
              <a:spcBef>
                <a:spcPts val="900"/>
              </a:spcBef>
              <a:defRPr/>
            </a:pPr>
            <a:r>
              <a:rPr lang="en-US" altLang="zh-CN" sz="2800" dirty="0"/>
              <a:t>Round to +</a:t>
            </a:r>
            <a:r>
              <a:rPr lang="en-US" altLang="zh-CN" sz="2800" dirty="0">
                <a:latin typeface="宋体" panose="02010600030101010101" pitchFamily="2" charset="-122"/>
              </a:rPr>
              <a:t>∞</a:t>
            </a:r>
            <a:r>
              <a:rPr lang="en-US" altLang="zh-CN" sz="2800" dirty="0"/>
              <a:t> </a:t>
            </a:r>
          </a:p>
          <a:p>
            <a:pPr lvl="1" eaLnBrk="1" hangingPunct="1">
              <a:spcBef>
                <a:spcPts val="900"/>
              </a:spcBef>
              <a:defRPr/>
            </a:pPr>
            <a:r>
              <a:rPr lang="en-US" altLang="zh-CN" sz="2800" dirty="0"/>
              <a:t>Round to -</a:t>
            </a:r>
            <a:r>
              <a:rPr lang="en-US" altLang="zh-CN" sz="2800" dirty="0">
                <a:latin typeface="宋体" panose="02010600030101010101" pitchFamily="2" charset="-122"/>
              </a:rPr>
              <a:t>∞</a:t>
            </a:r>
          </a:p>
          <a:p>
            <a:pPr lvl="1" eaLnBrk="1" hangingPunct="1">
              <a:spcBef>
                <a:spcPts val="900"/>
              </a:spcBef>
              <a:defRPr/>
            </a:pPr>
            <a:r>
              <a:rPr lang="en-US" altLang="zh-CN" sz="2800" dirty="0"/>
              <a:t>Round to next even number (default) </a:t>
            </a:r>
            <a:r>
              <a:rPr lang="zh-CN" altLang="en-US" sz="2800" dirty="0"/>
              <a:t>，</a:t>
            </a:r>
            <a:r>
              <a:rPr lang="en-US" altLang="zh-CN" sz="2800" dirty="0"/>
              <a:t>best!</a:t>
            </a:r>
          </a:p>
          <a:p>
            <a:pPr lvl="2" eaLnBrk="1" hangingPunct="1">
              <a:spcBef>
                <a:spcPts val="900"/>
              </a:spcBef>
              <a:defRPr/>
            </a:pPr>
            <a:r>
              <a:rPr lang="zh-CN" altLang="en-US" dirty="0"/>
              <a:t>传统的四舍五入用于纳税，对纳税人不公平：</a:t>
            </a:r>
            <a:r>
              <a:rPr lang="en-US" altLang="zh-CN" dirty="0"/>
              <a:t>23.50</a:t>
            </a:r>
            <a:r>
              <a:rPr lang="en-US" altLang="zh-CN" dirty="0">
                <a:sym typeface="Wingdings" panose="05000000000000000000" pitchFamily="2" charset="2"/>
              </a:rPr>
              <a:t></a:t>
            </a:r>
            <a:r>
              <a:rPr lang="en-US" altLang="zh-CN" dirty="0"/>
              <a:t>24 (+0.5), 24.50</a:t>
            </a:r>
            <a:r>
              <a:rPr lang="en-US" altLang="zh-CN" dirty="0">
                <a:sym typeface="Wingdings" panose="05000000000000000000" pitchFamily="2" charset="2"/>
              </a:rPr>
              <a:t></a:t>
            </a:r>
            <a:r>
              <a:rPr lang="en-US" altLang="zh-CN" dirty="0"/>
              <a:t>25 (+0.5), 25.50</a:t>
            </a:r>
            <a:r>
              <a:rPr lang="en-US" altLang="zh-CN" dirty="0">
                <a:sym typeface="Wingdings" panose="05000000000000000000" pitchFamily="2" charset="2"/>
              </a:rPr>
              <a:t></a:t>
            </a:r>
            <a:r>
              <a:rPr lang="en-US" altLang="zh-CN" dirty="0"/>
              <a:t>26 (+0.5), 26.50</a:t>
            </a:r>
            <a:r>
              <a:rPr lang="en-US" altLang="zh-CN" dirty="0">
                <a:sym typeface="Wingdings" panose="05000000000000000000" pitchFamily="2" charset="2"/>
              </a:rPr>
              <a:t></a:t>
            </a:r>
            <a:r>
              <a:rPr lang="en-US" altLang="zh-CN" dirty="0"/>
              <a:t>27 (+0.5), </a:t>
            </a:r>
          </a:p>
          <a:p>
            <a:pPr lvl="2" eaLnBrk="1" hangingPunct="1">
              <a:spcBef>
                <a:spcPts val="900"/>
              </a:spcBef>
              <a:defRPr/>
            </a:pPr>
            <a:r>
              <a:rPr lang="zh-CN" altLang="en-US" dirty="0"/>
              <a:t>用本方法，对纳税人公平：</a:t>
            </a:r>
            <a:r>
              <a:rPr lang="en-US" altLang="zh-CN" dirty="0"/>
              <a:t>23.50</a:t>
            </a:r>
            <a:r>
              <a:rPr lang="en-US" altLang="zh-CN" dirty="0">
                <a:sym typeface="Wingdings" panose="05000000000000000000" pitchFamily="2" charset="2"/>
              </a:rPr>
              <a:t></a:t>
            </a:r>
            <a:r>
              <a:rPr lang="en-US" altLang="zh-CN" dirty="0"/>
              <a:t>24 (+0.5), 24.50</a:t>
            </a:r>
            <a:r>
              <a:rPr lang="en-US" altLang="zh-CN" dirty="0">
                <a:sym typeface="Wingdings" panose="05000000000000000000" pitchFamily="2" charset="2"/>
              </a:rPr>
              <a:t></a:t>
            </a:r>
            <a:r>
              <a:rPr lang="en-US" altLang="zh-CN" dirty="0"/>
              <a:t>24 (-0.5), 25.50</a:t>
            </a:r>
            <a:r>
              <a:rPr lang="en-US" altLang="zh-CN" dirty="0">
                <a:sym typeface="Wingdings" panose="05000000000000000000" pitchFamily="2" charset="2"/>
              </a:rPr>
              <a:t></a:t>
            </a:r>
            <a:r>
              <a:rPr lang="en-US" altLang="zh-CN" dirty="0"/>
              <a:t>26 (+0.5), 26.50</a:t>
            </a:r>
            <a:r>
              <a:rPr lang="en-US" altLang="zh-CN" dirty="0">
                <a:sym typeface="Wingdings" panose="05000000000000000000" pitchFamily="2" charset="2"/>
              </a:rPr>
              <a:t></a:t>
            </a:r>
            <a:r>
              <a:rPr lang="en-US" altLang="zh-CN" dirty="0"/>
              <a:t>26 (-0.5), ……</a:t>
            </a:r>
          </a:p>
          <a:p>
            <a:pPr lvl="2" eaLnBrk="1" hangingPunct="1">
              <a:spcBef>
                <a:spcPts val="900"/>
              </a:spcBef>
              <a:defRPr/>
            </a:pPr>
            <a:r>
              <a:rPr lang="zh-CN" altLang="en-US" dirty="0"/>
              <a:t>用本方法，对于小数不是</a:t>
            </a:r>
            <a:r>
              <a:rPr lang="en-US" altLang="zh-CN" dirty="0"/>
              <a:t>0.50</a:t>
            </a:r>
            <a:r>
              <a:rPr lang="zh-CN" altLang="en-US" dirty="0"/>
              <a:t>的数，也是四舍五入：</a:t>
            </a:r>
            <a:r>
              <a:rPr lang="en-US" altLang="zh-CN" dirty="0"/>
              <a:t>23.01--23.49</a:t>
            </a:r>
            <a:r>
              <a:rPr lang="zh-CN" altLang="en-US" dirty="0"/>
              <a:t>（共</a:t>
            </a:r>
            <a:r>
              <a:rPr lang="en-US" altLang="zh-CN" dirty="0"/>
              <a:t>49</a:t>
            </a:r>
            <a:r>
              <a:rPr lang="zh-CN" altLang="en-US" dirty="0"/>
              <a:t>个数）都变成</a:t>
            </a:r>
            <a:r>
              <a:rPr lang="en-US" altLang="zh-CN" dirty="0"/>
              <a:t>23, 23.51—23.99</a:t>
            </a:r>
            <a:r>
              <a:rPr lang="zh-CN" altLang="en-US" dirty="0"/>
              <a:t> （共</a:t>
            </a:r>
            <a:r>
              <a:rPr lang="en-US" altLang="zh-CN" dirty="0"/>
              <a:t>49</a:t>
            </a:r>
            <a:r>
              <a:rPr lang="zh-CN" altLang="en-US" dirty="0"/>
              <a:t>个数）都变成</a:t>
            </a:r>
            <a:r>
              <a:rPr lang="en-US" altLang="zh-CN" dirty="0"/>
              <a:t>24.</a:t>
            </a:r>
          </a:p>
          <a:p>
            <a:pPr lvl="2" eaLnBrk="1" hangingPunct="1">
              <a:spcBef>
                <a:spcPts val="900"/>
              </a:spcBef>
              <a:defRPr/>
            </a:pPr>
            <a:r>
              <a:rPr lang="zh-CN" altLang="en-US" dirty="0"/>
              <a:t>用本方法，最公平合理，因而也最准确</a:t>
            </a:r>
            <a:endParaRPr lang="en-US" altLang="zh-CN" dirty="0"/>
          </a:p>
          <a:p>
            <a:pPr marL="0" indent="0" eaLnBrk="1" hangingPunct="1">
              <a:spcBef>
                <a:spcPts val="900"/>
              </a:spcBef>
              <a:buNone/>
              <a:defRPr/>
            </a:pPr>
            <a:endParaRPr lang="en-US" altLang="zh-CN" sz="3200" dirty="0">
              <a:solidFill>
                <a:schemeClr val="tx1"/>
              </a:solidFill>
            </a:endParaRPr>
          </a:p>
        </p:txBody>
      </p:sp>
      <p:sp>
        <p:nvSpPr>
          <p:cNvPr id="2" name="灯片编号占位符 1"/>
          <p:cNvSpPr>
            <a:spLocks noGrp="1"/>
          </p:cNvSpPr>
          <p:nvPr>
            <p:ph type="sldNum" sz="quarter" idx="12"/>
          </p:nvPr>
        </p:nvSpPr>
        <p:spPr/>
        <p:txBody>
          <a:bodyPr/>
          <a:lstStyle/>
          <a:p>
            <a:pPr>
              <a:defRPr/>
            </a:pPr>
            <a:fld id="{0F35F115-FBEC-411B-926D-2ECDC8AD9239}" type="slidenum">
              <a:rPr lang="en-US" altLang="zh-CN" smtClean="0"/>
              <a:pPr>
                <a:defRPr/>
              </a:pPr>
              <a:t>79</a:t>
            </a:fld>
            <a:endParaRPr lang="en-US" altLang="zh-CN"/>
          </a:p>
        </p:txBody>
      </p:sp>
    </p:spTree>
    <p:extLst>
      <p:ext uri="{BB962C8B-B14F-4D97-AF65-F5344CB8AC3E}">
        <p14:creationId xmlns:p14="http://schemas.microsoft.com/office/powerpoint/2010/main" val="185575696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rrowheads="1"/>
          </p:cNvSpPr>
          <p:nvPr>
            <p:ph type="title"/>
          </p:nvPr>
        </p:nvSpPr>
        <p:spPr>
          <a:xfrm>
            <a:off x="301625" y="609600"/>
            <a:ext cx="8540750" cy="658813"/>
          </a:xfrm>
        </p:spPr>
        <p:txBody>
          <a:bodyPr/>
          <a:lstStyle/>
          <a:p>
            <a:pPr eaLnBrk="1" hangingPunct="1"/>
            <a:r>
              <a:rPr lang="en-US" altLang="zh-CN">
                <a:solidFill>
                  <a:srgbClr val="FF3300"/>
                </a:solidFill>
              </a:rPr>
              <a:t>Number formats</a:t>
            </a:r>
          </a:p>
        </p:txBody>
      </p:sp>
      <p:sp>
        <p:nvSpPr>
          <p:cNvPr id="20484" name="Rectangle 3"/>
          <p:cNvSpPr>
            <a:spLocks noGrp="1" noRot="1" noChangeArrowheads="1"/>
          </p:cNvSpPr>
          <p:nvPr>
            <p:ph type="body" idx="1"/>
          </p:nvPr>
        </p:nvSpPr>
        <p:spPr>
          <a:xfrm>
            <a:off x="603250" y="1484313"/>
            <a:ext cx="8289925" cy="5184775"/>
          </a:xfrm>
        </p:spPr>
        <p:txBody>
          <a:bodyPr/>
          <a:lstStyle/>
          <a:p>
            <a:pPr eaLnBrk="1" hangingPunct="1"/>
            <a:r>
              <a:rPr lang="en-US" altLang="zh-CN" sz="2400" dirty="0">
                <a:cs typeface="Arial" panose="020B0604020202020204" pitchFamily="34" charset="0"/>
              </a:rPr>
              <a:t>Sign and magnitude</a:t>
            </a:r>
            <a:endParaRPr lang="en-US" altLang="zh-CN" sz="2400" dirty="0"/>
          </a:p>
          <a:p>
            <a:pPr eaLnBrk="1" hangingPunct="1"/>
            <a:r>
              <a:rPr lang="en-US" altLang="zh-CN" sz="2400" dirty="0">
                <a:cs typeface="Arial" panose="020B0604020202020204" pitchFamily="34" charset="0"/>
              </a:rPr>
              <a:t>2's complement</a:t>
            </a:r>
            <a:endParaRPr lang="en-US" altLang="zh-CN" sz="2400" dirty="0"/>
          </a:p>
          <a:p>
            <a:pPr eaLnBrk="1" hangingPunct="1"/>
            <a:r>
              <a:rPr lang="en-US" altLang="zh-CN" sz="2400" dirty="0">
                <a:cs typeface="Arial" panose="020B0604020202020204" pitchFamily="34" charset="0"/>
              </a:rPr>
              <a:t>1's complement: </a:t>
            </a:r>
            <a:r>
              <a:rPr lang="en-US" altLang="zh-CN" dirty="0">
                <a:cs typeface="Arial" panose="020B0604020202020204" pitchFamily="34" charset="0"/>
              </a:rPr>
              <a:t>+ 0 &amp; - 0</a:t>
            </a:r>
            <a:endParaRPr lang="en-US" altLang="zh-CN" dirty="0"/>
          </a:p>
          <a:p>
            <a:pPr eaLnBrk="1" hangingPunct="1"/>
            <a:r>
              <a:rPr lang="en-US" altLang="zh-CN" sz="2400" dirty="0">
                <a:cs typeface="Arial" panose="020B0604020202020204" pitchFamily="34" charset="0"/>
              </a:rPr>
              <a:t>Biased notation (</a:t>
            </a:r>
            <a:r>
              <a:rPr lang="zh-CN" altLang="en-US" sz="2400" dirty="0">
                <a:cs typeface="Arial" panose="020B0604020202020204" pitchFamily="34" charset="0"/>
              </a:rPr>
              <a:t>移码</a:t>
            </a:r>
            <a:r>
              <a:rPr lang="en-US" altLang="zh-CN" sz="2400" dirty="0">
                <a:cs typeface="Arial" panose="020B0604020202020204" pitchFamily="34" charset="0"/>
              </a:rPr>
              <a:t>,</a:t>
            </a:r>
            <a:r>
              <a:rPr lang="zh-CN" altLang="en-US" sz="2400" dirty="0">
                <a:cs typeface="Arial" panose="020B0604020202020204" pitchFamily="34" charset="0"/>
              </a:rPr>
              <a:t>本章后面浮点数部分会讲到</a:t>
            </a:r>
            <a:r>
              <a:rPr lang="en-US" altLang="zh-CN" sz="2400" dirty="0">
                <a:cs typeface="Arial" panose="020B0604020202020204" pitchFamily="34" charset="0"/>
              </a:rPr>
              <a:t>)</a:t>
            </a:r>
            <a:r>
              <a:rPr lang="zh-CN" altLang="en-US" sz="2400" dirty="0">
                <a:cs typeface="Arial" panose="020B0604020202020204" pitchFamily="34" charset="0"/>
              </a:rPr>
              <a:t>  </a:t>
            </a:r>
            <a:endParaRPr lang="en-US" altLang="zh-CN" sz="2000" dirty="0"/>
          </a:p>
          <a:p>
            <a:pPr eaLnBrk="1" hangingPunct="1"/>
            <a:r>
              <a:rPr lang="en-US" altLang="zh-CN" sz="2400" dirty="0">
                <a:cs typeface="Arial" panose="020B0604020202020204" pitchFamily="34" charset="0"/>
              </a:rPr>
              <a:t>Representation</a:t>
            </a:r>
            <a:endParaRPr lang="en-US" altLang="zh-CN" sz="2400" dirty="0"/>
          </a:p>
          <a:p>
            <a:pPr lvl="1" eaLnBrk="1" hangingPunct="1"/>
            <a:r>
              <a:rPr lang="en-US" altLang="zh-CN" sz="2200" dirty="0">
                <a:cs typeface="Arial" panose="020B0604020202020204" pitchFamily="34" charset="0"/>
              </a:rPr>
              <a:t>Binary</a:t>
            </a:r>
            <a:endParaRPr lang="en-US" altLang="zh-CN" sz="2200" dirty="0"/>
          </a:p>
          <a:p>
            <a:pPr lvl="1" eaLnBrk="1" hangingPunct="1"/>
            <a:r>
              <a:rPr lang="en-US" altLang="zh-CN" sz="2200" dirty="0">
                <a:cs typeface="Arial" panose="020B0604020202020204" pitchFamily="34" charset="0"/>
              </a:rPr>
              <a:t>Decimal</a:t>
            </a:r>
            <a:endParaRPr lang="en-US" altLang="zh-CN" sz="2200" dirty="0"/>
          </a:p>
          <a:p>
            <a:pPr lvl="1" eaLnBrk="1" hangingPunct="1"/>
            <a:r>
              <a:rPr lang="en-US" altLang="zh-CN" sz="2200" dirty="0">
                <a:cs typeface="Arial" panose="020B0604020202020204" pitchFamily="34" charset="0"/>
              </a:rPr>
              <a:t>Hexadecimal</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8</a:t>
            </a:fld>
            <a:endParaRPr lang="en-US" altLang="zh-CN"/>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Round modes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84662776"/>
              </p:ext>
            </p:extLst>
          </p:nvPr>
        </p:nvGraphicFramePr>
        <p:xfrm>
          <a:off x="323528" y="1412774"/>
          <a:ext cx="8496944" cy="4680520"/>
        </p:xfrm>
        <a:graphic>
          <a:graphicData uri="http://schemas.openxmlformats.org/drawingml/2006/table">
            <a:tbl>
              <a:tblPr/>
              <a:tblGrid>
                <a:gridCol w="1166346">
                  <a:extLst>
                    <a:ext uri="{9D8B030D-6E8A-4147-A177-3AD203B41FA5}">
                      <a16:colId xmlns:a16="http://schemas.microsoft.com/office/drawing/2014/main" val="20000"/>
                    </a:ext>
                  </a:extLst>
                </a:gridCol>
                <a:gridCol w="1963784">
                  <a:extLst>
                    <a:ext uri="{9D8B030D-6E8A-4147-A177-3AD203B41FA5}">
                      <a16:colId xmlns:a16="http://schemas.microsoft.com/office/drawing/2014/main" val="20001"/>
                    </a:ext>
                  </a:extLst>
                </a:gridCol>
                <a:gridCol w="1963784">
                  <a:extLst>
                    <a:ext uri="{9D8B030D-6E8A-4147-A177-3AD203B41FA5}">
                      <a16:colId xmlns:a16="http://schemas.microsoft.com/office/drawing/2014/main" val="20002"/>
                    </a:ext>
                  </a:extLst>
                </a:gridCol>
                <a:gridCol w="1703642">
                  <a:extLst>
                    <a:ext uri="{9D8B030D-6E8A-4147-A177-3AD203B41FA5}">
                      <a16:colId xmlns:a16="http://schemas.microsoft.com/office/drawing/2014/main" val="20003"/>
                    </a:ext>
                  </a:extLst>
                </a:gridCol>
                <a:gridCol w="1699388">
                  <a:extLst>
                    <a:ext uri="{9D8B030D-6E8A-4147-A177-3AD203B41FA5}">
                      <a16:colId xmlns:a16="http://schemas.microsoft.com/office/drawing/2014/main" val="20004"/>
                    </a:ext>
                  </a:extLst>
                </a:gridCol>
              </a:tblGrid>
              <a:tr h="11048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y</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round</a:t>
                      </a:r>
                      <a:b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b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down</a:t>
                      </a:r>
                      <a:b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b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(towards −∞)</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round</a:t>
                      </a:r>
                      <a:br>
                        <a:rPr kumimoji="0" lang="en-US" altLang="zh-CN" sz="1800" b="0" i="0" u="none" strike="noStrike" cap="none" normalizeH="0" baseline="0">
                          <a:ln>
                            <a:noFill/>
                          </a:ln>
                          <a:solidFill>
                            <a:srgbClr val="000000"/>
                          </a:solidFill>
                          <a:effectLst/>
                          <a:latin typeface="Verdana" pitchFamily="34" charset="0"/>
                          <a:ea typeface="楷体_GB2312" pitchFamily="49" charset="-122"/>
                        </a:rPr>
                      </a:br>
                      <a:r>
                        <a:rPr kumimoji="0" lang="en-US" altLang="zh-CN" sz="1800" b="0" i="0" u="none" strike="noStrike" cap="none" normalizeH="0" baseline="0">
                          <a:ln>
                            <a:noFill/>
                          </a:ln>
                          <a:solidFill>
                            <a:srgbClr val="000000"/>
                          </a:solidFill>
                          <a:effectLst/>
                          <a:latin typeface="Verdana" pitchFamily="34" charset="0"/>
                          <a:ea typeface="楷体_GB2312" pitchFamily="49" charset="-122"/>
                        </a:rPr>
                        <a:t>up</a:t>
                      </a:r>
                      <a:br>
                        <a:rPr kumimoji="0" lang="en-US" altLang="zh-CN" sz="1800" b="0" i="0" u="none" strike="noStrike" cap="none" normalizeH="0" baseline="0">
                          <a:ln>
                            <a:noFill/>
                          </a:ln>
                          <a:solidFill>
                            <a:srgbClr val="000000"/>
                          </a:solidFill>
                          <a:effectLst/>
                          <a:latin typeface="Verdana" pitchFamily="34" charset="0"/>
                          <a:ea typeface="楷体_GB2312" pitchFamily="49" charset="-122"/>
                        </a:rPr>
                      </a:br>
                      <a:r>
                        <a:rPr kumimoji="0" lang="en-US" altLang="zh-CN" sz="1800" b="0" i="0" u="none" strike="noStrike" cap="none" normalizeH="0" baseline="0">
                          <a:ln>
                            <a:noFill/>
                          </a:ln>
                          <a:solidFill>
                            <a:srgbClr val="000000"/>
                          </a:solidFill>
                          <a:effectLst/>
                          <a:latin typeface="Verdana" pitchFamily="34" charset="0"/>
                          <a:ea typeface="楷体_GB2312" pitchFamily="49" charset="-122"/>
                        </a:rPr>
                        <a:t>(towards +∞)</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round</a:t>
                      </a:r>
                      <a:br>
                        <a:rPr kumimoji="0" lang="en-US" altLang="zh-CN" sz="1800" b="0" i="0" u="none" strike="noStrike" cap="none" normalizeH="0" baseline="0">
                          <a:ln>
                            <a:noFill/>
                          </a:ln>
                          <a:solidFill>
                            <a:srgbClr val="000000"/>
                          </a:solidFill>
                          <a:effectLst/>
                          <a:latin typeface="Verdana" pitchFamily="34" charset="0"/>
                          <a:ea typeface="楷体_GB2312" pitchFamily="49" charset="-122"/>
                        </a:rPr>
                      </a:br>
                      <a:r>
                        <a:rPr kumimoji="0" lang="en-US" altLang="zh-CN" sz="1800" b="0" i="0" u="none" strike="noStrike" cap="none" normalizeH="0" baseline="0">
                          <a:ln>
                            <a:noFill/>
                          </a:ln>
                          <a:solidFill>
                            <a:srgbClr val="000000"/>
                          </a:solidFill>
                          <a:effectLst/>
                          <a:latin typeface="Verdana" pitchFamily="34" charset="0"/>
                          <a:ea typeface="楷体_GB2312" pitchFamily="49" charset="-122"/>
                        </a:rPr>
                        <a:t>towards</a:t>
                      </a:r>
                      <a:br>
                        <a:rPr kumimoji="0" lang="en-US" altLang="zh-CN" sz="1800" b="0" i="0" u="none" strike="noStrike" cap="none" normalizeH="0" baseline="0">
                          <a:ln>
                            <a:noFill/>
                          </a:ln>
                          <a:solidFill>
                            <a:srgbClr val="000000"/>
                          </a:solidFill>
                          <a:effectLst/>
                          <a:latin typeface="Verdana" pitchFamily="34" charset="0"/>
                          <a:ea typeface="楷体_GB2312" pitchFamily="49" charset="-122"/>
                        </a:rPr>
                      </a:br>
                      <a:r>
                        <a:rPr kumimoji="0" lang="en-US" altLang="zh-CN" sz="1800" b="0" i="0" u="none" strike="noStrike" cap="none" normalizeH="0" baseline="0">
                          <a:ln>
                            <a:noFill/>
                          </a:ln>
                          <a:solidFill>
                            <a:srgbClr val="000000"/>
                          </a:solidFill>
                          <a:effectLst/>
                          <a:latin typeface="Verdana" pitchFamily="34" charset="0"/>
                          <a:ea typeface="楷体_GB2312" pitchFamily="49" charset="-122"/>
                        </a:rPr>
                        <a:t>zero</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round</a:t>
                      </a:r>
                      <a:b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b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to</a:t>
                      </a:r>
                      <a:b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b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nearest even</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extLst>
                  <a:ext uri="{0D108BD9-81ED-4DB2-BD59-A6C34878D82A}">
                    <a16:rowId xmlns:a16="http://schemas.microsoft.com/office/drawing/2014/main" val="10000"/>
                  </a:ext>
                </a:extLst>
              </a:tr>
              <a:tr h="340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+23.67</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+24</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+24</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extLst>
                  <a:ext uri="{0D108BD9-81ED-4DB2-BD59-A6C34878D82A}">
                    <a16:rowId xmlns:a16="http://schemas.microsoft.com/office/drawing/2014/main" val="10001"/>
                  </a:ext>
                </a:extLst>
              </a:tr>
              <a:tr h="5954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+23.50</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+24</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Verdana" pitchFamily="34" charset="0"/>
                          <a:ea typeface="楷体_GB2312" pitchFamily="49" charset="-122"/>
                        </a:rPr>
                        <a:t>+24</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extLst>
                  <a:ext uri="{0D108BD9-81ED-4DB2-BD59-A6C34878D82A}">
                    <a16:rowId xmlns:a16="http://schemas.microsoft.com/office/drawing/2014/main" val="10002"/>
                  </a:ext>
                </a:extLst>
              </a:tr>
              <a:tr h="340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+23.35</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+24</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extLst>
                  <a:ext uri="{0D108BD9-81ED-4DB2-BD59-A6C34878D82A}">
                    <a16:rowId xmlns:a16="http://schemas.microsoft.com/office/drawing/2014/main" val="10003"/>
                  </a:ext>
                </a:extLst>
              </a:tr>
              <a:tr h="340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+23.00</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extLst>
                  <a:ext uri="{0D108BD9-81ED-4DB2-BD59-A6C34878D82A}">
                    <a16:rowId xmlns:a16="http://schemas.microsoft.com/office/drawing/2014/main" val="10004"/>
                  </a:ext>
                </a:extLst>
              </a:tr>
              <a:tr h="340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0</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0</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0</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0</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楷体_GB2312" pitchFamily="49" charset="-122"/>
                        </a:rPr>
                        <a:t>0</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extLst>
                  <a:ext uri="{0D108BD9-81ED-4DB2-BD59-A6C34878D82A}">
                    <a16:rowId xmlns:a16="http://schemas.microsoft.com/office/drawing/2014/main" val="10005"/>
                  </a:ext>
                </a:extLst>
              </a:tr>
              <a:tr h="340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23.00</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extLst>
                  <a:ext uri="{0D108BD9-81ED-4DB2-BD59-A6C34878D82A}">
                    <a16:rowId xmlns:a16="http://schemas.microsoft.com/office/drawing/2014/main" val="10006"/>
                  </a:ext>
                </a:extLst>
              </a:tr>
              <a:tr h="340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23.35</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24</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extLst>
                  <a:ext uri="{0D108BD9-81ED-4DB2-BD59-A6C34878D82A}">
                    <a16:rowId xmlns:a16="http://schemas.microsoft.com/office/drawing/2014/main" val="10007"/>
                  </a:ext>
                </a:extLst>
              </a:tr>
              <a:tr h="5954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23.50</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24</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Verdana" pitchFamily="34" charset="0"/>
                          <a:ea typeface="楷体_GB2312" pitchFamily="49" charset="-122"/>
                        </a:rPr>
                        <a:t>−24</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extLst>
                  <a:ext uri="{0D108BD9-81ED-4DB2-BD59-A6C34878D82A}">
                    <a16:rowId xmlns:a16="http://schemas.microsoft.com/office/drawing/2014/main" val="10008"/>
                  </a:ext>
                </a:extLst>
              </a:tr>
              <a:tr h="340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23.67</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24</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a:ln>
                            <a:noFill/>
                          </a:ln>
                          <a:solidFill>
                            <a:srgbClr val="000000"/>
                          </a:solidFill>
                          <a:effectLst/>
                          <a:latin typeface="Verdana" pitchFamily="34" charset="0"/>
                          <a:ea typeface="楷体_GB2312" pitchFamily="49" charset="-122"/>
                        </a:rPr>
                        <a:t>23</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0000"/>
                          </a:solidFill>
                          <a:effectLst/>
                          <a:latin typeface="Verdana" pitchFamily="34" charset="0"/>
                          <a:ea typeface="楷体_GB2312" pitchFamily="49" charset="-122"/>
                        </a:rPr>
                        <a:t>−</a:t>
                      </a:r>
                      <a:r>
                        <a:rPr kumimoji="0" lang="en-US" altLang="zh-CN" sz="1800" b="0" i="0" u="none" strike="noStrike" cap="none" normalizeH="0" baseline="0" dirty="0">
                          <a:ln>
                            <a:noFill/>
                          </a:ln>
                          <a:solidFill>
                            <a:srgbClr val="000000"/>
                          </a:solidFill>
                          <a:effectLst/>
                          <a:latin typeface="Verdana" pitchFamily="34" charset="0"/>
                          <a:ea typeface="楷体_GB2312" pitchFamily="49" charset="-122"/>
                        </a:rPr>
                        <a:t>24</a:t>
                      </a:r>
                    </a:p>
                  </a:txBody>
                  <a:tcPr marL="62355" marR="62355" marT="31184" marB="311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FE7"/>
                    </a:solidFill>
                  </a:tcPr>
                </a:tc>
                <a:extLst>
                  <a:ext uri="{0D108BD9-81ED-4DB2-BD59-A6C34878D82A}">
                    <a16:rowId xmlns:a16="http://schemas.microsoft.com/office/drawing/2014/main" val="10009"/>
                  </a:ext>
                </a:extLst>
              </a:tr>
            </a:tbl>
          </a:graphicData>
        </a:graphic>
      </p:graphicFrame>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80</a:t>
            </a:fld>
            <a:endParaRPr lang="en-US" altLang="zh-CN"/>
          </a:p>
        </p:txBody>
      </p:sp>
    </p:spTree>
    <p:extLst>
      <p:ext uri="{BB962C8B-B14F-4D97-AF65-F5344CB8AC3E}">
        <p14:creationId xmlns:p14="http://schemas.microsoft.com/office/powerpoint/2010/main" val="30150266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内容占位符 2"/>
          <p:cNvSpPr>
            <a:spLocks noGrp="1"/>
          </p:cNvSpPr>
          <p:nvPr>
            <p:ph idx="1"/>
          </p:nvPr>
        </p:nvSpPr>
        <p:spPr>
          <a:xfrm>
            <a:off x="323528" y="1124744"/>
            <a:ext cx="8496944" cy="4168776"/>
          </a:xfrm>
        </p:spPr>
        <p:txBody>
          <a:bodyPr/>
          <a:lstStyle/>
          <a:p>
            <a:r>
              <a:rPr lang="en-US" altLang="zh-CN" sz="2400" dirty="0"/>
              <a:t>IEEE 754 always keeps two extra bits on the right during intermediate(</a:t>
            </a:r>
            <a:r>
              <a:rPr lang="zh-CN" altLang="en-US" sz="2400" dirty="0"/>
              <a:t>中间步骤的</a:t>
            </a:r>
            <a:r>
              <a:rPr lang="en-US" altLang="zh-CN" sz="2400" dirty="0"/>
              <a:t>) additions, called </a:t>
            </a:r>
            <a:r>
              <a:rPr lang="en-US" altLang="zh-CN" sz="2400" dirty="0">
                <a:solidFill>
                  <a:srgbClr val="FF0000"/>
                </a:solidFill>
              </a:rPr>
              <a:t>guard</a:t>
            </a:r>
            <a:r>
              <a:rPr lang="en-US" altLang="zh-CN" sz="2400" dirty="0"/>
              <a:t> and </a:t>
            </a:r>
            <a:r>
              <a:rPr lang="en-US" altLang="zh-CN" sz="2400" dirty="0">
                <a:solidFill>
                  <a:srgbClr val="FF0000"/>
                </a:solidFill>
              </a:rPr>
              <a:t>round</a:t>
            </a:r>
          </a:p>
          <a:p>
            <a:r>
              <a:rPr lang="en-US" altLang="zh-CN" sz="2400" dirty="0"/>
              <a:t>Rounding with Guard Digits </a:t>
            </a:r>
          </a:p>
          <a:p>
            <a:pPr lvl="1"/>
            <a:r>
              <a:rPr lang="en-US" altLang="zh-CN" sz="1800" dirty="0"/>
              <a:t>Add </a:t>
            </a:r>
            <a:r>
              <a:rPr lang="en-US" altLang="zh-CN" sz="1800" dirty="0" err="1"/>
              <a:t>2.56</a:t>
            </a:r>
            <a:r>
              <a:rPr lang="en-US" altLang="zh-CN" sz="1800" baseline="-25000" dirty="0" err="1"/>
              <a:t>ten</a:t>
            </a:r>
            <a:r>
              <a:rPr lang="en-US" altLang="zh-CN" sz="1800" dirty="0"/>
              <a:t> x 10</a:t>
            </a:r>
            <a:r>
              <a:rPr lang="en-US" altLang="zh-CN" sz="1800" baseline="30000" dirty="0"/>
              <a:t>0</a:t>
            </a:r>
            <a:r>
              <a:rPr lang="en-US" altLang="zh-CN" sz="1800" dirty="0"/>
              <a:t> to </a:t>
            </a:r>
            <a:r>
              <a:rPr lang="en-US" altLang="zh-CN" sz="1800" dirty="0" err="1"/>
              <a:t>2.34</a:t>
            </a:r>
            <a:r>
              <a:rPr lang="en-US" altLang="zh-CN" sz="1800" baseline="-25000" dirty="0" err="1"/>
              <a:t>ten</a:t>
            </a:r>
            <a:r>
              <a:rPr lang="en-US" altLang="zh-CN" sz="1800" dirty="0"/>
              <a:t> x 10</a:t>
            </a:r>
            <a:r>
              <a:rPr lang="en-US" altLang="zh-CN" sz="1800" baseline="30000" dirty="0"/>
              <a:t>2</a:t>
            </a:r>
          </a:p>
          <a:p>
            <a:pPr lvl="1"/>
            <a:endParaRPr lang="en-US" altLang="zh-CN" sz="1800" baseline="30000" dirty="0"/>
          </a:p>
          <a:p>
            <a:pPr lvl="1"/>
            <a:endParaRPr lang="en-US" altLang="zh-CN" sz="1800" baseline="30000" dirty="0"/>
          </a:p>
          <a:p>
            <a:pPr lvl="1"/>
            <a:r>
              <a:rPr lang="en-US" altLang="zh-CN" sz="1800" dirty="0"/>
              <a:t>three significant decimal digits</a:t>
            </a:r>
          </a:p>
          <a:p>
            <a:pPr lvl="1"/>
            <a:r>
              <a:rPr lang="en-US" altLang="zh-CN" sz="1800" dirty="0"/>
              <a:t>3</a:t>
            </a:r>
            <a:r>
              <a:rPr lang="zh-CN" altLang="en-US" sz="1800" dirty="0"/>
              <a:t>个</a:t>
            </a:r>
            <a:r>
              <a:rPr lang="en-US" altLang="zh-CN" sz="1800" dirty="0"/>
              <a:t>10</a:t>
            </a:r>
            <a:r>
              <a:rPr lang="zh-CN" altLang="en-US" sz="1800" dirty="0"/>
              <a:t>进制数的有效数</a:t>
            </a:r>
            <a:endParaRPr lang="en-US" altLang="zh-CN" sz="1800" dirty="0"/>
          </a:p>
          <a:p>
            <a:pPr lvl="1"/>
            <a:r>
              <a:rPr lang="en-US" altLang="zh-CN" sz="1800" dirty="0"/>
              <a:t>During the addition, the </a:t>
            </a:r>
            <a:r>
              <a:rPr lang="en-US" altLang="zh-CN" sz="1800" dirty="0">
                <a:solidFill>
                  <a:srgbClr val="FF0000"/>
                </a:solidFill>
              </a:rPr>
              <a:t>guard</a:t>
            </a:r>
            <a:r>
              <a:rPr lang="en-US" altLang="zh-CN" sz="1800" dirty="0"/>
              <a:t> digit holds 5 and the </a:t>
            </a:r>
            <a:r>
              <a:rPr lang="en-US" altLang="zh-CN" sz="1800" dirty="0">
                <a:solidFill>
                  <a:srgbClr val="FF0000"/>
                </a:solidFill>
              </a:rPr>
              <a:t>round </a:t>
            </a:r>
            <a:r>
              <a:rPr lang="en-US" altLang="zh-CN" sz="1800" dirty="0"/>
              <a:t>digit holds 6. </a:t>
            </a:r>
          </a:p>
          <a:p>
            <a:pPr lvl="1"/>
            <a:r>
              <a:rPr lang="en-US" altLang="zh-CN" sz="1800" dirty="0"/>
              <a:t>Sum=2.37</a:t>
            </a:r>
            <a:r>
              <a:rPr lang="en-US" altLang="zh-CN" sz="1800" baseline="-25000" dirty="0"/>
              <a:t>ten</a:t>
            </a:r>
            <a:r>
              <a:rPr lang="en-US" altLang="zh-CN" sz="1800" dirty="0"/>
              <a:t> x 10</a:t>
            </a:r>
            <a:r>
              <a:rPr lang="en-US" altLang="zh-CN" sz="1800" baseline="30000" dirty="0"/>
              <a:t>2</a:t>
            </a:r>
            <a:r>
              <a:rPr lang="en-US" altLang="zh-CN" sz="1800" dirty="0"/>
              <a:t>. </a:t>
            </a:r>
            <a:r>
              <a:rPr lang="en-US" altLang="zh-CN" sz="1800" dirty="0">
                <a:solidFill>
                  <a:srgbClr val="FF0000"/>
                </a:solidFill>
              </a:rPr>
              <a:t>More accurate!</a:t>
            </a:r>
          </a:p>
          <a:p>
            <a:r>
              <a:rPr lang="en-US" altLang="zh-CN" sz="2400" dirty="0"/>
              <a:t>Rounding without Guard Digits and Round Digits</a:t>
            </a:r>
            <a:r>
              <a:rPr lang="zh-CN" altLang="en-US" sz="2400" dirty="0"/>
              <a:t>，</a:t>
            </a:r>
            <a:r>
              <a:rPr lang="en-US" altLang="zh-CN" sz="2400" dirty="0"/>
              <a:t>only dropping 56 of 0.0256</a:t>
            </a:r>
          </a:p>
          <a:p>
            <a:endParaRPr lang="en-US" altLang="zh-CN" sz="2400" dirty="0"/>
          </a:p>
          <a:p>
            <a:pPr lvl="1"/>
            <a:endParaRPr lang="en-US" altLang="zh-CN" sz="1800" dirty="0"/>
          </a:p>
          <a:p>
            <a:pPr lvl="1"/>
            <a:r>
              <a:rPr lang="en-US" altLang="zh-CN" sz="1800" dirty="0"/>
              <a:t>Sum=2.36</a:t>
            </a:r>
            <a:r>
              <a:rPr lang="en-US" altLang="zh-CN" sz="1800" baseline="-25000" dirty="0"/>
              <a:t>ten</a:t>
            </a:r>
            <a:r>
              <a:rPr lang="en-US" altLang="zh-CN" sz="1800" dirty="0"/>
              <a:t> x 10</a:t>
            </a:r>
            <a:r>
              <a:rPr lang="en-US" altLang="zh-CN" sz="1800" baseline="30000" dirty="0"/>
              <a:t>2</a:t>
            </a:r>
            <a:r>
              <a:rPr lang="en-US" altLang="zh-CN" dirty="0"/>
              <a:t>, </a:t>
            </a:r>
            <a:r>
              <a:rPr lang="en-US" altLang="zh-CN" sz="1800" dirty="0">
                <a:solidFill>
                  <a:srgbClr val="FF0000"/>
                </a:solidFill>
              </a:rPr>
              <a:t>not accurate!</a:t>
            </a:r>
          </a:p>
          <a:p>
            <a:pPr lvl="1"/>
            <a:endParaRPr lang="zh-CN" altLang="en-US" sz="1500" dirty="0"/>
          </a:p>
        </p:txBody>
      </p:sp>
      <p:pic>
        <p:nvPicPr>
          <p:cNvPr id="101380" name="Picture 2"/>
          <p:cNvPicPr>
            <a:picLocks noChangeAspect="1" noChangeArrowheads="1"/>
          </p:cNvPicPr>
          <p:nvPr/>
        </p:nvPicPr>
        <p:blipFill>
          <a:blip r:embed="rId2"/>
          <a:srcRect/>
          <a:stretch>
            <a:fillRect/>
          </a:stretch>
        </p:blipFill>
        <p:spPr bwMode="auto">
          <a:xfrm>
            <a:off x="4716016" y="1968695"/>
            <a:ext cx="2300953" cy="1446388"/>
          </a:xfrm>
          <a:prstGeom prst="rect">
            <a:avLst/>
          </a:prstGeom>
          <a:noFill/>
          <a:ln w="9525" algn="ctr">
            <a:noFill/>
            <a:miter lim="800000"/>
            <a:headEnd/>
            <a:tailEnd/>
          </a:ln>
          <a:effectLst/>
        </p:spPr>
      </p:pic>
      <p:sp>
        <p:nvSpPr>
          <p:cNvPr id="2" name="标题 1"/>
          <p:cNvSpPr>
            <a:spLocks noGrp="1"/>
          </p:cNvSpPr>
          <p:nvPr>
            <p:ph type="title"/>
          </p:nvPr>
        </p:nvSpPr>
        <p:spPr>
          <a:xfrm>
            <a:off x="179512" y="404664"/>
            <a:ext cx="8446839" cy="515144"/>
          </a:xfrm>
        </p:spPr>
        <p:txBody>
          <a:bodyPr/>
          <a:lstStyle/>
          <a:p>
            <a:pPr>
              <a:defRPr/>
            </a:pPr>
            <a:r>
              <a:rPr lang="en-US" altLang="zh-CN" dirty="0"/>
              <a:t>Accurate Arithmetic </a:t>
            </a:r>
            <a:endParaRPr lang="zh-CN" altLang="en-US" dirty="0"/>
          </a:p>
        </p:txBody>
      </p:sp>
      <p:pic>
        <p:nvPicPr>
          <p:cNvPr id="101381" name="Picture 3"/>
          <p:cNvPicPr>
            <a:picLocks noChangeAspect="1" noChangeArrowheads="1"/>
          </p:cNvPicPr>
          <p:nvPr/>
        </p:nvPicPr>
        <p:blipFill>
          <a:blip r:embed="rId3"/>
          <a:srcRect/>
          <a:stretch>
            <a:fillRect/>
          </a:stretch>
        </p:blipFill>
        <p:spPr bwMode="auto">
          <a:xfrm>
            <a:off x="4788024" y="5262541"/>
            <a:ext cx="1296144" cy="1062383"/>
          </a:xfrm>
          <a:prstGeom prst="rect">
            <a:avLst/>
          </a:prstGeom>
          <a:noFill/>
          <a:ln w="9525" algn="ctr">
            <a:noFill/>
            <a:miter lim="800000"/>
            <a:headEnd/>
            <a:tailEnd/>
          </a:ln>
          <a:effectLst/>
        </p:spPr>
      </p:pic>
      <p:cxnSp>
        <p:nvCxnSpPr>
          <p:cNvPr id="4" name="直接箭头连接符 3"/>
          <p:cNvCxnSpPr/>
          <p:nvPr/>
        </p:nvCxnSpPr>
        <p:spPr bwMode="auto">
          <a:xfrm flipV="1">
            <a:off x="4067944" y="3212078"/>
            <a:ext cx="2016224" cy="1081018"/>
          </a:xfrm>
          <a:prstGeom prst="straightConnector1">
            <a:avLst/>
          </a:prstGeom>
          <a:noFill/>
          <a:ln w="12700" cap="flat" cmpd="sng" algn="ctr">
            <a:solidFill>
              <a:srgbClr val="FF0000"/>
            </a:solidFill>
            <a:prstDash val="solid"/>
            <a:round/>
            <a:headEnd type="none" w="med" len="med"/>
            <a:tailEnd type="triangle"/>
          </a:ln>
          <a:effectLst/>
        </p:spPr>
      </p:cxnSp>
      <p:cxnSp>
        <p:nvCxnSpPr>
          <p:cNvPr id="6" name="直接箭头连接符 5"/>
          <p:cNvCxnSpPr/>
          <p:nvPr/>
        </p:nvCxnSpPr>
        <p:spPr bwMode="auto">
          <a:xfrm flipH="1" flipV="1">
            <a:off x="6300192" y="3212078"/>
            <a:ext cx="216024" cy="1009010"/>
          </a:xfrm>
          <a:prstGeom prst="straightConnector1">
            <a:avLst/>
          </a:prstGeom>
          <a:noFill/>
          <a:ln w="12700" cap="flat" cmpd="sng" algn="ctr">
            <a:solidFill>
              <a:srgbClr val="FF0000"/>
            </a:solidFill>
            <a:prstDash val="solid"/>
            <a:round/>
            <a:headEnd type="none" w="med" len="med"/>
            <a:tailEnd type="triangle"/>
          </a:ln>
          <a:effectLst/>
        </p:spPr>
      </p:cxn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81</a:t>
            </a:fld>
            <a:endParaRPr lang="en-US" altLang="zh-CN"/>
          </a:p>
        </p:txBody>
      </p:sp>
    </p:spTree>
    <p:extLst>
      <p:ext uri="{BB962C8B-B14F-4D97-AF65-F5344CB8AC3E}">
        <p14:creationId xmlns:p14="http://schemas.microsoft.com/office/powerpoint/2010/main" val="14755896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45" y="12460"/>
            <a:ext cx="8540750" cy="1143000"/>
          </a:xfrm>
        </p:spPr>
        <p:txBody>
          <a:bodyPr/>
          <a:lstStyle/>
          <a:p>
            <a:pPr>
              <a:defRPr/>
            </a:pPr>
            <a:r>
              <a:rPr lang="en-US" altLang="zh-CN" dirty="0"/>
              <a:t>sticky bit</a:t>
            </a:r>
            <a:endParaRPr lang="zh-CN" altLang="en-US" dirty="0"/>
          </a:p>
        </p:txBody>
      </p:sp>
      <p:sp>
        <p:nvSpPr>
          <p:cNvPr id="105475" name="内容占位符 2"/>
          <p:cNvSpPr>
            <a:spLocks noGrp="1"/>
          </p:cNvSpPr>
          <p:nvPr>
            <p:ph idx="1"/>
          </p:nvPr>
        </p:nvSpPr>
        <p:spPr>
          <a:xfrm>
            <a:off x="107504" y="908720"/>
            <a:ext cx="8640960" cy="4824536"/>
          </a:xfrm>
        </p:spPr>
        <p:txBody>
          <a:bodyPr/>
          <a:lstStyle/>
          <a:p>
            <a:r>
              <a:rPr lang="en-US" altLang="zh-CN" dirty="0"/>
              <a:t>Sticky bit is used for rounding in addition with guard and round digit.</a:t>
            </a:r>
          </a:p>
          <a:p>
            <a:r>
              <a:rPr lang="en-US" altLang="zh-CN" dirty="0"/>
              <a:t>It is set whenever there are nonzero bits to the right of the round bit.</a:t>
            </a:r>
          </a:p>
          <a:p>
            <a:pPr lvl="1"/>
            <a:r>
              <a:rPr lang="en-US" altLang="zh-CN" dirty="0"/>
              <a:t>E.g.  2.345013×10</a:t>
            </a:r>
            <a:r>
              <a:rPr lang="en-US" altLang="zh-CN" baseline="30000" dirty="0"/>
              <a:t>2</a:t>
            </a:r>
            <a:r>
              <a:rPr lang="en-US" altLang="zh-CN" dirty="0"/>
              <a:t>, with 3 significant decimal digits (2.34) and another 2 digit (Guard Digit 5 and Round Digit 0)</a:t>
            </a:r>
          </a:p>
          <a:p>
            <a:pPr lvl="1"/>
            <a:r>
              <a:rPr lang="en-US" altLang="zh-CN" dirty="0"/>
              <a:t>there are 13 to the right of the round digit 0, so Sticky bit=1 </a:t>
            </a:r>
          </a:p>
          <a:p>
            <a:r>
              <a:rPr lang="en-US" altLang="zh-CN" dirty="0"/>
              <a:t>allows the computer to see the difference between 0.50 ... </a:t>
            </a:r>
            <a:r>
              <a:rPr lang="en-US" altLang="zh-CN" dirty="0" err="1"/>
              <a:t>00</a:t>
            </a:r>
            <a:r>
              <a:rPr lang="en-US" altLang="zh-CN" baseline="-25000" dirty="0" err="1"/>
              <a:t>ten</a:t>
            </a:r>
            <a:r>
              <a:rPr lang="en-US" altLang="zh-CN" dirty="0"/>
              <a:t> and 0.50 ... </a:t>
            </a:r>
            <a:r>
              <a:rPr lang="en-US" altLang="zh-CN" dirty="0" err="1"/>
              <a:t>0l</a:t>
            </a:r>
            <a:r>
              <a:rPr lang="en-US" altLang="zh-CN" baseline="-25000" dirty="0" err="1"/>
              <a:t>ten</a:t>
            </a:r>
            <a:r>
              <a:rPr lang="en-US" altLang="zh-CN" dirty="0"/>
              <a:t> when rounding.</a:t>
            </a:r>
          </a:p>
          <a:p>
            <a:r>
              <a:rPr lang="en-US" altLang="zh-CN" dirty="0"/>
              <a:t>examples in the floating point format with </a:t>
            </a:r>
            <a:r>
              <a:rPr lang="en-US" altLang="zh-CN" dirty="0">
                <a:solidFill>
                  <a:srgbClr val="0070C0"/>
                </a:solidFill>
              </a:rPr>
              <a:t>guard, round and sticky </a:t>
            </a:r>
            <a:r>
              <a:rPr lang="en-US" altLang="zh-CN" dirty="0"/>
              <a:t>bits</a:t>
            </a:r>
          </a:p>
        </p:txBody>
      </p:sp>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82</a:t>
            </a:fld>
            <a:endParaRPr lang="en-US" altLang="zh-CN"/>
          </a:p>
        </p:txBody>
      </p:sp>
    </p:spTree>
    <p:extLst>
      <p:ext uri="{BB962C8B-B14F-4D97-AF65-F5344CB8AC3E}">
        <p14:creationId xmlns:p14="http://schemas.microsoft.com/office/powerpoint/2010/main" val="137042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45" y="12460"/>
            <a:ext cx="8540750" cy="752244"/>
          </a:xfrm>
        </p:spPr>
        <p:txBody>
          <a:bodyPr/>
          <a:lstStyle/>
          <a:p>
            <a:pPr>
              <a:defRPr/>
            </a:pPr>
            <a:r>
              <a:rPr lang="en-US" altLang="zh-CN" dirty="0"/>
              <a:t>sticky bit</a:t>
            </a:r>
            <a:endParaRPr lang="zh-CN" altLang="en-US" dirty="0"/>
          </a:p>
        </p:txBody>
      </p:sp>
      <p:sp>
        <p:nvSpPr>
          <p:cNvPr id="105475" name="内容占位符 2"/>
          <p:cNvSpPr>
            <a:spLocks noGrp="1"/>
          </p:cNvSpPr>
          <p:nvPr>
            <p:ph idx="1"/>
          </p:nvPr>
        </p:nvSpPr>
        <p:spPr>
          <a:xfrm>
            <a:off x="107504" y="3140968"/>
            <a:ext cx="8640960" cy="4824536"/>
          </a:xfrm>
        </p:spPr>
        <p:txBody>
          <a:bodyPr/>
          <a:lstStyle/>
          <a:p>
            <a:r>
              <a:rPr lang="en-US" altLang="zh-CN" sz="2400" dirty="0"/>
              <a:t>Sum of floating numbers with three significant decimal digits (2.34) and another 2 digit (Guard Digit 5 and Round Digit 0) is displayed in above figure.</a:t>
            </a:r>
          </a:p>
          <a:p>
            <a:r>
              <a:rPr lang="en-US" altLang="zh-CN" sz="2400" dirty="0"/>
              <a:t>The sticky bit=1, since there are nonzero bits to the right of 2.3450. Without the sticky bit to remember some 1s were shifted off, the sum is equal to 2.345000…00 and round to the nearest even of 2.34</a:t>
            </a:r>
            <a:r>
              <a:rPr lang="en-US" altLang="zh-CN" sz="2400" dirty="0">
                <a:solidFill>
                  <a:srgbClr val="FF0000"/>
                </a:solidFill>
              </a:rPr>
              <a:t>. incorrect!</a:t>
            </a:r>
          </a:p>
          <a:p>
            <a:r>
              <a:rPr lang="en-US" altLang="zh-CN" sz="2400" dirty="0"/>
              <a:t>With the sticky bit to remember that the sum is larger than 2.345000…00, we round instead to 2.35. </a:t>
            </a:r>
            <a:r>
              <a:rPr lang="en-US" altLang="zh-CN" sz="2400" dirty="0">
                <a:solidFill>
                  <a:srgbClr val="FF0000"/>
                </a:solidFill>
              </a:rPr>
              <a:t>correct!</a:t>
            </a:r>
          </a:p>
        </p:txBody>
      </p:sp>
      <p:pic>
        <p:nvPicPr>
          <p:cNvPr id="6" name="图片 5"/>
          <p:cNvPicPr>
            <a:picLocks noChangeAspect="1"/>
          </p:cNvPicPr>
          <p:nvPr/>
        </p:nvPicPr>
        <p:blipFill>
          <a:blip r:embed="rId3"/>
          <a:stretch>
            <a:fillRect/>
          </a:stretch>
        </p:blipFill>
        <p:spPr>
          <a:xfrm>
            <a:off x="539552" y="778368"/>
            <a:ext cx="7111144" cy="2218583"/>
          </a:xfrm>
          <a:prstGeom prst="rect">
            <a:avLst/>
          </a:prstGeom>
        </p:spPr>
      </p:pic>
      <p:sp>
        <p:nvSpPr>
          <p:cNvPr id="3" name="灯片编号占位符 2"/>
          <p:cNvSpPr>
            <a:spLocks noGrp="1"/>
          </p:cNvSpPr>
          <p:nvPr>
            <p:ph type="sldNum" sz="quarter" idx="12"/>
          </p:nvPr>
        </p:nvSpPr>
        <p:spPr/>
        <p:txBody>
          <a:bodyPr/>
          <a:lstStyle/>
          <a:p>
            <a:pPr>
              <a:defRPr/>
            </a:pPr>
            <a:fld id="{0F35F115-FBEC-411B-926D-2ECDC8AD9239}" type="slidenum">
              <a:rPr lang="en-US" altLang="zh-CN" smtClean="0"/>
              <a:pPr>
                <a:defRPr/>
              </a:pPr>
              <a:t>83</a:t>
            </a:fld>
            <a:endParaRPr lang="en-US" altLang="zh-CN"/>
          </a:p>
        </p:txBody>
      </p:sp>
    </p:spTree>
    <p:extLst>
      <p:ext uri="{BB962C8B-B14F-4D97-AF65-F5344CB8AC3E}">
        <p14:creationId xmlns:p14="http://schemas.microsoft.com/office/powerpoint/2010/main" val="42739799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528" y="88663"/>
            <a:ext cx="8540750" cy="820057"/>
          </a:xfrm>
        </p:spPr>
        <p:txBody>
          <a:bodyPr>
            <a:normAutofit/>
          </a:bodyPr>
          <a:lstStyle/>
          <a:p>
            <a:pPr>
              <a:defRPr/>
            </a:pPr>
            <a:r>
              <a:rPr lang="en-US" altLang="zh-CN" sz="2400" dirty="0"/>
              <a:t>Examples for guard, round, and sticky bit</a:t>
            </a:r>
            <a:endParaRPr lang="zh-CN" altLang="en-US" sz="2400" dirty="0"/>
          </a:p>
        </p:txBody>
      </p:sp>
      <p:sp>
        <p:nvSpPr>
          <p:cNvPr id="3" name="内容占位符 2"/>
          <p:cNvSpPr>
            <a:spLocks noGrp="1"/>
          </p:cNvSpPr>
          <p:nvPr>
            <p:ph idx="1"/>
          </p:nvPr>
        </p:nvSpPr>
        <p:spPr>
          <a:xfrm>
            <a:off x="611560" y="781547"/>
            <a:ext cx="7325618" cy="5832648"/>
          </a:xfrm>
        </p:spPr>
        <p:txBody>
          <a:bodyPr/>
          <a:lstStyle/>
          <a:p>
            <a:pPr marL="0" indent="0">
              <a:buNone/>
              <a:defRPr/>
            </a:pPr>
            <a:r>
              <a:rPr lang="en-US" altLang="zh-CN" sz="1800" dirty="0"/>
              <a:t>			       g r s </a:t>
            </a:r>
          </a:p>
          <a:p>
            <a:pPr marL="0" indent="0">
              <a:buNone/>
              <a:defRPr/>
            </a:pPr>
            <a:r>
              <a:rPr lang="en-US" altLang="zh-CN" sz="1800" dirty="0"/>
              <a:t>1.11000000000000000000100 0 0 0    becomes number in next line </a:t>
            </a:r>
          </a:p>
          <a:p>
            <a:pPr marL="0" indent="0">
              <a:buNone/>
              <a:defRPr/>
            </a:pPr>
            <a:r>
              <a:rPr lang="en-US" altLang="zh-CN" sz="1800" dirty="0">
                <a:solidFill>
                  <a:srgbClr val="FF0000"/>
                </a:solidFill>
              </a:rPr>
              <a:t>1.11000000000000000000100 (mantissa used, exact representation) </a:t>
            </a:r>
          </a:p>
          <a:p>
            <a:pPr marL="0" indent="0">
              <a:buNone/>
              <a:defRPr/>
            </a:pPr>
            <a:r>
              <a:rPr lang="en-US" altLang="zh-CN" sz="1800" dirty="0"/>
              <a:t>1.11000000000000000000000 1 1 0    becomes number in next line </a:t>
            </a:r>
          </a:p>
          <a:p>
            <a:pPr marL="0" indent="0">
              <a:buNone/>
              <a:defRPr/>
            </a:pPr>
            <a:r>
              <a:rPr lang="en-US" altLang="zh-CN" sz="1800" dirty="0">
                <a:solidFill>
                  <a:srgbClr val="FF0000"/>
                </a:solidFill>
              </a:rPr>
              <a:t>1.11000000000000000000001 </a:t>
            </a:r>
          </a:p>
          <a:p>
            <a:pPr marL="0" indent="0">
              <a:buNone/>
              <a:defRPr/>
            </a:pPr>
            <a:r>
              <a:rPr lang="en-US" altLang="zh-CN" sz="1800" dirty="0"/>
              <a:t>1.11000000000000000000000 0 1 0    becomes number in next line </a:t>
            </a:r>
          </a:p>
          <a:p>
            <a:pPr marL="0" indent="0">
              <a:buNone/>
              <a:defRPr/>
            </a:pPr>
            <a:r>
              <a:rPr lang="en-US" altLang="zh-CN" sz="1800" dirty="0">
                <a:solidFill>
                  <a:srgbClr val="FF0000"/>
                </a:solidFill>
              </a:rPr>
              <a:t>1.11000000000000000000000 </a:t>
            </a:r>
          </a:p>
          <a:p>
            <a:pPr marL="0" indent="0">
              <a:buNone/>
              <a:defRPr/>
            </a:pPr>
            <a:r>
              <a:rPr lang="en-US" altLang="zh-CN" sz="1800" dirty="0"/>
              <a:t>1.11000000000000000000000 1 1 1    becomes number in next line </a:t>
            </a:r>
          </a:p>
          <a:p>
            <a:pPr marL="0" indent="0">
              <a:buNone/>
              <a:defRPr/>
            </a:pPr>
            <a:r>
              <a:rPr lang="en-US" altLang="zh-CN" sz="1800" dirty="0">
                <a:solidFill>
                  <a:srgbClr val="FF0000"/>
                </a:solidFill>
              </a:rPr>
              <a:t>1.11000000000000000000001 </a:t>
            </a:r>
          </a:p>
          <a:p>
            <a:pPr marL="0" indent="0">
              <a:buNone/>
              <a:defRPr/>
            </a:pPr>
            <a:r>
              <a:rPr lang="en-US" altLang="zh-CN" sz="1800" dirty="0"/>
              <a:t>1.11000000000000000000000 0 0 1    becomes number in next line </a:t>
            </a:r>
          </a:p>
          <a:p>
            <a:pPr marL="0" indent="0">
              <a:buNone/>
              <a:defRPr/>
            </a:pPr>
            <a:r>
              <a:rPr lang="en-US" altLang="zh-CN" sz="1800" dirty="0">
                <a:solidFill>
                  <a:srgbClr val="FF0000"/>
                </a:solidFill>
              </a:rPr>
              <a:t>1.11000000000000000000000 </a:t>
            </a:r>
          </a:p>
          <a:p>
            <a:pPr marL="0" indent="0">
              <a:buNone/>
              <a:defRPr/>
            </a:pPr>
            <a:r>
              <a:rPr lang="en-US" altLang="zh-CN" sz="1800" dirty="0"/>
              <a:t>1.1100000000000000000000</a:t>
            </a:r>
            <a:r>
              <a:rPr lang="en-US" altLang="zh-CN" sz="1800" dirty="0">
                <a:solidFill>
                  <a:srgbClr val="00B050"/>
                </a:solidFill>
              </a:rPr>
              <a:t>0</a:t>
            </a:r>
            <a:r>
              <a:rPr lang="en-US" altLang="zh-CN" sz="1800" dirty="0"/>
              <a:t> 1 0 0 (the “halfway” case) </a:t>
            </a:r>
            <a:r>
              <a:rPr lang="en-US" altLang="zh-CN" sz="1800" dirty="0">
                <a:solidFill>
                  <a:srgbClr val="FF0000"/>
                </a:solidFill>
              </a:rPr>
              <a:t>1.11000000000000000000000 </a:t>
            </a:r>
            <a:r>
              <a:rPr lang="zh-CN" altLang="en-US" sz="1800" dirty="0">
                <a:solidFill>
                  <a:srgbClr val="FF0000"/>
                </a:solidFill>
              </a:rPr>
              <a:t>（</a:t>
            </a:r>
            <a:r>
              <a:rPr lang="en-US" altLang="zh-CN" sz="1800" dirty="0">
                <a:solidFill>
                  <a:srgbClr val="FF0000"/>
                </a:solidFill>
              </a:rPr>
              <a:t>LSB=0</a:t>
            </a:r>
            <a:r>
              <a:rPr lang="zh-CN" altLang="en-US" sz="1800" dirty="0">
                <a:solidFill>
                  <a:srgbClr val="FF0000"/>
                </a:solidFill>
              </a:rPr>
              <a:t>）</a:t>
            </a:r>
            <a:endParaRPr lang="en-US" altLang="zh-CN" sz="1800" dirty="0">
              <a:solidFill>
                <a:srgbClr val="FF0000"/>
              </a:solidFill>
            </a:endParaRPr>
          </a:p>
          <a:p>
            <a:pPr marL="0" indent="0">
              <a:buNone/>
              <a:defRPr/>
            </a:pPr>
            <a:r>
              <a:rPr lang="en-US" altLang="zh-CN" sz="1800" dirty="0"/>
              <a:t>1.1100000000000000000000</a:t>
            </a:r>
            <a:r>
              <a:rPr lang="en-US" altLang="zh-CN" sz="1800" dirty="0">
                <a:solidFill>
                  <a:srgbClr val="00B050"/>
                </a:solidFill>
              </a:rPr>
              <a:t>1</a:t>
            </a:r>
            <a:r>
              <a:rPr lang="en-US" altLang="zh-CN" sz="1800" dirty="0"/>
              <a:t> 1 0 0 (the “halfway” case) </a:t>
            </a:r>
            <a:r>
              <a:rPr lang="en-US" altLang="zh-CN" sz="1800" dirty="0">
                <a:solidFill>
                  <a:srgbClr val="FF0000"/>
                </a:solidFill>
              </a:rPr>
              <a:t>1.11000000000000000000010</a:t>
            </a:r>
            <a:r>
              <a:rPr lang="zh-CN" altLang="en-US" sz="1800" dirty="0">
                <a:solidFill>
                  <a:srgbClr val="FF0000"/>
                </a:solidFill>
              </a:rPr>
              <a:t>（</a:t>
            </a:r>
            <a:r>
              <a:rPr lang="en-US" altLang="zh-CN" sz="1800" dirty="0">
                <a:solidFill>
                  <a:srgbClr val="FF0000"/>
                </a:solidFill>
              </a:rPr>
              <a:t>LSB=1</a:t>
            </a:r>
            <a:r>
              <a:rPr lang="zh-CN" altLang="en-US" sz="1800" dirty="0">
                <a:solidFill>
                  <a:srgbClr val="FF0000"/>
                </a:solidFill>
              </a:rPr>
              <a:t>）</a:t>
            </a:r>
            <a:endParaRPr lang="en-US" altLang="zh-CN" sz="1800" dirty="0">
              <a:solidFill>
                <a:srgbClr val="FF0000"/>
              </a:solidFill>
            </a:endParaRPr>
          </a:p>
          <a:p>
            <a:pPr marL="0" indent="0">
              <a:buNone/>
              <a:defRPr/>
            </a:pPr>
            <a:r>
              <a:rPr lang="zh-CN" altLang="en-US" sz="1800" dirty="0">
                <a:solidFill>
                  <a:srgbClr val="FF0000"/>
                </a:solidFill>
              </a:rPr>
              <a:t>注意：关于保留位</a:t>
            </a:r>
            <a:r>
              <a:rPr lang="en-US" altLang="zh-CN" sz="1800" dirty="0">
                <a:solidFill>
                  <a:srgbClr val="FF0000"/>
                </a:solidFill>
              </a:rPr>
              <a:t>(Guard bit)</a:t>
            </a:r>
            <a:r>
              <a:rPr lang="zh-CN" altLang="en-US" sz="1800" dirty="0">
                <a:solidFill>
                  <a:srgbClr val="FF0000"/>
                </a:solidFill>
              </a:rPr>
              <a:t>、近似位</a:t>
            </a:r>
            <a:r>
              <a:rPr lang="en-US" altLang="zh-CN" sz="1800" dirty="0">
                <a:solidFill>
                  <a:srgbClr val="FF0000"/>
                </a:solidFill>
              </a:rPr>
              <a:t>(Round bit)</a:t>
            </a:r>
            <a:r>
              <a:rPr lang="zh-CN" altLang="en-US" sz="1800" dirty="0">
                <a:solidFill>
                  <a:srgbClr val="FF0000"/>
                </a:solidFill>
              </a:rPr>
              <a:t>和粘滞位</a:t>
            </a:r>
            <a:r>
              <a:rPr lang="en-US" altLang="zh-CN" sz="1800" dirty="0">
                <a:solidFill>
                  <a:srgbClr val="FF0000"/>
                </a:solidFill>
              </a:rPr>
              <a:t>(Sticky bit)</a:t>
            </a:r>
            <a:r>
              <a:rPr lang="zh-CN" altLang="en-US" sz="1800" dirty="0">
                <a:solidFill>
                  <a:srgbClr val="FF0000"/>
                </a:solidFill>
              </a:rPr>
              <a:t>，为了便于理解，前面用了多个</a:t>
            </a:r>
            <a:r>
              <a:rPr lang="en-US" altLang="zh-CN" sz="1800" dirty="0">
                <a:solidFill>
                  <a:srgbClr val="FF0000"/>
                </a:solidFill>
              </a:rPr>
              <a:t>10</a:t>
            </a:r>
            <a:r>
              <a:rPr lang="zh-CN" altLang="en-US" sz="1800" dirty="0">
                <a:solidFill>
                  <a:srgbClr val="FF0000"/>
                </a:solidFill>
              </a:rPr>
              <a:t>进制例子加以说明，但计算机实际不用十进制，只用</a:t>
            </a:r>
            <a:r>
              <a:rPr lang="en-US" altLang="zh-CN" sz="1800" dirty="0">
                <a:solidFill>
                  <a:srgbClr val="FF0000"/>
                </a:solidFill>
              </a:rPr>
              <a:t>2</a:t>
            </a:r>
            <a:r>
              <a:rPr lang="zh-CN" altLang="en-US" sz="1800" dirty="0">
                <a:solidFill>
                  <a:srgbClr val="FF0000"/>
                </a:solidFill>
              </a:rPr>
              <a:t>进制！</a:t>
            </a:r>
            <a:r>
              <a:rPr lang="en-US" altLang="zh-CN" sz="1800" dirty="0">
                <a:solidFill>
                  <a:srgbClr val="FF0000"/>
                </a:solidFill>
              </a:rPr>
              <a:t> Guard,  Round,  Sticky</a:t>
            </a:r>
            <a:r>
              <a:rPr lang="zh-CN" altLang="en-US" sz="1800" dirty="0">
                <a:solidFill>
                  <a:srgbClr val="FF0000"/>
                </a:solidFill>
              </a:rPr>
              <a:t>都只是</a:t>
            </a:r>
            <a:r>
              <a:rPr lang="en-US" altLang="zh-CN" sz="1800" dirty="0">
                <a:solidFill>
                  <a:srgbClr val="FF0000"/>
                </a:solidFill>
              </a:rPr>
              <a:t>bit</a:t>
            </a:r>
            <a:r>
              <a:rPr lang="zh-CN" altLang="en-US" sz="1800" dirty="0">
                <a:solidFill>
                  <a:srgbClr val="FF0000"/>
                </a:solidFill>
              </a:rPr>
              <a:t>，不是十进制的</a:t>
            </a:r>
            <a:r>
              <a:rPr lang="en-US" altLang="zh-CN" sz="1800" dirty="0">
                <a:solidFill>
                  <a:srgbClr val="FF0000"/>
                </a:solidFill>
              </a:rPr>
              <a:t>digit</a:t>
            </a:r>
            <a:r>
              <a:rPr lang="zh-CN" altLang="en-US" sz="1800" dirty="0">
                <a:solidFill>
                  <a:srgbClr val="FF0000"/>
                </a:solidFill>
              </a:rPr>
              <a:t>（数位）。</a:t>
            </a:r>
            <a:endParaRPr lang="zh-CN" altLang="en-US" sz="1600" dirty="0"/>
          </a:p>
          <a:p>
            <a:pPr>
              <a:defRPr/>
            </a:pPr>
            <a:endParaRPr lang="zh-CN" altLang="en-US" sz="1350" dirty="0"/>
          </a:p>
        </p:txBody>
      </p:sp>
      <p:sp>
        <p:nvSpPr>
          <p:cNvPr id="4" name="灯片编号占位符 3"/>
          <p:cNvSpPr>
            <a:spLocks noGrp="1"/>
          </p:cNvSpPr>
          <p:nvPr>
            <p:ph type="sldNum" sz="quarter" idx="12"/>
          </p:nvPr>
        </p:nvSpPr>
        <p:spPr/>
        <p:txBody>
          <a:bodyPr/>
          <a:lstStyle/>
          <a:p>
            <a:pPr>
              <a:defRPr/>
            </a:pPr>
            <a:fld id="{0F35F115-FBEC-411B-926D-2ECDC8AD9239}" type="slidenum">
              <a:rPr lang="en-US" altLang="zh-CN" smtClean="0"/>
              <a:pPr>
                <a:defRPr/>
              </a:pPr>
              <a:t>84</a:t>
            </a:fld>
            <a:endParaRPr lang="en-US" altLang="zh-CN"/>
          </a:p>
        </p:txBody>
      </p:sp>
    </p:spTree>
    <p:extLst>
      <p:ext uri="{BB962C8B-B14F-4D97-AF65-F5344CB8AC3E}">
        <p14:creationId xmlns:p14="http://schemas.microsoft.com/office/powerpoint/2010/main" val="765780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n-US" altLang="en-US"/>
              <a:t>Concluding Remarks</a:t>
            </a:r>
            <a:endParaRPr lang="en-AU" altLang="en-US"/>
          </a:p>
        </p:txBody>
      </p:sp>
      <p:sp>
        <p:nvSpPr>
          <p:cNvPr id="102404" name="Rectangle 3"/>
          <p:cNvSpPr>
            <a:spLocks noGrp="1" noChangeArrowheads="1"/>
          </p:cNvSpPr>
          <p:nvPr>
            <p:ph type="body" idx="1"/>
          </p:nvPr>
        </p:nvSpPr>
        <p:spPr/>
        <p:txBody>
          <a:bodyPr/>
          <a:lstStyle/>
          <a:p>
            <a:pPr eaLnBrk="1" hangingPunct="1"/>
            <a:r>
              <a:rPr lang="en-AU" altLang="en-US" dirty="0"/>
              <a:t>Bits have no inherent meaning</a:t>
            </a:r>
          </a:p>
          <a:p>
            <a:pPr lvl="1" eaLnBrk="1" hangingPunct="1"/>
            <a:r>
              <a:rPr lang="en-AU" altLang="en-US" dirty="0"/>
              <a:t>Interpretation depends on the instructions applied</a:t>
            </a:r>
          </a:p>
          <a:p>
            <a:pPr lvl="1" eaLnBrk="1" hangingPunct="1"/>
            <a:endParaRPr lang="en-AU" altLang="en-US" dirty="0"/>
          </a:p>
          <a:p>
            <a:pPr eaLnBrk="1" hangingPunct="1"/>
            <a:r>
              <a:rPr lang="en-AU" altLang="en-US" dirty="0"/>
              <a:t>Computer representations of numbers</a:t>
            </a:r>
          </a:p>
          <a:p>
            <a:pPr lvl="1" eaLnBrk="1" hangingPunct="1"/>
            <a:r>
              <a:rPr lang="en-AU" altLang="en-US" dirty="0"/>
              <a:t>Finite range and precision</a:t>
            </a:r>
          </a:p>
          <a:p>
            <a:pPr lvl="1" eaLnBrk="1" hangingPunct="1"/>
            <a:r>
              <a:rPr lang="en-AU" altLang="en-US" dirty="0"/>
              <a:t>Need to account for(</a:t>
            </a:r>
            <a:r>
              <a:rPr lang="zh-CN" altLang="en-US" dirty="0"/>
              <a:t>考虑到</a:t>
            </a:r>
            <a:r>
              <a:rPr lang="en-AU" altLang="en-US" dirty="0"/>
              <a:t>) this in programs</a:t>
            </a:r>
          </a:p>
        </p:txBody>
      </p:sp>
      <p:sp>
        <p:nvSpPr>
          <p:cNvPr id="2" name="灯片编号占位符 1"/>
          <p:cNvSpPr>
            <a:spLocks noGrp="1"/>
          </p:cNvSpPr>
          <p:nvPr>
            <p:ph type="sldNum" sz="quarter" idx="12"/>
          </p:nvPr>
        </p:nvSpPr>
        <p:spPr/>
        <p:txBody>
          <a:bodyPr/>
          <a:lstStyle/>
          <a:p>
            <a:pPr>
              <a:defRPr/>
            </a:pPr>
            <a:fld id="{0F35F115-FBEC-411B-926D-2ECDC8AD9239}" type="slidenum">
              <a:rPr lang="en-US" altLang="zh-CN" smtClean="0"/>
              <a:pPr>
                <a:defRPr/>
              </a:pPr>
              <a:t>85</a:t>
            </a:fld>
            <a:endParaRPr lang="en-US" altLang="zh-CN"/>
          </a:p>
        </p:txBody>
      </p:sp>
    </p:spTree>
    <p:extLst>
      <p:ext uri="{BB962C8B-B14F-4D97-AF65-F5344CB8AC3E}">
        <p14:creationId xmlns:p14="http://schemas.microsoft.com/office/powerpoint/2010/main" val="29130839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2"/>
          <p:cNvSpPr txBox="1">
            <a:spLocks noChangeArrowheads="1"/>
          </p:cNvSpPr>
          <p:nvPr/>
        </p:nvSpPr>
        <p:spPr bwMode="auto">
          <a:xfrm>
            <a:off x="441325" y="396875"/>
            <a:ext cx="1763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Tx/>
              <a:buSzTx/>
              <a:buFontTx/>
              <a:buNone/>
            </a:pPr>
            <a:r>
              <a:rPr lang="en-US" altLang="zh-CN" sz="3200">
                <a:solidFill>
                  <a:srgbClr val="CC0000"/>
                </a:solidFill>
                <a:ea typeface="宋体" panose="02010600030101010101" pitchFamily="2" charset="-122"/>
              </a:rPr>
              <a:t>Example</a:t>
            </a:r>
          </a:p>
        </p:txBody>
      </p:sp>
      <p:sp>
        <p:nvSpPr>
          <p:cNvPr id="21509"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0" name="Text Box 4"/>
          <p:cNvSpPr txBox="1">
            <a:spLocks noChangeArrowheads="1"/>
          </p:cNvSpPr>
          <p:nvPr/>
        </p:nvSpPr>
        <p:spPr bwMode="auto">
          <a:xfrm>
            <a:off x="395536" y="1340768"/>
            <a:ext cx="774603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28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1pPr>
            <a:lvl2pPr marL="742950" indent="-285750">
              <a:spcBef>
                <a:spcPct val="20000"/>
              </a:spcBef>
              <a:buClr>
                <a:schemeClr val="accent2"/>
              </a:buClr>
              <a:buSzPct val="85000"/>
              <a:buFont typeface="Wingdings" panose="05000000000000000000" pitchFamily="2" charset="2"/>
              <a:buChar char=""/>
              <a:defRPr sz="24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2pPr>
            <a:lvl3pPr marL="1143000" indent="-228600">
              <a:spcBef>
                <a:spcPct val="20000"/>
              </a:spcBef>
              <a:buClr>
                <a:schemeClr val="hlink"/>
              </a:buClr>
              <a:buSzPct val="85000"/>
              <a:buFont typeface="Wingdings" panose="05000000000000000000" pitchFamily="2" charset="2"/>
              <a:buChar char="v"/>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3pPr>
            <a:lvl4pPr marL="1600200" indent="-228600">
              <a:spcBef>
                <a:spcPct val="20000"/>
              </a:spcBef>
              <a:buClr>
                <a:schemeClr val="accent2"/>
              </a:buClr>
              <a:buSzPct val="90000"/>
              <a:buFont typeface="Wingdings" panose="05000000000000000000" pitchFamily="2" charset="2"/>
              <a:buChar char=""/>
              <a:defRPr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4pPr>
            <a:lvl5pPr marL="2057400" indent="-228600">
              <a:spcBef>
                <a:spcPct val="20000"/>
              </a:spcBef>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b="1">
                <a:solidFill>
                  <a:srgbClr val="000000"/>
                </a:solidFill>
                <a:latin typeface="Arial" panose="020B0604020202020204" pitchFamily="34" charset="0"/>
                <a:ea typeface="Arial Unicode MS" panose="020B0604020202020204" pitchFamily="34" charset="-122"/>
                <a:cs typeface="Arial Unicode MS" panose="020B0604020202020204" pitchFamily="34" charset="-122"/>
              </a:defRPr>
            </a:lvl9pPr>
          </a:lstStyle>
          <a:p>
            <a:pPr>
              <a:spcBef>
                <a:spcPct val="0"/>
              </a:spcBef>
              <a:buClr>
                <a:srgbClr val="CC0000"/>
              </a:buClr>
              <a:buSzTx/>
              <a:buFontTx/>
              <a:buChar char="•"/>
            </a:pPr>
            <a:r>
              <a:rPr lang="zh-CN" altLang="en-US" sz="2400" b="0">
                <a:solidFill>
                  <a:srgbClr val="3333CD"/>
                </a:solidFill>
                <a:ea typeface="宋体" panose="02010600030101010101" pitchFamily="2" charset="-122"/>
              </a:rPr>
              <a:t> </a:t>
            </a:r>
            <a:r>
              <a:rPr lang="en-US" altLang="zh-CN" sz="2400" b="0">
                <a:solidFill>
                  <a:srgbClr val="3333CD"/>
                </a:solidFill>
                <a:ea typeface="宋体" panose="02010600030101010101" pitchFamily="2" charset="-122"/>
              </a:rPr>
              <a:t>Compute the 32-bit 2’s complement representations</a:t>
            </a:r>
          </a:p>
          <a:p>
            <a:pPr>
              <a:spcBef>
                <a:spcPct val="0"/>
              </a:spcBef>
              <a:buClr>
                <a:srgbClr val="CC0000"/>
              </a:buClr>
              <a:buSzTx/>
              <a:buFontTx/>
              <a:buNone/>
            </a:pPr>
            <a:r>
              <a:rPr lang="en-US" altLang="zh-CN" sz="2400" b="0">
                <a:solidFill>
                  <a:srgbClr val="3333CD"/>
                </a:solidFill>
                <a:ea typeface="宋体" panose="02010600030101010101" pitchFamily="2" charset="-122"/>
              </a:rPr>
              <a:t>  for the following decimal numbers:</a:t>
            </a:r>
          </a:p>
          <a:p>
            <a:pPr>
              <a:spcBef>
                <a:spcPct val="0"/>
              </a:spcBef>
              <a:buClr>
                <a:srgbClr val="CC0000"/>
              </a:buClr>
              <a:buSzTx/>
              <a:buFontTx/>
              <a:buNone/>
            </a:pPr>
            <a:r>
              <a:rPr lang="en-US" altLang="zh-CN" sz="2400" b="0">
                <a:solidFill>
                  <a:srgbClr val="3333CD"/>
                </a:solidFill>
                <a:ea typeface="宋体" panose="02010600030101010101" pitchFamily="2" charset="-122"/>
              </a:rPr>
              <a:t>       5,  -5, -6 </a:t>
            </a:r>
          </a:p>
          <a:p>
            <a:pPr>
              <a:spcBef>
                <a:spcPct val="0"/>
              </a:spcBef>
              <a:buClr>
                <a:srgbClr val="CC0000"/>
              </a:buClr>
              <a:buSzTx/>
              <a:buFontTx/>
              <a:buNone/>
            </a:pPr>
            <a:endParaRPr lang="en-US" altLang="zh-CN" sz="2400" b="0">
              <a:solidFill>
                <a:srgbClr val="3333CD"/>
              </a:solidFill>
              <a:ea typeface="宋体" panose="02010600030101010101" pitchFamily="2" charset="-122"/>
            </a:endParaRPr>
          </a:p>
          <a:p>
            <a:pPr>
              <a:spcBef>
                <a:spcPct val="0"/>
              </a:spcBef>
              <a:buClr>
                <a:srgbClr val="CC0000"/>
              </a:buClr>
              <a:buSzTx/>
              <a:buFontTx/>
              <a:buNone/>
            </a:pPr>
            <a:r>
              <a:rPr lang="en-US" altLang="zh-CN" sz="2400" b="0">
                <a:solidFill>
                  <a:srgbClr val="3333CD"/>
                </a:solidFill>
                <a:ea typeface="宋体" panose="02010600030101010101" pitchFamily="2" charset="-122"/>
              </a:rPr>
              <a:t>     5:   0000 0000 0000 0000 0000 0000 0000 0101</a:t>
            </a:r>
          </a:p>
          <a:p>
            <a:pPr>
              <a:spcBef>
                <a:spcPct val="0"/>
              </a:spcBef>
              <a:buClr>
                <a:srgbClr val="CC0000"/>
              </a:buClr>
              <a:buSzTx/>
              <a:buFontTx/>
              <a:buNone/>
            </a:pPr>
            <a:r>
              <a:rPr lang="en-US" altLang="zh-CN" sz="2400" b="0">
                <a:solidFill>
                  <a:srgbClr val="3333CD"/>
                </a:solidFill>
                <a:ea typeface="宋体" panose="02010600030101010101" pitchFamily="2" charset="-122"/>
              </a:rPr>
              <a:t>    -5:   1111 1111 1111 1111 1111 1111 1111 1011</a:t>
            </a:r>
          </a:p>
          <a:p>
            <a:pPr>
              <a:spcBef>
                <a:spcPct val="0"/>
              </a:spcBef>
              <a:buClr>
                <a:srgbClr val="CC0000"/>
              </a:buClr>
              <a:buSzTx/>
              <a:buFontTx/>
              <a:buNone/>
            </a:pPr>
            <a:r>
              <a:rPr lang="en-US" altLang="zh-CN" sz="2400" b="0">
                <a:solidFill>
                  <a:srgbClr val="3333CD"/>
                </a:solidFill>
                <a:ea typeface="宋体" panose="02010600030101010101" pitchFamily="2" charset="-122"/>
              </a:rPr>
              <a:t>    -6:   1111 1111 1111 1111 1111 1111 1111 1010</a:t>
            </a:r>
          </a:p>
          <a:p>
            <a:pPr>
              <a:spcBef>
                <a:spcPct val="0"/>
              </a:spcBef>
              <a:buClr>
                <a:srgbClr val="CC0000"/>
              </a:buClr>
              <a:buSzTx/>
              <a:buFontTx/>
              <a:buNone/>
            </a:pPr>
            <a:endParaRPr lang="en-US" altLang="zh-CN" sz="2400" b="0">
              <a:solidFill>
                <a:srgbClr val="3333CD"/>
              </a:solidFill>
              <a:ea typeface="宋体" panose="02010600030101010101" pitchFamily="2" charset="-122"/>
            </a:endParaRPr>
          </a:p>
          <a:p>
            <a:pPr>
              <a:spcBef>
                <a:spcPct val="0"/>
              </a:spcBef>
              <a:buClr>
                <a:srgbClr val="CC0000"/>
              </a:buClr>
              <a:buSzTx/>
              <a:buFontTx/>
              <a:buNone/>
            </a:pPr>
            <a:r>
              <a:rPr lang="en-US" altLang="zh-CN" sz="2400" b="0">
                <a:solidFill>
                  <a:srgbClr val="3333CD"/>
                </a:solidFill>
                <a:ea typeface="宋体" panose="02010600030101010101" pitchFamily="2" charset="-122"/>
              </a:rPr>
              <a:t>   Given -5, verify that inverting(</a:t>
            </a:r>
            <a:r>
              <a:rPr lang="zh-CN" altLang="en-US" sz="2400" b="0">
                <a:solidFill>
                  <a:srgbClr val="3333CD"/>
                </a:solidFill>
                <a:ea typeface="宋体" panose="02010600030101010101" pitchFamily="2" charset="-122"/>
              </a:rPr>
              <a:t>按位取反</a:t>
            </a:r>
            <a:r>
              <a:rPr lang="en-US" altLang="zh-CN" sz="2400" b="0">
                <a:solidFill>
                  <a:srgbClr val="3333CD"/>
                </a:solidFill>
                <a:ea typeface="宋体" panose="02010600030101010101" pitchFamily="2" charset="-122"/>
              </a:rPr>
              <a:t>) and adding 1 </a:t>
            </a:r>
          </a:p>
          <a:p>
            <a:pPr>
              <a:spcBef>
                <a:spcPct val="0"/>
              </a:spcBef>
              <a:buClr>
                <a:srgbClr val="CC0000"/>
              </a:buClr>
              <a:buSzTx/>
              <a:buFontTx/>
              <a:buNone/>
            </a:pPr>
            <a:r>
              <a:rPr lang="en-US" altLang="zh-CN" sz="2400" b="0">
                <a:solidFill>
                  <a:srgbClr val="3333CD"/>
                </a:solidFill>
                <a:ea typeface="宋体" panose="02010600030101010101" pitchFamily="2" charset="-122"/>
              </a:rPr>
              <a:t>yields the number 5</a:t>
            </a:r>
          </a:p>
        </p:txBody>
      </p:sp>
      <p:sp>
        <p:nvSpPr>
          <p:cNvPr id="3" name="灯片编号占位符 2"/>
          <p:cNvSpPr>
            <a:spLocks noGrp="1"/>
          </p:cNvSpPr>
          <p:nvPr>
            <p:ph type="sldNum" sz="quarter" idx="12"/>
          </p:nvPr>
        </p:nvSpPr>
        <p:spPr/>
        <p:txBody>
          <a:bodyPr/>
          <a:lstStyle/>
          <a:p>
            <a:pPr>
              <a:defRPr/>
            </a:pPr>
            <a:fld id="{B0FE1C8E-5B8F-4392-BCB6-CD35BFB395AA}" type="slidenum">
              <a:rPr lang="en-US" altLang="zh-CN" smtClean="0"/>
              <a:pPr>
                <a:defRPr/>
              </a:pPr>
              <a:t>9</a:t>
            </a:fld>
            <a:endParaRPr lang="en-US" altLang="zh-CN"/>
          </a:p>
        </p:txBody>
      </p:sp>
    </p:spTree>
  </p:cSld>
  <p:clrMapOvr>
    <a:masterClrMapping/>
  </p:clrMapOvr>
  <p:transition/>
</p:sld>
</file>

<file path=ppt/theme/theme1.xml><?xml version="1.0" encoding="utf-8"?>
<a:theme xmlns:a="http://schemas.openxmlformats.org/drawingml/2006/main" name="诗情画意">
  <a:themeElements>
    <a:clrScheme name="诗情画意 1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FF9933"/>
      </a:hlink>
      <a:folHlink>
        <a:srgbClr val="7979A5"/>
      </a:folHlink>
    </a:clrScheme>
    <a:fontScheme name="诗情画意">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800" b="1" i="0" u="none" strike="noStrike" cap="none" normalizeH="0" baseline="0" smtClean="0">
            <a:ln>
              <a:noFill/>
            </a:ln>
            <a:solidFill>
              <a:srgbClr val="3333CD"/>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800" b="1" i="0" u="none" strike="noStrike" cap="none" normalizeH="0" baseline="0" smtClean="0">
            <a:ln>
              <a:noFill/>
            </a:ln>
            <a:solidFill>
              <a:srgbClr val="3333CD"/>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
      <a:clrScheme name="诗情画意 9">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6834A8"/>
        </a:hlink>
        <a:folHlink>
          <a:srgbClr val="7979A5"/>
        </a:folHlink>
      </a:clrScheme>
      <a:clrMap bg1="lt1" tx1="dk1" bg2="lt2" tx2="dk2" accent1="accent1" accent2="accent2" accent3="accent3" accent4="accent4" accent5="accent5" accent6="accent6" hlink="hlink" folHlink="folHlink"/>
    </a:extraClrScheme>
    <a:extraClrScheme>
      <a:clrScheme name="诗情画意 10">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69CD0F"/>
        </a:hlink>
        <a:folHlink>
          <a:srgbClr val="7979A5"/>
        </a:folHlink>
      </a:clrScheme>
      <a:clrMap bg1="lt1" tx1="dk1" bg2="lt2" tx2="dk2" accent1="accent1" accent2="accent2" accent3="accent3" accent4="accent4" accent5="accent5" accent6="accent6" hlink="hlink" folHlink="folHlink"/>
    </a:extraClrScheme>
    <a:extraClrScheme>
      <a:clrScheme name="诗情画意 1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FF9933"/>
        </a:hlink>
        <a:folHlink>
          <a:srgbClr val="7979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17402</TotalTime>
  <Pages>48</Pages>
  <Words>6324</Words>
  <Application>Microsoft Office PowerPoint</Application>
  <PresentationFormat>全屏显示(4:3)</PresentationFormat>
  <Paragraphs>1007</Paragraphs>
  <Slides>85</Slides>
  <Notes>40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98" baseType="lpstr">
      <vt:lpstr>Arial Unicode MS</vt:lpstr>
      <vt:lpstr>ITCFranklinGothicStd-Hvy</vt:lpstr>
      <vt:lpstr>宋体</vt:lpstr>
      <vt:lpstr>Arial</vt:lpstr>
      <vt:lpstr>Comic Sans MS</vt:lpstr>
      <vt:lpstr>Courier New</vt:lpstr>
      <vt:lpstr>Lucida Console</vt:lpstr>
      <vt:lpstr>Tahoma</vt:lpstr>
      <vt:lpstr>Times New Roman</vt:lpstr>
      <vt:lpstr>Verdana</vt:lpstr>
      <vt:lpstr>Wingdings</vt:lpstr>
      <vt:lpstr>诗情画意</vt:lpstr>
      <vt:lpstr>幻灯片</vt:lpstr>
      <vt:lpstr>Chapter  3 Arithmetic for Computer</vt:lpstr>
      <vt:lpstr>Arithmetic for Computers</vt:lpstr>
      <vt:lpstr>Numbers</vt:lpstr>
      <vt:lpstr>Signed and Unsigned Numbers             Possible Representations</vt:lpstr>
      <vt:lpstr>PowerPoint 演示文稿</vt:lpstr>
      <vt:lpstr>PowerPoint 演示文稿</vt:lpstr>
      <vt:lpstr>PowerPoint 演示文稿</vt:lpstr>
      <vt:lpstr>Number formats</vt:lpstr>
      <vt:lpstr>PowerPoint 演示文稿</vt:lpstr>
      <vt:lpstr>PowerPoint 演示文稿</vt:lpstr>
      <vt:lpstr>sign extension    (lbu  vs.  lb)</vt:lpstr>
      <vt:lpstr>PowerPoint 演示文稿</vt:lpstr>
      <vt:lpstr>PowerPoint 演示文稿</vt:lpstr>
      <vt:lpstr>Overflow</vt:lpstr>
      <vt:lpstr>Integer Addition</vt:lpstr>
      <vt:lpstr>Integer Subtraction</vt:lpstr>
      <vt:lpstr>Overflow conditions </vt:lpstr>
      <vt:lpstr>Arithmetic for multimedia operation</vt:lpstr>
      <vt:lpstr>Multiplication</vt:lpstr>
      <vt:lpstr>Multiplication Hardware</vt:lpstr>
      <vt:lpstr>PowerPoint 演示文稿</vt:lpstr>
      <vt:lpstr>Multiplication Hardware</vt:lpstr>
      <vt:lpstr>PowerPoint 演示文稿</vt:lpstr>
      <vt:lpstr>PowerPoint 演示文稿</vt:lpstr>
      <vt:lpstr>PowerPoint 演示文稿</vt:lpstr>
      <vt:lpstr>PowerPoint 演示文稿</vt:lpstr>
      <vt:lpstr>Faster Multiplier</vt:lpstr>
      <vt:lpstr>PowerPoint 演示文稿</vt:lpstr>
      <vt:lpstr>PowerPoint 演示文稿</vt:lpstr>
      <vt:lpstr>PowerPoint 演示文稿</vt:lpstr>
      <vt:lpstr>RISC-V Multiplication</vt:lpstr>
      <vt:lpstr>RISC-V Multiplication</vt:lpstr>
      <vt:lpstr>PowerPoint 演示文稿</vt:lpstr>
      <vt:lpstr>PowerPoint 演示文稿</vt:lpstr>
      <vt:lpstr>PowerPoint 演示文稿</vt:lpstr>
      <vt:lpstr>Signed multiplication</vt:lpstr>
      <vt:lpstr>PowerPoint 演示文稿</vt:lpstr>
      <vt:lpstr>PowerPoint 演示文稿</vt:lpstr>
      <vt:lpstr>PowerPoint 演示文稿</vt:lpstr>
      <vt:lpstr>PowerPoint 演示文稿</vt:lpstr>
      <vt:lpstr>PowerPoint 演示文稿</vt:lpstr>
      <vt:lpstr>PowerPoint 演示文稿</vt:lpstr>
      <vt:lpstr>Example 7/2 for Division V1 </vt:lpstr>
      <vt:lpstr>PowerPoint 演示文稿</vt:lpstr>
      <vt:lpstr>Division V2 (书上无V2,直接跳到V3）</vt:lpstr>
      <vt:lpstr>Division V2 (书上无V2,直接跳到V3）</vt:lpstr>
      <vt:lpstr>PowerPoint 演示文稿</vt:lpstr>
      <vt:lpstr>PowerPoint 演示文稿</vt:lpstr>
      <vt:lpstr>Division V3</vt:lpstr>
      <vt:lpstr>Division V3</vt:lpstr>
      <vt:lpstr>Signed division</vt:lpstr>
      <vt:lpstr>Remainder sign of Signed division</vt:lpstr>
      <vt:lpstr>Optimized Divider</vt:lpstr>
      <vt:lpstr>Faster Division</vt:lpstr>
      <vt:lpstr>RISC-V Division</vt:lpstr>
      <vt:lpstr>PowerPoint 演示文稿</vt:lpstr>
      <vt:lpstr>3.6 Floating point numbers</vt:lpstr>
      <vt:lpstr>Floating point numbers</vt:lpstr>
      <vt:lpstr>IEEE 754 standard</vt:lpstr>
      <vt:lpstr>PowerPoint 演示文稿</vt:lpstr>
      <vt:lpstr>IEEE 754 standard</vt:lpstr>
      <vt:lpstr>IEEE 754 standard</vt:lpstr>
      <vt:lpstr>Example</vt:lpstr>
      <vt:lpstr>Limitations</vt:lpstr>
      <vt:lpstr>Floating point addition</vt:lpstr>
      <vt:lpstr>Example for Decimal</vt:lpstr>
      <vt:lpstr>Algorithm</vt:lpstr>
      <vt:lpstr>Example  y=0.5+(-0.4375) in binary</vt:lpstr>
      <vt:lpstr>Algorithm</vt:lpstr>
      <vt:lpstr>PowerPoint 演示文稿</vt:lpstr>
      <vt:lpstr>Multiplication</vt:lpstr>
      <vt:lpstr>Multiplying 1.000two × 2−1 by −1.110two × 2−2</vt:lpstr>
      <vt:lpstr>Multiplication</vt:lpstr>
      <vt:lpstr>Data Flow</vt:lpstr>
      <vt:lpstr>PowerPoint 演示文稿</vt:lpstr>
      <vt:lpstr>PowerPoint 演示文稿</vt:lpstr>
      <vt:lpstr>PowerPoint 演示文稿</vt:lpstr>
      <vt:lpstr>PowerPoint 演示文稿</vt:lpstr>
      <vt:lpstr>IEEE 754 standard</vt:lpstr>
      <vt:lpstr>Round modes</vt:lpstr>
      <vt:lpstr>Accurate Arithmetic </vt:lpstr>
      <vt:lpstr>sticky bit</vt:lpstr>
      <vt:lpstr>sticky bit</vt:lpstr>
      <vt:lpstr>Examples for guard, round, and sticky bit</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SQS</dc:creator>
  <cp:lastModifiedBy>陈 诺</cp:lastModifiedBy>
  <cp:revision>514</cp:revision>
  <cp:lastPrinted>1997-09-04T16:36:12Z</cp:lastPrinted>
  <dcterms:created xsi:type="dcterms:W3CDTF">1997-08-29T18:22:54Z</dcterms:created>
  <dcterms:modified xsi:type="dcterms:W3CDTF">2023-03-11T12:46:51Z</dcterms:modified>
</cp:coreProperties>
</file>